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2" r:id="rId2"/>
    <p:sldId id="263" r:id="rId3"/>
    <p:sldId id="264" r:id="rId4"/>
    <p:sldId id="265" r:id="rId5"/>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p:restoredTop sz="94696"/>
  </p:normalViewPr>
  <p:slideViewPr>
    <p:cSldViewPr snapToGrid="0" snapToObjects="1">
      <p:cViewPr>
        <p:scale>
          <a:sx n="90" d="100"/>
          <a:sy n="90" d="100"/>
        </p:scale>
        <p:origin x="1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5D49F-279B-B34E-BB0D-D335D71566CA}" type="datetimeFigureOut">
              <a:rPr kumimoji="1" lang="zh-CN" altLang="en-US" smtClean="0"/>
              <a:t>2019/1/20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C7F1-3810-1144-9847-AB2D6EE83395}" type="slidenum">
              <a:rPr kumimoji="1" lang="zh-CN" altLang="en-US" smtClean="0"/>
              <a:t>‹#›</a:t>
            </a:fld>
            <a:endParaRPr kumimoji="1" lang="zh-CN" altLang="en-US"/>
          </a:p>
        </p:txBody>
      </p:sp>
    </p:spTree>
    <p:extLst>
      <p:ext uri="{BB962C8B-B14F-4D97-AF65-F5344CB8AC3E}">
        <p14:creationId xmlns:p14="http://schemas.microsoft.com/office/powerpoint/2010/main" val="123625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4D7C7F1-3810-1144-9847-AB2D6EE83395}" type="slidenum">
              <a:rPr kumimoji="1" lang="zh-CN" altLang="en-US" smtClean="0"/>
              <a:t>8</a:t>
            </a:fld>
            <a:endParaRPr kumimoji="1" lang="zh-CN" altLang="en-US"/>
          </a:p>
        </p:txBody>
      </p:sp>
    </p:spTree>
    <p:extLst>
      <p:ext uri="{BB962C8B-B14F-4D97-AF65-F5344CB8AC3E}">
        <p14:creationId xmlns:p14="http://schemas.microsoft.com/office/powerpoint/2010/main" val="8616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201912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23336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7914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68545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125806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24520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17798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2168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145315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20449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7469F4C-9A0A-C54C-8D2C-E3A911257652}" type="datetimeFigureOut">
              <a:rPr kumimoji="1" lang="zh-CN" altLang="en-US" smtClean="0"/>
              <a:t>2019/1/20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7453147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9F4C-9A0A-C54C-8D2C-E3A911257652}" type="datetimeFigureOut">
              <a:rPr kumimoji="1" lang="zh-CN" altLang="en-US" smtClean="0"/>
              <a:t>2019/1/20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FAAB-9EA4-0E4B-81A9-41017B06DBC0}" type="slidenum">
              <a:rPr kumimoji="1" lang="zh-CN" altLang="en-US" smtClean="0"/>
              <a:t>‹#›</a:t>
            </a:fld>
            <a:endParaRPr kumimoji="1" lang="zh-CN" altLang="en-US"/>
          </a:p>
        </p:txBody>
      </p:sp>
    </p:spTree>
    <p:extLst>
      <p:ext uri="{BB962C8B-B14F-4D97-AF65-F5344CB8AC3E}">
        <p14:creationId xmlns:p14="http://schemas.microsoft.com/office/powerpoint/2010/main" val="172135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4.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5" Type="http://schemas.openxmlformats.org/officeDocument/2006/relationships/image" Target="../media/image60.png"/><Relationship Id="rId6" Type="http://schemas.openxmlformats.org/officeDocument/2006/relationships/image" Target="../media/image70.png"/><Relationship Id="rId7" Type="http://schemas.openxmlformats.org/officeDocument/2006/relationships/image" Target="../media/image39.png"/><Relationship Id="rId8"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1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png"/><Relationship Id="rId3"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751711" y="1858757"/>
                <a:ext cx="5634801" cy="9130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sz="2000" i="1" smtClean="0">
                              <a:solidFill>
                                <a:schemeClr val="tx1"/>
                              </a:solidFill>
                              <a:latin typeface="Cambria Math" charset="0"/>
                              <a:ea typeface="Times New Roman" charset="0"/>
                              <a:cs typeface="Times New Roman" charset="0"/>
                            </a:rPr>
                          </m:ctrlPr>
                        </m:sSubPr>
                        <m:e>
                          <m:r>
                            <a:rPr kumimoji="1" lang="en-US" altLang="zh-TW" sz="2000" b="0" i="1">
                              <a:solidFill>
                                <a:schemeClr val="tx1"/>
                              </a:solidFill>
                              <a:latin typeface="Cambria Math" charset="0"/>
                              <a:ea typeface="Times New Roman" charset="0"/>
                              <a:cs typeface="Times New Roman" charset="0"/>
                            </a:rPr>
                            <m:t>𝑉</m:t>
                          </m:r>
                        </m:e>
                        <m:sub>
                          <m:r>
                            <a:rPr kumimoji="1" lang="en-US" altLang="zh-TW" sz="2000" b="0" i="1">
                              <a:solidFill>
                                <a:schemeClr val="tx1"/>
                              </a:solidFill>
                              <a:latin typeface="Cambria Math" charset="0"/>
                              <a:ea typeface="Cambria Math" charset="0"/>
                              <a:cs typeface="Cambria Math" charset="0"/>
                            </a:rPr>
                            <m:t>𝜋</m:t>
                          </m:r>
                        </m:sub>
                      </m:sSub>
                      <m:d>
                        <m:dPr>
                          <m:ctrlPr>
                            <a:rPr kumimoji="1" lang="en-US" altLang="zh-TW" sz="2000" i="1">
                              <a:solidFill>
                                <a:schemeClr val="tx1"/>
                              </a:solidFill>
                              <a:latin typeface="Cambria Math" charset="0"/>
                              <a:ea typeface="Times New Roman" charset="0"/>
                              <a:cs typeface="Times New Roman" charset="0"/>
                            </a:rPr>
                          </m:ctrlPr>
                        </m:dPr>
                        <m:e>
                          <m:r>
                            <a:rPr kumimoji="1" lang="en-US" altLang="zh-TW" sz="2000" b="0" i="1">
                              <a:solidFill>
                                <a:schemeClr val="tx1"/>
                              </a:solidFill>
                              <a:latin typeface="Cambria Math" charset="0"/>
                              <a:ea typeface="Times New Roman" charset="0"/>
                              <a:cs typeface="Times New Roman" charset="0"/>
                            </a:rPr>
                            <m:t>𝑠</m:t>
                          </m:r>
                        </m:e>
                      </m:d>
                      <m:r>
                        <a:rPr kumimoji="1" lang="en-US" altLang="zh-TW" sz="2000" b="0" i="1" smtClean="0">
                          <a:solidFill>
                            <a:schemeClr val="tx1"/>
                          </a:solidFill>
                          <a:latin typeface="Cambria Math" charset="0"/>
                          <a:ea typeface="Times New Roman" charset="0"/>
                          <a:cs typeface="Times New Roman" charset="0"/>
                        </a:rPr>
                        <m:t>=</m:t>
                      </m:r>
                      <m:nary>
                        <m:naryPr>
                          <m:chr m:val="∑"/>
                          <m:supHide m:val="on"/>
                          <m:ctrlPr>
                            <a:rPr kumimoji="1" lang="is-IS" altLang="zh-TW" sz="2000" i="1" smtClean="0">
                              <a:solidFill>
                                <a:schemeClr val="tx1"/>
                              </a:solidFill>
                              <a:latin typeface="Cambria Math" charset="0"/>
                              <a:ea typeface="Times New Roman" charset="0"/>
                              <a:cs typeface="Times New Roman" charset="0"/>
                            </a:rPr>
                          </m:ctrlPr>
                        </m:naryPr>
                        <m:sub>
                          <m:r>
                            <m:rPr>
                              <m:brk m:alnAt="7"/>
                            </m:rPr>
                            <a:rPr kumimoji="1" lang="en-US" altLang="zh-TW" sz="2000" b="0" i="1" smtClean="0">
                              <a:solidFill>
                                <a:schemeClr val="tx1"/>
                              </a:solidFill>
                              <a:latin typeface="Cambria Math" charset="0"/>
                              <a:ea typeface="Times New Roman" charset="0"/>
                              <a:cs typeface="Times New Roman" charset="0"/>
                            </a:rPr>
                            <m:t>𝑎</m:t>
                          </m:r>
                          <m:r>
                            <a:rPr kumimoji="1" lang="en-US" altLang="zh-TW" sz="2000" b="0" i="1" smtClean="0">
                              <a:solidFill>
                                <a:schemeClr val="tx1"/>
                              </a:solidFill>
                              <a:latin typeface="Cambria Math" charset="0"/>
                              <a:ea typeface="Times New Roman" charset="0"/>
                              <a:cs typeface="Times New Roman" charset="0"/>
                            </a:rPr>
                            <m:t> ∈</m:t>
                          </m:r>
                          <m:r>
                            <a:rPr kumimoji="1" lang="en-US" altLang="zh-TW" sz="2000" b="0" i="1" smtClean="0">
                              <a:solidFill>
                                <a:schemeClr val="tx1"/>
                              </a:solidFill>
                              <a:latin typeface="Cambria Math" charset="0"/>
                              <a:ea typeface="Cambria Math" charset="0"/>
                              <a:cs typeface="Cambria Math" charset="0"/>
                            </a:rPr>
                            <m:t>𝐴</m:t>
                          </m:r>
                        </m:sub>
                        <m:sup/>
                        <m:e>
                          <m:r>
                            <a:rPr kumimoji="1" lang="is-IS" altLang="zh-TW" sz="2000" b="0" i="1" smtClean="0">
                              <a:solidFill>
                                <a:schemeClr val="tx1"/>
                              </a:solidFill>
                              <a:latin typeface="Cambria Math" charset="0"/>
                              <a:ea typeface="Cambria Math" charset="0"/>
                              <a:cs typeface="Cambria Math" charset="0"/>
                            </a:rPr>
                            <m:t>𝜋</m:t>
                          </m:r>
                        </m:e>
                      </m:nary>
                      <m:d>
                        <m:dPr>
                          <m:endChr m:val="|"/>
                          <m:ctrlPr>
                            <a:rPr kumimoji="1" lang="en-US" altLang="zh-TW" sz="2000" i="1" smtClean="0">
                              <a:solidFill>
                                <a:schemeClr val="tx1"/>
                              </a:solidFill>
                              <a:latin typeface="Cambria Math" charset="0"/>
                              <a:ea typeface="Times New Roman" charset="0"/>
                              <a:cs typeface="Times New Roman" charset="0"/>
                            </a:rPr>
                          </m:ctrlPr>
                        </m:dPr>
                        <m:e>
                          <m:r>
                            <a:rPr kumimoji="1" lang="en-US" altLang="zh-TW" sz="2000" b="0" i="1" smtClean="0">
                              <a:solidFill>
                                <a:schemeClr val="tx1"/>
                              </a:solidFill>
                              <a:latin typeface="Cambria Math" charset="0"/>
                              <a:ea typeface="Times New Roman" charset="0"/>
                              <a:cs typeface="Times New Roman" charset="0"/>
                            </a:rPr>
                            <m:t>𝑎</m:t>
                          </m:r>
                          <m:r>
                            <a:rPr kumimoji="1" lang="en-US" altLang="zh-TW" sz="2000" b="0" i="1" smtClean="0">
                              <a:solidFill>
                                <a:schemeClr val="tx1"/>
                              </a:solidFill>
                              <a:latin typeface="Cambria Math" charset="0"/>
                              <a:ea typeface="Times New Roman" charset="0"/>
                              <a:cs typeface="Times New Roman" charset="0"/>
                            </a:rPr>
                            <m:t> </m:t>
                          </m:r>
                        </m:e>
                      </m:d>
                      <m:r>
                        <a:rPr kumimoji="1" lang="en-US" altLang="zh-TW" sz="2000" b="0" i="1" smtClean="0">
                          <a:solidFill>
                            <a:schemeClr val="tx1"/>
                          </a:solidFill>
                          <a:latin typeface="Cambria Math" charset="0"/>
                          <a:ea typeface="Times New Roman" charset="0"/>
                          <a:cs typeface="Times New Roman" charset="0"/>
                        </a:rPr>
                        <m:t> </m:t>
                      </m:r>
                      <m:r>
                        <a:rPr kumimoji="1" lang="en-US" altLang="zh-TW" sz="2000" b="0" i="1" smtClean="0">
                          <a:solidFill>
                            <a:schemeClr val="tx1"/>
                          </a:solidFill>
                          <a:latin typeface="Cambria Math" charset="0"/>
                          <a:ea typeface="Times New Roman" charset="0"/>
                          <a:cs typeface="Times New Roman" charset="0"/>
                        </a:rPr>
                        <m:t>𝑠</m:t>
                      </m:r>
                      <m:r>
                        <a:rPr kumimoji="1" lang="en-US" altLang="zh-TW" sz="2000" b="0" i="1" smtClean="0">
                          <a:solidFill>
                            <a:schemeClr val="tx1"/>
                          </a:solidFill>
                          <a:latin typeface="Cambria Math" charset="0"/>
                          <a:ea typeface="Times New Roman" charset="0"/>
                          <a:cs typeface="Times New Roman" charset="0"/>
                        </a:rPr>
                        <m:t>) </m:t>
                      </m:r>
                      <m:d>
                        <m:dPr>
                          <m:begChr m:val="{"/>
                          <m:endChr m:val="}"/>
                          <m:ctrlPr>
                            <a:rPr kumimoji="1" lang="en-US" altLang="zh-TW" sz="2000" i="1" smtClean="0">
                              <a:solidFill>
                                <a:schemeClr val="tx1"/>
                              </a:solidFill>
                              <a:latin typeface="Cambria Math" charset="0"/>
                              <a:ea typeface="Times New Roman" charset="0"/>
                              <a:cs typeface="Times New Roman" charset="0"/>
                            </a:rPr>
                          </m:ctrlPr>
                        </m:dPr>
                        <m:e>
                          <m:sSubSup>
                            <m:sSubSupPr>
                              <m:ctrlPr>
                                <a:rPr kumimoji="1" lang="en-US" altLang="zh-TW" sz="2000" i="1" smtClean="0">
                                  <a:solidFill>
                                    <a:schemeClr val="tx1"/>
                                  </a:solidFill>
                                  <a:latin typeface="Cambria Math" charset="0"/>
                                  <a:ea typeface="Times New Roman" charset="0"/>
                                  <a:cs typeface="Times New Roman" charset="0"/>
                                </a:rPr>
                              </m:ctrlPr>
                            </m:sSubSupPr>
                            <m:e>
                              <m:r>
                                <a:rPr kumimoji="1" lang="en-US" altLang="zh-TW" sz="2000" b="0" i="1" smtClean="0">
                                  <a:solidFill>
                                    <a:schemeClr val="tx1"/>
                                  </a:solidFill>
                                  <a:latin typeface="Cambria Math" charset="0"/>
                                  <a:ea typeface="Times New Roman" charset="0"/>
                                  <a:cs typeface="Times New Roman" charset="0"/>
                                </a:rPr>
                                <m:t>𝑅</m:t>
                              </m:r>
                            </m:e>
                            <m:sub>
                              <m:r>
                                <a:rPr kumimoji="1" lang="en-US" altLang="zh-TW" sz="2000" b="0" i="1" smtClean="0">
                                  <a:solidFill>
                                    <a:schemeClr val="tx1"/>
                                  </a:solidFill>
                                  <a:latin typeface="Cambria Math" charset="0"/>
                                  <a:ea typeface="Times New Roman" charset="0"/>
                                  <a:cs typeface="Times New Roman" charset="0"/>
                                </a:rPr>
                                <m:t>𝑠</m:t>
                              </m:r>
                            </m:sub>
                            <m:sup>
                              <m:r>
                                <a:rPr kumimoji="1" lang="en-US" altLang="zh-TW" sz="2000" b="0" i="1" smtClean="0">
                                  <a:solidFill>
                                    <a:schemeClr val="tx1"/>
                                  </a:solidFill>
                                  <a:latin typeface="Cambria Math" charset="0"/>
                                  <a:ea typeface="Times New Roman" charset="0"/>
                                  <a:cs typeface="Times New Roman" charset="0"/>
                                </a:rPr>
                                <m:t>𝑎</m:t>
                              </m:r>
                            </m:sup>
                          </m:sSubSup>
                          <m:r>
                            <a:rPr kumimoji="1" lang="en-US" altLang="zh-TW" sz="2000" b="0" i="1" smtClean="0">
                              <a:solidFill>
                                <a:schemeClr val="tx1"/>
                              </a:solidFill>
                              <a:latin typeface="Cambria Math" charset="0"/>
                              <a:ea typeface="Times New Roman" charset="0"/>
                              <a:cs typeface="Times New Roman" charset="0"/>
                            </a:rPr>
                            <m:t>+ </m:t>
                          </m:r>
                          <m:r>
                            <a:rPr kumimoji="1" lang="en-US" altLang="zh-TW" sz="2000" b="0" i="1" smtClean="0">
                              <a:solidFill>
                                <a:schemeClr val="tx1"/>
                              </a:solidFill>
                              <a:latin typeface="Cambria Math" charset="0"/>
                              <a:ea typeface="Cambria Math" charset="0"/>
                              <a:cs typeface="Cambria Math" charset="0"/>
                            </a:rPr>
                            <m:t>𝛾</m:t>
                          </m:r>
                          <m:nary>
                            <m:naryPr>
                              <m:chr m:val="∑"/>
                              <m:supHide m:val="on"/>
                              <m:ctrlPr>
                                <a:rPr kumimoji="1" lang="en-US" altLang="zh-TW" sz="2000" i="1">
                                  <a:solidFill>
                                    <a:schemeClr val="tx1"/>
                                  </a:solidFill>
                                  <a:latin typeface="Cambria Math" charset="0"/>
                                  <a:ea typeface="Cambria Math" charset="0"/>
                                  <a:cs typeface="Cambria Math" charset="0"/>
                                </a:rPr>
                              </m:ctrlPr>
                            </m:naryPr>
                            <m:sub>
                              <m:r>
                                <m:rPr>
                                  <m:brk m:alnAt="7"/>
                                </m:rPr>
                                <a:rPr kumimoji="1" lang="en-US" altLang="zh-TW" sz="2000" b="0" i="1">
                                  <a:solidFill>
                                    <a:schemeClr val="tx1"/>
                                  </a:solidFill>
                                  <a:latin typeface="Cambria Math" charset="0"/>
                                  <a:ea typeface="Cambria Math" charset="0"/>
                                  <a:cs typeface="Cambria Math" charset="0"/>
                                </a:rPr>
                                <m:t>𝑠</m:t>
                              </m:r>
                              <m:r>
                                <a:rPr kumimoji="1" lang="en-US" altLang="zh-TW" sz="2000" b="0" i="1">
                                  <a:solidFill>
                                    <a:schemeClr val="tx1"/>
                                  </a:solidFill>
                                  <a:latin typeface="Cambria Math" charset="0"/>
                                  <a:ea typeface="Cambria Math" charset="0"/>
                                  <a:cs typeface="Cambria Math" charset="0"/>
                                </a:rPr>
                                <m:t>′∈</m:t>
                              </m:r>
                              <m:r>
                                <a:rPr kumimoji="1" lang="en-US" altLang="zh-TW" sz="2000" b="0" i="1">
                                  <a:solidFill>
                                    <a:schemeClr val="tx1"/>
                                  </a:solidFill>
                                  <a:latin typeface="Cambria Math" charset="0"/>
                                  <a:ea typeface="Cambria Math" charset="0"/>
                                  <a:cs typeface="Cambria Math" charset="0"/>
                                </a:rPr>
                                <m:t>𝑆</m:t>
                              </m:r>
                            </m:sub>
                            <m:sup/>
                            <m:e>
                              <m:sSubSup>
                                <m:sSubSupPr>
                                  <m:ctrlPr>
                                    <a:rPr kumimoji="1" lang="en-US" altLang="zh-TW" sz="2000" i="1">
                                      <a:solidFill>
                                        <a:schemeClr val="tx1"/>
                                      </a:solidFill>
                                      <a:latin typeface="Cambria Math" charset="0"/>
                                      <a:ea typeface="Cambria Math" charset="0"/>
                                      <a:cs typeface="Cambria Math" charset="0"/>
                                    </a:rPr>
                                  </m:ctrlPr>
                                </m:sSubSupPr>
                                <m:e>
                                  <m:r>
                                    <a:rPr kumimoji="1" lang="en-US" altLang="zh-TW" sz="2000" b="0" i="1">
                                      <a:solidFill>
                                        <a:schemeClr val="tx1"/>
                                      </a:solidFill>
                                      <a:latin typeface="Cambria Math" charset="0"/>
                                      <a:ea typeface="Cambria Math" charset="0"/>
                                      <a:cs typeface="Cambria Math" charset="0"/>
                                    </a:rPr>
                                    <m:t>𝑃</m:t>
                                  </m:r>
                                </m:e>
                                <m:sub>
                                  <m:r>
                                    <a:rPr kumimoji="1" lang="en-US" altLang="zh-TW" sz="2000" b="0" i="1">
                                      <a:solidFill>
                                        <a:schemeClr val="tx1"/>
                                      </a:solidFill>
                                      <a:latin typeface="Cambria Math" charset="0"/>
                                      <a:ea typeface="Cambria Math" charset="0"/>
                                      <a:cs typeface="Cambria Math" charset="0"/>
                                    </a:rPr>
                                    <m:t>𝑠𝑠</m:t>
                                  </m:r>
                                  <m:r>
                                    <a:rPr kumimoji="1" lang="en-US" altLang="zh-TW" sz="2000" b="0" i="1">
                                      <a:solidFill>
                                        <a:schemeClr val="tx1"/>
                                      </a:solidFill>
                                      <a:latin typeface="Cambria Math" charset="0"/>
                                      <a:ea typeface="Cambria Math" charset="0"/>
                                      <a:cs typeface="Cambria Math" charset="0"/>
                                    </a:rPr>
                                    <m:t>′</m:t>
                                  </m:r>
                                </m:sub>
                                <m:sup>
                                  <m:r>
                                    <a:rPr kumimoji="1" lang="en-US" altLang="zh-TW" sz="2000" b="0" i="1">
                                      <a:solidFill>
                                        <a:schemeClr val="tx1"/>
                                      </a:solidFill>
                                      <a:latin typeface="Cambria Math" charset="0"/>
                                      <a:ea typeface="Cambria Math" charset="0"/>
                                      <a:cs typeface="Cambria Math" charset="0"/>
                                    </a:rPr>
                                    <m:t>𝑎</m:t>
                                  </m:r>
                                </m:sup>
                              </m:sSubSup>
                              <m:r>
                                <a:rPr kumimoji="1" lang="en-US" altLang="zh-TW" sz="2000" b="0" i="1">
                                  <a:solidFill>
                                    <a:schemeClr val="tx1"/>
                                  </a:solidFill>
                                  <a:latin typeface="Cambria Math" charset="0"/>
                                  <a:ea typeface="Cambria Math" charset="0"/>
                                  <a:cs typeface="Cambria Math" charset="0"/>
                                </a:rPr>
                                <m:t> </m:t>
                              </m:r>
                              <m:sSub>
                                <m:sSubPr>
                                  <m:ctrlPr>
                                    <a:rPr kumimoji="1" lang="en-US" altLang="zh-TW" sz="2000" i="1">
                                      <a:solidFill>
                                        <a:schemeClr val="tx1"/>
                                      </a:solidFill>
                                      <a:latin typeface="Cambria Math" charset="0"/>
                                      <a:ea typeface="Cambria Math" charset="0"/>
                                      <a:cs typeface="Cambria Math" charset="0"/>
                                    </a:rPr>
                                  </m:ctrlPr>
                                </m:sSubPr>
                                <m:e>
                                  <m:r>
                                    <a:rPr kumimoji="1" lang="en-US" altLang="zh-TW" sz="2000" b="0" i="1">
                                      <a:solidFill>
                                        <a:schemeClr val="tx1"/>
                                      </a:solidFill>
                                      <a:latin typeface="Cambria Math" charset="0"/>
                                      <a:ea typeface="Cambria Math" charset="0"/>
                                      <a:cs typeface="Cambria Math" charset="0"/>
                                    </a:rPr>
                                    <m:t>𝑉</m:t>
                                  </m:r>
                                </m:e>
                                <m:sub>
                                  <m:r>
                                    <a:rPr kumimoji="1" lang="en-US" altLang="zh-TW" sz="2000" b="0" i="1">
                                      <a:solidFill>
                                        <a:schemeClr val="tx1"/>
                                      </a:solidFill>
                                      <a:latin typeface="Cambria Math" charset="0"/>
                                      <a:ea typeface="Cambria Math" charset="0"/>
                                      <a:cs typeface="Cambria Math" charset="0"/>
                                    </a:rPr>
                                    <m:t>𝜋</m:t>
                                  </m:r>
                                </m:sub>
                              </m:sSub>
                              <m:r>
                                <a:rPr kumimoji="1" lang="en-US" altLang="zh-TW" sz="2000" b="0" i="1">
                                  <a:solidFill>
                                    <a:schemeClr val="tx1"/>
                                  </a:solidFill>
                                  <a:latin typeface="Cambria Math" charset="0"/>
                                  <a:ea typeface="Cambria Math" charset="0"/>
                                  <a:cs typeface="Cambria Math" charset="0"/>
                                </a:rPr>
                                <m:t>(</m:t>
                              </m:r>
                              <m:r>
                                <a:rPr kumimoji="1" lang="en-US" altLang="zh-TW" sz="2000" b="0" i="1">
                                  <a:solidFill>
                                    <a:schemeClr val="tx1"/>
                                  </a:solidFill>
                                  <a:latin typeface="Cambria Math" charset="0"/>
                                  <a:ea typeface="Cambria Math" charset="0"/>
                                  <a:cs typeface="Cambria Math" charset="0"/>
                                </a:rPr>
                                <m:t>𝑠</m:t>
                              </m:r>
                              <m:r>
                                <a:rPr kumimoji="1" lang="en-US" altLang="zh-TW" sz="2000" b="0" i="1">
                                  <a:solidFill>
                                    <a:schemeClr val="tx1"/>
                                  </a:solidFill>
                                  <a:latin typeface="Cambria Math" charset="0"/>
                                  <a:ea typeface="Cambria Math" charset="0"/>
                                  <a:cs typeface="Cambria Math" charset="0"/>
                                </a:rPr>
                                <m:t>′)</m:t>
                              </m:r>
                            </m:e>
                          </m:nary>
                        </m:e>
                      </m:d>
                    </m:oMath>
                  </m:oMathPara>
                </a14:m>
                <a:endParaRPr lang="zh-CN" altLang="en-US" sz="2800" dirty="0">
                  <a:solidFill>
                    <a:schemeClr val="bg1">
                      <a:lumMod val="60000"/>
                      <a:lumOff val="40000"/>
                    </a:schemeClr>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751711" y="1858757"/>
                <a:ext cx="5634801" cy="91300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1042987" y="3228974"/>
                <a:ext cx="8829676" cy="3000821"/>
              </a:xfrm>
              <a:prstGeom prst="rect">
                <a:avLst/>
              </a:prstGeom>
              <a:noFill/>
            </p:spPr>
            <p:txBody>
              <a:bodyPr wrap="square" rtlCol="0">
                <a:spAutoFit/>
              </a:bodyPr>
              <a:lstStyle/>
              <a:p>
                <a:pPr>
                  <a:lnSpc>
                    <a:spcPct val="150000"/>
                  </a:lnSpc>
                </a:pPr>
                <a:r>
                  <a:rPr kumimoji="1" lang="zh-TW" altLang="en-US" dirty="0" smtClean="0"/>
                  <a:t>以上方程難以被實現，因當下狀態</a:t>
                </a:r>
                <a14:m>
                  <m:oMath xmlns:m="http://schemas.openxmlformats.org/officeDocument/2006/math">
                    <m:r>
                      <a:rPr kumimoji="1" lang="en-US" altLang="zh-TW" b="0" i="1" smtClean="0">
                        <a:latin typeface="Cambria Math" charset="0"/>
                        <a:ea typeface="Times New Roman" charset="0"/>
                        <a:cs typeface="Times New Roman" charset="0"/>
                      </a:rPr>
                      <m:t>𝑆</m:t>
                    </m:r>
                    <m:r>
                      <a:rPr kumimoji="1" lang="zh-TW" altLang="en-US" b="0" i="1" smtClean="0">
                        <a:latin typeface="Cambria Math" charset="0"/>
                        <a:ea typeface="Times New Roman" charset="0"/>
                        <a:cs typeface="Times New Roman" charset="0"/>
                      </a:rPr>
                      <m:t> </m:t>
                    </m:r>
                    <m:r>
                      <a:rPr kumimoji="1" lang="zh-TW" altLang="en-US" b="0" i="1" smtClean="0">
                        <a:latin typeface="Cambria Math" charset="0"/>
                        <a:ea typeface="Times New Roman" charset="0"/>
                        <a:cs typeface="Times New Roman" charset="0"/>
                      </a:rPr>
                      <m:t>的價值</m:t>
                    </m:r>
                    <m:r>
                      <a:rPr kumimoji="1" lang="zh-TW" altLang="en-US" b="0" i="1" smtClean="0">
                        <a:latin typeface="Cambria Math" charset="0"/>
                        <a:ea typeface="Times New Roman" charset="0"/>
                        <a:cs typeface="Times New Roman" charset="0"/>
                      </a:rPr>
                      <m:t> </m:t>
                    </m:r>
                    <m:sSub>
                      <m:sSubPr>
                        <m:ctrlPr>
                          <a:rPr kumimoji="1" lang="en-US" altLang="zh-TW" i="1">
                            <a:latin typeface="Cambria Math" charset="0"/>
                            <a:ea typeface="Times New Roman" charset="0"/>
                            <a:cs typeface="Times New Roman" charset="0"/>
                          </a:rPr>
                        </m:ctrlPr>
                      </m:sSubPr>
                      <m:e>
                        <m:r>
                          <a:rPr kumimoji="1" lang="en-US" altLang="zh-TW" i="1">
                            <a:latin typeface="Cambria Math" charset="0"/>
                            <a:ea typeface="Times New Roman" charset="0"/>
                            <a:cs typeface="Times New Roman" charset="0"/>
                          </a:rPr>
                          <m:t>𝑉</m:t>
                        </m:r>
                      </m:e>
                      <m:sub>
                        <m:r>
                          <a:rPr kumimoji="1" lang="en-US" altLang="zh-TW" i="1">
                            <a:latin typeface="Cambria Math" charset="0"/>
                            <a:ea typeface="Cambria Math" charset="0"/>
                            <a:cs typeface="Cambria Math" charset="0"/>
                          </a:rPr>
                          <m:t>𝜋</m:t>
                        </m:r>
                      </m:sub>
                    </m:sSub>
                    <m:d>
                      <m:dPr>
                        <m:ctrlPr>
                          <a:rPr kumimoji="1" lang="en-US" altLang="zh-TW" i="1">
                            <a:latin typeface="Cambria Math" charset="0"/>
                            <a:ea typeface="Times New Roman" charset="0"/>
                            <a:cs typeface="Times New Roman" charset="0"/>
                          </a:rPr>
                        </m:ctrlPr>
                      </m:dPr>
                      <m:e>
                        <m:r>
                          <a:rPr kumimoji="1" lang="en-US" altLang="zh-TW" i="1">
                            <a:latin typeface="Cambria Math" charset="0"/>
                            <a:ea typeface="Times New Roman" charset="0"/>
                            <a:cs typeface="Times New Roman" charset="0"/>
                          </a:rPr>
                          <m:t>𝑠</m:t>
                        </m:r>
                      </m:e>
                    </m:d>
                  </m:oMath>
                </a14:m>
                <a:r>
                  <a:rPr kumimoji="1" lang="zh-TW" altLang="en-US" dirty="0" smtClean="0"/>
                  <a:t> 依賴下一個狀態</a:t>
                </a:r>
                <a14:m>
                  <m:oMath xmlns:m="http://schemas.openxmlformats.org/officeDocument/2006/math">
                    <m:r>
                      <a:rPr kumimoji="1" lang="en-US" altLang="zh-TW" i="1">
                        <a:latin typeface="Cambria Math" charset="0"/>
                        <a:ea typeface="Times New Roman" charset="0"/>
                        <a:cs typeface="Times New Roman" charset="0"/>
                      </a:rPr>
                      <m:t>𝑆</m:t>
                    </m:r>
                    <m:r>
                      <a:rPr kumimoji="1" lang="en-US" altLang="zh-TW" b="0" i="1" smtClean="0">
                        <a:latin typeface="Cambria Math" charset="0"/>
                        <a:ea typeface="Times New Roman" charset="0"/>
                        <a:cs typeface="Times New Roman" charset="0"/>
                      </a:rPr>
                      <m:t>′</m:t>
                    </m:r>
                  </m:oMath>
                </a14:m>
                <a:r>
                  <a:rPr kumimoji="1" lang="zh-TW" altLang="en-US" dirty="0" smtClean="0"/>
                  <a:t> 的價值</a:t>
                </a:r>
                <a14:m>
                  <m:oMath xmlns:m="http://schemas.openxmlformats.org/officeDocument/2006/math">
                    <m:sSub>
                      <m:sSubPr>
                        <m:ctrlPr>
                          <a:rPr kumimoji="1" lang="en-US" altLang="zh-TW" i="1">
                            <a:latin typeface="Cambria Math" charset="0"/>
                            <a:ea typeface="Cambria Math" charset="0"/>
                            <a:cs typeface="Cambria Math" charset="0"/>
                          </a:rPr>
                        </m:ctrlPr>
                      </m:sSubPr>
                      <m:e>
                        <m:r>
                          <a:rPr kumimoji="1" lang="zh-TW" altLang="en-US" b="0" i="1" smtClean="0">
                            <a:latin typeface="Cambria Math" charset="0"/>
                            <a:ea typeface="Cambria Math" charset="0"/>
                            <a:cs typeface="Cambria Math" charset="0"/>
                          </a:rPr>
                          <m:t> </m:t>
                        </m:r>
                        <m:r>
                          <a:rPr kumimoji="1" lang="en-US" altLang="zh-TW" i="1">
                            <a:latin typeface="Cambria Math" charset="0"/>
                            <a:ea typeface="Cambria Math" charset="0"/>
                            <a:cs typeface="Cambria Math" charset="0"/>
                          </a:rPr>
                          <m:t>𝑉</m:t>
                        </m:r>
                      </m:e>
                      <m:sub>
                        <m:r>
                          <a:rPr kumimoji="1" lang="en-US" altLang="zh-TW" i="1">
                            <a:latin typeface="Cambria Math" charset="0"/>
                            <a:ea typeface="Cambria Math" charset="0"/>
                            <a:cs typeface="Cambria Math" charset="0"/>
                          </a:rPr>
                          <m:t>𝜋</m:t>
                        </m:r>
                      </m:sub>
                    </m:sSub>
                    <m:d>
                      <m:dPr>
                        <m:ctrlPr>
                          <a:rPr kumimoji="1" lang="en-US" altLang="zh-TW" i="1">
                            <a:latin typeface="Cambria Math" charset="0"/>
                            <a:ea typeface="Cambria Math" charset="0"/>
                            <a:cs typeface="Cambria Math" charset="0"/>
                          </a:rPr>
                        </m:ctrlPr>
                      </m:dPr>
                      <m:e>
                        <m:sSup>
                          <m:sSupPr>
                            <m:ctrlPr>
                              <a:rPr kumimoji="1" lang="en-US" altLang="zh-TW" i="1">
                                <a:latin typeface="Cambria Math" charset="0"/>
                                <a:ea typeface="Cambria Math" charset="0"/>
                                <a:cs typeface="Cambria Math" charset="0"/>
                              </a:rPr>
                            </m:ctrlPr>
                          </m:sSupPr>
                          <m:e>
                            <m:r>
                              <a:rPr kumimoji="1" lang="en-US" altLang="zh-TW" i="1">
                                <a:latin typeface="Cambria Math" charset="0"/>
                                <a:ea typeface="Cambria Math" charset="0"/>
                                <a:cs typeface="Cambria Math" charset="0"/>
                              </a:rPr>
                              <m:t>𝑠</m:t>
                            </m:r>
                          </m:e>
                          <m:sup>
                            <m:r>
                              <a:rPr kumimoji="1" lang="en-US" altLang="zh-TW" i="1">
                                <a:latin typeface="Cambria Math" charset="0"/>
                                <a:ea typeface="Cambria Math" charset="0"/>
                                <a:cs typeface="Cambria Math" charset="0"/>
                              </a:rPr>
                              <m:t>′</m:t>
                            </m:r>
                          </m:sup>
                        </m:sSup>
                      </m:e>
                    </m:d>
                  </m:oMath>
                </a14:m>
                <a:r>
                  <a:rPr kumimoji="1" lang="zh-TW" altLang="en-US" dirty="0" smtClean="0">
                    <a:ea typeface="Cambria Math" charset="0"/>
                    <a:cs typeface="Cambria Math" charset="0"/>
                  </a:rPr>
                  <a:t>。</a:t>
                </a:r>
                <a:endParaRPr kumimoji="1" lang="en-US" altLang="zh-TW" dirty="0" smtClean="0">
                  <a:ea typeface="Cambria Math" charset="0"/>
                  <a:cs typeface="Cambria Math" charset="0"/>
                </a:endParaRPr>
              </a:p>
              <a:p>
                <a:pPr>
                  <a:lnSpc>
                    <a:spcPct val="150000"/>
                  </a:lnSpc>
                </a:pPr>
                <a:r>
                  <a:rPr kumimoji="1" lang="zh-TW" altLang="en-US" dirty="0" smtClean="0"/>
                  <a:t>但在上述方程中，</a:t>
                </a:r>
                <a14:m>
                  <m:oMath xmlns:m="http://schemas.openxmlformats.org/officeDocument/2006/math">
                    <m:sSubSup>
                      <m:sSubSupPr>
                        <m:ctrlPr>
                          <a:rPr kumimoji="1" lang="en-US" altLang="zh-TW" i="1">
                            <a:latin typeface="Cambria Math" charset="0"/>
                            <a:ea typeface="Times New Roman" charset="0"/>
                            <a:cs typeface="Times New Roman" charset="0"/>
                          </a:rPr>
                        </m:ctrlPr>
                      </m:sSubSupPr>
                      <m:e>
                        <m:r>
                          <a:rPr kumimoji="1" lang="en-US" altLang="zh-TW" i="1">
                            <a:latin typeface="Cambria Math" charset="0"/>
                            <a:ea typeface="Times New Roman" charset="0"/>
                            <a:cs typeface="Times New Roman" charset="0"/>
                          </a:rPr>
                          <m:t>𝑅</m:t>
                        </m:r>
                      </m:e>
                      <m:sub>
                        <m:r>
                          <a:rPr kumimoji="1" lang="en-US" altLang="zh-TW" i="1">
                            <a:latin typeface="Cambria Math" charset="0"/>
                            <a:ea typeface="Times New Roman" charset="0"/>
                            <a:cs typeface="Times New Roman" charset="0"/>
                          </a:rPr>
                          <m:t>𝑠</m:t>
                        </m:r>
                      </m:sub>
                      <m:sup>
                        <m:r>
                          <a:rPr kumimoji="1" lang="en-US" altLang="zh-TW" i="1">
                            <a:latin typeface="Cambria Math" charset="0"/>
                            <a:ea typeface="Times New Roman" charset="0"/>
                            <a:cs typeface="Times New Roman" charset="0"/>
                          </a:rPr>
                          <m:t>𝑎</m:t>
                        </m:r>
                      </m:sup>
                    </m:sSubSup>
                  </m:oMath>
                </a14:m>
                <a:r>
                  <a:rPr kumimoji="1" lang="zh-TW" altLang="en-US" dirty="0" smtClean="0"/>
                  <a:t>、</a:t>
                </a:r>
                <a:r>
                  <a:rPr kumimoji="1" lang="en-US" altLang="zh-TW" dirty="0">
                    <a:ea typeface="Cambria Math" charset="0"/>
                    <a:cs typeface="Cambria Math" charset="0"/>
                  </a:rPr>
                  <a:t> </a:t>
                </a:r>
                <a14:m>
                  <m:oMath xmlns:m="http://schemas.openxmlformats.org/officeDocument/2006/math">
                    <m:r>
                      <a:rPr kumimoji="1" lang="en-US" altLang="zh-TW" i="1">
                        <a:latin typeface="Cambria Math" charset="0"/>
                        <a:ea typeface="Cambria Math" charset="0"/>
                        <a:cs typeface="Cambria Math" charset="0"/>
                      </a:rPr>
                      <m:t>𝛾</m:t>
                    </m:r>
                  </m:oMath>
                </a14:m>
                <a:r>
                  <a:rPr kumimoji="1" lang="zh-TW" altLang="en-US" dirty="0" smtClean="0"/>
                  <a:t>、</a:t>
                </a:r>
                <a14:m>
                  <m:oMath xmlns:m="http://schemas.openxmlformats.org/officeDocument/2006/math">
                    <m:sSubSup>
                      <m:sSubSupPr>
                        <m:ctrlPr>
                          <a:rPr kumimoji="1" lang="en-US" altLang="zh-TW" i="1">
                            <a:latin typeface="Cambria Math" charset="0"/>
                            <a:ea typeface="Cambria Math" charset="0"/>
                            <a:cs typeface="Cambria Math" charset="0"/>
                          </a:rPr>
                        </m:ctrlPr>
                      </m:sSubSupPr>
                      <m:e>
                        <m:r>
                          <a:rPr kumimoji="1" lang="en-US" altLang="zh-TW" i="1">
                            <a:latin typeface="Cambria Math" charset="0"/>
                            <a:ea typeface="Cambria Math" charset="0"/>
                            <a:cs typeface="Cambria Math" charset="0"/>
                          </a:rPr>
                          <m:t>𝑃</m:t>
                        </m:r>
                      </m:e>
                      <m:sub>
                        <m:r>
                          <a:rPr kumimoji="1" lang="en-US" altLang="zh-TW" i="1">
                            <a:latin typeface="Cambria Math" charset="0"/>
                            <a:ea typeface="Cambria Math" charset="0"/>
                            <a:cs typeface="Cambria Math" charset="0"/>
                          </a:rPr>
                          <m:t>𝑠𝑠</m:t>
                        </m:r>
                        <m:r>
                          <a:rPr kumimoji="1" lang="en-US" altLang="zh-TW" i="1">
                            <a:latin typeface="Cambria Math" charset="0"/>
                            <a:ea typeface="Cambria Math" charset="0"/>
                            <a:cs typeface="Cambria Math" charset="0"/>
                          </a:rPr>
                          <m:t>′</m:t>
                        </m:r>
                      </m:sub>
                      <m:sup>
                        <m:r>
                          <a:rPr kumimoji="1" lang="en-US" altLang="zh-TW" i="1">
                            <a:latin typeface="Cambria Math" charset="0"/>
                            <a:ea typeface="Cambria Math" charset="0"/>
                            <a:cs typeface="Cambria Math" charset="0"/>
                          </a:rPr>
                          <m:t>𝑎</m:t>
                        </m:r>
                      </m:sup>
                    </m:sSubSup>
                  </m:oMath>
                </a14:m>
                <a:r>
                  <a:rPr kumimoji="1" lang="zh-TW" altLang="en-US" dirty="0" smtClean="0"/>
                  <a:t> 都是已知的， </a:t>
                </a:r>
                <a14:m>
                  <m:oMath xmlns:m="http://schemas.openxmlformats.org/officeDocument/2006/math">
                    <m:r>
                      <a:rPr kumimoji="1" lang="is-IS" altLang="zh-TW" i="1">
                        <a:latin typeface="Cambria Math" charset="0"/>
                        <a:ea typeface="Cambria Math" charset="0"/>
                        <a:cs typeface="Cambria Math" charset="0"/>
                      </a:rPr>
                      <m:t>𝜋</m:t>
                    </m:r>
                  </m:oMath>
                </a14:m>
                <a:r>
                  <a:rPr kumimoji="1" lang="zh-TW" altLang="en-US" dirty="0" smtClean="0"/>
                  <a:t> 是評估的策略指定的。因此把它視作是關於狀態值函數的線型方程組，且未知數的個數為狀態的總數，記 </a:t>
                </a:r>
                <a:r>
                  <a:rPr kumimoji="1" lang="en-US" altLang="zh-TW" dirty="0" smtClean="0"/>
                  <a:t>|</a:t>
                </a:r>
                <a:r>
                  <a:rPr kumimoji="1" lang="zh-TW" altLang="en-US" dirty="0" smtClean="0"/>
                  <a:t> </a:t>
                </a:r>
                <a:r>
                  <a:rPr kumimoji="1" lang="en-US" altLang="zh-TW" dirty="0" smtClean="0"/>
                  <a:t>S</a:t>
                </a:r>
                <a:r>
                  <a:rPr kumimoji="1" lang="zh-TW" altLang="en-US" dirty="0" smtClean="0"/>
                  <a:t> </a:t>
                </a:r>
                <a:r>
                  <a:rPr kumimoji="1" lang="en-US" altLang="zh-TW" dirty="0" smtClean="0"/>
                  <a:t>|</a:t>
                </a:r>
                <a:r>
                  <a:rPr kumimoji="1" lang="zh-TW" altLang="en-US" dirty="0" smtClean="0"/>
                  <a:t>，利用迭代的方法求解。</a:t>
                </a:r>
                <a:endParaRPr kumimoji="1" lang="en-US" altLang="zh-TW" dirty="0" smtClean="0"/>
              </a:p>
              <a:p>
                <a:pPr>
                  <a:lnSpc>
                    <a:spcPct val="150000"/>
                  </a:lnSpc>
                </a:pPr>
                <a:endParaRPr kumimoji="1" lang="en-US" altLang="zh-CN" dirty="0" smtClean="0"/>
              </a:p>
              <a:p>
                <a:pPr>
                  <a:lnSpc>
                    <a:spcPct val="150000"/>
                  </a:lnSpc>
                </a:pPr>
                <a:r>
                  <a:rPr kumimoji="1" lang="en-US" altLang="zh-TW" b="1" i="1" dirty="0">
                    <a:latin typeface="Cambria Math" charset="0"/>
                  </a:rPr>
                  <a:t>Dynamic</a:t>
                </a:r>
                <a:r>
                  <a:rPr kumimoji="1" lang="zh-TW" altLang="en-US" b="1" i="1" dirty="0">
                    <a:latin typeface="Cambria Math" charset="0"/>
                  </a:rPr>
                  <a:t> </a:t>
                </a:r>
                <a:r>
                  <a:rPr kumimoji="1" lang="en-US" altLang="zh-TW" b="1" i="1" dirty="0" smtClean="0">
                    <a:latin typeface="Cambria Math" charset="0"/>
                  </a:rPr>
                  <a:t>Programming</a:t>
                </a:r>
                <a:r>
                  <a:rPr kumimoji="1" lang="zh-TW" altLang="en-US" dirty="0"/>
                  <a:t> </a:t>
                </a:r>
                <a:r>
                  <a:rPr kumimoji="1" lang="zh-TW" altLang="en-US" dirty="0" smtClean="0"/>
                  <a:t>探討的是在給定一個隨機策略時 </a:t>
                </a:r>
                <a14:m>
                  <m:oMath xmlns:m="http://schemas.openxmlformats.org/officeDocument/2006/math">
                    <m:r>
                      <a:rPr kumimoji="1" lang="is-IS" altLang="zh-TW" i="1">
                        <a:latin typeface="Cambria Math" charset="0"/>
                        <a:ea typeface="Cambria Math" charset="0"/>
                        <a:cs typeface="Cambria Math" charset="0"/>
                      </a:rPr>
                      <m:t>𝜋</m:t>
                    </m:r>
                    <m:r>
                      <a:rPr kumimoji="1" lang="is-IS" altLang="zh-TW" i="1">
                        <a:latin typeface="Cambria Math" charset="0"/>
                        <a:ea typeface="Cambria Math" charset="0"/>
                        <a:cs typeface="Cambria Math" charset="0"/>
                      </a:rPr>
                      <m:t> </m:t>
                    </m:r>
                  </m:oMath>
                </a14:m>
                <a:r>
                  <a:rPr kumimoji="1" lang="zh-TW" altLang="en-US" dirty="0" smtClean="0"/>
                  <a:t>，計算狀態價值函數 </a:t>
                </a:r>
                <a14:m>
                  <m:oMath xmlns:m="http://schemas.openxmlformats.org/officeDocument/2006/math">
                    <m:sSub>
                      <m:sSubPr>
                        <m:ctrlPr>
                          <a:rPr kumimoji="1" lang="en-US" altLang="zh-TW" i="1">
                            <a:latin typeface="Cambria Math" charset="0"/>
                            <a:ea typeface="Times New Roman" charset="0"/>
                            <a:cs typeface="Times New Roman" charset="0"/>
                          </a:rPr>
                        </m:ctrlPr>
                      </m:sSubPr>
                      <m:e>
                        <m:r>
                          <a:rPr kumimoji="1" lang="en-US" altLang="zh-TW" i="1">
                            <a:latin typeface="Cambria Math" charset="0"/>
                            <a:ea typeface="Times New Roman" charset="0"/>
                            <a:cs typeface="Times New Roman" charset="0"/>
                          </a:rPr>
                          <m:t>𝑉</m:t>
                        </m:r>
                      </m:e>
                      <m:sub>
                        <m:r>
                          <a:rPr kumimoji="1" lang="en-US" altLang="zh-TW" i="1">
                            <a:latin typeface="Cambria Math" charset="0"/>
                            <a:ea typeface="Cambria Math" charset="0"/>
                            <a:cs typeface="Cambria Math" charset="0"/>
                          </a:rPr>
                          <m:t>𝜋</m:t>
                        </m:r>
                      </m:sub>
                    </m:sSub>
                  </m:oMath>
                </a14:m>
                <a:r>
                  <a:rPr kumimoji="1" lang="zh-TW" altLang="en-US" b="1" i="1" dirty="0" smtClean="0">
                    <a:latin typeface="Cambria Math" charset="0"/>
                  </a:rPr>
                  <a:t>，</a:t>
                </a:r>
                <a:endParaRPr kumimoji="1" lang="en-US" altLang="zh-TW" b="1" i="1" dirty="0" smtClean="0">
                  <a:latin typeface="Cambria Math" charset="0"/>
                </a:endParaRPr>
              </a:p>
              <a:p>
                <a:pPr>
                  <a:lnSpc>
                    <a:spcPct val="150000"/>
                  </a:lnSpc>
                </a:pPr>
                <a:r>
                  <a:rPr kumimoji="1" lang="zh-TW" altLang="en-US" dirty="0" smtClean="0">
                    <a:latin typeface="Cambria Math" charset="0"/>
                  </a:rPr>
                  <a:t>進而更新策略。</a:t>
                </a:r>
                <a:endParaRPr kumimoji="1" lang="en-US" altLang="zh-CN" dirty="0">
                  <a:latin typeface="Cambria Math"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042987" y="3228974"/>
                <a:ext cx="8829676" cy="3000821"/>
              </a:xfrm>
              <a:prstGeom prst="rect">
                <a:avLst/>
              </a:prstGeom>
              <a:blipFill rotWithShape="0">
                <a:blip r:embed="rId3"/>
                <a:stretch>
                  <a:fillRect l="-552" t="-8740" r="-552" b="-1016"/>
                </a:stretch>
              </a:blipFill>
            </p:spPr>
            <p:txBody>
              <a:bodyPr/>
              <a:lstStyle/>
              <a:p>
                <a:r>
                  <a:rPr lang="zh-CN" altLang="en-US">
                    <a:noFill/>
                  </a:rPr>
                  <a:t> </a:t>
                </a:r>
              </a:p>
            </p:txBody>
          </p:sp>
        </mc:Fallback>
      </mc:AlternateContent>
      <p:sp>
        <p:nvSpPr>
          <p:cNvPr id="5" name="文本框 4"/>
          <p:cNvSpPr txBox="1"/>
          <p:nvPr/>
        </p:nvSpPr>
        <p:spPr>
          <a:xfrm>
            <a:off x="1042987" y="652316"/>
            <a:ext cx="4957587" cy="577787"/>
          </a:xfrm>
          <a:prstGeom prst="rect">
            <a:avLst/>
          </a:prstGeom>
          <a:noFill/>
        </p:spPr>
        <p:txBody>
          <a:bodyPr wrap="square" rtlCol="0">
            <a:spAutoFit/>
          </a:bodyPr>
          <a:lstStyle/>
          <a:p>
            <a:pPr>
              <a:lnSpc>
                <a:spcPct val="150000"/>
              </a:lnSpc>
            </a:pPr>
            <a:r>
              <a:rPr kumimoji="1" lang="en-US" altLang="zh-TW" sz="2400" b="1" i="1" dirty="0" smtClean="0">
                <a:latin typeface="Cambria Math" charset="0"/>
              </a:rPr>
              <a:t>2</a:t>
            </a:r>
            <a:r>
              <a:rPr kumimoji="1" lang="zh-TW" altLang="en-US" sz="2400" b="1" i="1" dirty="0" smtClean="0">
                <a:latin typeface="Cambria Math" charset="0"/>
              </a:rPr>
              <a:t> </a:t>
            </a:r>
            <a:r>
              <a:rPr kumimoji="1" lang="en-US" altLang="zh-TW" sz="2400" b="1" i="1" dirty="0" smtClean="0">
                <a:latin typeface="Cambria Math" charset="0"/>
              </a:rPr>
              <a:t>. Dynamic</a:t>
            </a:r>
            <a:r>
              <a:rPr kumimoji="1" lang="zh-TW" altLang="en-US" sz="2400" b="1" i="1" dirty="0" smtClean="0">
                <a:latin typeface="Cambria Math" charset="0"/>
              </a:rPr>
              <a:t> </a:t>
            </a:r>
            <a:r>
              <a:rPr kumimoji="1" lang="en-US" altLang="zh-TW" sz="2400" b="1" i="1" dirty="0" smtClean="0">
                <a:latin typeface="Cambria Math" charset="0"/>
              </a:rPr>
              <a:t>Programming</a:t>
            </a:r>
            <a:endParaRPr kumimoji="1" lang="en-US" altLang="zh-CN" sz="2400" b="1" i="1" dirty="0" smtClean="0">
              <a:latin typeface="Cambria Math" charset="0"/>
            </a:endParaRPr>
          </a:p>
        </p:txBody>
      </p:sp>
      <p:sp>
        <p:nvSpPr>
          <p:cNvPr id="6" name="文本框 5"/>
          <p:cNvSpPr txBox="1"/>
          <p:nvPr/>
        </p:nvSpPr>
        <p:spPr>
          <a:xfrm>
            <a:off x="9711308" y="2130594"/>
            <a:ext cx="1236318"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2.1</a:t>
            </a:r>
            <a:endParaRPr kumimoji="1" lang="zh-CN" altLang="en-US" b="1" dirty="0">
              <a:solidFill>
                <a:srgbClr val="FF0000"/>
              </a:solidFill>
            </a:endParaRPr>
          </a:p>
        </p:txBody>
      </p:sp>
    </p:spTree>
    <p:extLst>
      <p:ext uri="{BB962C8B-B14F-4D97-AF65-F5344CB8AC3E}">
        <p14:creationId xmlns:p14="http://schemas.microsoft.com/office/powerpoint/2010/main" val="17446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005838" y="654281"/>
                <a:ext cx="9824085" cy="5078313"/>
              </a:xfrm>
              <a:prstGeom prst="rect">
                <a:avLst/>
              </a:prstGeom>
              <a:noFill/>
            </p:spPr>
            <p:txBody>
              <a:bodyPr wrap="square" rtlCol="0">
                <a:spAutoFit/>
              </a:bodyPr>
              <a:lstStyle/>
              <a:p>
                <a:pPr>
                  <a:lnSpc>
                    <a:spcPct val="150000"/>
                  </a:lnSpc>
                </a:pPr>
                <a:r>
                  <a:rPr kumimoji="1" lang="zh-TW" altLang="en-US" dirty="0" smtClean="0"/>
                  <a:t>在上面的例子中：完整的迭代的過程還是利用隨機策略。即是預設好的</a:t>
                </a:r>
                <a14:m>
                  <m:oMath xmlns:m="http://schemas.openxmlformats.org/officeDocument/2006/math">
                    <m:r>
                      <a:rPr kumimoji="1" lang="zh-TW" altLang="en-US" b="0" i="0" smtClean="0">
                        <a:latin typeface="Cambria Math" charset="0"/>
                        <a:ea typeface="Cambria Math" charset="0"/>
                        <a:cs typeface="Cambria Math" charset="0"/>
                      </a:rPr>
                      <m:t> </m:t>
                    </m:r>
                    <m:r>
                      <m:rPr>
                        <m:sty m:val="p"/>
                      </m:rPr>
                      <a:rPr kumimoji="1" lang="zh-TW" altLang="en-US" i="0" smtClean="0">
                        <a:latin typeface="Cambria Math" charset="0"/>
                        <a:ea typeface="Cambria Math" charset="0"/>
                        <a:cs typeface="Cambria Math" charset="0"/>
                      </a:rPr>
                      <m:t>π</m:t>
                    </m:r>
                    <m:r>
                      <a:rPr kumimoji="1" lang="en-US" altLang="zh-TW" b="0" i="0" smtClean="0">
                        <a:latin typeface="Cambria Math" charset="0"/>
                        <a:ea typeface="Cambria Math" charset="0"/>
                        <a:cs typeface="Cambria Math" charset="0"/>
                      </a:rPr>
                      <m:t> </m:t>
                    </m:r>
                    <m:d>
                      <m:dPr>
                        <m:endChr m:val="|"/>
                        <m:ctrlPr>
                          <a:rPr kumimoji="1" lang="en-US" altLang="zh-TW" b="0" i="1" smtClean="0">
                            <a:latin typeface="Cambria Math" charset="0"/>
                            <a:ea typeface="Cambria Math" charset="0"/>
                            <a:cs typeface="Cambria Math" charset="0"/>
                          </a:rPr>
                        </m:ctrlPr>
                      </m:dPr>
                      <m:e>
                        <m:r>
                          <m:rPr>
                            <m:sty m:val="p"/>
                          </m:rPr>
                          <a:rPr kumimoji="1" lang="en-US" altLang="zh-TW" b="0" i="0" smtClean="0">
                            <a:latin typeface="Cambria Math" charset="0"/>
                            <a:ea typeface="Cambria Math" charset="0"/>
                            <a:cs typeface="Cambria Math" charset="0"/>
                          </a:rPr>
                          <m:t>up</m:t>
                        </m:r>
                        <m:r>
                          <a:rPr kumimoji="1" lang="en-US" altLang="zh-TW" b="0" i="0" smtClean="0">
                            <a:latin typeface="Cambria Math" charset="0"/>
                            <a:ea typeface="Cambria Math" charset="0"/>
                            <a:cs typeface="Cambria Math" charset="0"/>
                          </a:rPr>
                          <m:t> </m:t>
                        </m:r>
                      </m:e>
                    </m:d>
                    <m:r>
                      <a:rPr kumimoji="1" lang="en-US" altLang="zh-TW" b="0" i="0" smtClean="0">
                        <a:latin typeface="Cambria Math" charset="0"/>
                        <a:ea typeface="Cambria Math" charset="0"/>
                        <a:cs typeface="Cambria Math" charset="0"/>
                      </a:rPr>
                      <m:t> </m:t>
                    </m:r>
                    <m:r>
                      <m:rPr>
                        <m:sty m:val="p"/>
                      </m:rPr>
                      <a:rPr kumimoji="1" lang="en-US" altLang="zh-TW" b="0" i="0" smtClean="0">
                        <a:latin typeface="Cambria Math" charset="0"/>
                        <a:ea typeface="Cambria Math" charset="0"/>
                        <a:cs typeface="Cambria Math" charset="0"/>
                      </a:rPr>
                      <m:t>S</m:t>
                    </m:r>
                    <m:r>
                      <a:rPr kumimoji="1" lang="en-US" altLang="zh-TW" b="0" i="0" smtClean="0">
                        <a:latin typeface="Cambria Math" charset="0"/>
                        <a:ea typeface="Cambria Math" charset="0"/>
                        <a:cs typeface="Cambria Math" charset="0"/>
                      </a:rPr>
                      <m:t>)=0.25</m:t>
                    </m:r>
                  </m:oMath>
                </a14:m>
                <a:r>
                  <a:rPr kumimoji="1" lang="zh-TW" altLang="en-US" dirty="0" smtClean="0">
                    <a:latin typeface="Cambria Math" charset="0"/>
                  </a:rPr>
                  <a:t>、</a:t>
                </a:r>
                <a14:m>
                  <m:oMath xmlns:m="http://schemas.openxmlformats.org/officeDocument/2006/math">
                    <m:r>
                      <m:rPr>
                        <m:sty m:val="p"/>
                      </m:rPr>
                      <a:rPr kumimoji="1" lang="zh-TW" altLang="en-US" i="0" smtClean="0">
                        <a:latin typeface="Cambria Math" charset="0"/>
                        <a:ea typeface="Cambria Math" charset="0"/>
                        <a:cs typeface="Cambria Math" charset="0"/>
                      </a:rPr>
                      <m:t>π</m:t>
                    </m:r>
                    <m:r>
                      <a:rPr kumimoji="1" lang="en-US" altLang="zh-TW" b="0" i="0" smtClean="0">
                        <a:latin typeface="Cambria Math" charset="0"/>
                        <a:ea typeface="Cambria Math" charset="0"/>
                        <a:cs typeface="Cambria Math" charset="0"/>
                      </a:rPr>
                      <m:t> </m:t>
                    </m:r>
                    <m:d>
                      <m:dPr>
                        <m:endChr m:val="|"/>
                        <m:ctrlPr>
                          <a:rPr kumimoji="1" lang="en-US" altLang="zh-TW" b="0" i="1" smtClean="0">
                            <a:latin typeface="Cambria Math" charset="0"/>
                            <a:ea typeface="Cambria Math" charset="0"/>
                            <a:cs typeface="Cambria Math" charset="0"/>
                          </a:rPr>
                        </m:ctrlPr>
                      </m:dPr>
                      <m:e>
                        <m:r>
                          <m:rPr>
                            <m:sty m:val="p"/>
                          </m:rPr>
                          <a:rPr kumimoji="1" lang="en-US" altLang="zh-TW" b="0" i="0" smtClean="0">
                            <a:latin typeface="Cambria Math" charset="0"/>
                            <a:ea typeface="Cambria Math" charset="0"/>
                            <a:cs typeface="Cambria Math" charset="0"/>
                          </a:rPr>
                          <m:t>down</m:t>
                        </m:r>
                        <m:r>
                          <a:rPr kumimoji="1" lang="en-US" altLang="zh-TW" b="0" i="0" smtClean="0">
                            <a:latin typeface="Cambria Math" charset="0"/>
                            <a:ea typeface="Cambria Math" charset="0"/>
                            <a:cs typeface="Cambria Math" charset="0"/>
                          </a:rPr>
                          <m:t> </m:t>
                        </m:r>
                      </m:e>
                    </m:d>
                    <m:r>
                      <a:rPr kumimoji="1" lang="en-US" altLang="zh-TW" b="0" i="0" smtClean="0">
                        <a:latin typeface="Cambria Math" charset="0"/>
                        <a:ea typeface="Cambria Math" charset="0"/>
                        <a:cs typeface="Cambria Math" charset="0"/>
                      </a:rPr>
                      <m:t> </m:t>
                    </m:r>
                    <m:r>
                      <m:rPr>
                        <m:sty m:val="p"/>
                      </m:rPr>
                      <a:rPr kumimoji="1" lang="en-US" altLang="zh-TW" b="0" i="0" smtClean="0">
                        <a:latin typeface="Cambria Math" charset="0"/>
                        <a:ea typeface="Cambria Math" charset="0"/>
                        <a:cs typeface="Cambria Math" charset="0"/>
                      </a:rPr>
                      <m:t>S</m:t>
                    </m:r>
                    <m:r>
                      <a:rPr kumimoji="1" lang="en-US" altLang="zh-TW" b="0" i="0" smtClean="0">
                        <a:latin typeface="Cambria Math" charset="0"/>
                        <a:ea typeface="Cambria Math" charset="0"/>
                        <a:cs typeface="Cambria Math" charset="0"/>
                      </a:rPr>
                      <m:t>)=0.25</m:t>
                    </m:r>
                  </m:oMath>
                </a14:m>
                <a:r>
                  <a:rPr kumimoji="1" lang="zh-TW" altLang="en-US" dirty="0" smtClean="0">
                    <a:latin typeface="Cambria Math" charset="0"/>
                  </a:rPr>
                  <a:t>、</a:t>
                </a:r>
                <a14:m>
                  <m:oMath xmlns:m="http://schemas.openxmlformats.org/officeDocument/2006/math">
                    <m:r>
                      <m:rPr>
                        <m:sty m:val="p"/>
                      </m:rPr>
                      <a:rPr kumimoji="1" lang="zh-TW" altLang="en-US" i="0" smtClean="0">
                        <a:latin typeface="Cambria Math" charset="0"/>
                        <a:ea typeface="Cambria Math" charset="0"/>
                        <a:cs typeface="Cambria Math" charset="0"/>
                      </a:rPr>
                      <m:t>π</m:t>
                    </m:r>
                    <m:r>
                      <a:rPr kumimoji="1" lang="en-US" altLang="zh-TW" b="0" i="0" smtClean="0">
                        <a:latin typeface="Cambria Math" charset="0"/>
                        <a:ea typeface="Cambria Math" charset="0"/>
                        <a:cs typeface="Cambria Math" charset="0"/>
                      </a:rPr>
                      <m:t> </m:t>
                    </m:r>
                    <m:d>
                      <m:dPr>
                        <m:endChr m:val="|"/>
                        <m:ctrlPr>
                          <a:rPr kumimoji="1" lang="en-US" altLang="zh-TW" b="0" i="1" smtClean="0">
                            <a:latin typeface="Cambria Math" charset="0"/>
                            <a:ea typeface="Cambria Math" charset="0"/>
                            <a:cs typeface="Cambria Math" charset="0"/>
                          </a:rPr>
                        </m:ctrlPr>
                      </m:dPr>
                      <m:e>
                        <m:r>
                          <m:rPr>
                            <m:sty m:val="p"/>
                          </m:rPr>
                          <a:rPr kumimoji="1" lang="en-US" altLang="zh-TW" b="0" i="0" smtClean="0">
                            <a:latin typeface="Cambria Math" charset="0"/>
                            <a:ea typeface="Cambria Math" charset="0"/>
                            <a:cs typeface="Cambria Math" charset="0"/>
                          </a:rPr>
                          <m:t>left</m:t>
                        </m:r>
                        <m:r>
                          <a:rPr kumimoji="1" lang="en-US" altLang="zh-TW" b="0" i="0" smtClean="0">
                            <a:latin typeface="Cambria Math" charset="0"/>
                            <a:ea typeface="Cambria Math" charset="0"/>
                            <a:cs typeface="Cambria Math" charset="0"/>
                          </a:rPr>
                          <m:t> </m:t>
                        </m:r>
                      </m:e>
                    </m:d>
                    <m:r>
                      <a:rPr kumimoji="1" lang="en-US" altLang="zh-TW" b="0" i="0" smtClean="0">
                        <a:latin typeface="Cambria Math" charset="0"/>
                        <a:ea typeface="Cambria Math" charset="0"/>
                        <a:cs typeface="Cambria Math" charset="0"/>
                      </a:rPr>
                      <m:t> </m:t>
                    </m:r>
                    <m:r>
                      <m:rPr>
                        <m:sty m:val="p"/>
                      </m:rPr>
                      <a:rPr kumimoji="1" lang="en-US" altLang="zh-TW" b="0" i="0" smtClean="0">
                        <a:latin typeface="Cambria Math" charset="0"/>
                        <a:ea typeface="Cambria Math" charset="0"/>
                        <a:cs typeface="Cambria Math" charset="0"/>
                      </a:rPr>
                      <m:t>S</m:t>
                    </m:r>
                    <m:r>
                      <a:rPr kumimoji="1" lang="en-US" altLang="zh-TW" b="0" i="0" smtClean="0">
                        <a:latin typeface="Cambria Math" charset="0"/>
                        <a:ea typeface="Cambria Math" charset="0"/>
                        <a:cs typeface="Cambria Math" charset="0"/>
                      </a:rPr>
                      <m:t>)=0.25</m:t>
                    </m:r>
                  </m:oMath>
                </a14:m>
                <a:r>
                  <a:rPr kumimoji="1" lang="zh-TW" altLang="en-US" dirty="0" smtClean="0">
                    <a:latin typeface="Cambria Math" charset="0"/>
                  </a:rPr>
                  <a:t>、</a:t>
                </a:r>
                <a14:m>
                  <m:oMath xmlns:m="http://schemas.openxmlformats.org/officeDocument/2006/math">
                    <m:r>
                      <m:rPr>
                        <m:sty m:val="p"/>
                      </m:rPr>
                      <a:rPr kumimoji="1" lang="zh-TW" altLang="en-US" i="0" smtClean="0">
                        <a:latin typeface="Cambria Math" charset="0"/>
                        <a:ea typeface="Cambria Math" charset="0"/>
                        <a:cs typeface="Cambria Math" charset="0"/>
                      </a:rPr>
                      <m:t>π</m:t>
                    </m:r>
                    <m:r>
                      <a:rPr kumimoji="1" lang="en-US" altLang="zh-TW" b="0" i="0" smtClean="0">
                        <a:latin typeface="Cambria Math" charset="0"/>
                        <a:ea typeface="Cambria Math" charset="0"/>
                        <a:cs typeface="Cambria Math" charset="0"/>
                      </a:rPr>
                      <m:t> </m:t>
                    </m:r>
                    <m:d>
                      <m:dPr>
                        <m:endChr m:val="|"/>
                        <m:ctrlPr>
                          <a:rPr kumimoji="1" lang="en-US" altLang="zh-TW" b="0" i="1" smtClean="0">
                            <a:latin typeface="Cambria Math" charset="0"/>
                            <a:ea typeface="Cambria Math" charset="0"/>
                            <a:cs typeface="Cambria Math" charset="0"/>
                          </a:rPr>
                        </m:ctrlPr>
                      </m:dPr>
                      <m:e>
                        <m:r>
                          <m:rPr>
                            <m:sty m:val="p"/>
                          </m:rPr>
                          <a:rPr kumimoji="1" lang="en-US" altLang="zh-TW" b="0" i="0" smtClean="0">
                            <a:latin typeface="Cambria Math" charset="0"/>
                            <a:ea typeface="Cambria Math" charset="0"/>
                            <a:cs typeface="Cambria Math" charset="0"/>
                          </a:rPr>
                          <m:t>right</m:t>
                        </m:r>
                        <m:r>
                          <a:rPr kumimoji="1" lang="en-US" altLang="zh-TW" b="0" i="0" smtClean="0">
                            <a:latin typeface="Cambria Math" charset="0"/>
                            <a:ea typeface="Cambria Math" charset="0"/>
                            <a:cs typeface="Cambria Math" charset="0"/>
                          </a:rPr>
                          <m:t> </m:t>
                        </m:r>
                      </m:e>
                    </m:d>
                    <m:r>
                      <a:rPr kumimoji="1" lang="en-US" altLang="zh-TW" b="0" i="0" smtClean="0">
                        <a:latin typeface="Cambria Math" charset="0"/>
                        <a:ea typeface="Cambria Math" charset="0"/>
                        <a:cs typeface="Cambria Math" charset="0"/>
                      </a:rPr>
                      <m:t> </m:t>
                    </m:r>
                    <m:r>
                      <m:rPr>
                        <m:sty m:val="p"/>
                      </m:rPr>
                      <a:rPr kumimoji="1" lang="en-US" altLang="zh-TW" b="0" i="0" smtClean="0">
                        <a:latin typeface="Cambria Math" charset="0"/>
                        <a:ea typeface="Cambria Math" charset="0"/>
                        <a:cs typeface="Cambria Math" charset="0"/>
                      </a:rPr>
                      <m:t>S</m:t>
                    </m:r>
                    <m:r>
                      <a:rPr kumimoji="1" lang="en-US" altLang="zh-TW" b="0" i="0" smtClean="0">
                        <a:latin typeface="Cambria Math" charset="0"/>
                        <a:ea typeface="Cambria Math" charset="0"/>
                        <a:cs typeface="Cambria Math" charset="0"/>
                      </a:rPr>
                      <m:t>)=0.25</m:t>
                    </m:r>
                  </m:oMath>
                </a14:m>
                <a:r>
                  <a:rPr kumimoji="1" lang="zh-TW" altLang="en-US" b="0" dirty="0" smtClean="0">
                    <a:latin typeface="Cambria Math" charset="0"/>
                    <a:ea typeface="Cambria Math" charset="0"/>
                    <a:cs typeface="Cambria Math" charset="0"/>
                  </a:rPr>
                  <a:t>。</a:t>
                </a:r>
                <a:endParaRPr kumimoji="1" lang="en-US" altLang="zh-TW" b="0" dirty="0" smtClean="0">
                  <a:latin typeface="Cambria Math" charset="0"/>
                  <a:ea typeface="Cambria Math" charset="0"/>
                  <a:cs typeface="Cambria Math" charset="0"/>
                </a:endParaRPr>
              </a:p>
              <a:p>
                <a:pPr>
                  <a:lnSpc>
                    <a:spcPct val="150000"/>
                  </a:lnSpc>
                </a:pPr>
                <a:r>
                  <a:rPr kumimoji="1" lang="zh-TW" altLang="en-US" dirty="0" smtClean="0">
                    <a:latin typeface="Cambria Math" charset="0"/>
                    <a:ea typeface="Cambria Math" charset="0"/>
                    <a:cs typeface="Cambria Math" charset="0"/>
                  </a:rPr>
                  <a:t>上述畫出的策略貪婪更新只是為了</a:t>
                </a:r>
                <a:r>
                  <a:rPr kumimoji="1" lang="zh-TW" altLang="en-US" b="1" u="sng" dirty="0" smtClean="0">
                    <a:latin typeface="Cambria Math" charset="0"/>
                    <a:ea typeface="Cambria Math" charset="0"/>
                    <a:cs typeface="Cambria Math" charset="0"/>
                  </a:rPr>
                  <a:t>表示策略可以如何更新</a:t>
                </a:r>
                <a:r>
                  <a:rPr kumimoji="1" lang="zh-TW" altLang="en-US" dirty="0" smtClean="0">
                    <a:latin typeface="Cambria Math" charset="0"/>
                    <a:ea typeface="Cambria Math" charset="0"/>
                    <a:cs typeface="Cambria Math" charset="0"/>
                  </a:rPr>
                  <a:t>，但並沒有做這個更新的動作。</a:t>
                </a:r>
                <a:endParaRPr kumimoji="1" lang="en-US" altLang="zh-TW" dirty="0" smtClean="0">
                  <a:latin typeface="Cambria Math" charset="0"/>
                  <a:ea typeface="Cambria Math" charset="0"/>
                  <a:cs typeface="Cambria Math" charset="0"/>
                </a:endParaRPr>
              </a:p>
              <a:p>
                <a:pPr>
                  <a:lnSpc>
                    <a:spcPct val="150000"/>
                  </a:lnSpc>
                </a:pPr>
                <a:endParaRPr kumimoji="1" lang="en-US" altLang="zh-TW" dirty="0">
                  <a:latin typeface="Cambria Math" charset="0"/>
                  <a:ea typeface="Cambria Math" charset="0"/>
                  <a:cs typeface="Cambria Math" charset="0"/>
                </a:endParaRPr>
              </a:p>
              <a:p>
                <a:pPr>
                  <a:lnSpc>
                    <a:spcPct val="150000"/>
                  </a:lnSpc>
                </a:pPr>
                <a:r>
                  <a:rPr kumimoji="1" lang="zh-TW" altLang="en-US" dirty="0" smtClean="0">
                    <a:latin typeface="Cambria Math" charset="0"/>
                    <a:ea typeface="Cambria Math" charset="0"/>
                    <a:cs typeface="Cambria Math" charset="0"/>
                  </a:rPr>
                  <a:t>一般情況下，策略的更新方法有兩種：一是等到迭代完成以後進行更新策略。二是每次迭代過後都進行一次策略更新。</a:t>
                </a:r>
                <a:r>
                  <a:rPr kumimoji="1" lang="zh-TW" altLang="en-US" b="1" u="sng" dirty="0" smtClean="0">
                    <a:latin typeface="Cambria Math" charset="0"/>
                    <a:ea typeface="Cambria Math" charset="0"/>
                    <a:cs typeface="Cambria Math" charset="0"/>
                  </a:rPr>
                  <a:t>最終目的尋找最優策略。</a:t>
                </a:r>
                <a:endParaRPr kumimoji="1" lang="en-US" altLang="zh-TW" dirty="0" smtClean="0">
                  <a:latin typeface="Cambria Math" charset="0"/>
                  <a:ea typeface="Cambria Math" charset="0"/>
                  <a:cs typeface="Cambria Math" charset="0"/>
                </a:endParaRPr>
              </a:p>
              <a:p>
                <a:pPr>
                  <a:lnSpc>
                    <a:spcPct val="150000"/>
                  </a:lnSpc>
                </a:pPr>
                <a:endParaRPr kumimoji="1" lang="en-US" altLang="zh-TW" dirty="0">
                  <a:latin typeface="Cambria Math" charset="0"/>
                  <a:ea typeface="Cambria Math" charset="0"/>
                  <a:cs typeface="Cambria Math" charset="0"/>
                </a:endParaRPr>
              </a:p>
              <a:p>
                <a:pPr>
                  <a:lnSpc>
                    <a:spcPct val="150000"/>
                  </a:lnSpc>
                </a:pPr>
                <a:r>
                  <a:rPr kumimoji="1" lang="zh-TW" altLang="en-US" dirty="0" smtClean="0">
                    <a:latin typeface="Cambria Math" charset="0"/>
                    <a:ea typeface="Cambria Math" charset="0"/>
                    <a:cs typeface="Cambria Math" charset="0"/>
                  </a:rPr>
                  <a:t>在上述例子中示意如何用迭代的辦法求解問題，僅僅為了為了說明有辦法利用迭代使得價值函數收斂到一個值以及如何在價值函數的基礎上找最好的策略。</a:t>
                </a:r>
                <a:endParaRPr kumimoji="1" lang="en-US" altLang="zh-TW" dirty="0" smtClean="0">
                  <a:latin typeface="Cambria Math" charset="0"/>
                  <a:ea typeface="Cambria Math" charset="0"/>
                  <a:cs typeface="Cambria Math" charset="0"/>
                </a:endParaRPr>
              </a:p>
              <a:p>
                <a:pPr>
                  <a:lnSpc>
                    <a:spcPct val="150000"/>
                  </a:lnSpc>
                </a:pPr>
                <a:endParaRPr kumimoji="1" lang="en-US" altLang="zh-TW" dirty="0">
                  <a:latin typeface="Cambria Math" charset="0"/>
                  <a:ea typeface="Cambria Math" charset="0"/>
                  <a:cs typeface="Cambria Math" charset="0"/>
                </a:endParaRPr>
              </a:p>
              <a:p>
                <a:pPr>
                  <a:lnSpc>
                    <a:spcPct val="150000"/>
                  </a:lnSpc>
                </a:pPr>
                <a:r>
                  <a:rPr kumimoji="1" lang="zh-TW" altLang="en-US" dirty="0" smtClean="0">
                    <a:latin typeface="Cambria Math" charset="0"/>
                    <a:ea typeface="Cambria Math" charset="0"/>
                    <a:cs typeface="Cambria Math" charset="0"/>
                  </a:rPr>
                  <a:t>使用迭代時</a:t>
                </a:r>
                <a:r>
                  <a:rPr kumimoji="1" lang="zh-TW" altLang="en-US" dirty="0" smtClean="0">
                    <a:latin typeface="Cambria Math" charset="0"/>
                    <a:ea typeface="Cambria Math" charset="0"/>
                    <a:cs typeface="Cambria Math" charset="0"/>
                  </a:rPr>
                  <a:t>，有不同的迭代方法，另需</a:t>
                </a:r>
                <a:r>
                  <a:rPr kumimoji="1" lang="zh-TW" altLang="en-US" dirty="0" smtClean="0">
                    <a:latin typeface="Cambria Math" charset="0"/>
                    <a:ea typeface="Cambria Math" charset="0"/>
                    <a:cs typeface="Cambria Math" charset="0"/>
                  </a:rPr>
                  <a:t>證明價值函數的收斂性（可證），此部分數學原理見</a:t>
                </a:r>
                <a:r>
                  <a:rPr kumimoji="1" lang="en-US" altLang="zh-TW" dirty="0" smtClean="0">
                    <a:latin typeface="Cambria Math" charset="0"/>
                    <a:ea typeface="Cambria Math" charset="0"/>
                    <a:cs typeface="Cambria Math" charset="0"/>
                  </a:rPr>
                  <a:t>contraction</a:t>
                </a:r>
                <a:r>
                  <a:rPr kumimoji="1" lang="zh-TW" altLang="en-US" dirty="0" smtClean="0">
                    <a:latin typeface="Cambria Math" charset="0"/>
                    <a:ea typeface="Cambria Math" charset="0"/>
                    <a:cs typeface="Cambria Math" charset="0"/>
                  </a:rPr>
                  <a:t> </a:t>
                </a:r>
                <a:r>
                  <a:rPr kumimoji="1" lang="en-US" altLang="zh-TW" dirty="0" smtClean="0">
                    <a:latin typeface="Cambria Math" charset="0"/>
                    <a:ea typeface="Cambria Math" charset="0"/>
                    <a:cs typeface="Cambria Math" charset="0"/>
                  </a:rPr>
                  <a:t>mapping</a:t>
                </a:r>
                <a:r>
                  <a:rPr kumimoji="1" lang="zh-TW" altLang="en-US" dirty="0" smtClean="0">
                    <a:latin typeface="Cambria Math" charset="0"/>
                    <a:ea typeface="Cambria Math" charset="0"/>
                    <a:cs typeface="Cambria Math" charset="0"/>
                  </a:rPr>
                  <a:t>，在此不作探討。</a:t>
                </a:r>
                <a:endParaRPr kumimoji="1" lang="en-US" altLang="zh-TW" dirty="0">
                  <a:latin typeface="Cambria Math" charset="0"/>
                  <a:ea typeface="Cambria Math" charset="0"/>
                  <a:cs typeface="Cambria Math"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005838" y="654281"/>
                <a:ext cx="9824085" cy="5078313"/>
              </a:xfrm>
              <a:prstGeom prst="rect">
                <a:avLst/>
              </a:prstGeom>
              <a:blipFill rotWithShape="0">
                <a:blip r:embed="rId2"/>
                <a:stretch>
                  <a:fillRect l="-496" t="-5042" r="-248"/>
                </a:stretch>
              </a:blipFill>
            </p:spPr>
            <p:txBody>
              <a:bodyPr/>
              <a:lstStyle/>
              <a:p>
                <a:r>
                  <a:rPr lang="zh-CN" altLang="en-US">
                    <a:noFill/>
                  </a:rPr>
                  <a:t> </a:t>
                </a:r>
              </a:p>
            </p:txBody>
          </p:sp>
        </mc:Fallback>
      </mc:AlternateContent>
      <p:sp>
        <p:nvSpPr>
          <p:cNvPr id="3" name="文本框 2"/>
          <p:cNvSpPr txBox="1"/>
          <p:nvPr/>
        </p:nvSpPr>
        <p:spPr>
          <a:xfrm>
            <a:off x="4310537" y="6067278"/>
            <a:ext cx="3214688" cy="507831"/>
          </a:xfrm>
          <a:prstGeom prst="rect">
            <a:avLst/>
          </a:prstGeom>
          <a:noFill/>
        </p:spPr>
        <p:txBody>
          <a:bodyPr wrap="square" rtlCol="0">
            <a:spAutoFit/>
          </a:bodyPr>
          <a:lstStyle/>
          <a:p>
            <a:pPr>
              <a:lnSpc>
                <a:spcPct val="150000"/>
              </a:lnSpc>
            </a:pPr>
            <a:r>
              <a:rPr kumimoji="1" lang="en-US" altLang="zh-TW" b="1" i="1" dirty="0" smtClean="0">
                <a:latin typeface="Cambria Math" charset="0"/>
              </a:rPr>
              <a:t>Dynamic</a:t>
            </a:r>
            <a:r>
              <a:rPr kumimoji="1" lang="zh-TW" altLang="en-US" b="1" i="1" dirty="0" smtClean="0">
                <a:latin typeface="Cambria Math" charset="0"/>
              </a:rPr>
              <a:t> </a:t>
            </a:r>
            <a:r>
              <a:rPr kumimoji="1" lang="en-US" altLang="zh-TW" b="1" i="1" dirty="0" smtClean="0">
                <a:latin typeface="Cambria Math" charset="0"/>
              </a:rPr>
              <a:t>Programming</a:t>
            </a:r>
            <a:r>
              <a:rPr kumimoji="1" lang="zh-TW" altLang="en-US" b="1" i="1" dirty="0" smtClean="0">
                <a:latin typeface="Cambria Math" charset="0"/>
              </a:rPr>
              <a:t> </a:t>
            </a:r>
            <a:r>
              <a:rPr kumimoji="1" lang="en-US" altLang="zh-TW" b="1" i="1" dirty="0" smtClean="0">
                <a:latin typeface="Cambria Math" charset="0"/>
              </a:rPr>
              <a:t>End</a:t>
            </a:r>
            <a:endParaRPr kumimoji="1" lang="en-US" altLang="zh-CN" b="1" i="1" dirty="0" smtClean="0">
              <a:latin typeface="Cambria Math" charset="0"/>
            </a:endParaRPr>
          </a:p>
        </p:txBody>
      </p:sp>
    </p:spTree>
    <p:extLst>
      <p:ext uri="{BB962C8B-B14F-4D97-AF65-F5344CB8AC3E}">
        <p14:creationId xmlns:p14="http://schemas.microsoft.com/office/powerpoint/2010/main" val="125278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0" y="1534902"/>
                <a:ext cx="410028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r>
                            <a:rPr kumimoji="1" lang="en-US" altLang="zh-CN" i="1">
                              <a:latin typeface="Cambria Math" charset="0"/>
                            </a:rPr>
                            <m:t>𝑆</m:t>
                          </m:r>
                        </m:e>
                      </m:d>
                      <m:r>
                        <a:rPr kumimoji="1" lang="en-US" altLang="zh-CN" b="0" i="1" smtClean="0">
                          <a:latin typeface="Cambria Math" charset="0"/>
                        </a:rPr>
                        <m:t>=</m:t>
                      </m:r>
                      <m:sSub>
                        <m:sSubPr>
                          <m:ctrlPr>
                            <a:rPr kumimoji="1" lang="en-US" altLang="zh-CN" i="1">
                              <a:latin typeface="Cambria Math" charset="0"/>
                            </a:rPr>
                          </m:ctrlPr>
                        </m:sSubPr>
                        <m:e>
                          <m:r>
                            <a:rPr kumimoji="1" lang="en-US" altLang="zh-CN" i="1">
                              <a:latin typeface="Cambria Math" charset="0"/>
                            </a:rPr>
                            <m:t>𝐸</m:t>
                          </m:r>
                        </m:e>
                        <m:sub>
                          <m:r>
                            <a:rPr kumimoji="1" lang="en-US" altLang="zh-CN" i="1">
                              <a:latin typeface="Cambria Math" charset="0"/>
                              <a:ea typeface="Cambria Math" charset="0"/>
                              <a:cs typeface="Cambria Math" charset="0"/>
                            </a:rPr>
                            <m:t>𝜋</m:t>
                          </m:r>
                        </m:sub>
                      </m:sSub>
                      <m:r>
                        <a:rPr kumimoji="1" lang="en-US" altLang="zh-CN" b="0" i="1" smtClean="0">
                          <a:latin typeface="Cambria Math" charset="0"/>
                          <a:ea typeface="Cambria Math" charset="0"/>
                          <a:cs typeface="Cambria Math" charset="0"/>
                        </a:rPr>
                        <m:t> </m:t>
                      </m:r>
                      <m:d>
                        <m:dPr>
                          <m:begChr m:val="["/>
                          <m:endChr m:val="|"/>
                          <m:ctrlPr>
                            <a:rPr kumimoji="1" lang="en-US" altLang="zh-CN" b="0" i="1" smtClean="0">
                              <a:latin typeface="Cambria Math" charset="0"/>
                            </a:rPr>
                          </m:ctrlPr>
                        </m:dPr>
                        <m:e>
                          <m:sSub>
                            <m:sSubPr>
                              <m:ctrlPr>
                                <a:rPr kumimoji="1" lang="en-US" altLang="zh-CN" b="0" i="1" smtClean="0">
                                  <a:solidFill>
                                    <a:schemeClr val="tx1"/>
                                  </a:solidFill>
                                  <a:latin typeface="Cambria Math" charset="0"/>
                                </a:rPr>
                              </m:ctrlPr>
                            </m:sSubPr>
                            <m:e>
                              <m:r>
                                <a:rPr kumimoji="1" lang="en-US" altLang="zh-CN" b="0" i="1" smtClean="0">
                                  <a:solidFill>
                                    <a:schemeClr val="tx1"/>
                                  </a:solidFill>
                                  <a:latin typeface="Cambria Math" charset="0"/>
                                </a:rPr>
                                <m:t> </m:t>
                              </m:r>
                              <m:r>
                                <a:rPr kumimoji="1" lang="en-US" altLang="zh-CN" b="0" i="1" smtClean="0">
                                  <a:solidFill>
                                    <a:schemeClr val="tx1"/>
                                  </a:solidFill>
                                  <a:latin typeface="Cambria Math" charset="0"/>
                                </a:rPr>
                                <m:t>𝑅</m:t>
                              </m:r>
                            </m:e>
                            <m:sub>
                              <m:r>
                                <a:rPr kumimoji="1" lang="en-US" altLang="zh-CN" b="0" i="1" smtClean="0">
                                  <a:solidFill>
                                    <a:schemeClr val="tx1"/>
                                  </a:solidFill>
                                  <a:latin typeface="Cambria Math" charset="0"/>
                                </a:rPr>
                                <m:t>𝑡</m:t>
                              </m:r>
                            </m:sub>
                          </m:sSub>
                          <m:r>
                            <a:rPr kumimoji="1" lang="en-US" altLang="zh-CN" b="0" i="1" smtClean="0">
                              <a:latin typeface="Cambria Math" charset="0"/>
                            </a:rPr>
                            <m:t> </m:t>
                          </m:r>
                        </m:e>
                      </m:d>
                      <m:r>
                        <a:rPr kumimoji="1" lang="en-US" altLang="zh-CN"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𝑡</m:t>
                          </m:r>
                        </m:sub>
                      </m:sSub>
                      <m:r>
                        <a:rPr kumimoji="1" lang="en-US" altLang="zh-CN" b="0" i="1" smtClean="0">
                          <a:latin typeface="Cambria Math" charset="0"/>
                        </a:rPr>
                        <m:t>=</m:t>
                      </m:r>
                      <m:r>
                        <a:rPr kumimoji="1" lang="en-US" altLang="zh-CN" b="0" i="1" smtClean="0">
                          <a:latin typeface="Cambria Math" charset="0"/>
                        </a:rPr>
                        <m:t>𝑆</m:t>
                      </m:r>
                      <m:r>
                        <a:rPr kumimoji="1" lang="en-US" altLang="zh-CN" b="0" i="1" smtClean="0">
                          <a:latin typeface="Cambria Math" charset="0"/>
                        </a:rPr>
                        <m:t> ]</m:t>
                      </m:r>
                    </m:oMath>
                  </m:oMathPara>
                </a14:m>
                <a:endParaRPr kumimoji="1"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0" y="1534902"/>
                <a:ext cx="4100287" cy="276999"/>
              </a:xfrm>
              <a:prstGeom prst="rect">
                <a:avLst/>
              </a:prstGeom>
              <a:blipFill rotWithShape="0">
                <a:blip r:embed="rId2"/>
                <a:stretch>
                  <a:fillRect t="-146667"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105553" y="1988696"/>
                <a:ext cx="3350576" cy="7555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m:t>
                      </m:r>
                      <m:sSub>
                        <m:sSubPr>
                          <m:ctrlPr>
                            <a:rPr kumimoji="1" lang="en-US" altLang="zh-CN" i="1">
                              <a:latin typeface="Cambria Math" charset="0"/>
                            </a:rPr>
                          </m:ctrlPr>
                        </m:sSubPr>
                        <m:e>
                          <m:r>
                            <a:rPr kumimoji="1" lang="en-US" altLang="zh-CN" b="0" i="1" smtClean="0">
                              <a:latin typeface="Cambria Math" charset="0"/>
                            </a:rPr>
                            <m:t>𝐸</m:t>
                          </m:r>
                        </m:e>
                        <m:sub>
                          <m:r>
                            <a:rPr kumimoji="1" lang="en-US" altLang="zh-CN" i="1">
                              <a:latin typeface="Cambria Math" charset="0"/>
                              <a:ea typeface="Cambria Math" charset="0"/>
                              <a:cs typeface="Cambria Math" charset="0"/>
                            </a:rPr>
                            <m:t>𝜋</m:t>
                          </m:r>
                        </m:sub>
                      </m:sSub>
                      <m:r>
                        <a:rPr kumimoji="1" lang="en-US" altLang="zh-CN" i="1" smtClean="0">
                          <a:latin typeface="Cambria Math" charset="0"/>
                        </a:rPr>
                        <m:t> </m:t>
                      </m:r>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𝑘</m:t>
                          </m:r>
                          <m:r>
                            <a:rPr kumimoji="1" lang="en-US" altLang="zh-CN" b="0" i="1" smtClean="0">
                              <a:latin typeface="Cambria Math" charset="0"/>
                            </a:rPr>
                            <m:t>=0</m:t>
                          </m:r>
                        </m:sub>
                        <m:sup>
                          <m:r>
                            <a:rPr kumimoji="1" lang="is-IS" altLang="zh-CN" b="0" i="1" smtClean="0">
                              <a:latin typeface="Cambria Math" charset="0"/>
                              <a:ea typeface="Cambria Math" charset="0"/>
                              <a:cs typeface="Cambria Math" charset="0"/>
                            </a:rPr>
                            <m:t>∞</m:t>
                          </m:r>
                        </m:sup>
                        <m:e>
                          <m:sSup>
                            <m:sSupPr>
                              <m:ctrlPr>
                                <a:rPr kumimoji="1" lang="is-IS" altLang="zh-CN" b="0" i="1" smtClean="0">
                                  <a:latin typeface="Cambria Math" charset="0"/>
                                </a:rPr>
                              </m:ctrlPr>
                            </m:sSupPr>
                            <m:e>
                              <m:r>
                                <a:rPr kumimoji="1" lang="is-IS" altLang="zh-CN" b="0" i="1" smtClean="0">
                                  <a:latin typeface="Cambria Math" charset="0"/>
                                  <a:ea typeface="Cambria Math" charset="0"/>
                                  <a:cs typeface="Cambria Math" charset="0"/>
                                </a:rPr>
                                <m:t>𝛾</m:t>
                              </m:r>
                            </m:e>
                            <m:sup>
                              <m:r>
                                <a:rPr kumimoji="1" lang="en-US" altLang="zh-CN" b="0" i="1" smtClean="0">
                                  <a:latin typeface="Cambria Math" charset="0"/>
                                </a:rPr>
                                <m:t>𝑘</m:t>
                              </m:r>
                            </m:sup>
                          </m:sSup>
                          <m:sSub>
                            <m:sSubPr>
                              <m:ctrlPr>
                                <a:rPr kumimoji="1" lang="en-US" altLang="zh-CN" b="0"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𝑡</m:t>
                              </m:r>
                              <m:r>
                                <a:rPr kumimoji="1" lang="en-US" altLang="zh-CN" b="0" i="1" smtClean="0">
                                  <a:latin typeface="Cambria Math" charset="0"/>
                                </a:rPr>
                                <m:t>+</m:t>
                              </m:r>
                              <m:r>
                                <a:rPr kumimoji="1" lang="en-US" altLang="zh-CN" b="0" i="1" smtClean="0">
                                  <a:latin typeface="Cambria Math" charset="0"/>
                                </a:rPr>
                                <m:t>𝑘</m:t>
                              </m:r>
                              <m:r>
                                <a:rPr kumimoji="1" lang="en-US" altLang="zh-CN" b="0" i="1" smtClean="0">
                                  <a:latin typeface="Cambria Math" charset="0"/>
                                </a:rPr>
                                <m:t>+1</m:t>
                              </m:r>
                            </m:sub>
                          </m:sSub>
                          <m:r>
                            <a:rPr kumimoji="1" lang="en-US" altLang="zh-CN"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 </m:t>
                              </m:r>
                              <m:r>
                                <a:rPr kumimoji="1" lang="en-US" altLang="zh-CN" b="0" i="1" smtClean="0">
                                  <a:latin typeface="Cambria Math" charset="0"/>
                                </a:rPr>
                                <m:t>𝑆</m:t>
                              </m:r>
                            </m:e>
                            <m:sub>
                              <m:r>
                                <a:rPr kumimoji="1" lang="en-US" altLang="zh-CN" b="0" i="1" smtClean="0">
                                  <a:latin typeface="Cambria Math" charset="0"/>
                                </a:rPr>
                                <m:t>𝑡</m:t>
                              </m:r>
                            </m:sub>
                          </m:sSub>
                          <m:r>
                            <a:rPr kumimoji="1" lang="en-US" altLang="zh-CN" b="0" i="1" smtClean="0">
                              <a:latin typeface="Cambria Math" charset="0"/>
                            </a:rPr>
                            <m:t>=</m:t>
                          </m:r>
                          <m:r>
                            <a:rPr kumimoji="1" lang="en-US" altLang="zh-CN" b="0" i="1" smtClean="0">
                              <a:latin typeface="Cambria Math" charset="0"/>
                            </a:rPr>
                            <m:t>𝑆</m:t>
                          </m:r>
                        </m:e>
                      </m:nary>
                      <m:r>
                        <a:rPr kumimoji="1" lang="en-US" altLang="zh-CN" b="0" i="1" smtClean="0">
                          <a:latin typeface="Cambria Math" charset="0"/>
                        </a:rPr>
                        <m:t>]</m:t>
                      </m:r>
                    </m:oMath>
                  </m:oMathPara>
                </a14:m>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105553" y="1988696"/>
                <a:ext cx="3350576" cy="755528"/>
              </a:xfrm>
              <a:prstGeom prst="rect">
                <a:avLst/>
              </a:prstGeom>
              <a:blipFill rotWithShape="0">
                <a:blip r:embed="rId3"/>
                <a:stretch>
                  <a:fillRect b="-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253590" y="2776727"/>
                <a:ext cx="3916913" cy="7522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m:t>
                      </m:r>
                      <m:sSub>
                        <m:sSubPr>
                          <m:ctrlPr>
                            <a:rPr kumimoji="1" lang="en-US" altLang="zh-CN" i="1">
                              <a:latin typeface="Cambria Math" charset="0"/>
                            </a:rPr>
                          </m:ctrlPr>
                        </m:sSubPr>
                        <m:e>
                          <m:r>
                            <a:rPr kumimoji="1" lang="en-US" altLang="zh-CN" b="0" i="1" smtClean="0">
                              <a:latin typeface="Cambria Math" charset="0"/>
                            </a:rPr>
                            <m:t>𝐸</m:t>
                          </m:r>
                        </m:e>
                        <m:sub>
                          <m:r>
                            <a:rPr kumimoji="1" lang="en-US" altLang="zh-CN" b="0" i="1">
                              <a:latin typeface="Cambria Math" charset="0"/>
                              <a:ea typeface="Cambria Math" charset="0"/>
                              <a:cs typeface="Cambria Math" charset="0"/>
                            </a:rPr>
                            <m:t>𝜋</m:t>
                          </m:r>
                        </m:sub>
                      </m:sSub>
                      <m:r>
                        <a:rPr kumimoji="1" lang="en-US" altLang="zh-CN" b="0" i="1" smtClean="0">
                          <a:latin typeface="Cambria Math" charset="0"/>
                        </a:rPr>
                        <m:t> [ </m:t>
                      </m:r>
                      <m:sSub>
                        <m:sSubPr>
                          <m:ctrlPr>
                            <a:rPr kumimoji="1" lang="en-US" altLang="zh-CN" i="1">
                              <a:latin typeface="Cambria Math" charset="0"/>
                            </a:rPr>
                          </m:ctrlPr>
                        </m:sSubPr>
                        <m:e>
                          <m:r>
                            <a:rPr kumimoji="1" lang="en-US" altLang="zh-CN" b="0" i="1">
                              <a:latin typeface="Cambria Math" charset="0"/>
                            </a:rPr>
                            <m:t>𝑟</m:t>
                          </m:r>
                        </m:e>
                        <m:sub>
                          <m:r>
                            <a:rPr kumimoji="1" lang="en-US" altLang="zh-CN" b="0" i="1">
                              <a:latin typeface="Cambria Math" charset="0"/>
                            </a:rPr>
                            <m:t>𝑡</m:t>
                          </m:r>
                          <m:r>
                            <a:rPr kumimoji="1" lang="en-US" altLang="zh-CN" b="0" i="1">
                              <a:latin typeface="Cambria Math" charset="0"/>
                            </a:rPr>
                            <m:t>+1</m:t>
                          </m:r>
                        </m:sub>
                      </m:sSub>
                      <m:r>
                        <a:rPr kumimoji="1" lang="en-US" altLang="zh-CN" b="0" i="1" smtClean="0">
                          <a:latin typeface="Cambria Math" charset="0"/>
                        </a:rPr>
                        <m:t>+</m:t>
                      </m:r>
                      <m:r>
                        <a:rPr lang="en-US" altLang="zh-CN" b="0" i="1">
                          <a:latin typeface="Cambria Math" charset="0"/>
                          <a:ea typeface="Cambria Math" charset="0"/>
                          <a:cs typeface="Cambria Math" charset="0"/>
                        </a:rPr>
                        <m:t>𝛾</m:t>
                      </m:r>
                      <m:nary>
                        <m:naryPr>
                          <m:chr m:val="∑"/>
                          <m:ctrlPr>
                            <a:rPr kumimoji="1" lang="is-IS" altLang="zh-CN" i="1" smtClean="0">
                              <a:latin typeface="Cambria Math" charset="0"/>
                            </a:rPr>
                          </m:ctrlPr>
                        </m:naryPr>
                        <m:sub>
                          <m:r>
                            <m:rPr>
                              <m:brk m:alnAt="23"/>
                            </m:rPr>
                            <a:rPr kumimoji="1" lang="en-US" altLang="zh-CN" b="0" i="1" smtClean="0">
                              <a:latin typeface="Cambria Math" charset="0"/>
                            </a:rPr>
                            <m:t>𝑘</m:t>
                          </m:r>
                          <m:r>
                            <a:rPr kumimoji="1" lang="en-US" altLang="zh-CN" b="0" i="1" smtClean="0">
                              <a:latin typeface="Cambria Math" charset="0"/>
                            </a:rPr>
                            <m:t>=0</m:t>
                          </m:r>
                        </m:sub>
                        <m:sup>
                          <m:r>
                            <a:rPr kumimoji="1" lang="is-IS" altLang="zh-CN" b="0" i="1" smtClean="0">
                              <a:latin typeface="Cambria Math" charset="0"/>
                              <a:ea typeface="Cambria Math" charset="0"/>
                              <a:cs typeface="Cambria Math" charset="0"/>
                            </a:rPr>
                            <m:t>∞</m:t>
                          </m:r>
                        </m:sup>
                        <m:e>
                          <m:sSup>
                            <m:sSupPr>
                              <m:ctrlPr>
                                <a:rPr kumimoji="1" lang="is-IS" altLang="zh-CN" i="1" smtClean="0">
                                  <a:latin typeface="Cambria Math" charset="0"/>
                                </a:rPr>
                              </m:ctrlPr>
                            </m:sSupPr>
                            <m:e>
                              <m:r>
                                <a:rPr kumimoji="1" lang="is-IS" altLang="zh-CN" b="0" i="1" smtClean="0">
                                  <a:latin typeface="Cambria Math" charset="0"/>
                                  <a:ea typeface="Cambria Math" charset="0"/>
                                  <a:cs typeface="Cambria Math" charset="0"/>
                                </a:rPr>
                                <m:t>𝛾</m:t>
                              </m:r>
                            </m:e>
                            <m:sup>
                              <m:r>
                                <a:rPr kumimoji="1" lang="en-US" altLang="zh-CN" b="0" i="1" smtClean="0">
                                  <a:latin typeface="Cambria Math" charset="0"/>
                                </a:rPr>
                                <m:t>𝑘</m:t>
                              </m:r>
                            </m:sup>
                          </m:sSup>
                          <m:sSub>
                            <m:sSubPr>
                              <m:ctrlPr>
                                <a:rPr kumimoji="1" lang="en-US" altLang="zh-CN"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𝑡</m:t>
                              </m:r>
                              <m:r>
                                <a:rPr kumimoji="1" lang="en-US" altLang="zh-CN" b="0" i="1" smtClean="0">
                                  <a:latin typeface="Cambria Math" charset="0"/>
                                </a:rPr>
                                <m:t>+</m:t>
                              </m:r>
                              <m:r>
                                <a:rPr kumimoji="1" lang="en-US" altLang="zh-CN" b="0" i="1" smtClean="0">
                                  <a:latin typeface="Cambria Math" charset="0"/>
                                </a:rPr>
                                <m:t>𝑘</m:t>
                              </m:r>
                              <m:r>
                                <a:rPr kumimoji="1" lang="en-US" altLang="zh-CN" b="0" i="1" smtClean="0">
                                  <a:latin typeface="Cambria Math" charset="0"/>
                                </a:rPr>
                                <m:t>+2</m:t>
                              </m:r>
                            </m:sub>
                          </m:sSub>
                          <m:r>
                            <a:rPr kumimoji="1" lang="en-US" altLang="zh-CN" b="0" i="1" smtClean="0">
                              <a:latin typeface="Cambria Math" charset="0"/>
                            </a:rPr>
                            <m:t> |</m:t>
                          </m:r>
                          <m:sSub>
                            <m:sSubPr>
                              <m:ctrlPr>
                                <a:rPr kumimoji="1" lang="en-US" altLang="zh-CN" i="1" smtClean="0">
                                  <a:latin typeface="Cambria Math" charset="0"/>
                                </a:rPr>
                              </m:ctrlPr>
                            </m:sSubPr>
                            <m:e>
                              <m:r>
                                <a:rPr kumimoji="1" lang="en-US" altLang="zh-CN" b="0" i="1" smtClean="0">
                                  <a:latin typeface="Cambria Math" charset="0"/>
                                </a:rPr>
                                <m:t> </m:t>
                              </m:r>
                              <m:r>
                                <a:rPr kumimoji="1" lang="en-US" altLang="zh-CN" b="0" i="1" smtClean="0">
                                  <a:latin typeface="Cambria Math" charset="0"/>
                                </a:rPr>
                                <m:t>𝑆</m:t>
                              </m:r>
                            </m:e>
                            <m:sub>
                              <m:r>
                                <a:rPr kumimoji="1" lang="en-US" altLang="zh-CN" b="0" i="1" smtClean="0">
                                  <a:latin typeface="Cambria Math" charset="0"/>
                                </a:rPr>
                                <m:t>𝑡</m:t>
                              </m:r>
                            </m:sub>
                          </m:sSub>
                          <m:r>
                            <a:rPr kumimoji="1" lang="en-US" altLang="zh-CN" b="0" i="1" smtClean="0">
                              <a:latin typeface="Cambria Math" charset="0"/>
                            </a:rPr>
                            <m:t>=</m:t>
                          </m:r>
                          <m:r>
                            <a:rPr kumimoji="1" lang="en-US" altLang="zh-CN" b="0" i="1" smtClean="0">
                              <a:latin typeface="Cambria Math" charset="0"/>
                            </a:rPr>
                            <m:t>𝑆</m:t>
                          </m:r>
                        </m:e>
                      </m:nary>
                      <m:r>
                        <a:rPr kumimoji="1" lang="en-US" altLang="zh-CN" b="0" i="1" smtClean="0">
                          <a:latin typeface="Cambria Math" charset="0"/>
                        </a:rPr>
                        <m:t>]</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253590" y="2776727"/>
                <a:ext cx="3916913" cy="752286"/>
              </a:xfrm>
              <a:prstGeom prst="rect">
                <a:avLst/>
              </a:prstGeom>
              <a:blipFill rotWithShape="0">
                <a:blip r:embed="rId4"/>
                <a:stretch>
                  <a:fillRect b="-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23038" y="3742572"/>
                <a:ext cx="423315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m:t>
                      </m:r>
                      <m:sSub>
                        <m:sSubPr>
                          <m:ctrlPr>
                            <a:rPr kumimoji="1" lang="en-US" altLang="zh-CN" i="1">
                              <a:latin typeface="Cambria Math" charset="0"/>
                            </a:rPr>
                          </m:ctrlPr>
                        </m:sSubPr>
                        <m:e>
                          <m:r>
                            <a:rPr kumimoji="1" lang="en-US" altLang="zh-CN" b="0" i="1" smtClean="0">
                              <a:latin typeface="Cambria Math" charset="0"/>
                            </a:rPr>
                            <m:t>𝐸</m:t>
                          </m:r>
                        </m:e>
                        <m:sub>
                          <m:r>
                            <a:rPr kumimoji="1" lang="en-US" altLang="zh-CN" b="0" i="1">
                              <a:latin typeface="Cambria Math" charset="0"/>
                              <a:ea typeface="Cambria Math" charset="0"/>
                              <a:cs typeface="Cambria Math" charset="0"/>
                            </a:rPr>
                            <m:t>𝜋</m:t>
                          </m:r>
                        </m:sub>
                      </m:sSub>
                      <m:r>
                        <a:rPr kumimoji="1" lang="en-US" altLang="zh-CN" b="0" i="1" smtClean="0">
                          <a:latin typeface="Cambria Math" charset="0"/>
                        </a:rPr>
                        <m:t> [ </m:t>
                      </m:r>
                      <m:sSub>
                        <m:sSubPr>
                          <m:ctrlPr>
                            <a:rPr kumimoji="1" lang="en-US" altLang="zh-CN" i="1">
                              <a:latin typeface="Cambria Math" charset="0"/>
                            </a:rPr>
                          </m:ctrlPr>
                        </m:sSubPr>
                        <m:e>
                          <m:r>
                            <a:rPr kumimoji="1" lang="en-US" altLang="zh-CN" b="0" i="1">
                              <a:latin typeface="Cambria Math" charset="0"/>
                            </a:rPr>
                            <m:t>𝑟</m:t>
                          </m:r>
                        </m:e>
                        <m:sub>
                          <m:r>
                            <a:rPr kumimoji="1" lang="en-US" altLang="zh-CN" b="0" i="1">
                              <a:latin typeface="Cambria Math" charset="0"/>
                            </a:rPr>
                            <m:t>𝑡</m:t>
                          </m:r>
                          <m:r>
                            <a:rPr kumimoji="1" lang="en-US" altLang="zh-CN" b="0" i="1">
                              <a:latin typeface="Cambria Math" charset="0"/>
                            </a:rPr>
                            <m:t>+1</m:t>
                          </m:r>
                        </m:sub>
                      </m:sSub>
                      <m:r>
                        <a:rPr kumimoji="1" lang="en-US" altLang="zh-CN" b="0" i="1" smtClean="0">
                          <a:latin typeface="Cambria Math" charset="0"/>
                        </a:rPr>
                        <m:t>+</m:t>
                      </m:r>
                      <m:r>
                        <a:rPr lang="en-US" altLang="zh-CN" b="0" i="1">
                          <a:latin typeface="Cambria Math" charset="0"/>
                          <a:ea typeface="Cambria Math" charset="0"/>
                          <a:cs typeface="Cambria Math" charset="0"/>
                        </a:rPr>
                        <m:t>𝛾</m:t>
                      </m:r>
                      <m:sSub>
                        <m:sSubPr>
                          <m:ctrlPr>
                            <a:rPr kumimoji="1" lang="en-US" altLang="zh-CN" i="1" smtClean="0">
                              <a:solidFill>
                                <a:schemeClr val="tx1"/>
                              </a:solidFill>
                              <a:latin typeface="Cambria Math" charset="0"/>
                            </a:rPr>
                          </m:ctrlPr>
                        </m:sSubPr>
                        <m:e>
                          <m:r>
                            <a:rPr kumimoji="1" lang="en-US" altLang="zh-CN" i="1">
                              <a:solidFill>
                                <a:schemeClr val="tx1"/>
                              </a:solidFill>
                              <a:latin typeface="Cambria Math" charset="0"/>
                            </a:rPr>
                            <m:t> </m:t>
                          </m:r>
                          <m:r>
                            <a:rPr kumimoji="1" lang="en-US" altLang="zh-CN" i="1">
                              <a:solidFill>
                                <a:schemeClr val="tx1"/>
                              </a:solidFill>
                              <a:latin typeface="Cambria Math" charset="0"/>
                            </a:rPr>
                            <m:t>𝑅</m:t>
                          </m:r>
                        </m:e>
                        <m:sub>
                          <m:r>
                            <a:rPr kumimoji="1" lang="en-US" altLang="zh-CN" i="1">
                              <a:solidFill>
                                <a:schemeClr val="tx1"/>
                              </a:solidFill>
                              <a:latin typeface="Cambria Math" charset="0"/>
                            </a:rPr>
                            <m:t>𝑡</m:t>
                          </m:r>
                          <m:r>
                            <a:rPr kumimoji="1" lang="en-US" altLang="zh-CN" b="0" i="1" smtClean="0">
                              <a:solidFill>
                                <a:schemeClr val="tx1"/>
                              </a:solidFill>
                              <a:latin typeface="Cambria Math" charset="0"/>
                            </a:rPr>
                            <m:t>+1</m:t>
                          </m:r>
                        </m:sub>
                      </m:sSub>
                      <m:r>
                        <a:rPr kumimoji="1" lang="en-US" altLang="zh-CN" b="0" i="1" smtClean="0">
                          <a:solidFill>
                            <a:srgbClr val="FF0000"/>
                          </a:solidFill>
                          <a:latin typeface="Cambria Math" charset="0"/>
                        </a:rPr>
                        <m:t>  </m:t>
                      </m:r>
                      <m:r>
                        <a:rPr kumimoji="1" lang="en-US" altLang="zh-CN" i="1">
                          <a:latin typeface="Cambria Math" charset="0"/>
                        </a:rPr>
                        <m:t>|</m:t>
                      </m:r>
                      <m:sSub>
                        <m:sSubPr>
                          <m:ctrlPr>
                            <a:rPr kumimoji="1" lang="en-US" altLang="zh-CN" i="1">
                              <a:latin typeface="Cambria Math" charset="0"/>
                            </a:rPr>
                          </m:ctrlPr>
                        </m:sSubPr>
                        <m:e>
                          <m:r>
                            <a:rPr kumimoji="1" lang="en-US" altLang="zh-CN" i="1">
                              <a:latin typeface="Cambria Math" charset="0"/>
                            </a:rPr>
                            <m:t> </m:t>
                          </m:r>
                          <m:r>
                            <a:rPr kumimoji="1" lang="en-US" altLang="zh-CN" i="1">
                              <a:latin typeface="Cambria Math" charset="0"/>
                            </a:rPr>
                            <m:t>𝑆</m:t>
                          </m:r>
                        </m:e>
                        <m:sub>
                          <m:r>
                            <a:rPr kumimoji="1" lang="en-US" altLang="zh-CN" i="1">
                              <a:latin typeface="Cambria Math" charset="0"/>
                            </a:rPr>
                            <m:t>𝑡</m:t>
                          </m:r>
                        </m:sub>
                      </m:sSub>
                      <m:r>
                        <a:rPr kumimoji="1" lang="en-US" altLang="zh-CN" i="1">
                          <a:latin typeface="Cambria Math" charset="0"/>
                        </a:rPr>
                        <m:t>=</m:t>
                      </m:r>
                      <m:r>
                        <a:rPr kumimoji="1" lang="en-US" altLang="zh-CN" i="1">
                          <a:latin typeface="Cambria Math" charset="0"/>
                        </a:rPr>
                        <m:t>𝑆</m:t>
                      </m:r>
                      <m:r>
                        <a:rPr kumimoji="1" lang="en-US" altLang="zh-CN" i="1">
                          <a:latin typeface="Cambria Math" charset="0"/>
                        </a:rPr>
                        <m:t>]</m:t>
                      </m:r>
                    </m:oMath>
                  </m:oMathPara>
                </a14:m>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23038" y="3742572"/>
                <a:ext cx="4233153" cy="276999"/>
              </a:xfrm>
              <a:prstGeom prst="rect">
                <a:avLst/>
              </a:prstGeom>
              <a:blipFill rotWithShape="0">
                <a:blip r:embed="rId5"/>
                <a:stretch>
                  <a:fillRect t="-146667" b="-18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41354" y="4355862"/>
                <a:ext cx="42005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charset="0"/>
                            </a:rPr>
                          </m:ctrlPr>
                        </m:sSubPr>
                        <m:e>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r>
                            <a:rPr kumimoji="1" lang="en-US" altLang="zh-CN" i="1">
                              <a:latin typeface="Cambria Math" charset="0"/>
                            </a:rPr>
                            <m:t>𝑆</m:t>
                          </m:r>
                        </m:e>
                      </m:d>
                      <m:r>
                        <a:rPr kumimoji="1" lang="en-US" altLang="zh-CN" b="0" i="1" smtClean="0">
                          <a:latin typeface="Cambria Math" charset="0"/>
                        </a:rPr>
                        <m:t>=</m:t>
                      </m:r>
                      <m:sSub>
                        <m:sSubPr>
                          <m:ctrlPr>
                            <a:rPr kumimoji="1" lang="en-US" altLang="zh-CN" i="1">
                              <a:latin typeface="Cambria Math" charset="0"/>
                            </a:rPr>
                          </m:ctrlPr>
                        </m:sSubPr>
                        <m:e>
                          <m:r>
                            <a:rPr kumimoji="1" lang="en-US" altLang="zh-CN" b="0" i="1" smtClean="0">
                              <a:latin typeface="Cambria Math" charset="0"/>
                            </a:rPr>
                            <m:t>𝐸</m:t>
                          </m:r>
                        </m:e>
                        <m:sub>
                          <m:r>
                            <a:rPr kumimoji="1" lang="en-US" altLang="zh-CN" b="0" i="1">
                              <a:latin typeface="Cambria Math" charset="0"/>
                              <a:ea typeface="Cambria Math" charset="0"/>
                              <a:cs typeface="Cambria Math" charset="0"/>
                            </a:rPr>
                            <m:t>𝜋</m:t>
                          </m:r>
                        </m:sub>
                      </m:sSub>
                      <m:r>
                        <a:rPr kumimoji="1" lang="en-US" altLang="zh-CN" b="0" i="1" smtClean="0">
                          <a:latin typeface="Cambria Math" charset="0"/>
                        </a:rPr>
                        <m:t> [ </m:t>
                      </m:r>
                      <m:sSub>
                        <m:sSubPr>
                          <m:ctrlPr>
                            <a:rPr kumimoji="1" lang="en-US" altLang="zh-CN" i="1">
                              <a:latin typeface="Cambria Math" charset="0"/>
                            </a:rPr>
                          </m:ctrlPr>
                        </m:sSubPr>
                        <m:e>
                          <m:r>
                            <a:rPr kumimoji="1" lang="en-US" altLang="zh-CN" b="0" i="1">
                              <a:latin typeface="Cambria Math" charset="0"/>
                            </a:rPr>
                            <m:t>𝑟</m:t>
                          </m:r>
                        </m:e>
                        <m:sub>
                          <m:r>
                            <a:rPr kumimoji="1" lang="en-US" altLang="zh-CN" b="0" i="1">
                              <a:latin typeface="Cambria Math" charset="0"/>
                            </a:rPr>
                            <m:t>𝑡</m:t>
                          </m:r>
                          <m:r>
                            <a:rPr kumimoji="1" lang="en-US" altLang="zh-CN" b="0" i="1">
                              <a:latin typeface="Cambria Math" charset="0"/>
                            </a:rPr>
                            <m:t>+1</m:t>
                          </m:r>
                        </m:sub>
                      </m:sSub>
                      <m:r>
                        <a:rPr kumimoji="1" lang="en-US" altLang="zh-CN" b="0" i="1" smtClean="0">
                          <a:latin typeface="Cambria Math" charset="0"/>
                        </a:rPr>
                        <m:t>+</m:t>
                      </m:r>
                      <m:r>
                        <a:rPr lang="en-US" altLang="zh-CN" b="0" i="1">
                          <a:latin typeface="Cambria Math" charset="0"/>
                          <a:ea typeface="Cambria Math" charset="0"/>
                          <a:cs typeface="Cambria Math" charset="0"/>
                        </a:rPr>
                        <m:t>𝛾</m:t>
                      </m:r>
                      <m:sSub>
                        <m:sSubPr>
                          <m:ctrlPr>
                            <a:rPr kumimoji="1" lang="en-US" altLang="zh-CN" i="1">
                              <a:latin typeface="Cambria Math" charset="0"/>
                            </a:rPr>
                          </m:ctrlPr>
                        </m:sSubPr>
                        <m:e>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sSub>
                            <m:sSubPr>
                              <m:ctrlPr>
                                <a:rPr kumimoji="1" lang="en-US" altLang="zh-CN" i="1">
                                  <a:latin typeface="Cambria Math" charset="0"/>
                                </a:rPr>
                              </m:ctrlPr>
                            </m:sSubPr>
                            <m:e>
                              <m:r>
                                <a:rPr kumimoji="1" lang="en-US" altLang="zh-CN" i="1">
                                  <a:latin typeface="Cambria Math" charset="0"/>
                                </a:rPr>
                                <m:t>𝑆</m:t>
                              </m:r>
                            </m:e>
                            <m:sub>
                              <m:r>
                                <a:rPr kumimoji="1" lang="en-US" altLang="zh-CN" i="1">
                                  <a:latin typeface="Cambria Math" charset="0"/>
                                </a:rPr>
                                <m:t>𝑡</m:t>
                              </m:r>
                              <m:r>
                                <a:rPr kumimoji="1" lang="en-US" altLang="zh-CN" b="0" i="1" smtClean="0">
                                  <a:latin typeface="Cambria Math" charset="0"/>
                                </a:rPr>
                                <m:t>+1</m:t>
                              </m:r>
                            </m:sub>
                          </m:sSub>
                        </m:e>
                      </m:d>
                      <m:r>
                        <a:rPr kumimoji="1" lang="en-US" altLang="zh-CN" i="1">
                          <a:latin typeface="Cambria Math" charset="0"/>
                        </a:rPr>
                        <m:t>|</m:t>
                      </m:r>
                      <m:sSub>
                        <m:sSubPr>
                          <m:ctrlPr>
                            <a:rPr kumimoji="1" lang="en-US" altLang="zh-CN" i="1">
                              <a:latin typeface="Cambria Math" charset="0"/>
                            </a:rPr>
                          </m:ctrlPr>
                        </m:sSubPr>
                        <m:e>
                          <m:r>
                            <a:rPr kumimoji="1" lang="en-US" altLang="zh-CN" i="1">
                              <a:latin typeface="Cambria Math" charset="0"/>
                            </a:rPr>
                            <m:t> </m:t>
                          </m:r>
                          <m:r>
                            <a:rPr kumimoji="1" lang="en-US" altLang="zh-CN" i="1">
                              <a:latin typeface="Cambria Math" charset="0"/>
                            </a:rPr>
                            <m:t>𝑆</m:t>
                          </m:r>
                        </m:e>
                        <m:sub>
                          <m:r>
                            <a:rPr kumimoji="1" lang="en-US" altLang="zh-CN" i="1">
                              <a:latin typeface="Cambria Math" charset="0"/>
                            </a:rPr>
                            <m:t>𝑡</m:t>
                          </m:r>
                        </m:sub>
                      </m:sSub>
                      <m:r>
                        <a:rPr kumimoji="1" lang="en-US" altLang="zh-CN" i="1">
                          <a:latin typeface="Cambria Math" charset="0"/>
                        </a:rPr>
                        <m:t>=</m:t>
                      </m:r>
                      <m:r>
                        <a:rPr kumimoji="1" lang="en-US" altLang="zh-CN" i="1">
                          <a:latin typeface="Cambria Math" charset="0"/>
                        </a:rPr>
                        <m:t>𝑆</m:t>
                      </m:r>
                      <m:r>
                        <a:rPr kumimoji="1" lang="en-US" altLang="zh-CN" i="1">
                          <a:latin typeface="Cambria Math" charset="0"/>
                        </a:rPr>
                        <m:t>]</m:t>
                      </m:r>
                    </m:oMath>
                  </m:oMathPara>
                </a14:m>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41354" y="4355862"/>
                <a:ext cx="4200525" cy="276999"/>
              </a:xfrm>
              <a:prstGeom prst="rect">
                <a:avLst/>
              </a:prstGeom>
              <a:blipFill rotWithShape="0">
                <a:blip r:embed="rId6"/>
                <a:stretch>
                  <a:fillRect t="-148889"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020995" y="4969152"/>
                <a:ext cx="4149508" cy="7026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m:t>
                      </m:r>
                      <m:nary>
                        <m:naryPr>
                          <m:chr m:val="∑"/>
                          <m:supHide m:val="on"/>
                          <m:ctrlPr>
                            <a:rPr kumimoji="1" lang="zh-CN" altLang="en-US" i="1" smtClean="0">
                              <a:latin typeface="Cambria Math" charset="0"/>
                            </a:rPr>
                          </m:ctrlPr>
                        </m:naryPr>
                        <m:sub>
                          <m:r>
                            <m:rPr>
                              <m:brk m:alnAt="7"/>
                            </m:rPr>
                            <a:rPr kumimoji="1" lang="en-US" altLang="zh-CN" b="0" i="1" smtClean="0">
                              <a:latin typeface="Cambria Math" charset="0"/>
                            </a:rPr>
                            <m:t>𝑎</m:t>
                          </m:r>
                        </m:sub>
                        <m:sup/>
                        <m:e>
                          <m:r>
                            <a:rPr kumimoji="1" lang="en-US" altLang="zh-CN" b="0" i="1" smtClean="0">
                              <a:latin typeface="Cambria Math" charset="0"/>
                              <a:ea typeface="Cambria Math" charset="0"/>
                              <a:cs typeface="Cambria Math" charset="0"/>
                            </a:rPr>
                            <m:t>𝜋</m:t>
                          </m:r>
                          <m:d>
                            <m:dPr>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𝑎</m:t>
                              </m:r>
                            </m:e>
                            <m:e>
                              <m:r>
                                <a:rPr kumimoji="1" lang="en-US" altLang="zh-CN" b="0" i="1" smtClean="0">
                                  <a:latin typeface="Cambria Math" charset="0"/>
                                  <a:ea typeface="Cambria Math" charset="0"/>
                                  <a:cs typeface="Cambria Math" charset="0"/>
                                </a:rPr>
                                <m:t>𝑠</m:t>
                              </m:r>
                            </m:e>
                          </m:d>
                          <m:d>
                            <m:dPr>
                              <m:begChr m:val="["/>
                              <m:endChr m:val="]"/>
                              <m:ctrlPr>
                                <a:rPr kumimoji="1" lang="mr-IN" altLang="zh-CN" b="0" i="1" smtClean="0">
                                  <a:latin typeface="Cambria Math" charset="0"/>
                                  <a:ea typeface="Cambria Math" charset="0"/>
                                  <a:cs typeface="Cambria Math" charset="0"/>
                                </a:rPr>
                              </m:ctrlPr>
                            </m:dPr>
                            <m:e>
                              <m:sSubSup>
                                <m:sSubSupPr>
                                  <m:ctrlPr>
                                    <a:rPr kumimoji="1" lang="en-US" altLang="zh-CN" i="1">
                                      <a:latin typeface="Cambria Math" charset="0"/>
                                    </a:rPr>
                                  </m:ctrlPr>
                                </m:sSubSupPr>
                                <m:e>
                                  <m:r>
                                    <a:rPr kumimoji="1" lang="en-US" altLang="zh-CN" i="1">
                                      <a:latin typeface="Cambria Math" charset="0"/>
                                    </a:rPr>
                                    <m:t>𝑅</m:t>
                                  </m:r>
                                </m:e>
                                <m:sub>
                                  <m:r>
                                    <a:rPr kumimoji="1" lang="en-US" altLang="zh-CN" i="1">
                                      <a:latin typeface="Cambria Math" charset="0"/>
                                    </a:rPr>
                                    <m:t>𝑠</m:t>
                                  </m:r>
                                </m:sub>
                                <m:sup>
                                  <m:r>
                                    <a:rPr kumimoji="1" lang="en-US" altLang="zh-CN" i="1">
                                      <a:latin typeface="Cambria Math" charset="0"/>
                                    </a:rPr>
                                    <m:t>𝑎</m:t>
                                  </m:r>
                                </m:sup>
                              </m:sSubSup>
                              <m:r>
                                <a:rPr kumimoji="1" lang="en-US" altLang="zh-CN" i="1">
                                  <a:latin typeface="Cambria Math" charset="0"/>
                                </a:rPr>
                                <m:t>+</m:t>
                              </m:r>
                              <m:nary>
                                <m:naryPr>
                                  <m:chr m:val="∑"/>
                                  <m:supHide m:val="on"/>
                                  <m:ctrlPr>
                                    <a:rPr kumimoji="1" lang="en-US" altLang="zh-CN" i="1">
                                      <a:latin typeface="Cambria Math" charset="0"/>
                                      <a:ea typeface="Cambria Math" charset="0"/>
                                      <a:cs typeface="Cambria Math" charset="0"/>
                                    </a:rPr>
                                  </m:ctrlPr>
                                </m:naryPr>
                                <m:sub>
                                  <m:sSup>
                                    <m:sSupPr>
                                      <m:ctrlPr>
                                        <a:rPr kumimoji="1" lang="en-US" altLang="zh-CN" i="1">
                                          <a:latin typeface="Cambria Math" charset="0"/>
                                          <a:ea typeface="Cambria Math" charset="0"/>
                                          <a:cs typeface="Cambria Math" charset="0"/>
                                        </a:rPr>
                                      </m:ctrlPr>
                                    </m:sSupPr>
                                    <m:e>
                                      <m:r>
                                        <m:rPr>
                                          <m:brk m:alnAt="7"/>
                                        </m:rPr>
                                        <a:rPr kumimoji="1" lang="en-US" altLang="zh-CN" i="1">
                                          <a:latin typeface="Cambria Math" charset="0"/>
                                          <a:ea typeface="Cambria Math" charset="0"/>
                                          <a:cs typeface="Cambria Math" charset="0"/>
                                        </a:rPr>
                                        <m:t>𝑠</m:t>
                                      </m:r>
                                    </m:e>
                                    <m:sup>
                                      <m:r>
                                        <a:rPr kumimoji="1" lang="en-US" altLang="zh-CN" i="1">
                                          <a:latin typeface="Cambria Math" charset="0"/>
                                          <a:ea typeface="Cambria Math" charset="0"/>
                                          <a:cs typeface="Cambria Math" charset="0"/>
                                        </a:rPr>
                                        <m:t>′</m:t>
                                      </m:r>
                                    </m:sup>
                                  </m:sSup>
                                  <m:r>
                                    <m:rPr>
                                      <m:brk m:alnAt="7"/>
                                    </m:rP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   </m:t>
                                  </m:r>
                                  <m:r>
                                    <a:rPr kumimoji="1" lang="en-US" altLang="zh-CN" i="1">
                                      <a:latin typeface="Cambria Math" charset="0"/>
                                      <a:ea typeface="Cambria Math" charset="0"/>
                                      <a:cs typeface="Cambria Math" charset="0"/>
                                    </a:rPr>
                                    <m:t>𝑟</m:t>
                                  </m:r>
                                </m:sub>
                                <m:sup/>
                                <m:e>
                                  <m:sSubSup>
                                    <m:sSubSupPr>
                                      <m:ctrlPr>
                                        <a:rPr kumimoji="1" lang="en-US" altLang="zh-CN" i="1">
                                          <a:latin typeface="Cambria Math" charset="0"/>
                                        </a:rPr>
                                      </m:ctrlPr>
                                    </m:sSubSupPr>
                                    <m:e>
                                      <m:r>
                                        <a:rPr kumimoji="1" lang="en-US" altLang="zh-CN" i="1">
                                          <a:latin typeface="Cambria Math" charset="0"/>
                                        </a:rPr>
                                        <m:t>𝑃</m:t>
                                      </m:r>
                                    </m:e>
                                    <m:sub>
                                      <m:r>
                                        <a:rPr kumimoji="1" lang="en-US" altLang="zh-CN" i="1">
                                          <a:latin typeface="Cambria Math" charset="0"/>
                                        </a:rPr>
                                        <m:t>𝑠</m:t>
                                      </m:r>
                                      <m:sSup>
                                        <m:sSupPr>
                                          <m:ctrlPr>
                                            <a:rPr kumimoji="1" lang="en-US" altLang="zh-CN" i="1">
                                              <a:latin typeface="Cambria Math" charset="0"/>
                                            </a:rPr>
                                          </m:ctrlPr>
                                        </m:sSupPr>
                                        <m:e>
                                          <m:r>
                                            <a:rPr kumimoji="1" lang="en-US" altLang="zh-CN" i="1">
                                              <a:latin typeface="Cambria Math" charset="0"/>
                                            </a:rPr>
                                            <m:t>𝑠</m:t>
                                          </m:r>
                                        </m:e>
                                        <m:sup>
                                          <m:r>
                                            <a:rPr kumimoji="1" lang="en-US" altLang="zh-CN" i="1">
                                              <a:latin typeface="Cambria Math" charset="0"/>
                                            </a:rPr>
                                            <m:t>′</m:t>
                                          </m:r>
                                        </m:sup>
                                      </m:sSup>
                                    </m:sub>
                                    <m:sup>
                                      <m:r>
                                        <a:rPr kumimoji="1" lang="en-US" altLang="zh-CN" i="1">
                                          <a:latin typeface="Cambria Math" charset="0"/>
                                        </a:rPr>
                                        <m:t>𝑎</m:t>
                                      </m:r>
                                    </m:sup>
                                  </m:sSubSup>
                                  <m:sSub>
                                    <m:sSubPr>
                                      <m:ctrlPr>
                                        <a:rPr kumimoji="1" lang="en-US" altLang="zh-CN" i="1">
                                          <a:latin typeface="Cambria Math" charset="0"/>
                                        </a:rPr>
                                      </m:ctrlPr>
                                    </m:sSubPr>
                                    <m:e>
                                      <m:r>
                                        <a:rPr kumimoji="1" lang="en-US" altLang="zh-CN" i="1">
                                          <a:latin typeface="Cambria Math" charset="0"/>
                                        </a:rPr>
                                        <m:t> </m:t>
                                      </m:r>
                                      <m:r>
                                        <a:rPr lang="en-US" altLang="zh-CN" i="1">
                                          <a:latin typeface="Cambria Math" charset="0"/>
                                          <a:ea typeface="Cambria Math" charset="0"/>
                                          <a:cs typeface="Cambria Math" charset="0"/>
                                        </a:rPr>
                                        <m:t>𝛾</m:t>
                                      </m:r>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r>
                                        <a:rPr kumimoji="1" lang="en-US" altLang="zh-CN" i="1">
                                          <a:latin typeface="Cambria Math" charset="0"/>
                                        </a:rPr>
                                        <m:t>𝑆</m:t>
                                      </m:r>
                                      <m:r>
                                        <a:rPr kumimoji="1" lang="en-US" altLang="zh-CN" i="1">
                                          <a:latin typeface="Cambria Math" charset="0"/>
                                        </a:rPr>
                                        <m:t>′</m:t>
                                      </m:r>
                                    </m:e>
                                  </m:d>
                                </m:e>
                              </m:nary>
                            </m:e>
                          </m:d>
                        </m:e>
                      </m:nary>
                    </m:oMath>
                  </m:oMathPara>
                </a14:m>
                <a:endParaRPr kumimoji="1"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020995" y="4969152"/>
                <a:ext cx="4149508" cy="702628"/>
              </a:xfrm>
              <a:prstGeom prst="rect">
                <a:avLst/>
              </a:prstGeom>
              <a:blipFill rotWithShape="0">
                <a:blip r:embed="rId7"/>
                <a:stretch>
                  <a:fillRect/>
                </a:stretch>
              </a:blipFill>
            </p:spPr>
            <p:txBody>
              <a:bodyPr/>
              <a:lstStyle/>
              <a:p>
                <a:r>
                  <a:rPr lang="zh-CN" altLang="en-US">
                    <a:noFill/>
                  </a:rPr>
                  <a:t> </a:t>
                </a:r>
              </a:p>
            </p:txBody>
          </p:sp>
        </mc:Fallback>
      </mc:AlternateContent>
      <p:sp>
        <p:nvSpPr>
          <p:cNvPr id="10" name="矩形 9"/>
          <p:cNvSpPr/>
          <p:nvPr/>
        </p:nvSpPr>
        <p:spPr>
          <a:xfrm>
            <a:off x="541354" y="957263"/>
            <a:ext cx="4856954"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文本框 10"/>
              <p:cNvSpPr txBox="1"/>
              <p:nvPr/>
            </p:nvSpPr>
            <p:spPr>
              <a:xfrm>
                <a:off x="6365891" y="2969032"/>
                <a:ext cx="42005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i="1">
                              <a:latin typeface="Cambria Math" charset="0"/>
                            </a:rPr>
                            <m:t>𝑉</m:t>
                          </m:r>
                        </m:e>
                        <m:sub>
                          <m:r>
                            <a:rPr kumimoji="1" lang="en-US" altLang="zh-CN" b="0" i="1" smtClean="0">
                              <a:solidFill>
                                <a:srgbClr val="FF0000"/>
                              </a:solidFill>
                              <a:latin typeface="Cambria Math" charset="0"/>
                            </a:rPr>
                            <m:t>𝑘</m:t>
                          </m:r>
                          <m:r>
                            <a:rPr kumimoji="1" lang="en-US" altLang="zh-CN" b="0" i="1" smtClean="0">
                              <a:solidFill>
                                <a:srgbClr val="FF0000"/>
                              </a:solidFill>
                              <a:latin typeface="Cambria Math" charset="0"/>
                            </a:rPr>
                            <m:t>+1</m:t>
                          </m:r>
                        </m:sub>
                      </m:sSub>
                      <m:d>
                        <m:dPr>
                          <m:ctrlPr>
                            <a:rPr kumimoji="1" lang="en-US" altLang="zh-CN" i="1">
                              <a:latin typeface="Cambria Math" charset="0"/>
                            </a:rPr>
                          </m:ctrlPr>
                        </m:dPr>
                        <m:e>
                          <m:r>
                            <a:rPr kumimoji="1" lang="en-US" altLang="zh-CN" i="1">
                              <a:latin typeface="Cambria Math" charset="0"/>
                            </a:rPr>
                            <m:t>𝑆</m:t>
                          </m:r>
                        </m:e>
                      </m:d>
                      <m:r>
                        <a:rPr kumimoji="1" lang="en-US" altLang="zh-CN" b="0" i="1" smtClean="0">
                          <a:latin typeface="Cambria Math" charset="0"/>
                        </a:rPr>
                        <m:t>=</m:t>
                      </m:r>
                      <m:sSub>
                        <m:sSubPr>
                          <m:ctrlPr>
                            <a:rPr kumimoji="1" lang="en-US" altLang="zh-CN" i="1">
                              <a:latin typeface="Cambria Math" charset="0"/>
                            </a:rPr>
                          </m:ctrlPr>
                        </m:sSubPr>
                        <m:e>
                          <m:r>
                            <a:rPr kumimoji="1" lang="en-US" altLang="zh-CN" b="0" i="1" smtClean="0">
                              <a:latin typeface="Cambria Math" charset="0"/>
                            </a:rPr>
                            <m:t>𝐸</m:t>
                          </m:r>
                        </m:e>
                        <m:sub>
                          <m:r>
                            <a:rPr kumimoji="1" lang="en-US" altLang="zh-CN" b="0" i="1">
                              <a:latin typeface="Cambria Math" charset="0"/>
                              <a:ea typeface="Cambria Math" charset="0"/>
                              <a:cs typeface="Cambria Math" charset="0"/>
                            </a:rPr>
                            <m:t>𝜋</m:t>
                          </m:r>
                        </m:sub>
                      </m:sSub>
                      <m:r>
                        <a:rPr kumimoji="1" lang="en-US" altLang="zh-CN" b="0" i="1" smtClean="0">
                          <a:latin typeface="Cambria Math" charset="0"/>
                        </a:rPr>
                        <m:t> [ </m:t>
                      </m:r>
                      <m:sSub>
                        <m:sSubPr>
                          <m:ctrlPr>
                            <a:rPr kumimoji="1" lang="en-US" altLang="zh-CN" i="1">
                              <a:latin typeface="Cambria Math" charset="0"/>
                            </a:rPr>
                          </m:ctrlPr>
                        </m:sSubPr>
                        <m:e>
                          <m:r>
                            <a:rPr kumimoji="1" lang="en-US" altLang="zh-CN" b="0" i="1">
                              <a:latin typeface="Cambria Math" charset="0"/>
                            </a:rPr>
                            <m:t>𝑟</m:t>
                          </m:r>
                        </m:e>
                        <m:sub>
                          <m:r>
                            <a:rPr kumimoji="1" lang="en-US" altLang="zh-CN" b="0" i="1">
                              <a:latin typeface="Cambria Math" charset="0"/>
                            </a:rPr>
                            <m:t>𝑡</m:t>
                          </m:r>
                          <m:r>
                            <a:rPr kumimoji="1" lang="en-US" altLang="zh-CN" b="0" i="1">
                              <a:latin typeface="Cambria Math" charset="0"/>
                            </a:rPr>
                            <m:t>+1</m:t>
                          </m:r>
                        </m:sub>
                      </m:sSub>
                      <m:r>
                        <a:rPr kumimoji="1" lang="en-US" altLang="zh-CN" b="0" i="1" smtClean="0">
                          <a:latin typeface="Cambria Math" charset="0"/>
                        </a:rPr>
                        <m:t>+</m:t>
                      </m:r>
                      <m:r>
                        <a:rPr lang="en-US" altLang="zh-CN" b="0" i="1">
                          <a:latin typeface="Cambria Math" charset="0"/>
                          <a:ea typeface="Cambria Math" charset="0"/>
                          <a:cs typeface="Cambria Math" charset="0"/>
                        </a:rPr>
                        <m:t>𝛾</m:t>
                      </m:r>
                      <m:sSub>
                        <m:sSubPr>
                          <m:ctrlPr>
                            <a:rPr kumimoji="1" lang="en-US" altLang="zh-CN" i="1">
                              <a:latin typeface="Cambria Math" charset="0"/>
                            </a:rPr>
                          </m:ctrlPr>
                        </m:sSubPr>
                        <m:e>
                          <m:r>
                            <a:rPr kumimoji="1" lang="en-US" altLang="zh-CN" i="1">
                              <a:latin typeface="Cambria Math" charset="0"/>
                            </a:rPr>
                            <m:t>𝑉</m:t>
                          </m:r>
                        </m:e>
                        <m:sub>
                          <m:r>
                            <a:rPr kumimoji="1" lang="en-US" altLang="zh-CN" b="0" i="1" smtClean="0">
                              <a:solidFill>
                                <a:srgbClr val="FF0000"/>
                              </a:solidFill>
                              <a:latin typeface="Cambria Math" charset="0"/>
                            </a:rPr>
                            <m:t>𝑘</m:t>
                          </m:r>
                        </m:sub>
                      </m:sSub>
                      <m:d>
                        <m:dPr>
                          <m:ctrlPr>
                            <a:rPr kumimoji="1" lang="en-US" altLang="zh-CN" i="1">
                              <a:latin typeface="Cambria Math" charset="0"/>
                            </a:rPr>
                          </m:ctrlPr>
                        </m:dPr>
                        <m:e>
                          <m:sSub>
                            <m:sSubPr>
                              <m:ctrlPr>
                                <a:rPr kumimoji="1" lang="en-US" altLang="zh-CN" i="1">
                                  <a:latin typeface="Cambria Math" charset="0"/>
                                </a:rPr>
                              </m:ctrlPr>
                            </m:sSubPr>
                            <m:e>
                              <m:r>
                                <a:rPr kumimoji="1" lang="en-US" altLang="zh-CN" i="1">
                                  <a:latin typeface="Cambria Math" charset="0"/>
                                </a:rPr>
                                <m:t>𝑆</m:t>
                              </m:r>
                            </m:e>
                            <m:sub>
                              <m:r>
                                <a:rPr kumimoji="1" lang="en-US" altLang="zh-CN" i="1">
                                  <a:latin typeface="Cambria Math" charset="0"/>
                                </a:rPr>
                                <m:t>𝑡</m:t>
                              </m:r>
                              <m:r>
                                <a:rPr kumimoji="1" lang="en-US" altLang="zh-CN" b="0" i="1" smtClean="0">
                                  <a:latin typeface="Cambria Math" charset="0"/>
                                </a:rPr>
                                <m:t>+1</m:t>
                              </m:r>
                            </m:sub>
                          </m:sSub>
                        </m:e>
                      </m:d>
                      <m:r>
                        <a:rPr kumimoji="1" lang="en-US" altLang="zh-CN" i="1">
                          <a:latin typeface="Cambria Math" charset="0"/>
                        </a:rPr>
                        <m:t>|</m:t>
                      </m:r>
                      <m:sSub>
                        <m:sSubPr>
                          <m:ctrlPr>
                            <a:rPr kumimoji="1" lang="en-US" altLang="zh-CN" i="1">
                              <a:latin typeface="Cambria Math" charset="0"/>
                            </a:rPr>
                          </m:ctrlPr>
                        </m:sSubPr>
                        <m:e>
                          <m:r>
                            <a:rPr kumimoji="1" lang="en-US" altLang="zh-CN" i="1">
                              <a:latin typeface="Cambria Math" charset="0"/>
                            </a:rPr>
                            <m:t> </m:t>
                          </m:r>
                          <m:r>
                            <a:rPr kumimoji="1" lang="en-US" altLang="zh-CN" i="1">
                              <a:latin typeface="Cambria Math" charset="0"/>
                            </a:rPr>
                            <m:t>𝑆</m:t>
                          </m:r>
                        </m:e>
                        <m:sub>
                          <m:r>
                            <a:rPr kumimoji="1" lang="en-US" altLang="zh-CN" i="1">
                              <a:latin typeface="Cambria Math" charset="0"/>
                            </a:rPr>
                            <m:t>𝑡</m:t>
                          </m:r>
                        </m:sub>
                      </m:sSub>
                      <m:r>
                        <a:rPr kumimoji="1" lang="en-US" altLang="zh-CN" i="1">
                          <a:latin typeface="Cambria Math" charset="0"/>
                        </a:rPr>
                        <m:t>=</m:t>
                      </m:r>
                      <m:r>
                        <a:rPr kumimoji="1" lang="en-US" altLang="zh-CN" i="1">
                          <a:latin typeface="Cambria Math" charset="0"/>
                        </a:rPr>
                        <m:t>𝑆</m:t>
                      </m:r>
                      <m:r>
                        <a:rPr kumimoji="1" lang="en-US" altLang="zh-CN" i="1">
                          <a:latin typeface="Cambria Math" charset="0"/>
                        </a:rPr>
                        <m:t>]</m:t>
                      </m:r>
                    </m:oMath>
                  </m:oMathPara>
                </a14:m>
                <a:endParaRPr kumimoji="1"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365891" y="2969032"/>
                <a:ext cx="4200525" cy="276999"/>
              </a:xfrm>
              <a:prstGeom prst="rect">
                <a:avLst/>
              </a:prstGeom>
              <a:blipFill rotWithShape="0">
                <a:blip r:embed="rId8"/>
                <a:stretch>
                  <a:fillRect t="-146667" b="-18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988407" y="3627576"/>
                <a:ext cx="4149508" cy="7026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m:t>
                      </m:r>
                      <m:nary>
                        <m:naryPr>
                          <m:chr m:val="∑"/>
                          <m:supHide m:val="on"/>
                          <m:ctrlPr>
                            <a:rPr kumimoji="1" lang="zh-CN" altLang="en-US" i="1" smtClean="0">
                              <a:latin typeface="Cambria Math" charset="0"/>
                            </a:rPr>
                          </m:ctrlPr>
                        </m:naryPr>
                        <m:sub>
                          <m:r>
                            <m:rPr>
                              <m:brk m:alnAt="7"/>
                            </m:rPr>
                            <a:rPr kumimoji="1" lang="en-US" altLang="zh-CN" b="0" i="1" smtClean="0">
                              <a:latin typeface="Cambria Math" charset="0"/>
                            </a:rPr>
                            <m:t>𝑎</m:t>
                          </m:r>
                        </m:sub>
                        <m:sup/>
                        <m:e>
                          <m:r>
                            <a:rPr kumimoji="1" lang="en-US" altLang="zh-CN" b="0" i="1" smtClean="0">
                              <a:latin typeface="Cambria Math" charset="0"/>
                              <a:ea typeface="Cambria Math" charset="0"/>
                              <a:cs typeface="Cambria Math" charset="0"/>
                            </a:rPr>
                            <m:t>𝜋</m:t>
                          </m:r>
                          <m:d>
                            <m:dPr>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𝑎</m:t>
                              </m:r>
                            </m:e>
                            <m:e>
                              <m:r>
                                <a:rPr kumimoji="1" lang="en-US" altLang="zh-CN" b="0" i="1" smtClean="0">
                                  <a:latin typeface="Cambria Math" charset="0"/>
                                  <a:ea typeface="Cambria Math" charset="0"/>
                                  <a:cs typeface="Cambria Math" charset="0"/>
                                </a:rPr>
                                <m:t>𝑠</m:t>
                              </m:r>
                            </m:e>
                          </m:d>
                          <m:d>
                            <m:dPr>
                              <m:begChr m:val="["/>
                              <m:endChr m:val="]"/>
                              <m:ctrlPr>
                                <a:rPr kumimoji="1" lang="mr-IN" altLang="zh-CN" b="0" i="1" smtClean="0">
                                  <a:latin typeface="Cambria Math" charset="0"/>
                                  <a:ea typeface="Cambria Math" charset="0"/>
                                  <a:cs typeface="Cambria Math" charset="0"/>
                                </a:rPr>
                              </m:ctrlPr>
                            </m:dPr>
                            <m:e>
                              <m:sSubSup>
                                <m:sSubSupPr>
                                  <m:ctrlPr>
                                    <a:rPr kumimoji="1" lang="en-US" altLang="zh-CN" i="1">
                                      <a:latin typeface="Cambria Math" charset="0"/>
                                    </a:rPr>
                                  </m:ctrlPr>
                                </m:sSubSupPr>
                                <m:e>
                                  <m:r>
                                    <a:rPr kumimoji="1" lang="en-US" altLang="zh-CN" i="1">
                                      <a:latin typeface="Cambria Math" charset="0"/>
                                    </a:rPr>
                                    <m:t>𝑅</m:t>
                                  </m:r>
                                </m:e>
                                <m:sub>
                                  <m:r>
                                    <a:rPr kumimoji="1" lang="en-US" altLang="zh-CN" i="1">
                                      <a:latin typeface="Cambria Math" charset="0"/>
                                    </a:rPr>
                                    <m:t>𝑠</m:t>
                                  </m:r>
                                </m:sub>
                                <m:sup>
                                  <m:r>
                                    <a:rPr kumimoji="1" lang="en-US" altLang="zh-CN" i="1">
                                      <a:latin typeface="Cambria Math" charset="0"/>
                                    </a:rPr>
                                    <m:t>𝑎</m:t>
                                  </m:r>
                                </m:sup>
                              </m:sSubSup>
                              <m:r>
                                <a:rPr kumimoji="1" lang="en-US" altLang="zh-CN" i="1">
                                  <a:latin typeface="Cambria Math" charset="0"/>
                                </a:rPr>
                                <m:t>+</m:t>
                              </m:r>
                              <m:nary>
                                <m:naryPr>
                                  <m:chr m:val="∑"/>
                                  <m:supHide m:val="on"/>
                                  <m:ctrlPr>
                                    <a:rPr kumimoji="1" lang="en-US" altLang="zh-CN" i="1">
                                      <a:latin typeface="Cambria Math" charset="0"/>
                                      <a:ea typeface="Cambria Math" charset="0"/>
                                      <a:cs typeface="Cambria Math" charset="0"/>
                                    </a:rPr>
                                  </m:ctrlPr>
                                </m:naryPr>
                                <m:sub>
                                  <m:sSup>
                                    <m:sSupPr>
                                      <m:ctrlPr>
                                        <a:rPr kumimoji="1" lang="en-US" altLang="zh-CN" i="1">
                                          <a:latin typeface="Cambria Math" charset="0"/>
                                          <a:ea typeface="Cambria Math" charset="0"/>
                                          <a:cs typeface="Cambria Math" charset="0"/>
                                        </a:rPr>
                                      </m:ctrlPr>
                                    </m:sSupPr>
                                    <m:e>
                                      <m:r>
                                        <m:rPr>
                                          <m:brk m:alnAt="7"/>
                                        </m:rPr>
                                        <a:rPr kumimoji="1" lang="en-US" altLang="zh-CN" i="1">
                                          <a:latin typeface="Cambria Math" charset="0"/>
                                          <a:ea typeface="Cambria Math" charset="0"/>
                                          <a:cs typeface="Cambria Math" charset="0"/>
                                        </a:rPr>
                                        <m:t>𝑠</m:t>
                                      </m:r>
                                    </m:e>
                                    <m:sup>
                                      <m:r>
                                        <a:rPr kumimoji="1" lang="en-US" altLang="zh-CN" i="1">
                                          <a:latin typeface="Cambria Math" charset="0"/>
                                          <a:ea typeface="Cambria Math" charset="0"/>
                                          <a:cs typeface="Cambria Math" charset="0"/>
                                        </a:rPr>
                                        <m:t>′</m:t>
                                      </m:r>
                                    </m:sup>
                                  </m:sSup>
                                  <m:r>
                                    <m:rPr>
                                      <m:brk m:alnAt="7"/>
                                    </m:rP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   </m:t>
                                  </m:r>
                                  <m:r>
                                    <a:rPr kumimoji="1" lang="en-US" altLang="zh-CN" i="1">
                                      <a:latin typeface="Cambria Math" charset="0"/>
                                      <a:ea typeface="Cambria Math" charset="0"/>
                                      <a:cs typeface="Cambria Math" charset="0"/>
                                    </a:rPr>
                                    <m:t>𝑟</m:t>
                                  </m:r>
                                </m:sub>
                                <m:sup/>
                                <m:e>
                                  <m:sSubSup>
                                    <m:sSubSupPr>
                                      <m:ctrlPr>
                                        <a:rPr kumimoji="1" lang="en-US" altLang="zh-CN" i="1">
                                          <a:latin typeface="Cambria Math" charset="0"/>
                                        </a:rPr>
                                      </m:ctrlPr>
                                    </m:sSubSupPr>
                                    <m:e>
                                      <m:r>
                                        <a:rPr kumimoji="1" lang="en-US" altLang="zh-CN" i="1">
                                          <a:latin typeface="Cambria Math" charset="0"/>
                                        </a:rPr>
                                        <m:t>𝑃</m:t>
                                      </m:r>
                                    </m:e>
                                    <m:sub>
                                      <m:r>
                                        <a:rPr kumimoji="1" lang="en-US" altLang="zh-CN" i="1">
                                          <a:latin typeface="Cambria Math" charset="0"/>
                                        </a:rPr>
                                        <m:t>𝑠</m:t>
                                      </m:r>
                                      <m:sSup>
                                        <m:sSupPr>
                                          <m:ctrlPr>
                                            <a:rPr kumimoji="1" lang="en-US" altLang="zh-CN" i="1">
                                              <a:latin typeface="Cambria Math" charset="0"/>
                                            </a:rPr>
                                          </m:ctrlPr>
                                        </m:sSupPr>
                                        <m:e>
                                          <m:r>
                                            <a:rPr kumimoji="1" lang="en-US" altLang="zh-CN" i="1">
                                              <a:latin typeface="Cambria Math" charset="0"/>
                                            </a:rPr>
                                            <m:t>𝑠</m:t>
                                          </m:r>
                                        </m:e>
                                        <m:sup>
                                          <m:r>
                                            <a:rPr kumimoji="1" lang="en-US" altLang="zh-CN" i="1">
                                              <a:latin typeface="Cambria Math" charset="0"/>
                                            </a:rPr>
                                            <m:t>′</m:t>
                                          </m:r>
                                        </m:sup>
                                      </m:sSup>
                                    </m:sub>
                                    <m:sup>
                                      <m:r>
                                        <a:rPr kumimoji="1" lang="en-US" altLang="zh-CN" i="1">
                                          <a:latin typeface="Cambria Math" charset="0"/>
                                        </a:rPr>
                                        <m:t>𝑎</m:t>
                                      </m:r>
                                    </m:sup>
                                  </m:sSubSup>
                                  <m:sSub>
                                    <m:sSubPr>
                                      <m:ctrlPr>
                                        <a:rPr kumimoji="1" lang="en-US" altLang="zh-CN" i="1">
                                          <a:latin typeface="Cambria Math" charset="0"/>
                                        </a:rPr>
                                      </m:ctrlPr>
                                    </m:sSubPr>
                                    <m:e>
                                      <m:r>
                                        <a:rPr kumimoji="1" lang="en-US" altLang="zh-CN" i="1">
                                          <a:latin typeface="Cambria Math" charset="0"/>
                                        </a:rPr>
                                        <m:t> </m:t>
                                      </m:r>
                                      <m:r>
                                        <a:rPr lang="en-US" altLang="zh-CN" i="1">
                                          <a:latin typeface="Cambria Math" charset="0"/>
                                          <a:ea typeface="Cambria Math" charset="0"/>
                                          <a:cs typeface="Cambria Math" charset="0"/>
                                        </a:rPr>
                                        <m:t>𝛾</m:t>
                                      </m:r>
                                      <m:r>
                                        <a:rPr kumimoji="1" lang="en-US" altLang="zh-CN" i="1">
                                          <a:latin typeface="Cambria Math" charset="0"/>
                                        </a:rPr>
                                        <m:t>𝑉</m:t>
                                      </m:r>
                                    </m:e>
                                    <m:sub>
                                      <m:r>
                                        <a:rPr kumimoji="1" lang="en-US" altLang="zh-CN" b="0" i="1" smtClean="0">
                                          <a:solidFill>
                                            <a:srgbClr val="FF0000"/>
                                          </a:solidFill>
                                          <a:latin typeface="Cambria Math" charset="0"/>
                                        </a:rPr>
                                        <m:t>𝑘</m:t>
                                      </m:r>
                                    </m:sub>
                                  </m:sSub>
                                  <m:d>
                                    <m:dPr>
                                      <m:ctrlPr>
                                        <a:rPr kumimoji="1" lang="en-US" altLang="zh-CN" i="1">
                                          <a:latin typeface="Cambria Math" charset="0"/>
                                        </a:rPr>
                                      </m:ctrlPr>
                                    </m:dPr>
                                    <m:e>
                                      <m:r>
                                        <a:rPr kumimoji="1" lang="en-US" altLang="zh-CN" i="1">
                                          <a:latin typeface="Cambria Math" charset="0"/>
                                        </a:rPr>
                                        <m:t>𝑆</m:t>
                                      </m:r>
                                      <m:r>
                                        <a:rPr kumimoji="1" lang="en-US" altLang="zh-CN" i="1">
                                          <a:latin typeface="Cambria Math" charset="0"/>
                                        </a:rPr>
                                        <m:t>′</m:t>
                                      </m:r>
                                    </m:e>
                                  </m:d>
                                </m:e>
                              </m:nary>
                            </m:e>
                          </m:d>
                        </m:e>
                      </m:nary>
                    </m:oMath>
                  </m:oMathPara>
                </a14:m>
                <a:endParaRPr kumimoji="1"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988407" y="3627576"/>
                <a:ext cx="4149508" cy="702628"/>
              </a:xfrm>
              <a:prstGeom prst="rect">
                <a:avLst/>
              </a:prstGeom>
              <a:blipFill rotWithShape="0">
                <a:blip r:embed="rId9"/>
                <a:stretch>
                  <a:fillRect/>
                </a:stretch>
              </a:blipFill>
            </p:spPr>
            <p:txBody>
              <a:bodyPr/>
              <a:lstStyle/>
              <a:p>
                <a:r>
                  <a:rPr lang="zh-CN" altLang="en-US">
                    <a:noFill/>
                  </a:rPr>
                  <a:t> </a:t>
                </a:r>
              </a:p>
            </p:txBody>
          </p:sp>
        </mc:Fallback>
      </mc:AlternateContent>
      <p:sp>
        <p:nvSpPr>
          <p:cNvPr id="13" name="矩形 12"/>
          <p:cNvSpPr/>
          <p:nvPr/>
        </p:nvSpPr>
        <p:spPr>
          <a:xfrm>
            <a:off x="6039900" y="2513644"/>
            <a:ext cx="5240889" cy="2157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5939662" y="1966350"/>
            <a:ext cx="1785937" cy="400110"/>
          </a:xfrm>
          <a:prstGeom prst="rect">
            <a:avLst/>
          </a:prstGeom>
          <a:noFill/>
        </p:spPr>
        <p:txBody>
          <a:bodyPr wrap="square" rtlCol="0">
            <a:spAutoFit/>
          </a:bodyPr>
          <a:lstStyle/>
          <a:p>
            <a:r>
              <a:rPr kumimoji="1" lang="zh-TW" altLang="en-US" sz="2000" dirty="0" smtClean="0"/>
              <a:t>利用迭代求解</a:t>
            </a:r>
            <a:endParaRPr kumimoji="1" lang="zh-CN" altLang="en-US" sz="2000" dirty="0"/>
          </a:p>
        </p:txBody>
      </p:sp>
      <mc:AlternateContent xmlns:mc="http://schemas.openxmlformats.org/markup-compatibility/2006" xmlns:a14="http://schemas.microsoft.com/office/drawing/2010/main">
        <mc:Choice Requires="a14">
          <p:sp>
            <p:nvSpPr>
              <p:cNvPr id="15" name="文本框 14"/>
              <p:cNvSpPr txBox="1"/>
              <p:nvPr/>
            </p:nvSpPr>
            <p:spPr>
              <a:xfrm>
                <a:off x="3143251" y="465188"/>
                <a:ext cx="2501554" cy="369332"/>
              </a:xfrm>
              <a:prstGeom prst="rect">
                <a:avLst/>
              </a:prstGeom>
              <a:noFill/>
            </p:spPr>
            <p:txBody>
              <a:bodyPr wrap="square" rtlCol="0">
                <a:spAutoFit/>
              </a:bodyPr>
              <a:lstStyle/>
              <a:p>
                <a14:m>
                  <m:oMath xmlns:m="http://schemas.openxmlformats.org/officeDocument/2006/math">
                    <m:r>
                      <a:rPr kumimoji="1" lang="zh-TW" altLang="en-US" i="1" smtClean="0">
                        <a:latin typeface="Cambria Math" charset="0"/>
                      </a:rPr>
                      <m:t>回顧</m:t>
                    </m:r>
                    <m:sSub>
                      <m:sSubPr>
                        <m:ctrlPr>
                          <a:rPr kumimoji="1" lang="en-US" altLang="zh-CN" i="1">
                            <a:latin typeface="Cambria Math" charset="0"/>
                          </a:rPr>
                        </m:ctrlPr>
                      </m:sSubPr>
                      <m:e>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r>
                          <a:rPr kumimoji="1" lang="en-US" altLang="zh-CN" i="1">
                            <a:latin typeface="Cambria Math" charset="0"/>
                          </a:rPr>
                          <m:t>𝑆</m:t>
                        </m:r>
                      </m:e>
                    </m:d>
                  </m:oMath>
                </a14:m>
                <a:r>
                  <a:rPr kumimoji="1" lang="zh-TW" altLang="en-US" dirty="0" smtClean="0"/>
                  <a:t>的推導過程</a:t>
                </a:r>
                <a:endParaRPr kumimoji="1"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143251" y="465188"/>
                <a:ext cx="2501554" cy="369332"/>
              </a:xfrm>
              <a:prstGeom prst="rect">
                <a:avLst/>
              </a:prstGeom>
              <a:blipFill rotWithShape="0">
                <a:blip r:embed="rId10"/>
                <a:stretch>
                  <a:fillRect l="-732"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34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3483" y="1014526"/>
            <a:ext cx="1618268" cy="523220"/>
          </a:xfrm>
          <a:prstGeom prst="rect">
            <a:avLst/>
          </a:prstGeom>
        </p:spPr>
        <p:txBody>
          <a:bodyPr wrap="square">
            <a:spAutoFit/>
          </a:bodyPr>
          <a:lstStyle/>
          <a:p>
            <a:r>
              <a:rPr kumimoji="1" lang="zh-TW" altLang="en-US" sz="2800" b="1" dirty="0" smtClean="0"/>
              <a:t>何為迭代</a:t>
            </a:r>
            <a:endParaRPr kumimoji="1" lang="zh-CN" altLang="en-US" sz="2800" b="1" dirty="0"/>
          </a:p>
        </p:txBody>
      </p:sp>
      <p:sp>
        <p:nvSpPr>
          <p:cNvPr id="5" name="矩形 4"/>
          <p:cNvSpPr/>
          <p:nvPr/>
        </p:nvSpPr>
        <p:spPr>
          <a:xfrm>
            <a:off x="953483" y="1795576"/>
            <a:ext cx="4590067" cy="400110"/>
          </a:xfrm>
          <a:prstGeom prst="rect">
            <a:avLst/>
          </a:prstGeom>
        </p:spPr>
        <p:txBody>
          <a:bodyPr wrap="square">
            <a:spAutoFit/>
          </a:bodyPr>
          <a:lstStyle/>
          <a:p>
            <a:r>
              <a:rPr kumimoji="1" lang="en-US" altLang="zh-TW" sz="2000" dirty="0" smtClean="0"/>
              <a:t>Simple</a:t>
            </a:r>
            <a:r>
              <a:rPr kumimoji="1" lang="zh-TW" altLang="en-US" sz="2000" dirty="0" smtClean="0"/>
              <a:t> </a:t>
            </a:r>
            <a:r>
              <a:rPr kumimoji="1" lang="en-US" altLang="zh-TW" sz="2000" dirty="0" smtClean="0"/>
              <a:t>example</a:t>
            </a:r>
            <a:r>
              <a:rPr kumimoji="1" lang="zh-TW" altLang="en-US" sz="2000" dirty="0" smtClean="0"/>
              <a:t> </a:t>
            </a:r>
            <a:r>
              <a:rPr kumimoji="1" lang="en-US" altLang="zh-TW" sz="2000" dirty="0" smtClean="0"/>
              <a:t>:</a:t>
            </a:r>
            <a:r>
              <a:rPr kumimoji="1" lang="zh-TW" altLang="en-US" sz="2000" dirty="0" smtClean="0"/>
              <a:t> 試求解下列方程組</a:t>
            </a:r>
            <a:endParaRPr kumimoji="1" lang="zh-CN" altLang="en-US" sz="2000" dirty="0"/>
          </a:p>
        </p:txBody>
      </p:sp>
      <mc:AlternateContent xmlns:mc="http://schemas.openxmlformats.org/markup-compatibility/2006" xmlns:a14="http://schemas.microsoft.com/office/drawing/2010/main">
        <mc:Choice Requires="a14">
          <p:sp>
            <p:nvSpPr>
              <p:cNvPr id="6" name="文本框 5"/>
              <p:cNvSpPr txBox="1"/>
              <p:nvPr/>
            </p:nvSpPr>
            <p:spPr>
              <a:xfrm>
                <a:off x="5977430" y="1383442"/>
                <a:ext cx="2236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charset="0"/>
                        </a:rPr>
                        <m:t>8</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1</m:t>
                          </m:r>
                        </m:sub>
                      </m:sSub>
                      <m:r>
                        <a:rPr kumimoji="1" lang="en-US" altLang="zh-TW" b="0" i="1" smtClean="0">
                          <a:latin typeface="Cambria Math" charset="0"/>
                        </a:rPr>
                        <m:t>−3</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2</m:t>
                          </m:r>
                        </m:sub>
                      </m:sSub>
                      <m:r>
                        <a:rPr kumimoji="1" lang="en-US" altLang="zh-TW" b="0" i="1" smtClean="0">
                          <a:latin typeface="Cambria Math" charset="0"/>
                        </a:rPr>
                        <m:t>+2</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3</m:t>
                          </m:r>
                        </m:sub>
                      </m:sSub>
                      <m:r>
                        <a:rPr kumimoji="1" lang="en-US" altLang="zh-TW" b="0" i="1" smtClean="0">
                          <a:latin typeface="Cambria Math" charset="0"/>
                        </a:rPr>
                        <m:t>=20</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5977430" y="1383442"/>
                <a:ext cx="2236766" cy="276999"/>
              </a:xfrm>
              <a:prstGeom prst="rect">
                <a:avLst/>
              </a:prstGeom>
              <a:blipFill rotWithShape="0">
                <a:blip r:embed="rId2"/>
                <a:stretch>
                  <a:fillRect l="-1913" r="-1913"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977430" y="1858560"/>
                <a:ext cx="2236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TW" i="1" smtClean="0">
                          <a:latin typeface="Cambria Math" charset="0"/>
                        </a:rPr>
                        <m:t>4</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1</m:t>
                          </m:r>
                        </m:sub>
                      </m:sSub>
                      <m:r>
                        <a:rPr kumimoji="1" lang="en-US" altLang="zh-TW" b="0" i="1" smtClean="0">
                          <a:latin typeface="Cambria Math" charset="0"/>
                        </a:rPr>
                        <m:t>+11</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2</m:t>
                          </m:r>
                        </m:sub>
                      </m:sSub>
                      <m:r>
                        <a:rPr kumimoji="1" lang="en-US" altLang="zh-TW" b="0" i="1" smtClean="0">
                          <a:latin typeface="Cambria Math" charset="0"/>
                        </a:rPr>
                        <m:t>−</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3</m:t>
                          </m:r>
                        </m:sub>
                      </m:sSub>
                      <m:r>
                        <a:rPr kumimoji="1" lang="en-US" altLang="zh-TW" b="0" i="1" smtClean="0">
                          <a:latin typeface="Cambria Math" charset="0"/>
                        </a:rPr>
                        <m:t>=33</m:t>
                      </m:r>
                    </m:oMath>
                  </m:oMathPara>
                </a14:m>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977430" y="1858560"/>
                <a:ext cx="2236766" cy="276999"/>
              </a:xfrm>
              <a:prstGeom prst="rect">
                <a:avLst/>
              </a:prstGeom>
              <a:blipFill rotWithShape="0">
                <a:blip r:embed="rId3"/>
                <a:stretch>
                  <a:fillRect l="-1639" r="-1913"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977430" y="2333678"/>
                <a:ext cx="22438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TW" i="1" smtClean="0">
                          <a:latin typeface="Cambria Math" charset="0"/>
                        </a:rPr>
                        <m:t>6</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1</m:t>
                          </m:r>
                        </m:sub>
                      </m:sSub>
                      <m:r>
                        <a:rPr kumimoji="1" lang="en-US" altLang="zh-TW" b="0" i="1" smtClean="0">
                          <a:latin typeface="Cambria Math" charset="0"/>
                        </a:rPr>
                        <m:t>+3</m:t>
                      </m:r>
                      <m:sSub>
                        <m:sSubPr>
                          <m:ctrlPr>
                            <a:rPr kumimoji="1" lang="en-US" altLang="zh-TW" b="0" i="1" smtClean="0">
                              <a:latin typeface="Cambria Math" charset="0"/>
                            </a:rPr>
                          </m:ctrlPr>
                        </m:sSubPr>
                        <m:e>
                          <m:r>
                            <a:rPr kumimoji="1" lang="en-US" altLang="zh-TW" b="0" i="1" smtClean="0">
                              <a:latin typeface="Cambria Math" charset="0"/>
                            </a:rPr>
                            <m:t>𝑥</m:t>
                          </m:r>
                        </m:e>
                        <m:sub>
                          <m:r>
                            <a:rPr kumimoji="1" lang="en-US" altLang="zh-TW" b="0" i="1" smtClean="0">
                              <a:latin typeface="Cambria Math" charset="0"/>
                            </a:rPr>
                            <m:t>2</m:t>
                          </m:r>
                        </m:sub>
                      </m:sSub>
                      <m:r>
                        <a:rPr kumimoji="1" lang="en-US" altLang="zh-TW" b="0" i="1" smtClean="0">
                          <a:latin typeface="Cambria Math" charset="0"/>
                        </a:rPr>
                        <m:t>+</m:t>
                      </m:r>
                      <m:sSub>
                        <m:sSubPr>
                          <m:ctrlPr>
                            <a:rPr kumimoji="1" lang="en-US" altLang="zh-TW" b="0" i="1" smtClean="0">
                              <a:latin typeface="Cambria Math" charset="0"/>
                            </a:rPr>
                          </m:ctrlPr>
                        </m:sSubPr>
                        <m:e>
                          <m:r>
                            <a:rPr kumimoji="1" lang="en-US" altLang="zh-TW" b="0" i="1" smtClean="0">
                              <a:latin typeface="Cambria Math" charset="0"/>
                            </a:rPr>
                            <m:t>12</m:t>
                          </m:r>
                        </m:e>
                        <m:sub>
                          <m:r>
                            <a:rPr kumimoji="1" lang="en-US" altLang="zh-TW" b="0" i="1" smtClean="0">
                              <a:latin typeface="Cambria Math" charset="0"/>
                            </a:rPr>
                            <m:t>3</m:t>
                          </m:r>
                        </m:sub>
                      </m:sSub>
                      <m:r>
                        <a:rPr kumimoji="1" lang="en-US" altLang="zh-TW" b="0" i="1" smtClean="0">
                          <a:latin typeface="Cambria Math" charset="0"/>
                        </a:rPr>
                        <m:t>=36</m:t>
                      </m:r>
                    </m:oMath>
                  </m:oMathPara>
                </a14:m>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977430" y="2333678"/>
                <a:ext cx="2243819" cy="276999"/>
              </a:xfrm>
              <a:prstGeom prst="rect">
                <a:avLst/>
              </a:prstGeom>
              <a:blipFill rotWithShape="0">
                <a:blip r:embed="rId4"/>
                <a:stretch>
                  <a:fillRect l="-1902" r="-1902" b="-15556"/>
                </a:stretch>
              </a:blipFill>
            </p:spPr>
            <p:txBody>
              <a:bodyPr/>
              <a:lstStyle/>
              <a:p>
                <a:r>
                  <a:rPr lang="zh-CN" altLang="en-US">
                    <a:noFill/>
                  </a:rPr>
                  <a:t> </a:t>
                </a:r>
              </a:p>
            </p:txBody>
          </p:sp>
        </mc:Fallback>
      </mc:AlternateContent>
      <p:sp>
        <p:nvSpPr>
          <p:cNvPr id="9" name="左大括号 8"/>
          <p:cNvSpPr/>
          <p:nvPr/>
        </p:nvSpPr>
        <p:spPr>
          <a:xfrm>
            <a:off x="5357813" y="1483455"/>
            <a:ext cx="514350" cy="1000125"/>
          </a:xfrm>
          <a:prstGeom prst="leftBrace">
            <a:avLst>
              <a:gd name="adj1" fmla="val 2638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左大括号 9"/>
          <p:cNvSpPr/>
          <p:nvPr/>
        </p:nvSpPr>
        <p:spPr>
          <a:xfrm>
            <a:off x="9706466" y="1487446"/>
            <a:ext cx="514350" cy="1000125"/>
          </a:xfrm>
          <a:prstGeom prst="leftBrace">
            <a:avLst>
              <a:gd name="adj1" fmla="val 2638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矩形 10"/>
              <p:cNvSpPr/>
              <p:nvPr/>
            </p:nvSpPr>
            <p:spPr>
              <a:xfrm>
                <a:off x="10326083" y="1287834"/>
                <a:ext cx="8999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charset="0"/>
                            </a:rPr>
                          </m:ctrlPr>
                        </m:sSubPr>
                        <m:e>
                          <m:r>
                            <a:rPr kumimoji="1" lang="en-US" altLang="zh-TW" i="1">
                              <a:latin typeface="Cambria Math" charset="0"/>
                            </a:rPr>
                            <m:t>𝑥</m:t>
                          </m:r>
                        </m:e>
                        <m:sub>
                          <m:r>
                            <a:rPr kumimoji="1" lang="en-US" altLang="zh-TW" i="1">
                              <a:latin typeface="Cambria Math" charset="0"/>
                            </a:rPr>
                            <m:t>1</m:t>
                          </m:r>
                        </m:sub>
                      </m:sSub>
                      <m:r>
                        <a:rPr kumimoji="1" lang="en-US" altLang="zh-TW" b="0" i="1" smtClean="0">
                          <a:latin typeface="Cambria Math" charset="0"/>
                        </a:rPr>
                        <m:t>=3</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0326083" y="1287834"/>
                <a:ext cx="899990"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0320761" y="1762952"/>
                <a:ext cx="9053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charset="0"/>
                            </a:rPr>
                          </m:ctrlPr>
                        </m:sSubPr>
                        <m:e>
                          <m:r>
                            <a:rPr kumimoji="1" lang="en-US" altLang="zh-TW" i="1">
                              <a:latin typeface="Cambria Math" charset="0"/>
                            </a:rPr>
                            <m:t>𝑥</m:t>
                          </m:r>
                        </m:e>
                        <m:sub>
                          <m:r>
                            <a:rPr kumimoji="1" lang="en-US" altLang="zh-TW" b="0" i="1" smtClean="0">
                              <a:latin typeface="Cambria Math" charset="0"/>
                            </a:rPr>
                            <m:t>2</m:t>
                          </m:r>
                        </m:sub>
                      </m:sSub>
                      <m:r>
                        <a:rPr kumimoji="1" lang="en-US" altLang="zh-TW" b="0" i="1" smtClean="0">
                          <a:latin typeface="Cambria Math" charset="0"/>
                        </a:rPr>
                        <m:t>=2</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0320761" y="1762952"/>
                <a:ext cx="905312"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320761" y="2238070"/>
                <a:ext cx="9053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charset="0"/>
                            </a:rPr>
                          </m:ctrlPr>
                        </m:sSubPr>
                        <m:e>
                          <m:r>
                            <a:rPr kumimoji="1" lang="en-US" altLang="zh-TW" i="1">
                              <a:latin typeface="Cambria Math" charset="0"/>
                            </a:rPr>
                            <m:t>𝑥</m:t>
                          </m:r>
                        </m:e>
                        <m:sub>
                          <m:r>
                            <a:rPr kumimoji="1" lang="en-US" altLang="zh-TW" b="0" i="1" smtClean="0">
                              <a:latin typeface="Cambria Math" charset="0"/>
                            </a:rPr>
                            <m:t>3</m:t>
                          </m:r>
                        </m:sub>
                      </m:sSub>
                      <m:r>
                        <a:rPr kumimoji="1" lang="en-US" altLang="zh-TW" b="0" i="1" smtClean="0">
                          <a:latin typeface="Cambria Math" charset="0"/>
                        </a:rPr>
                        <m:t>=1</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320761" y="2238070"/>
                <a:ext cx="905312" cy="369332"/>
              </a:xfrm>
              <a:prstGeom prst="rect">
                <a:avLst/>
              </a:prstGeom>
              <a:blipFill rotWithShape="0">
                <a:blip r:embed="rId7"/>
                <a:stretch>
                  <a:fillRect/>
                </a:stretch>
              </a:blipFill>
            </p:spPr>
            <p:txBody>
              <a:bodyPr/>
              <a:lstStyle/>
              <a:p>
                <a:r>
                  <a:rPr lang="zh-CN" altLang="en-US">
                    <a:noFill/>
                  </a:rPr>
                  <a:t> </a:t>
                </a:r>
              </a:p>
            </p:txBody>
          </p:sp>
        </mc:Fallback>
      </mc:AlternateContent>
      <p:sp>
        <p:nvSpPr>
          <p:cNvPr id="14" name="文本框 13"/>
          <p:cNvSpPr txBox="1"/>
          <p:nvPr/>
        </p:nvSpPr>
        <p:spPr>
          <a:xfrm>
            <a:off x="8501061" y="1795576"/>
            <a:ext cx="1100138" cy="369332"/>
          </a:xfrm>
          <a:prstGeom prst="rect">
            <a:avLst/>
          </a:prstGeom>
          <a:noFill/>
        </p:spPr>
        <p:txBody>
          <a:bodyPr wrap="square" rtlCol="0">
            <a:spAutoFit/>
          </a:bodyPr>
          <a:lstStyle/>
          <a:p>
            <a:r>
              <a:rPr kumimoji="1" lang="zh-TW" altLang="en-US" dirty="0" smtClean="0"/>
              <a:t>精確解：</a:t>
            </a:r>
            <a:endParaRPr kumimoji="1" lang="zh-CN" altLang="en-US" dirty="0"/>
          </a:p>
        </p:txBody>
      </p:sp>
      <mc:AlternateContent xmlns:mc="http://schemas.openxmlformats.org/markup-compatibility/2006" xmlns:a14="http://schemas.microsoft.com/office/drawing/2010/main">
        <mc:Choice Requires="a14">
          <p:sp>
            <p:nvSpPr>
              <p:cNvPr id="16" name="文本框 15"/>
              <p:cNvSpPr txBox="1"/>
              <p:nvPr/>
            </p:nvSpPr>
            <p:spPr>
              <a:xfrm>
                <a:off x="1540322" y="3514727"/>
                <a:ext cx="246759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1</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8</m:t>
                          </m:r>
                        </m:den>
                      </m:f>
                      <m:r>
                        <a:rPr kumimoji="1" lang="en-US" altLang="zh-CN" b="0" i="1" smtClean="0">
                          <a:latin typeface="Cambria Math" charset="0"/>
                        </a:rPr>
                        <m:t>(</m:t>
                      </m:r>
                      <m:r>
                        <a:rPr kumimoji="1" lang="en-US" altLang="zh-TW" i="1">
                          <a:latin typeface="Cambria Math" charset="0"/>
                        </a:rPr>
                        <m:t>3</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2</m:t>
                          </m:r>
                        </m:sub>
                      </m:sSub>
                      <m:r>
                        <a:rPr kumimoji="1" lang="en-US" altLang="zh-TW" b="0" i="1" smtClean="0">
                          <a:latin typeface="Cambria Math" charset="0"/>
                        </a:rPr>
                        <m:t>−</m:t>
                      </m:r>
                      <m:r>
                        <a:rPr kumimoji="1" lang="en-US" altLang="zh-TW" i="1">
                          <a:latin typeface="Cambria Math" charset="0"/>
                        </a:rPr>
                        <m:t>2</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3</m:t>
                          </m:r>
                        </m:sub>
                      </m:sSub>
                      <m:r>
                        <a:rPr kumimoji="1" lang="en-US" altLang="zh-TW" b="0" i="1" smtClean="0">
                          <a:latin typeface="Cambria Math" charset="0"/>
                        </a:rPr>
                        <m:t>+20</m:t>
                      </m:r>
                      <m:r>
                        <a:rPr kumimoji="1" lang="en-US" altLang="zh-CN" b="0" i="1" smtClean="0">
                          <a:latin typeface="Cambria Math" charset="0"/>
                        </a:rPr>
                        <m:t>)</m:t>
                      </m:r>
                    </m:oMath>
                  </m:oMathPara>
                </a14:m>
                <a:endParaRPr kumimoji="1"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540322" y="3514727"/>
                <a:ext cx="2467599" cy="520399"/>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540322" y="4238627"/>
                <a:ext cx="264072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2</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11</m:t>
                          </m:r>
                        </m:den>
                      </m:f>
                      <m:r>
                        <a:rPr kumimoji="1" lang="en-US" altLang="zh-CN" b="0" i="1" smtClean="0">
                          <a:latin typeface="Cambria Math" charset="0"/>
                        </a:rPr>
                        <m:t>(−4</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1</m:t>
                          </m:r>
                        </m:sub>
                      </m:sSub>
                      <m:r>
                        <a:rPr kumimoji="1" lang="en-US" altLang="zh-TW" b="0" i="1" smtClean="0">
                          <a:latin typeface="Cambria Math" charset="0"/>
                        </a:rPr>
                        <m:t>+</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3</m:t>
                          </m:r>
                        </m:sub>
                      </m:sSub>
                      <m:r>
                        <a:rPr kumimoji="1" lang="en-US" altLang="zh-TW" b="0" i="1" smtClean="0">
                          <a:latin typeface="Cambria Math" charset="0"/>
                        </a:rPr>
                        <m:t>+33</m:t>
                      </m:r>
                      <m:r>
                        <a:rPr kumimoji="1" lang="en-US" altLang="zh-CN" b="0" i="1" smtClean="0">
                          <a:latin typeface="Cambria Math" charset="0"/>
                        </a:rPr>
                        <m:t>)</m:t>
                      </m:r>
                    </m:oMath>
                  </m:oMathPara>
                </a14:m>
                <a:endParaRPr kumimoji="1"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540322" y="4238627"/>
                <a:ext cx="2640723" cy="518604"/>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540322" y="4960732"/>
                <a:ext cx="276896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3</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12</m:t>
                          </m:r>
                        </m:den>
                      </m:f>
                      <m:r>
                        <a:rPr kumimoji="1" lang="en-US" altLang="zh-CN" b="0" i="1" smtClean="0">
                          <a:latin typeface="Cambria Math" charset="0"/>
                        </a:rPr>
                        <m:t>(−6</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1</m:t>
                          </m:r>
                        </m:sub>
                      </m:sSub>
                      <m:r>
                        <a:rPr kumimoji="1" lang="en-US" altLang="zh-TW" b="0" i="1" smtClean="0">
                          <a:latin typeface="Cambria Math" charset="0"/>
                        </a:rPr>
                        <m:t>−3</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2</m:t>
                          </m:r>
                        </m:sub>
                      </m:sSub>
                      <m:r>
                        <a:rPr kumimoji="1" lang="en-US" altLang="zh-TW" b="0" i="1" smtClean="0">
                          <a:latin typeface="Cambria Math" charset="0"/>
                        </a:rPr>
                        <m:t>+36</m:t>
                      </m:r>
                      <m:r>
                        <a:rPr kumimoji="1" lang="en-US" altLang="zh-CN" b="0" i="1" smtClean="0">
                          <a:latin typeface="Cambria Math" charset="0"/>
                        </a:rPr>
                        <m:t>)</m:t>
                      </m:r>
                    </m:oMath>
                  </m:oMathPara>
                </a14:m>
                <a:endParaRPr kumimoji="1"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540322" y="4960732"/>
                <a:ext cx="2768963" cy="518604"/>
              </a:xfrm>
              <a:prstGeom prst="rect">
                <a:avLst/>
              </a:prstGeom>
              <a:blipFill rotWithShape="0">
                <a:blip r:embed="rId10"/>
                <a:stretch>
                  <a:fillRect/>
                </a:stretch>
              </a:blipFill>
            </p:spPr>
            <p:txBody>
              <a:bodyPr/>
              <a:lstStyle/>
              <a:p>
                <a:r>
                  <a:rPr lang="zh-CN" altLang="en-US">
                    <a:noFill/>
                  </a:rPr>
                  <a:t> </a:t>
                </a:r>
              </a:p>
            </p:txBody>
          </p:sp>
        </mc:Fallback>
      </mc:AlternateContent>
      <p:sp>
        <p:nvSpPr>
          <p:cNvPr id="20" name="左大括号 19"/>
          <p:cNvSpPr/>
          <p:nvPr/>
        </p:nvSpPr>
        <p:spPr>
          <a:xfrm>
            <a:off x="953483" y="3786188"/>
            <a:ext cx="514350" cy="1514475"/>
          </a:xfrm>
          <a:prstGeom prst="leftBrace">
            <a:avLst>
              <a:gd name="adj1" fmla="val 2638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右箭头 20"/>
          <p:cNvSpPr/>
          <p:nvPr/>
        </p:nvSpPr>
        <p:spPr>
          <a:xfrm>
            <a:off x="4550568" y="4346803"/>
            <a:ext cx="1985963" cy="343457"/>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p:cNvSpPr txBox="1"/>
              <p:nvPr/>
            </p:nvSpPr>
            <p:spPr>
              <a:xfrm>
                <a:off x="4868996" y="3998782"/>
                <a:ext cx="12919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𝑥</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𝐺</m:t>
                          </m:r>
                        </m:e>
                        <m:sub>
                          <m:r>
                            <a:rPr kumimoji="1" lang="en-US" altLang="zh-CN" b="0" i="1" smtClean="0">
                              <a:latin typeface="Cambria Math" charset="0"/>
                            </a:rPr>
                            <m:t>0</m:t>
                          </m:r>
                        </m:sub>
                      </m:sSub>
                      <m: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𝑔</m:t>
                      </m:r>
                    </m:oMath>
                  </m:oMathPara>
                </a14:m>
                <a:endParaRPr kumimoji="1"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4868996" y="3998782"/>
                <a:ext cx="1291957" cy="276999"/>
              </a:xfrm>
              <a:prstGeom prst="rect">
                <a:avLst/>
              </a:prstGeom>
              <a:blipFill rotWithShape="0">
                <a:blip r:embed="rId11"/>
                <a:stretch>
                  <a:fillRect l="-1887" r="-2830" b="-2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339806" y="3633141"/>
                <a:ext cx="3623835" cy="17295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i="1">
                              <a:latin typeface="Cambria Math" charset="0"/>
                            </a:rPr>
                            <m:t>𝐺</m:t>
                          </m:r>
                        </m:e>
                        <m:sub>
                          <m:r>
                            <a:rPr kumimoji="1" lang="en-US" altLang="zh-CN" i="1">
                              <a:latin typeface="Cambria Math" charset="0"/>
                            </a:rPr>
                            <m:t>0</m:t>
                          </m:r>
                        </m:sub>
                      </m:sSub>
                      <m:r>
                        <a:rPr kumimoji="1" lang="en-US" altLang="zh-CN" b="0" i="0" smtClean="0">
                          <a:latin typeface="Cambria Math" charset="0"/>
                        </a:rPr>
                        <m:t>=</m:t>
                      </m:r>
                      <m:d>
                        <m:dPr>
                          <m:begChr m:val="{"/>
                          <m:endChr m:val="}"/>
                          <m:ctrlPr>
                            <a:rPr kumimoji="1" lang="en-US" altLang="zh-CN" b="0" i="1" smtClean="0">
                              <a:latin typeface="Cambria Math" charset="0"/>
                            </a:rPr>
                          </m:ctrlPr>
                        </m:dPr>
                        <m:e>
                          <m:r>
                            <a:rPr kumimoji="1" lang="en-US" altLang="zh-CN" b="0" i="1" smtClean="0">
                              <a:latin typeface="Cambria Math" charset="0"/>
                            </a:rPr>
                            <m:t>    </m:t>
                          </m:r>
                          <m:m>
                            <m:mPr>
                              <m:mcs>
                                <m:mc>
                                  <m:mcPr>
                                    <m:count m:val="3"/>
                                    <m:mcJc m:val="center"/>
                                  </m:mcPr>
                                </m:mc>
                              </m:mcs>
                              <m:ctrlPr>
                                <a:rPr kumimoji="1" lang="uk-UA" altLang="zh-CN" b="0" i="1" smtClean="0">
                                  <a:latin typeface="Cambria Math" charset="0"/>
                                </a:rPr>
                              </m:ctrlPr>
                            </m:mPr>
                            <m:mr>
                              <m:e>
                                <m:r>
                                  <m:rPr>
                                    <m:brk m:alnAt="7"/>
                                  </m:rPr>
                                  <a:rPr kumimoji="1" lang="en-US" altLang="zh-CN" b="0" i="1" smtClean="0">
                                    <a:latin typeface="Cambria Math" charset="0"/>
                                  </a:rPr>
                                  <m:t>0</m:t>
                                </m:r>
                              </m:e>
                              <m:e>
                                <m:f>
                                  <m:fPr>
                                    <m:ctrlPr>
                                      <a:rPr kumimoji="1" lang="mr-IN" altLang="zh-CN" b="0" i="1" smtClean="0">
                                        <a:latin typeface="Cambria Math" charset="0"/>
                                      </a:rPr>
                                    </m:ctrlPr>
                                  </m:fPr>
                                  <m:num>
                                    <m:r>
                                      <a:rPr kumimoji="1" lang="en-US" altLang="zh-CN" b="0" i="1" smtClean="0">
                                        <a:latin typeface="Cambria Math" charset="0"/>
                                      </a:rPr>
                                      <m:t>3</m:t>
                                    </m:r>
                                  </m:num>
                                  <m:den>
                                    <m:r>
                                      <a:rPr kumimoji="1" lang="en-US" altLang="zh-CN" b="0" i="1" smtClean="0">
                                        <a:latin typeface="Cambria Math" charset="0"/>
                                      </a:rPr>
                                      <m:t>8</m:t>
                                    </m:r>
                                  </m:den>
                                </m:f>
                              </m:e>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2</m:t>
                                    </m:r>
                                  </m:num>
                                  <m:den>
                                    <m:r>
                                      <a:rPr kumimoji="1" lang="en-US" altLang="zh-CN" b="0" i="1" smtClean="0">
                                        <a:latin typeface="Cambria Math" charset="0"/>
                                      </a:rPr>
                                      <m:t>8</m:t>
                                    </m:r>
                                  </m:den>
                                </m:f>
                              </m:e>
                            </m:mr>
                            <m:mr>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4</m:t>
                                    </m:r>
                                  </m:num>
                                  <m:den>
                                    <m:r>
                                      <a:rPr kumimoji="1" lang="en-US" altLang="zh-CN" b="0" i="1" smtClean="0">
                                        <a:latin typeface="Cambria Math" charset="0"/>
                                      </a:rPr>
                                      <m:t>11</m:t>
                                    </m:r>
                                  </m:den>
                                </m:f>
                              </m:e>
                              <m:e>
                                <m:r>
                                  <a:rPr kumimoji="1" lang="en-US" altLang="zh-CN" b="0" i="1" smtClean="0">
                                    <a:latin typeface="Cambria Math" charset="0"/>
                                  </a:rPr>
                                  <m:t>0</m:t>
                                </m:r>
                              </m:e>
                              <m:e>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11</m:t>
                                    </m:r>
                                  </m:den>
                                </m:f>
                              </m:e>
                            </m:mr>
                            <m:mr>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6</m:t>
                                    </m:r>
                                  </m:num>
                                  <m:den>
                                    <m:r>
                                      <a:rPr kumimoji="1" lang="en-US" altLang="zh-CN" b="0" i="1" smtClean="0">
                                        <a:latin typeface="Cambria Math" charset="0"/>
                                      </a:rPr>
                                      <m:t>12</m:t>
                                    </m:r>
                                  </m:den>
                                </m:f>
                              </m:e>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3</m:t>
                                    </m:r>
                                  </m:num>
                                  <m:den>
                                    <m:r>
                                      <a:rPr kumimoji="1" lang="en-US" altLang="zh-CN" b="0" i="1" smtClean="0">
                                        <a:latin typeface="Cambria Math" charset="0"/>
                                      </a:rPr>
                                      <m:t>12</m:t>
                                    </m:r>
                                  </m:den>
                                </m:f>
                              </m:e>
                              <m:e>
                                <m:r>
                                  <a:rPr kumimoji="1" lang="en-US" altLang="zh-CN" b="0" i="1" smtClean="0">
                                    <a:latin typeface="Cambria Math" charset="0"/>
                                  </a:rPr>
                                  <m:t>0</m:t>
                                </m:r>
                              </m:e>
                            </m:mr>
                          </m:m>
                          <m:r>
                            <a:rPr kumimoji="1" lang="en-US" altLang="zh-CN" b="0" i="1" smtClean="0">
                              <a:latin typeface="Cambria Math" charset="0"/>
                            </a:rPr>
                            <m:t>    </m:t>
                          </m:r>
                        </m:e>
                      </m:d>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339806" y="3633141"/>
                <a:ext cx="3623835" cy="1729576"/>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9770695" y="3391216"/>
                <a:ext cx="1637809" cy="22134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charset="0"/>
                        </a:rPr>
                        <m:t>𝑔</m:t>
                      </m:r>
                      <m:r>
                        <a:rPr kumimoji="1" lang="en-US" altLang="zh-CN" b="0" i="1" smtClean="0">
                          <a:latin typeface="Cambria Math" charset="0"/>
                        </a:rPr>
                        <m:t>=</m:t>
                      </m:r>
                      <m:d>
                        <m:dPr>
                          <m:begChr m:val="{"/>
                          <m:endChr m:val="}"/>
                          <m:ctrlPr>
                            <a:rPr kumimoji="1" lang="en-US" altLang="zh-CN" b="0" i="1" smtClean="0">
                              <a:latin typeface="Cambria Math" charset="0"/>
                            </a:rPr>
                          </m:ctrlPr>
                        </m:dPr>
                        <m:e>
                          <m:r>
                            <a:rPr kumimoji="1" lang="en-US" altLang="zh-CN" b="0" i="1" smtClean="0">
                              <a:latin typeface="Cambria Math" charset="0"/>
                            </a:rPr>
                            <m:t>   </m:t>
                          </m:r>
                          <m:m>
                            <m:mPr>
                              <m:mcs>
                                <m:mc>
                                  <m:mcPr>
                                    <m:count m:val="1"/>
                                    <m:mcJc m:val="center"/>
                                  </m:mcPr>
                                </m:mc>
                              </m:mcs>
                              <m:ctrlPr>
                                <a:rPr kumimoji="1" lang="mr-IN" altLang="zh-CN" b="0" i="1" smtClean="0">
                                  <a:latin typeface="Cambria Math" charset="0"/>
                                </a:rPr>
                              </m:ctrlPr>
                            </m:mPr>
                            <m:mr>
                              <m:e>
                                <m:f>
                                  <m:fPr>
                                    <m:ctrlPr>
                                      <a:rPr kumimoji="1" lang="mr-IN" altLang="zh-CN" b="0" i="1" smtClean="0">
                                        <a:latin typeface="Cambria Math" charset="0"/>
                                      </a:rPr>
                                    </m:ctrlPr>
                                  </m:fPr>
                                  <m:num>
                                    <m:r>
                                      <a:rPr kumimoji="1" lang="en-US" altLang="zh-CN" b="0" i="1" smtClean="0">
                                        <a:latin typeface="Cambria Math" charset="0"/>
                                      </a:rPr>
                                      <m:t>20</m:t>
                                    </m:r>
                                  </m:num>
                                  <m:den>
                                    <m:eqArr>
                                      <m:eqArrPr>
                                        <m:ctrlPr>
                                          <a:rPr kumimoji="1" lang="en-US" altLang="zh-CN" b="0" i="1" smtClean="0">
                                            <a:latin typeface="Cambria Math" charset="0"/>
                                          </a:rPr>
                                        </m:ctrlPr>
                                      </m:eqArrPr>
                                      <m:e>
                                        <m:r>
                                          <a:rPr kumimoji="1" lang="en-US" altLang="zh-CN" b="0" i="1" smtClean="0">
                                            <a:latin typeface="Cambria Math" charset="0"/>
                                          </a:rPr>
                                          <m:t>8</m:t>
                                        </m:r>
                                      </m:e>
                                      <m:e/>
                                    </m:eqArr>
                                  </m:den>
                                </m:f>
                              </m:e>
                            </m:mr>
                            <m:mr>
                              <m:e>
                                <m:f>
                                  <m:fPr>
                                    <m:ctrlPr>
                                      <a:rPr kumimoji="1" lang="mr-IN" altLang="zh-CN" b="0" i="1" smtClean="0">
                                        <a:latin typeface="Cambria Math" charset="0"/>
                                      </a:rPr>
                                    </m:ctrlPr>
                                  </m:fPr>
                                  <m:num>
                                    <m:r>
                                      <a:rPr kumimoji="1" lang="en-US" altLang="zh-CN" b="0" i="1" smtClean="0">
                                        <a:latin typeface="Cambria Math" charset="0"/>
                                      </a:rPr>
                                      <m:t>33</m:t>
                                    </m:r>
                                  </m:num>
                                  <m:den>
                                    <m:eqArr>
                                      <m:eqArrPr>
                                        <m:ctrlPr>
                                          <a:rPr kumimoji="1" lang="en-US" altLang="zh-CN" b="0" i="1" smtClean="0">
                                            <a:latin typeface="Cambria Math" charset="0"/>
                                          </a:rPr>
                                        </m:ctrlPr>
                                      </m:eqArrPr>
                                      <m:e>
                                        <m:r>
                                          <a:rPr kumimoji="1" lang="en-US" altLang="zh-CN" b="0" i="1" smtClean="0">
                                            <a:latin typeface="Cambria Math" charset="0"/>
                                          </a:rPr>
                                          <m:t>11</m:t>
                                        </m:r>
                                      </m:e>
                                      <m:e/>
                                    </m:eqArr>
                                  </m:den>
                                </m:f>
                              </m:e>
                            </m:mr>
                            <m:mr>
                              <m:e>
                                <m:f>
                                  <m:fPr>
                                    <m:ctrlPr>
                                      <a:rPr kumimoji="1" lang="mr-IN" altLang="zh-CN" b="0" i="1" smtClean="0">
                                        <a:latin typeface="Cambria Math" charset="0"/>
                                      </a:rPr>
                                    </m:ctrlPr>
                                  </m:fPr>
                                  <m:num>
                                    <m:r>
                                      <a:rPr kumimoji="1" lang="en-US" altLang="zh-CN" b="0" i="1" smtClean="0">
                                        <a:latin typeface="Cambria Math" charset="0"/>
                                      </a:rPr>
                                      <m:t>36</m:t>
                                    </m:r>
                                  </m:num>
                                  <m:den>
                                    <m:r>
                                      <a:rPr kumimoji="1" lang="en-US" altLang="zh-CN" b="0" i="1" smtClean="0">
                                        <a:latin typeface="Cambria Math" charset="0"/>
                                      </a:rPr>
                                      <m:t>12</m:t>
                                    </m:r>
                                  </m:den>
                                </m:f>
                              </m:e>
                            </m:mr>
                          </m:m>
                          <m:r>
                            <a:rPr kumimoji="1" lang="en-US" altLang="zh-CN" b="0" i="1" smtClean="0">
                              <a:latin typeface="Cambria Math" charset="0"/>
                            </a:rPr>
                            <m:t>   </m:t>
                          </m:r>
                        </m:e>
                      </m:d>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9770695" y="3391216"/>
                <a:ext cx="1637809" cy="2213426"/>
              </a:xfrm>
              <a:prstGeom prst="rect">
                <a:avLst/>
              </a:prstGeom>
              <a:blipFill rotWithShape="0">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8173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340297" y="1057277"/>
                <a:ext cx="246759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1</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8</m:t>
                          </m:r>
                        </m:den>
                      </m:f>
                      <m:r>
                        <a:rPr kumimoji="1" lang="en-US" altLang="zh-CN" b="0" i="1" smtClean="0">
                          <a:latin typeface="Cambria Math" charset="0"/>
                        </a:rPr>
                        <m:t>(</m:t>
                      </m:r>
                      <m:r>
                        <a:rPr kumimoji="1" lang="en-US" altLang="zh-TW" i="1">
                          <a:latin typeface="Cambria Math" charset="0"/>
                        </a:rPr>
                        <m:t>3</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2</m:t>
                          </m:r>
                        </m:sub>
                      </m:sSub>
                      <m:r>
                        <a:rPr kumimoji="1" lang="en-US" altLang="zh-TW" b="0" i="1" smtClean="0">
                          <a:latin typeface="Cambria Math" charset="0"/>
                        </a:rPr>
                        <m:t>−</m:t>
                      </m:r>
                      <m:r>
                        <a:rPr kumimoji="1" lang="en-US" altLang="zh-TW" i="1">
                          <a:latin typeface="Cambria Math" charset="0"/>
                        </a:rPr>
                        <m:t>2</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3</m:t>
                          </m:r>
                        </m:sub>
                      </m:sSub>
                      <m:r>
                        <a:rPr kumimoji="1" lang="en-US" altLang="zh-TW" b="0" i="1" smtClean="0">
                          <a:latin typeface="Cambria Math" charset="0"/>
                        </a:rPr>
                        <m:t>+20</m:t>
                      </m:r>
                      <m:r>
                        <a:rPr kumimoji="1" lang="en-US" altLang="zh-CN" b="0" i="1" smtClean="0">
                          <a:latin typeface="Cambria Math" charset="0"/>
                        </a:rPr>
                        <m:t>)</m:t>
                      </m:r>
                    </m:oMath>
                  </m:oMathPara>
                </a14:m>
                <a:endParaRPr kumimoji="1"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340297" y="1057277"/>
                <a:ext cx="2467599" cy="52039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40297" y="1781177"/>
                <a:ext cx="264072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2</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11</m:t>
                          </m:r>
                        </m:den>
                      </m:f>
                      <m:r>
                        <a:rPr kumimoji="1" lang="en-US" altLang="zh-CN" b="0" i="1" smtClean="0">
                          <a:latin typeface="Cambria Math" charset="0"/>
                        </a:rPr>
                        <m:t>(−4</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1</m:t>
                          </m:r>
                        </m:sub>
                      </m:sSub>
                      <m:r>
                        <a:rPr kumimoji="1" lang="en-US" altLang="zh-TW" b="0" i="1" smtClean="0">
                          <a:latin typeface="Cambria Math" charset="0"/>
                        </a:rPr>
                        <m:t>+</m:t>
                      </m:r>
                      <m:sSub>
                        <m:sSubPr>
                          <m:ctrlPr>
                            <a:rPr kumimoji="1" lang="en-US" altLang="zh-TW" i="1">
                              <a:latin typeface="Cambria Math" charset="0"/>
                            </a:rPr>
                          </m:ctrlPr>
                        </m:sSubPr>
                        <m:e>
                          <m:r>
                            <a:rPr kumimoji="1" lang="en-US" altLang="zh-TW" i="1">
                              <a:latin typeface="Cambria Math" charset="0"/>
                            </a:rPr>
                            <m:t>𝑥</m:t>
                          </m:r>
                        </m:e>
                        <m:sub>
                          <m:r>
                            <a:rPr kumimoji="1" lang="en-US" altLang="zh-TW" i="1">
                              <a:latin typeface="Cambria Math" charset="0"/>
                            </a:rPr>
                            <m:t>3</m:t>
                          </m:r>
                        </m:sub>
                      </m:sSub>
                      <m:r>
                        <a:rPr kumimoji="1" lang="en-US" altLang="zh-TW" b="0" i="1" smtClean="0">
                          <a:latin typeface="Cambria Math" charset="0"/>
                        </a:rPr>
                        <m:t>+33</m:t>
                      </m:r>
                      <m:r>
                        <a:rPr kumimoji="1" lang="en-US" altLang="zh-CN" b="0" i="1" smtClean="0">
                          <a:latin typeface="Cambria Math" charset="0"/>
                        </a:rPr>
                        <m:t>)</m:t>
                      </m:r>
                    </m:oMath>
                  </m:oMathPara>
                </a14:m>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40297" y="1781177"/>
                <a:ext cx="2640723" cy="51860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40297" y="2503282"/>
                <a:ext cx="276896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3</m:t>
                          </m:r>
                        </m:sub>
                      </m:sSub>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12</m:t>
                          </m:r>
                        </m:den>
                      </m:f>
                      <m:r>
                        <a:rPr kumimoji="1" lang="en-US" altLang="zh-CN" b="0" i="1" smtClean="0">
                          <a:latin typeface="Cambria Math" charset="0"/>
                        </a:rPr>
                        <m:t>(−6</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1</m:t>
                          </m:r>
                        </m:sub>
                      </m:sSub>
                      <m:r>
                        <a:rPr kumimoji="1" lang="en-US" altLang="zh-TW" b="0" i="1" smtClean="0">
                          <a:latin typeface="Cambria Math" charset="0"/>
                        </a:rPr>
                        <m:t>−3</m:t>
                      </m:r>
                      <m:sSub>
                        <m:sSubPr>
                          <m:ctrlPr>
                            <a:rPr kumimoji="1" lang="en-US" altLang="zh-TW" i="1">
                              <a:latin typeface="Cambria Math" charset="0"/>
                            </a:rPr>
                          </m:ctrlPr>
                        </m:sSubPr>
                        <m:e>
                          <m:r>
                            <a:rPr kumimoji="1" lang="en-US" altLang="zh-TW" i="1">
                              <a:latin typeface="Cambria Math" charset="0"/>
                            </a:rPr>
                            <m:t>𝑥</m:t>
                          </m:r>
                        </m:e>
                        <m:sub>
                          <m:r>
                            <a:rPr kumimoji="1" lang="en-US" altLang="zh-TW" b="0" i="1" smtClean="0">
                              <a:latin typeface="Cambria Math" charset="0"/>
                            </a:rPr>
                            <m:t>2</m:t>
                          </m:r>
                        </m:sub>
                      </m:sSub>
                      <m:r>
                        <a:rPr kumimoji="1" lang="en-US" altLang="zh-TW" b="0" i="1" smtClean="0">
                          <a:latin typeface="Cambria Math" charset="0"/>
                        </a:rPr>
                        <m:t>+36</m:t>
                      </m:r>
                      <m:r>
                        <a:rPr kumimoji="1" lang="en-US" altLang="zh-CN" b="0" i="1" smtClean="0">
                          <a:latin typeface="Cambria Math" charset="0"/>
                        </a:rPr>
                        <m:t>)</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40297" y="2503282"/>
                <a:ext cx="2768963" cy="518604"/>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左大括号 6"/>
          <p:cNvSpPr/>
          <p:nvPr/>
        </p:nvSpPr>
        <p:spPr>
          <a:xfrm>
            <a:off x="753458" y="1328738"/>
            <a:ext cx="514350" cy="1514475"/>
          </a:xfrm>
          <a:prstGeom prst="leftBrace">
            <a:avLst>
              <a:gd name="adj1" fmla="val 2638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8" name="右箭头 7"/>
          <p:cNvSpPr/>
          <p:nvPr/>
        </p:nvSpPr>
        <p:spPr>
          <a:xfrm>
            <a:off x="4350543" y="1889353"/>
            <a:ext cx="1985963" cy="343457"/>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 name="文本框 8"/>
              <p:cNvSpPr txBox="1"/>
              <p:nvPr/>
            </p:nvSpPr>
            <p:spPr>
              <a:xfrm>
                <a:off x="4668971" y="1541332"/>
                <a:ext cx="12919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𝑥</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𝐺</m:t>
                          </m:r>
                        </m:e>
                        <m:sub>
                          <m:r>
                            <a:rPr kumimoji="1" lang="en-US" altLang="zh-CN" b="0" i="1" smtClean="0">
                              <a:latin typeface="Cambria Math" charset="0"/>
                            </a:rPr>
                            <m:t>0</m:t>
                          </m:r>
                        </m:sub>
                      </m:sSub>
                      <m: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𝑔</m:t>
                      </m:r>
                    </m:oMath>
                  </m:oMathPara>
                </a14:m>
                <a:endParaRPr kumimoji="1"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668971" y="1541332"/>
                <a:ext cx="1291957" cy="276999"/>
              </a:xfrm>
              <a:prstGeom prst="rect">
                <a:avLst/>
              </a:prstGeom>
              <a:blipFill rotWithShape="0">
                <a:blip r:embed="rId5"/>
                <a:stretch>
                  <a:fillRect l="-1887" r="-2830" b="-2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139781" y="1175691"/>
                <a:ext cx="3623835" cy="17295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i="1">
                              <a:latin typeface="Cambria Math" charset="0"/>
                            </a:rPr>
                            <m:t>𝐺</m:t>
                          </m:r>
                        </m:e>
                        <m:sub>
                          <m:r>
                            <a:rPr kumimoji="1" lang="en-US" altLang="zh-CN" i="1">
                              <a:latin typeface="Cambria Math" charset="0"/>
                            </a:rPr>
                            <m:t>0</m:t>
                          </m:r>
                        </m:sub>
                      </m:sSub>
                      <m:r>
                        <a:rPr kumimoji="1" lang="en-US" altLang="zh-CN" b="0" i="0" smtClean="0">
                          <a:latin typeface="Cambria Math" charset="0"/>
                        </a:rPr>
                        <m:t>=</m:t>
                      </m:r>
                      <m:d>
                        <m:dPr>
                          <m:begChr m:val="{"/>
                          <m:endChr m:val="}"/>
                          <m:ctrlPr>
                            <a:rPr kumimoji="1" lang="en-US" altLang="zh-CN" b="0" i="1" smtClean="0">
                              <a:latin typeface="Cambria Math" charset="0"/>
                            </a:rPr>
                          </m:ctrlPr>
                        </m:dPr>
                        <m:e>
                          <m:r>
                            <a:rPr kumimoji="1" lang="en-US" altLang="zh-CN" b="0" i="1" smtClean="0">
                              <a:latin typeface="Cambria Math" charset="0"/>
                            </a:rPr>
                            <m:t>    </m:t>
                          </m:r>
                          <m:m>
                            <m:mPr>
                              <m:mcs>
                                <m:mc>
                                  <m:mcPr>
                                    <m:count m:val="3"/>
                                    <m:mcJc m:val="center"/>
                                  </m:mcPr>
                                </m:mc>
                              </m:mcs>
                              <m:ctrlPr>
                                <a:rPr kumimoji="1" lang="uk-UA" altLang="zh-CN" b="0" i="1" smtClean="0">
                                  <a:latin typeface="Cambria Math" charset="0"/>
                                </a:rPr>
                              </m:ctrlPr>
                            </m:mPr>
                            <m:mr>
                              <m:e>
                                <m:r>
                                  <m:rPr>
                                    <m:brk m:alnAt="7"/>
                                  </m:rPr>
                                  <a:rPr kumimoji="1" lang="en-US" altLang="zh-CN" b="0" i="1" smtClean="0">
                                    <a:latin typeface="Cambria Math" charset="0"/>
                                  </a:rPr>
                                  <m:t>0</m:t>
                                </m:r>
                              </m:e>
                              <m:e>
                                <m:f>
                                  <m:fPr>
                                    <m:ctrlPr>
                                      <a:rPr kumimoji="1" lang="mr-IN" altLang="zh-CN" b="0" i="1" smtClean="0">
                                        <a:latin typeface="Cambria Math" charset="0"/>
                                      </a:rPr>
                                    </m:ctrlPr>
                                  </m:fPr>
                                  <m:num>
                                    <m:r>
                                      <a:rPr kumimoji="1" lang="en-US" altLang="zh-CN" b="0" i="1" smtClean="0">
                                        <a:latin typeface="Cambria Math" charset="0"/>
                                      </a:rPr>
                                      <m:t>3</m:t>
                                    </m:r>
                                  </m:num>
                                  <m:den>
                                    <m:r>
                                      <a:rPr kumimoji="1" lang="en-US" altLang="zh-CN" b="0" i="1" smtClean="0">
                                        <a:latin typeface="Cambria Math" charset="0"/>
                                      </a:rPr>
                                      <m:t>8</m:t>
                                    </m:r>
                                  </m:den>
                                </m:f>
                              </m:e>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2</m:t>
                                    </m:r>
                                  </m:num>
                                  <m:den>
                                    <m:r>
                                      <a:rPr kumimoji="1" lang="en-US" altLang="zh-CN" b="0" i="1" smtClean="0">
                                        <a:latin typeface="Cambria Math" charset="0"/>
                                      </a:rPr>
                                      <m:t>8</m:t>
                                    </m:r>
                                  </m:den>
                                </m:f>
                              </m:e>
                            </m:mr>
                            <m:mr>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4</m:t>
                                    </m:r>
                                  </m:num>
                                  <m:den>
                                    <m:r>
                                      <a:rPr kumimoji="1" lang="en-US" altLang="zh-CN" b="0" i="1" smtClean="0">
                                        <a:latin typeface="Cambria Math" charset="0"/>
                                      </a:rPr>
                                      <m:t>11</m:t>
                                    </m:r>
                                  </m:den>
                                </m:f>
                              </m:e>
                              <m:e>
                                <m:r>
                                  <a:rPr kumimoji="1" lang="en-US" altLang="zh-CN" b="0" i="1" smtClean="0">
                                    <a:latin typeface="Cambria Math" charset="0"/>
                                  </a:rPr>
                                  <m:t>0</m:t>
                                </m:r>
                              </m:e>
                              <m:e>
                                <m:f>
                                  <m:fPr>
                                    <m:ctrlPr>
                                      <a:rPr kumimoji="1" lang="mr-IN"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11</m:t>
                                    </m:r>
                                  </m:den>
                                </m:f>
                              </m:e>
                            </m:mr>
                            <m:mr>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6</m:t>
                                    </m:r>
                                  </m:num>
                                  <m:den>
                                    <m:r>
                                      <a:rPr kumimoji="1" lang="en-US" altLang="zh-CN" b="0" i="1" smtClean="0">
                                        <a:latin typeface="Cambria Math" charset="0"/>
                                      </a:rPr>
                                      <m:t>12</m:t>
                                    </m:r>
                                  </m:den>
                                </m:f>
                              </m:e>
                              <m:e>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3</m:t>
                                    </m:r>
                                  </m:num>
                                  <m:den>
                                    <m:r>
                                      <a:rPr kumimoji="1" lang="en-US" altLang="zh-CN" b="0" i="1" smtClean="0">
                                        <a:latin typeface="Cambria Math" charset="0"/>
                                      </a:rPr>
                                      <m:t>12</m:t>
                                    </m:r>
                                  </m:den>
                                </m:f>
                              </m:e>
                              <m:e>
                                <m:r>
                                  <a:rPr kumimoji="1" lang="en-US" altLang="zh-CN" b="0" i="1" smtClean="0">
                                    <a:latin typeface="Cambria Math" charset="0"/>
                                  </a:rPr>
                                  <m:t>0</m:t>
                                </m:r>
                              </m:e>
                            </m:mr>
                          </m:m>
                          <m:r>
                            <a:rPr kumimoji="1" lang="en-US" altLang="zh-CN" b="0" i="1" smtClean="0">
                              <a:latin typeface="Cambria Math" charset="0"/>
                            </a:rPr>
                            <m:t>    </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139781" y="1175691"/>
                <a:ext cx="3623835" cy="172957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737669" y="948053"/>
                <a:ext cx="1637809" cy="22134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charset="0"/>
                        </a:rPr>
                        <m:t>𝑔</m:t>
                      </m:r>
                      <m:r>
                        <a:rPr kumimoji="1" lang="en-US" altLang="zh-CN" b="0" i="1" smtClean="0">
                          <a:latin typeface="Cambria Math" charset="0"/>
                        </a:rPr>
                        <m:t>=</m:t>
                      </m:r>
                      <m:d>
                        <m:dPr>
                          <m:begChr m:val="{"/>
                          <m:endChr m:val="}"/>
                          <m:ctrlPr>
                            <a:rPr kumimoji="1" lang="en-US" altLang="zh-CN" b="0" i="1" smtClean="0">
                              <a:latin typeface="Cambria Math" charset="0"/>
                            </a:rPr>
                          </m:ctrlPr>
                        </m:dPr>
                        <m:e>
                          <m:r>
                            <a:rPr kumimoji="1" lang="en-US" altLang="zh-CN" b="0" i="1" smtClean="0">
                              <a:latin typeface="Cambria Math" charset="0"/>
                            </a:rPr>
                            <m:t>   </m:t>
                          </m:r>
                          <m:m>
                            <m:mPr>
                              <m:mcs>
                                <m:mc>
                                  <m:mcPr>
                                    <m:count m:val="1"/>
                                    <m:mcJc m:val="center"/>
                                  </m:mcPr>
                                </m:mc>
                              </m:mcs>
                              <m:ctrlPr>
                                <a:rPr kumimoji="1" lang="mr-IN" altLang="zh-CN" b="0" i="1" smtClean="0">
                                  <a:latin typeface="Cambria Math" charset="0"/>
                                </a:rPr>
                              </m:ctrlPr>
                            </m:mPr>
                            <m:mr>
                              <m:e>
                                <m:f>
                                  <m:fPr>
                                    <m:ctrlPr>
                                      <a:rPr kumimoji="1" lang="mr-IN" altLang="zh-CN" b="0" i="1" smtClean="0">
                                        <a:latin typeface="Cambria Math" charset="0"/>
                                      </a:rPr>
                                    </m:ctrlPr>
                                  </m:fPr>
                                  <m:num>
                                    <m:r>
                                      <a:rPr kumimoji="1" lang="en-US" altLang="zh-CN" b="0" i="1" smtClean="0">
                                        <a:latin typeface="Cambria Math" charset="0"/>
                                      </a:rPr>
                                      <m:t>20</m:t>
                                    </m:r>
                                  </m:num>
                                  <m:den>
                                    <m:eqArr>
                                      <m:eqArrPr>
                                        <m:ctrlPr>
                                          <a:rPr kumimoji="1" lang="en-US" altLang="zh-CN" b="0" i="1" smtClean="0">
                                            <a:latin typeface="Cambria Math" charset="0"/>
                                          </a:rPr>
                                        </m:ctrlPr>
                                      </m:eqArrPr>
                                      <m:e>
                                        <m:r>
                                          <a:rPr kumimoji="1" lang="en-US" altLang="zh-CN" b="0" i="1" smtClean="0">
                                            <a:latin typeface="Cambria Math" charset="0"/>
                                          </a:rPr>
                                          <m:t>8</m:t>
                                        </m:r>
                                      </m:e>
                                      <m:e/>
                                    </m:eqArr>
                                  </m:den>
                                </m:f>
                              </m:e>
                            </m:mr>
                            <m:mr>
                              <m:e>
                                <m:f>
                                  <m:fPr>
                                    <m:ctrlPr>
                                      <a:rPr kumimoji="1" lang="mr-IN" altLang="zh-CN" b="0" i="1" smtClean="0">
                                        <a:latin typeface="Cambria Math" charset="0"/>
                                      </a:rPr>
                                    </m:ctrlPr>
                                  </m:fPr>
                                  <m:num>
                                    <m:r>
                                      <a:rPr kumimoji="1" lang="en-US" altLang="zh-CN" b="0" i="1" smtClean="0">
                                        <a:latin typeface="Cambria Math" charset="0"/>
                                      </a:rPr>
                                      <m:t>33</m:t>
                                    </m:r>
                                  </m:num>
                                  <m:den>
                                    <m:eqArr>
                                      <m:eqArrPr>
                                        <m:ctrlPr>
                                          <a:rPr kumimoji="1" lang="en-US" altLang="zh-CN" b="0" i="1" smtClean="0">
                                            <a:latin typeface="Cambria Math" charset="0"/>
                                          </a:rPr>
                                        </m:ctrlPr>
                                      </m:eqArrPr>
                                      <m:e>
                                        <m:r>
                                          <a:rPr kumimoji="1" lang="en-US" altLang="zh-CN" b="0" i="1" smtClean="0">
                                            <a:latin typeface="Cambria Math" charset="0"/>
                                          </a:rPr>
                                          <m:t>11</m:t>
                                        </m:r>
                                      </m:e>
                                      <m:e/>
                                    </m:eqArr>
                                  </m:den>
                                </m:f>
                              </m:e>
                            </m:mr>
                            <m:mr>
                              <m:e>
                                <m:f>
                                  <m:fPr>
                                    <m:ctrlPr>
                                      <a:rPr kumimoji="1" lang="mr-IN" altLang="zh-CN" b="0" i="1" smtClean="0">
                                        <a:latin typeface="Cambria Math" charset="0"/>
                                      </a:rPr>
                                    </m:ctrlPr>
                                  </m:fPr>
                                  <m:num>
                                    <m:r>
                                      <a:rPr kumimoji="1" lang="en-US" altLang="zh-CN" b="0" i="1" smtClean="0">
                                        <a:latin typeface="Cambria Math" charset="0"/>
                                      </a:rPr>
                                      <m:t>36</m:t>
                                    </m:r>
                                  </m:num>
                                  <m:den>
                                    <m:r>
                                      <a:rPr kumimoji="1" lang="en-US" altLang="zh-CN" b="0" i="1" smtClean="0">
                                        <a:latin typeface="Cambria Math" charset="0"/>
                                      </a:rPr>
                                      <m:t>12</m:t>
                                    </m:r>
                                  </m:den>
                                </m:f>
                              </m:e>
                            </m:mr>
                          </m:m>
                          <m:r>
                            <a:rPr kumimoji="1" lang="en-US" altLang="zh-CN" b="0" i="1" smtClean="0">
                              <a:latin typeface="Cambria Math" charset="0"/>
                            </a:rPr>
                            <m:t>   </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9737669" y="948053"/>
                <a:ext cx="1637809" cy="2213426"/>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827170" y="3556875"/>
                <a:ext cx="2475872" cy="38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i="1" smtClean="0">
                              <a:latin typeface="Cambria Math" charset="0"/>
                            </a:rPr>
                          </m:ctrlPr>
                        </m:sSupPr>
                        <m:e>
                          <m:r>
                            <a:rPr kumimoji="1" lang="en-US" altLang="zh-CN" sz="2400" b="0" i="1" smtClean="0">
                              <a:latin typeface="Cambria Math" charset="0"/>
                            </a:rPr>
                            <m:t>𝑥</m:t>
                          </m:r>
                        </m:e>
                        <m:sup>
                          <m:r>
                            <a:rPr kumimoji="1" lang="en-US" altLang="zh-CN" sz="2400" b="0" i="1" smtClean="0">
                              <a:latin typeface="Cambria Math" charset="0"/>
                            </a:rPr>
                            <m:t>(0)</m:t>
                          </m:r>
                        </m:sup>
                      </m:sSup>
                      <m:r>
                        <a:rPr kumimoji="1" lang="en-US" altLang="zh-CN" sz="2400" b="0" i="1" smtClean="0">
                          <a:latin typeface="Cambria Math" charset="0"/>
                        </a:rPr>
                        <m:t>=</m:t>
                      </m:r>
                      <m:sSup>
                        <m:sSupPr>
                          <m:ctrlPr>
                            <a:rPr kumimoji="1" lang="en-US" altLang="zh-CN" sz="2400" b="0" i="1" smtClean="0">
                              <a:latin typeface="Cambria Math" charset="0"/>
                            </a:rPr>
                          </m:ctrlPr>
                        </m:sSupPr>
                        <m:e>
                          <m:r>
                            <a:rPr kumimoji="1" lang="en-US" altLang="zh-CN" sz="2400" b="0" i="1" smtClean="0">
                              <a:latin typeface="Cambria Math" charset="0"/>
                            </a:rPr>
                            <m:t>(</m:t>
                          </m:r>
                          <m:r>
                            <a:rPr kumimoji="1" lang="en-US" altLang="zh-CN" sz="2400" i="1">
                              <a:latin typeface="Cambria Math" charset="0"/>
                            </a:rPr>
                            <m:t>0,0,0</m:t>
                          </m:r>
                          <m:r>
                            <a:rPr kumimoji="1" lang="en-US" altLang="zh-CN" sz="2400" b="0" i="1" smtClean="0">
                              <a:latin typeface="Cambria Math" charset="0"/>
                            </a:rPr>
                            <m:t>)</m:t>
                          </m:r>
                        </m:e>
                        <m:sup>
                          <m:r>
                            <a:rPr kumimoji="1" lang="en-US" altLang="zh-CN" sz="2400" b="0" i="1" smtClean="0">
                              <a:latin typeface="Cambria Math" charset="0"/>
                            </a:rPr>
                            <m:t>𝑇</m:t>
                          </m:r>
                        </m:sup>
                      </m:sSup>
                    </m:oMath>
                  </m:oMathPara>
                </a14:m>
                <a:endParaRPr kumimoji="1"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827170" y="3556875"/>
                <a:ext cx="2475872" cy="385762"/>
              </a:xfrm>
              <a:prstGeom prst="rect">
                <a:avLst/>
              </a:prstGeom>
              <a:blipFill rotWithShape="0">
                <a:blip r:embed="rId8"/>
                <a:stretch>
                  <a:fillRect t="-4688" b="-32813"/>
                </a:stretch>
              </a:blipFill>
            </p:spPr>
            <p:txBody>
              <a:bodyPr/>
              <a:lstStyle/>
              <a:p>
                <a:r>
                  <a:rPr lang="zh-CN" altLang="en-US">
                    <a:noFill/>
                  </a:rPr>
                  <a:t> </a:t>
                </a:r>
              </a:p>
            </p:txBody>
          </p:sp>
        </mc:Fallback>
      </mc:AlternateContent>
      <p:sp>
        <p:nvSpPr>
          <p:cNvPr id="13" name="文本框 12"/>
          <p:cNvSpPr txBox="1"/>
          <p:nvPr/>
        </p:nvSpPr>
        <p:spPr>
          <a:xfrm>
            <a:off x="855850" y="3556875"/>
            <a:ext cx="1814513" cy="400110"/>
          </a:xfrm>
          <a:prstGeom prst="rect">
            <a:avLst/>
          </a:prstGeom>
          <a:noFill/>
        </p:spPr>
        <p:txBody>
          <a:bodyPr wrap="square" rtlCol="0">
            <a:spAutoFit/>
          </a:bodyPr>
          <a:lstStyle/>
          <a:p>
            <a:r>
              <a:rPr kumimoji="1" lang="zh-TW" altLang="en-US" sz="2000" dirty="0" smtClean="0"/>
              <a:t>取任意初始值：</a:t>
            </a:r>
            <a:endParaRPr kumimoji="1" lang="en-US" altLang="zh-TW" sz="2000" dirty="0" smtClean="0"/>
          </a:p>
        </p:txBody>
      </p:sp>
      <p:sp>
        <p:nvSpPr>
          <p:cNvPr id="14" name="文本框 13"/>
          <p:cNvSpPr txBox="1"/>
          <p:nvPr/>
        </p:nvSpPr>
        <p:spPr>
          <a:xfrm>
            <a:off x="346264" y="598686"/>
            <a:ext cx="1328737" cy="369332"/>
          </a:xfrm>
          <a:prstGeom prst="rect">
            <a:avLst/>
          </a:prstGeom>
          <a:noFill/>
        </p:spPr>
        <p:txBody>
          <a:bodyPr wrap="square" rtlCol="0">
            <a:spAutoFit/>
          </a:bodyPr>
          <a:lstStyle/>
          <a:p>
            <a:r>
              <a:rPr kumimoji="1" lang="zh-TW" altLang="en-US" dirty="0" smtClean="0"/>
              <a:t>式 迭代</a:t>
            </a:r>
            <a:endParaRPr kumimoji="1"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870136" y="4166533"/>
                <a:ext cx="1814513" cy="412934"/>
              </a:xfrm>
              <a:prstGeom prst="rect">
                <a:avLst/>
              </a:prstGeom>
              <a:noFill/>
            </p:spPr>
            <p:txBody>
              <a:bodyPr wrap="square" rtlCol="0">
                <a:spAutoFit/>
              </a:bodyPr>
              <a:lstStyle/>
              <a:p>
                <a:r>
                  <a:rPr kumimoji="1" lang="zh-TW" altLang="en-US" sz="2000" dirty="0"/>
                  <a:t>取</a:t>
                </a:r>
                <a14:m>
                  <m:oMath xmlns:m="http://schemas.openxmlformats.org/officeDocument/2006/math">
                    <m:sSup>
                      <m:sSupPr>
                        <m:ctrlPr>
                          <a:rPr kumimoji="1" lang="en-US" altLang="zh-CN" sz="2000" i="1">
                            <a:latin typeface="Cambria Math" charset="0"/>
                          </a:rPr>
                        </m:ctrlPr>
                      </m:sSupPr>
                      <m:e>
                        <m:r>
                          <a:rPr kumimoji="1" lang="en-US" altLang="zh-CN" sz="2000" i="1">
                            <a:latin typeface="Cambria Math" charset="0"/>
                          </a:rPr>
                          <m:t>𝑥</m:t>
                        </m:r>
                      </m:e>
                      <m:sup>
                        <m:r>
                          <a:rPr kumimoji="1" lang="en-US" altLang="zh-CN" sz="2000" i="1">
                            <a:latin typeface="Cambria Math" charset="0"/>
                          </a:rPr>
                          <m:t>(0)</m:t>
                        </m:r>
                      </m:sup>
                    </m:sSup>
                  </m:oMath>
                </a14:m>
                <a:r>
                  <a:rPr kumimoji="1" lang="zh-TW" altLang="en-US" sz="2000" dirty="0" smtClean="0"/>
                  <a:t>代入得：</a:t>
                </a:r>
                <a:endParaRPr kumimoji="1" lang="en-US" altLang="zh-TW" sz="2000"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870136" y="4166533"/>
                <a:ext cx="1814513" cy="412934"/>
              </a:xfrm>
              <a:prstGeom prst="rect">
                <a:avLst/>
              </a:prstGeom>
              <a:blipFill rotWithShape="0">
                <a:blip r:embed="rId9"/>
                <a:stretch>
                  <a:fillRect l="-3704" t="-5882" r="-17172" b="-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950335" y="4180119"/>
                <a:ext cx="2475872" cy="38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i="1" smtClean="0">
                              <a:latin typeface="Cambria Math" charset="0"/>
                            </a:rPr>
                          </m:ctrlPr>
                        </m:sSupPr>
                        <m:e>
                          <m:r>
                            <a:rPr kumimoji="1" lang="en-US" altLang="zh-CN" sz="2400" b="0" i="1" smtClean="0">
                              <a:latin typeface="Cambria Math" charset="0"/>
                            </a:rPr>
                            <m:t>𝑥</m:t>
                          </m:r>
                        </m:e>
                        <m:sup>
                          <m:r>
                            <a:rPr kumimoji="1" lang="en-US" altLang="zh-CN" sz="2400" b="0" i="1" smtClean="0">
                              <a:latin typeface="Cambria Math" charset="0"/>
                            </a:rPr>
                            <m:t>(</m:t>
                          </m:r>
                          <m:r>
                            <a:rPr kumimoji="1" lang="en-US" altLang="zh-TW" sz="2400" b="0" i="1" smtClean="0">
                              <a:latin typeface="Cambria Math" charset="0"/>
                            </a:rPr>
                            <m:t>1</m:t>
                          </m:r>
                          <m:r>
                            <a:rPr kumimoji="1" lang="en-US" altLang="zh-CN" sz="2400" b="0" i="1" smtClean="0">
                              <a:latin typeface="Cambria Math" charset="0"/>
                            </a:rPr>
                            <m:t>)</m:t>
                          </m:r>
                        </m:sup>
                      </m:sSup>
                      <m:r>
                        <a:rPr kumimoji="1" lang="en-US" altLang="zh-CN" sz="2400" b="0" i="1" smtClean="0">
                          <a:latin typeface="Cambria Math" charset="0"/>
                        </a:rPr>
                        <m:t>=</m:t>
                      </m:r>
                      <m:sSup>
                        <m:sSupPr>
                          <m:ctrlPr>
                            <a:rPr kumimoji="1" lang="en-US" altLang="zh-CN" sz="2400" b="0" i="1" smtClean="0">
                              <a:latin typeface="Cambria Math" charset="0"/>
                            </a:rPr>
                          </m:ctrlPr>
                        </m:sSupPr>
                        <m:e>
                          <m:r>
                            <a:rPr kumimoji="1" lang="en-US" altLang="zh-CN" sz="2400" b="0" i="1" smtClean="0">
                              <a:latin typeface="Cambria Math" charset="0"/>
                            </a:rPr>
                            <m:t>(</m:t>
                          </m:r>
                          <m:r>
                            <a:rPr kumimoji="1" lang="en-US" altLang="zh-TW" sz="2400" b="0" i="1" smtClean="0">
                              <a:latin typeface="Cambria Math" charset="0"/>
                            </a:rPr>
                            <m:t>2.5</m:t>
                          </m:r>
                          <m:r>
                            <a:rPr kumimoji="1" lang="en-US" altLang="zh-CN" sz="2400" i="1">
                              <a:latin typeface="Cambria Math" charset="0"/>
                            </a:rPr>
                            <m:t>,</m:t>
                          </m:r>
                          <m:r>
                            <a:rPr kumimoji="1" lang="en-US" altLang="zh-TW" sz="2400" b="0" i="1" smtClean="0">
                              <a:latin typeface="Cambria Math" charset="0"/>
                            </a:rPr>
                            <m:t>3</m:t>
                          </m:r>
                          <m:r>
                            <a:rPr kumimoji="1" lang="en-US" altLang="zh-CN" sz="2400" i="1">
                              <a:latin typeface="Cambria Math" charset="0"/>
                            </a:rPr>
                            <m:t>,</m:t>
                          </m:r>
                          <m:r>
                            <a:rPr kumimoji="1" lang="en-US" altLang="zh-TW" sz="2400" b="0" i="1" smtClean="0">
                              <a:latin typeface="Cambria Math" charset="0"/>
                            </a:rPr>
                            <m:t>3</m:t>
                          </m:r>
                          <m:r>
                            <a:rPr kumimoji="1" lang="en-US" altLang="zh-CN" sz="2400" b="0" i="1" smtClean="0">
                              <a:latin typeface="Cambria Math" charset="0"/>
                            </a:rPr>
                            <m:t>)</m:t>
                          </m:r>
                        </m:e>
                        <m:sup>
                          <m:r>
                            <a:rPr kumimoji="1" lang="en-US" altLang="zh-CN" sz="2400" b="0" i="1" smtClean="0">
                              <a:latin typeface="Cambria Math" charset="0"/>
                            </a:rPr>
                            <m:t>𝑇</m:t>
                          </m:r>
                        </m:sup>
                      </m:sSup>
                    </m:oMath>
                  </m:oMathPara>
                </a14:m>
                <a:endParaRPr kumimoji="1" lang="zh-CN" altLang="en-US" sz="24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950335" y="4180119"/>
                <a:ext cx="2475872" cy="385762"/>
              </a:xfrm>
              <a:prstGeom prst="rect">
                <a:avLst/>
              </a:prstGeom>
              <a:blipFill rotWithShape="0">
                <a:blip r:embed="rId10"/>
                <a:stretch>
                  <a:fillRect t="-4762"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2950335" y="4846573"/>
                <a:ext cx="2475872" cy="38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i="1" smtClean="0">
                              <a:latin typeface="Cambria Math" charset="0"/>
                            </a:rPr>
                          </m:ctrlPr>
                        </m:sSupPr>
                        <m:e>
                          <m:r>
                            <a:rPr kumimoji="1" lang="en-US" altLang="zh-CN" sz="2400" b="0" i="1" smtClean="0">
                              <a:latin typeface="Cambria Math" charset="0"/>
                            </a:rPr>
                            <m:t>𝑥</m:t>
                          </m:r>
                        </m:e>
                        <m:sup>
                          <m:r>
                            <a:rPr kumimoji="1" lang="en-US" altLang="zh-CN" sz="2400" b="0" i="1" smtClean="0">
                              <a:latin typeface="Cambria Math" charset="0"/>
                            </a:rPr>
                            <m:t>(</m:t>
                          </m:r>
                          <m:r>
                            <a:rPr kumimoji="1" lang="en-US" altLang="zh-TW" sz="2400" b="0" i="1" smtClean="0">
                              <a:latin typeface="Cambria Math" charset="0"/>
                            </a:rPr>
                            <m:t>2</m:t>
                          </m:r>
                          <m:r>
                            <a:rPr kumimoji="1" lang="en-US" altLang="zh-CN" sz="2400" b="0" i="1" smtClean="0">
                              <a:latin typeface="Cambria Math" charset="0"/>
                            </a:rPr>
                            <m:t>)</m:t>
                          </m:r>
                        </m:sup>
                      </m:sSup>
                      <m:r>
                        <a:rPr kumimoji="1" lang="en-US" altLang="zh-CN" sz="2400" b="0" i="1" smtClean="0">
                          <a:latin typeface="Cambria Math" charset="0"/>
                        </a:rPr>
                        <m:t>=</m:t>
                      </m:r>
                      <m:sSup>
                        <m:sSupPr>
                          <m:ctrlPr>
                            <a:rPr kumimoji="1" lang="en-US" altLang="zh-CN" sz="2400" b="0" i="1" smtClean="0">
                              <a:latin typeface="Cambria Math" charset="0"/>
                            </a:rPr>
                          </m:ctrlPr>
                        </m:sSupPr>
                        <m:e>
                          <m:r>
                            <a:rPr kumimoji="1" lang="en-US" altLang="zh-CN" sz="2400" b="0" i="1" smtClean="0">
                              <a:latin typeface="Cambria Math" charset="0"/>
                            </a:rPr>
                            <m:t>(</m:t>
                          </m:r>
                          <m:r>
                            <a:rPr kumimoji="1" lang="en-US" altLang="zh-TW" sz="2400" b="0" i="1" smtClean="0">
                              <a:latin typeface="Cambria Math" charset="0"/>
                            </a:rPr>
                            <m:t>2.5</m:t>
                          </m:r>
                          <m:r>
                            <a:rPr kumimoji="1" lang="en-US" altLang="zh-CN" sz="2400" i="1">
                              <a:latin typeface="Cambria Math" charset="0"/>
                            </a:rPr>
                            <m:t>,</m:t>
                          </m:r>
                          <m:r>
                            <a:rPr kumimoji="1" lang="en-US" altLang="zh-TW" sz="2400" b="0" i="1" smtClean="0">
                              <a:latin typeface="Cambria Math" charset="0"/>
                            </a:rPr>
                            <m:t>3</m:t>
                          </m:r>
                          <m:r>
                            <a:rPr kumimoji="1" lang="en-US" altLang="zh-CN" sz="2400" i="1">
                              <a:latin typeface="Cambria Math" charset="0"/>
                            </a:rPr>
                            <m:t>,</m:t>
                          </m:r>
                          <m:r>
                            <a:rPr kumimoji="1" lang="en-US" altLang="zh-TW" sz="2400" b="0" i="1" smtClean="0">
                              <a:latin typeface="Cambria Math" charset="0"/>
                            </a:rPr>
                            <m:t>3</m:t>
                          </m:r>
                          <m:r>
                            <a:rPr kumimoji="1" lang="en-US" altLang="zh-CN" sz="2400" b="0" i="1" smtClean="0">
                              <a:latin typeface="Cambria Math" charset="0"/>
                            </a:rPr>
                            <m:t>)</m:t>
                          </m:r>
                        </m:e>
                        <m:sup>
                          <m:r>
                            <a:rPr kumimoji="1" lang="en-US" altLang="zh-CN" sz="2400" b="0" i="1" smtClean="0">
                              <a:latin typeface="Cambria Math" charset="0"/>
                            </a:rPr>
                            <m:t>𝑇</m:t>
                          </m:r>
                        </m:sup>
                      </m:sSup>
                    </m:oMath>
                  </m:oMathPara>
                </a14:m>
                <a:endParaRPr kumimoji="1" lang="zh-CN" altLang="en-US" sz="2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950335" y="4846573"/>
                <a:ext cx="2475872" cy="385762"/>
              </a:xfrm>
              <a:prstGeom prst="rect">
                <a:avLst/>
              </a:prstGeom>
              <a:blipFill rotWithShape="0">
                <a:blip r:embed="rId11"/>
                <a:stretch>
                  <a:fillRect t="-4762" b="-349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70136" y="4846573"/>
                <a:ext cx="1814513" cy="412934"/>
              </a:xfrm>
              <a:prstGeom prst="rect">
                <a:avLst/>
              </a:prstGeom>
              <a:noFill/>
            </p:spPr>
            <p:txBody>
              <a:bodyPr wrap="square" rtlCol="0">
                <a:spAutoFit/>
              </a:bodyPr>
              <a:lstStyle/>
              <a:p>
                <a:r>
                  <a:rPr kumimoji="1" lang="zh-TW" altLang="en-US" sz="2000" dirty="0" smtClean="0"/>
                  <a:t>取</a:t>
                </a:r>
                <a14:m>
                  <m:oMath xmlns:m="http://schemas.openxmlformats.org/officeDocument/2006/math">
                    <m:sSup>
                      <m:sSupPr>
                        <m:ctrlPr>
                          <a:rPr kumimoji="1" lang="en-US" altLang="zh-CN" sz="2000" i="1">
                            <a:latin typeface="Cambria Math" charset="0"/>
                          </a:rPr>
                        </m:ctrlPr>
                      </m:sSupPr>
                      <m:e>
                        <m:r>
                          <a:rPr kumimoji="1" lang="en-US" altLang="zh-CN" sz="2000" i="1">
                            <a:latin typeface="Cambria Math" charset="0"/>
                          </a:rPr>
                          <m:t>𝑥</m:t>
                        </m:r>
                      </m:e>
                      <m:sup>
                        <m:r>
                          <a:rPr kumimoji="1" lang="en-US" altLang="zh-CN" sz="2000" i="1">
                            <a:latin typeface="Cambria Math" charset="0"/>
                          </a:rPr>
                          <m:t>(</m:t>
                        </m:r>
                        <m:r>
                          <a:rPr kumimoji="1" lang="en-US" altLang="zh-TW" sz="2000" b="0" i="1" smtClean="0">
                            <a:latin typeface="Cambria Math" charset="0"/>
                          </a:rPr>
                          <m:t>1</m:t>
                        </m:r>
                        <m:r>
                          <a:rPr kumimoji="1" lang="en-US" altLang="zh-CN" sz="2000" i="1">
                            <a:latin typeface="Cambria Math" charset="0"/>
                          </a:rPr>
                          <m:t>)</m:t>
                        </m:r>
                      </m:sup>
                    </m:sSup>
                  </m:oMath>
                </a14:m>
                <a:r>
                  <a:rPr kumimoji="1" lang="zh-TW" altLang="en-US" sz="2000" dirty="0" smtClean="0"/>
                  <a:t>代入得：</a:t>
                </a:r>
                <a:endParaRPr kumimoji="1" lang="en-US" altLang="zh-TW" sz="2000" dirty="0" smtClean="0"/>
              </a:p>
            </p:txBody>
          </p:sp>
        </mc:Choice>
        <mc:Fallback xmlns="">
          <p:sp>
            <p:nvSpPr>
              <p:cNvPr id="18" name="文本框 17"/>
              <p:cNvSpPr txBox="1">
                <a:spLocks noRot="1" noChangeAspect="1" noMove="1" noResize="1" noEditPoints="1" noAdjustHandles="1" noChangeArrowheads="1" noChangeShapeType="1" noTextEdit="1"/>
              </p:cNvSpPr>
              <p:nvPr/>
            </p:nvSpPr>
            <p:spPr>
              <a:xfrm>
                <a:off x="870136" y="4846573"/>
                <a:ext cx="1814513" cy="412934"/>
              </a:xfrm>
              <a:prstGeom prst="rect">
                <a:avLst/>
              </a:prstGeom>
              <a:blipFill rotWithShape="0">
                <a:blip r:embed="rId12"/>
                <a:stretch>
                  <a:fillRect l="-3704" t="-5882" r="-17172" b="-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910265" y="5764327"/>
                <a:ext cx="1814513" cy="412934"/>
              </a:xfrm>
              <a:prstGeom prst="rect">
                <a:avLst/>
              </a:prstGeom>
              <a:noFill/>
            </p:spPr>
            <p:txBody>
              <a:bodyPr wrap="square" rtlCol="0">
                <a:spAutoFit/>
              </a:bodyPr>
              <a:lstStyle/>
              <a:p>
                <a:r>
                  <a:rPr kumimoji="1" lang="zh-TW" altLang="en-US" sz="2000" dirty="0" smtClean="0"/>
                  <a:t>取</a:t>
                </a:r>
                <a14:m>
                  <m:oMath xmlns:m="http://schemas.openxmlformats.org/officeDocument/2006/math">
                    <m:sSup>
                      <m:sSupPr>
                        <m:ctrlPr>
                          <a:rPr kumimoji="1" lang="en-US" altLang="zh-CN" sz="2000" i="1">
                            <a:latin typeface="Cambria Math" charset="0"/>
                          </a:rPr>
                        </m:ctrlPr>
                      </m:sSupPr>
                      <m:e>
                        <m:r>
                          <a:rPr kumimoji="1" lang="en-US" altLang="zh-CN" sz="2000" i="1">
                            <a:latin typeface="Cambria Math" charset="0"/>
                          </a:rPr>
                          <m:t>𝑥</m:t>
                        </m:r>
                      </m:e>
                      <m:sup>
                        <m:r>
                          <a:rPr kumimoji="1" lang="en-US" altLang="zh-CN" sz="2000" i="1">
                            <a:latin typeface="Cambria Math" charset="0"/>
                          </a:rPr>
                          <m:t>(</m:t>
                        </m:r>
                        <m:r>
                          <a:rPr kumimoji="1" lang="en-US" altLang="zh-TW" sz="2000" b="0" i="1" smtClean="0">
                            <a:latin typeface="Cambria Math" charset="0"/>
                          </a:rPr>
                          <m:t>9</m:t>
                        </m:r>
                        <m:r>
                          <a:rPr kumimoji="1" lang="en-US" altLang="zh-CN" sz="2000" i="1">
                            <a:latin typeface="Cambria Math" charset="0"/>
                          </a:rPr>
                          <m:t>)</m:t>
                        </m:r>
                      </m:sup>
                    </m:sSup>
                  </m:oMath>
                </a14:m>
                <a:r>
                  <a:rPr kumimoji="1" lang="zh-TW" altLang="en-US" sz="2000" dirty="0" smtClean="0"/>
                  <a:t>代入得：</a:t>
                </a:r>
                <a:endParaRPr kumimoji="1" lang="en-US" altLang="zh-TW" sz="2000" dirty="0" smtClean="0"/>
              </a:p>
            </p:txBody>
          </p:sp>
        </mc:Choice>
        <mc:Fallback xmlns="">
          <p:sp>
            <p:nvSpPr>
              <p:cNvPr id="19" name="文本框 18"/>
              <p:cNvSpPr txBox="1">
                <a:spLocks noRot="1" noChangeAspect="1" noMove="1" noResize="1" noEditPoints="1" noAdjustHandles="1" noChangeArrowheads="1" noChangeShapeType="1" noTextEdit="1"/>
              </p:cNvSpPr>
              <p:nvPr/>
            </p:nvSpPr>
            <p:spPr>
              <a:xfrm>
                <a:off x="910265" y="5764327"/>
                <a:ext cx="1814513" cy="412934"/>
              </a:xfrm>
              <a:prstGeom prst="rect">
                <a:avLst/>
              </a:prstGeom>
              <a:blipFill rotWithShape="0">
                <a:blip r:embed="rId13"/>
                <a:stretch>
                  <a:fillRect l="-3356" t="-7463" r="-17114"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3084345" y="5778465"/>
                <a:ext cx="6816893" cy="384657"/>
              </a:xfrm>
              <a:prstGeom prst="rect">
                <a:avLst/>
              </a:prstGeom>
              <a:noFill/>
            </p:spPr>
            <p:txBody>
              <a:bodyPr wrap="square" lIns="0" tIns="0" rIns="0" bIns="0" rtlCol="0">
                <a:spAutoFit/>
              </a:bodyPr>
              <a:lstStyle/>
              <a:p>
                <a14:m>
                  <m:oMath xmlns:m="http://schemas.openxmlformats.org/officeDocument/2006/math">
                    <m:sSup>
                      <m:sSupPr>
                        <m:ctrlPr>
                          <a:rPr kumimoji="1" lang="en-US" altLang="zh-CN" sz="2400" i="1" smtClean="0">
                            <a:latin typeface="Cambria Math" charset="0"/>
                          </a:rPr>
                        </m:ctrlPr>
                      </m:sSupPr>
                      <m:e>
                        <m:r>
                          <a:rPr kumimoji="1" lang="en-US" altLang="zh-CN" sz="2400" b="0" i="1" smtClean="0">
                            <a:latin typeface="Cambria Math" charset="0"/>
                          </a:rPr>
                          <m:t>𝑥</m:t>
                        </m:r>
                      </m:e>
                      <m:sup>
                        <m:r>
                          <a:rPr kumimoji="1" lang="en-US" altLang="zh-CN" sz="2400" b="0" i="1" smtClean="0">
                            <a:latin typeface="Cambria Math" charset="0"/>
                          </a:rPr>
                          <m:t>(</m:t>
                        </m:r>
                        <m:r>
                          <a:rPr kumimoji="1" lang="en-US" altLang="zh-TW" sz="2400" b="0" i="1" smtClean="0">
                            <a:latin typeface="Cambria Math" charset="0"/>
                          </a:rPr>
                          <m:t>10</m:t>
                        </m:r>
                        <m:r>
                          <a:rPr kumimoji="1" lang="en-US" altLang="zh-CN" sz="2400" b="0" i="1" smtClean="0">
                            <a:latin typeface="Cambria Math" charset="0"/>
                          </a:rPr>
                          <m:t>)</m:t>
                        </m:r>
                      </m:sup>
                    </m:sSup>
                    <m:r>
                      <a:rPr kumimoji="1" lang="en-US" altLang="zh-CN" sz="2400" b="0" i="1" smtClean="0">
                        <a:latin typeface="Cambria Math" charset="0"/>
                      </a:rPr>
                      <m:t>=</m:t>
                    </m:r>
                    <m:sSup>
                      <m:sSupPr>
                        <m:ctrlPr>
                          <a:rPr kumimoji="1" lang="en-US" altLang="zh-CN" sz="2400" b="0" i="1" smtClean="0">
                            <a:latin typeface="Cambria Math" charset="0"/>
                          </a:rPr>
                        </m:ctrlPr>
                      </m:sSupPr>
                      <m:e>
                        <m:r>
                          <a:rPr kumimoji="1" lang="en-US" altLang="zh-CN" sz="2400" b="0" i="1" smtClean="0">
                            <a:latin typeface="Cambria Math" charset="0"/>
                          </a:rPr>
                          <m:t>(</m:t>
                        </m:r>
                        <m:r>
                          <a:rPr kumimoji="1" lang="en-US" altLang="zh-TW" sz="2400" b="0" i="1" smtClean="0">
                            <a:latin typeface="Cambria Math" charset="0"/>
                          </a:rPr>
                          <m:t>3.00032</m:t>
                        </m:r>
                        <m:r>
                          <a:rPr kumimoji="1" lang="en-US" altLang="zh-CN" sz="2400" i="1">
                            <a:latin typeface="Cambria Math" charset="0"/>
                          </a:rPr>
                          <m:t>,</m:t>
                        </m:r>
                        <m:r>
                          <a:rPr kumimoji="1" lang="en-US" altLang="zh-TW" sz="2400" b="0" i="1" smtClean="0">
                            <a:latin typeface="Cambria Math" charset="0"/>
                          </a:rPr>
                          <m:t>1.999838</m:t>
                        </m:r>
                        <m:r>
                          <a:rPr kumimoji="1" lang="en-US" altLang="zh-CN" sz="2400" i="1">
                            <a:latin typeface="Cambria Math" charset="0"/>
                          </a:rPr>
                          <m:t>,</m:t>
                        </m:r>
                        <m:r>
                          <a:rPr kumimoji="1" lang="en-US" altLang="zh-TW" sz="2400" b="0" i="1" smtClean="0">
                            <a:latin typeface="Cambria Math" charset="0"/>
                          </a:rPr>
                          <m:t>0.9998813</m:t>
                        </m:r>
                        <m:r>
                          <a:rPr kumimoji="1" lang="en-US" altLang="zh-CN" sz="2400" b="0" i="1" smtClean="0">
                            <a:latin typeface="Cambria Math" charset="0"/>
                          </a:rPr>
                          <m:t>)</m:t>
                        </m:r>
                      </m:e>
                      <m:sup>
                        <m:r>
                          <a:rPr kumimoji="1" lang="en-US" altLang="zh-CN" sz="2400" b="0" i="1" smtClean="0">
                            <a:latin typeface="Cambria Math" charset="0"/>
                          </a:rPr>
                          <m:t>𝑇</m:t>
                        </m:r>
                      </m:sup>
                    </m:sSup>
                  </m:oMath>
                </a14:m>
                <a:r>
                  <a:rPr kumimoji="1" lang="zh-TW" altLang="en-US" sz="2400" dirty="0" smtClean="0"/>
                  <a:t>  </a:t>
                </a:r>
                <a:r>
                  <a:rPr kumimoji="1" lang="zh-TW" altLang="en-US" sz="2000" dirty="0" smtClean="0"/>
                  <a:t>逼近精確解</a:t>
                </a:r>
                <a:endParaRPr kumimoji="1" lang="zh-CN" altLang="en-US" sz="20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3084345" y="5778465"/>
                <a:ext cx="6816893" cy="384657"/>
              </a:xfrm>
              <a:prstGeom prst="rect">
                <a:avLst/>
              </a:prstGeom>
              <a:blipFill rotWithShape="0">
                <a:blip r:embed="rId14"/>
                <a:stretch>
                  <a:fillRect l="-1163" t="-4762" r="-984" b="-34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4317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1041341" y="768156"/>
                <a:ext cx="10491436" cy="2400657"/>
              </a:xfrm>
              <a:prstGeom prst="rect">
                <a:avLst/>
              </a:prstGeom>
              <a:noFill/>
            </p:spPr>
            <p:txBody>
              <a:bodyPr wrap="square" rtlCol="0">
                <a:spAutoFit/>
              </a:bodyPr>
              <a:lstStyle/>
              <a:p>
                <a:pPr>
                  <a:lnSpc>
                    <a:spcPct val="150000"/>
                  </a:lnSpc>
                </a:pPr>
                <a:r>
                  <a:rPr kumimoji="1" lang="en-US" altLang="zh-TW" sz="2000" b="1" i="1" dirty="0" smtClean="0">
                    <a:latin typeface="Cambria Math" charset="0"/>
                  </a:rPr>
                  <a:t>Example</a:t>
                </a:r>
                <a:r>
                  <a:rPr kumimoji="1" lang="zh-TW" altLang="en-US" sz="2000" b="1" i="1" dirty="0" smtClean="0">
                    <a:latin typeface="Cambria Math" charset="0"/>
                  </a:rPr>
                  <a:t> </a:t>
                </a:r>
                <a:r>
                  <a:rPr kumimoji="1" lang="en-US" altLang="zh-TW" sz="2000" b="1" i="1" dirty="0" smtClean="0">
                    <a:latin typeface="Cambria Math" charset="0"/>
                  </a:rPr>
                  <a:t>Grid</a:t>
                </a:r>
                <a:r>
                  <a:rPr kumimoji="1" lang="zh-TW" altLang="en-US" sz="2000" b="1" i="1" dirty="0" smtClean="0">
                    <a:latin typeface="Cambria Math" charset="0"/>
                  </a:rPr>
                  <a:t> </a:t>
                </a:r>
                <a:r>
                  <a:rPr kumimoji="1" lang="en-US" altLang="zh-TW" sz="2000" b="1" i="1" dirty="0" smtClean="0">
                    <a:latin typeface="Cambria Math" charset="0"/>
                  </a:rPr>
                  <a:t>World</a:t>
                </a:r>
                <a:r>
                  <a:rPr kumimoji="1" lang="zh-TW" altLang="en-US" sz="2000" b="1" i="1" dirty="0" smtClean="0">
                    <a:latin typeface="Cambria Math" charset="0"/>
                  </a:rPr>
                  <a:t>：</a:t>
                </a:r>
                <a:endParaRPr kumimoji="1" lang="en-US" altLang="zh-TW" sz="2000" b="1" i="1" dirty="0" smtClean="0">
                  <a:latin typeface="Cambria Math" charset="0"/>
                </a:endParaRPr>
              </a:p>
              <a:p>
                <a:pPr>
                  <a:lnSpc>
                    <a:spcPct val="150000"/>
                  </a:lnSpc>
                </a:pPr>
                <a:endParaRPr kumimoji="1" lang="en-US" altLang="zh-TW" sz="2000" i="1" dirty="0" smtClean="0">
                  <a:latin typeface="Cambria Math" charset="0"/>
                </a:endParaRPr>
              </a:p>
              <a:p>
                <a:pPr>
                  <a:lnSpc>
                    <a:spcPct val="150000"/>
                  </a:lnSpc>
                </a:pPr>
                <a:r>
                  <a:rPr kumimoji="1" lang="zh-TW" altLang="en-US" sz="2000" i="1" dirty="0" smtClean="0">
                    <a:latin typeface="Cambria Math" charset="0"/>
                  </a:rPr>
                  <a:t>定義：</a:t>
                </a:r>
                <a:r>
                  <a:rPr kumimoji="1" lang="en-US" altLang="zh-TW" sz="2000" dirty="0" smtClean="0">
                    <a:latin typeface="Cambria Math" charset="0"/>
                  </a:rPr>
                  <a:t>1.</a:t>
                </a:r>
                <a:r>
                  <a:rPr kumimoji="1" lang="zh-TW" altLang="en-US" sz="2000" dirty="0" smtClean="0">
                    <a:latin typeface="Cambria Math" charset="0"/>
                  </a:rPr>
                  <a:t> 每個狀態下都可執行上、下、左、右四個動作，</a:t>
                </a:r>
                <a:endParaRPr kumimoji="1" lang="en-US" altLang="zh-TW" sz="2000" dirty="0" smtClean="0">
                  <a:latin typeface="Cambria Math" charset="0"/>
                </a:endParaRPr>
              </a:p>
              <a:p>
                <a:pPr>
                  <a:lnSpc>
                    <a:spcPct val="150000"/>
                  </a:lnSpc>
                </a:pPr>
                <a:r>
                  <a:rPr kumimoji="1" lang="en-US" altLang="zh-TW" sz="2000" dirty="0">
                    <a:latin typeface="Cambria Math" charset="0"/>
                  </a:rPr>
                  <a:t> </a:t>
                </a:r>
                <a:r>
                  <a:rPr kumimoji="1" lang="en-US" altLang="zh-TW" sz="2000" dirty="0" smtClean="0">
                    <a:latin typeface="Cambria Math" charset="0"/>
                  </a:rPr>
                  <a:t>              </a:t>
                </a:r>
                <a:r>
                  <a:rPr kumimoji="1" lang="zh-TW" altLang="en-US" sz="2000" dirty="0" smtClean="0">
                    <a:latin typeface="Cambria Math" charset="0"/>
                  </a:rPr>
                  <a:t>記</a:t>
                </a:r>
                <a:r>
                  <a:rPr kumimoji="1" lang="en-US" altLang="zh-TW" sz="2000" dirty="0" smtClean="0">
                    <a:latin typeface="Cambria Math" charset="0"/>
                  </a:rPr>
                  <a:t> </a:t>
                </a:r>
                <a14:m>
                  <m:oMath xmlns:m="http://schemas.openxmlformats.org/officeDocument/2006/math">
                    <m:r>
                      <m:rPr>
                        <m:sty m:val="p"/>
                      </m:rPr>
                      <a:rPr kumimoji="1" lang="zh-TW" altLang="en-US" sz="2000" i="0" smtClean="0">
                        <a:latin typeface="Cambria Math" charset="0"/>
                        <a:ea typeface="Cambria Math" charset="0"/>
                        <a:cs typeface="Cambria Math" charset="0"/>
                      </a:rPr>
                      <m:t>π</m:t>
                    </m:r>
                    <m:r>
                      <a:rPr kumimoji="1" lang="en-US" altLang="zh-TW" sz="2000" b="0" i="0" smtClean="0">
                        <a:latin typeface="Cambria Math" charset="0"/>
                        <a:ea typeface="Cambria Math" charset="0"/>
                        <a:cs typeface="Cambria Math" charset="0"/>
                      </a:rPr>
                      <m:t> </m:t>
                    </m:r>
                    <m:d>
                      <m:dPr>
                        <m:endChr m:val="|"/>
                        <m:ctrlPr>
                          <a:rPr kumimoji="1" lang="en-US" altLang="zh-TW" sz="2000" b="0" i="1" smtClean="0">
                            <a:latin typeface="Cambria Math" charset="0"/>
                            <a:ea typeface="Cambria Math" charset="0"/>
                            <a:cs typeface="Cambria Math" charset="0"/>
                          </a:rPr>
                        </m:ctrlPr>
                      </m:dPr>
                      <m:e>
                        <m:r>
                          <m:rPr>
                            <m:sty m:val="p"/>
                          </m:rPr>
                          <a:rPr kumimoji="1" lang="en-US" altLang="zh-TW" sz="2000" b="0" i="0" smtClean="0">
                            <a:latin typeface="Cambria Math" charset="0"/>
                            <a:ea typeface="Cambria Math" charset="0"/>
                            <a:cs typeface="Cambria Math" charset="0"/>
                          </a:rPr>
                          <m:t>up</m:t>
                        </m:r>
                        <m:r>
                          <a:rPr kumimoji="1" lang="en-US" altLang="zh-TW" sz="2000" b="0" i="0" smtClean="0">
                            <a:latin typeface="Cambria Math" charset="0"/>
                            <a:ea typeface="Cambria Math" charset="0"/>
                            <a:cs typeface="Cambria Math" charset="0"/>
                          </a:rPr>
                          <m:t> </m:t>
                        </m:r>
                      </m:e>
                    </m:d>
                    <m:r>
                      <a:rPr kumimoji="1" lang="en-US" altLang="zh-TW" sz="2000" b="0" i="0" smtClean="0">
                        <a:latin typeface="Cambria Math" charset="0"/>
                        <a:ea typeface="Cambria Math" charset="0"/>
                        <a:cs typeface="Cambria Math" charset="0"/>
                      </a:rPr>
                      <m:t> </m:t>
                    </m:r>
                    <m:r>
                      <m:rPr>
                        <m:sty m:val="p"/>
                      </m:rPr>
                      <a:rPr kumimoji="1" lang="en-US" altLang="zh-TW" sz="2000" b="0" i="0" smtClean="0">
                        <a:latin typeface="Cambria Math" charset="0"/>
                        <a:ea typeface="Cambria Math" charset="0"/>
                        <a:cs typeface="Cambria Math" charset="0"/>
                      </a:rPr>
                      <m:t>S</m:t>
                    </m:r>
                    <m:r>
                      <a:rPr kumimoji="1" lang="en-US" altLang="zh-TW" sz="2000" b="0" i="0" smtClean="0">
                        <a:latin typeface="Cambria Math" charset="0"/>
                        <a:ea typeface="Cambria Math" charset="0"/>
                        <a:cs typeface="Cambria Math" charset="0"/>
                      </a:rPr>
                      <m:t>)=0.25</m:t>
                    </m:r>
                  </m:oMath>
                </a14:m>
                <a:r>
                  <a:rPr kumimoji="1" lang="zh-TW" altLang="en-US" sz="2000" dirty="0" smtClean="0">
                    <a:latin typeface="Cambria Math" charset="0"/>
                  </a:rPr>
                  <a:t>、</a:t>
                </a:r>
                <a14:m>
                  <m:oMath xmlns:m="http://schemas.openxmlformats.org/officeDocument/2006/math">
                    <m:r>
                      <m:rPr>
                        <m:sty m:val="p"/>
                      </m:rPr>
                      <a:rPr kumimoji="1" lang="zh-TW" altLang="en-US" sz="2000" i="0" smtClean="0">
                        <a:latin typeface="Cambria Math" charset="0"/>
                        <a:ea typeface="Cambria Math" charset="0"/>
                        <a:cs typeface="Cambria Math" charset="0"/>
                      </a:rPr>
                      <m:t>π</m:t>
                    </m:r>
                    <m:r>
                      <a:rPr kumimoji="1" lang="en-US" altLang="zh-TW" sz="2000" b="0" i="0" smtClean="0">
                        <a:latin typeface="Cambria Math" charset="0"/>
                        <a:ea typeface="Cambria Math" charset="0"/>
                        <a:cs typeface="Cambria Math" charset="0"/>
                      </a:rPr>
                      <m:t> </m:t>
                    </m:r>
                    <m:d>
                      <m:dPr>
                        <m:endChr m:val="|"/>
                        <m:ctrlPr>
                          <a:rPr kumimoji="1" lang="en-US" altLang="zh-TW" sz="2000" b="0" i="1" smtClean="0">
                            <a:latin typeface="Cambria Math" charset="0"/>
                            <a:ea typeface="Cambria Math" charset="0"/>
                            <a:cs typeface="Cambria Math" charset="0"/>
                          </a:rPr>
                        </m:ctrlPr>
                      </m:dPr>
                      <m:e>
                        <m:r>
                          <m:rPr>
                            <m:sty m:val="p"/>
                          </m:rPr>
                          <a:rPr kumimoji="1" lang="en-US" altLang="zh-TW" sz="2000" b="0" i="0" smtClean="0">
                            <a:latin typeface="Cambria Math" charset="0"/>
                            <a:ea typeface="Cambria Math" charset="0"/>
                            <a:cs typeface="Cambria Math" charset="0"/>
                          </a:rPr>
                          <m:t>down</m:t>
                        </m:r>
                        <m:r>
                          <a:rPr kumimoji="1" lang="en-US" altLang="zh-TW" sz="2000" b="0" i="0" smtClean="0">
                            <a:latin typeface="Cambria Math" charset="0"/>
                            <a:ea typeface="Cambria Math" charset="0"/>
                            <a:cs typeface="Cambria Math" charset="0"/>
                          </a:rPr>
                          <m:t> </m:t>
                        </m:r>
                      </m:e>
                    </m:d>
                    <m:r>
                      <a:rPr kumimoji="1" lang="en-US" altLang="zh-TW" sz="2000" b="0" i="0" smtClean="0">
                        <a:latin typeface="Cambria Math" charset="0"/>
                        <a:ea typeface="Cambria Math" charset="0"/>
                        <a:cs typeface="Cambria Math" charset="0"/>
                      </a:rPr>
                      <m:t> </m:t>
                    </m:r>
                    <m:r>
                      <m:rPr>
                        <m:sty m:val="p"/>
                      </m:rPr>
                      <a:rPr kumimoji="1" lang="en-US" altLang="zh-TW" sz="2000" b="0" i="0" smtClean="0">
                        <a:latin typeface="Cambria Math" charset="0"/>
                        <a:ea typeface="Cambria Math" charset="0"/>
                        <a:cs typeface="Cambria Math" charset="0"/>
                      </a:rPr>
                      <m:t>S</m:t>
                    </m:r>
                    <m:r>
                      <a:rPr kumimoji="1" lang="en-US" altLang="zh-TW" sz="2000" b="0" i="0" smtClean="0">
                        <a:latin typeface="Cambria Math" charset="0"/>
                        <a:ea typeface="Cambria Math" charset="0"/>
                        <a:cs typeface="Cambria Math" charset="0"/>
                      </a:rPr>
                      <m:t>)=0.25</m:t>
                    </m:r>
                  </m:oMath>
                </a14:m>
                <a:r>
                  <a:rPr kumimoji="1" lang="zh-TW" altLang="en-US" sz="2000" dirty="0" smtClean="0">
                    <a:latin typeface="Cambria Math" charset="0"/>
                  </a:rPr>
                  <a:t>、</a:t>
                </a:r>
                <a14:m>
                  <m:oMath xmlns:m="http://schemas.openxmlformats.org/officeDocument/2006/math">
                    <m:r>
                      <m:rPr>
                        <m:sty m:val="p"/>
                      </m:rPr>
                      <a:rPr kumimoji="1" lang="zh-TW" altLang="en-US" sz="2000" i="0" smtClean="0">
                        <a:latin typeface="Cambria Math" charset="0"/>
                        <a:ea typeface="Cambria Math" charset="0"/>
                        <a:cs typeface="Cambria Math" charset="0"/>
                      </a:rPr>
                      <m:t>π</m:t>
                    </m:r>
                    <m:r>
                      <a:rPr kumimoji="1" lang="en-US" altLang="zh-TW" sz="2000" b="0" i="0" smtClean="0">
                        <a:latin typeface="Cambria Math" charset="0"/>
                        <a:ea typeface="Cambria Math" charset="0"/>
                        <a:cs typeface="Cambria Math" charset="0"/>
                      </a:rPr>
                      <m:t> </m:t>
                    </m:r>
                    <m:d>
                      <m:dPr>
                        <m:endChr m:val="|"/>
                        <m:ctrlPr>
                          <a:rPr kumimoji="1" lang="en-US" altLang="zh-TW" sz="2000" b="0" i="1" smtClean="0">
                            <a:latin typeface="Cambria Math" charset="0"/>
                            <a:ea typeface="Cambria Math" charset="0"/>
                            <a:cs typeface="Cambria Math" charset="0"/>
                          </a:rPr>
                        </m:ctrlPr>
                      </m:dPr>
                      <m:e>
                        <m:r>
                          <m:rPr>
                            <m:sty m:val="p"/>
                          </m:rPr>
                          <a:rPr kumimoji="1" lang="en-US" altLang="zh-TW" sz="2000" b="0" i="0" smtClean="0">
                            <a:latin typeface="Cambria Math" charset="0"/>
                            <a:ea typeface="Cambria Math" charset="0"/>
                            <a:cs typeface="Cambria Math" charset="0"/>
                          </a:rPr>
                          <m:t>left</m:t>
                        </m:r>
                        <m:r>
                          <a:rPr kumimoji="1" lang="en-US" altLang="zh-TW" sz="2000" b="0" i="0" smtClean="0">
                            <a:latin typeface="Cambria Math" charset="0"/>
                            <a:ea typeface="Cambria Math" charset="0"/>
                            <a:cs typeface="Cambria Math" charset="0"/>
                          </a:rPr>
                          <m:t> </m:t>
                        </m:r>
                      </m:e>
                    </m:d>
                    <m:r>
                      <a:rPr kumimoji="1" lang="en-US" altLang="zh-TW" sz="2000" b="0" i="0" smtClean="0">
                        <a:latin typeface="Cambria Math" charset="0"/>
                        <a:ea typeface="Cambria Math" charset="0"/>
                        <a:cs typeface="Cambria Math" charset="0"/>
                      </a:rPr>
                      <m:t> </m:t>
                    </m:r>
                    <m:r>
                      <m:rPr>
                        <m:sty m:val="p"/>
                      </m:rPr>
                      <a:rPr kumimoji="1" lang="en-US" altLang="zh-TW" sz="2000" b="0" i="0" smtClean="0">
                        <a:latin typeface="Cambria Math" charset="0"/>
                        <a:ea typeface="Cambria Math" charset="0"/>
                        <a:cs typeface="Cambria Math" charset="0"/>
                      </a:rPr>
                      <m:t>S</m:t>
                    </m:r>
                    <m:r>
                      <a:rPr kumimoji="1" lang="en-US" altLang="zh-TW" sz="2000" b="0" i="0" smtClean="0">
                        <a:latin typeface="Cambria Math" charset="0"/>
                        <a:ea typeface="Cambria Math" charset="0"/>
                        <a:cs typeface="Cambria Math" charset="0"/>
                      </a:rPr>
                      <m:t>)=0.25</m:t>
                    </m:r>
                  </m:oMath>
                </a14:m>
                <a:r>
                  <a:rPr kumimoji="1" lang="zh-TW" altLang="en-US" sz="2000" dirty="0" smtClean="0">
                    <a:latin typeface="Cambria Math" charset="0"/>
                  </a:rPr>
                  <a:t>、</a:t>
                </a:r>
                <a14:m>
                  <m:oMath xmlns:m="http://schemas.openxmlformats.org/officeDocument/2006/math">
                    <m:r>
                      <m:rPr>
                        <m:sty m:val="p"/>
                      </m:rPr>
                      <a:rPr kumimoji="1" lang="zh-TW" altLang="en-US" sz="2000" i="0" smtClean="0">
                        <a:latin typeface="Cambria Math" charset="0"/>
                        <a:ea typeface="Cambria Math" charset="0"/>
                        <a:cs typeface="Cambria Math" charset="0"/>
                      </a:rPr>
                      <m:t>π</m:t>
                    </m:r>
                    <m:r>
                      <a:rPr kumimoji="1" lang="en-US" altLang="zh-TW" sz="2000" b="0" i="0" smtClean="0">
                        <a:latin typeface="Cambria Math" charset="0"/>
                        <a:ea typeface="Cambria Math" charset="0"/>
                        <a:cs typeface="Cambria Math" charset="0"/>
                      </a:rPr>
                      <m:t> </m:t>
                    </m:r>
                    <m:d>
                      <m:dPr>
                        <m:endChr m:val="|"/>
                        <m:ctrlPr>
                          <a:rPr kumimoji="1" lang="en-US" altLang="zh-TW" sz="2000" b="0" i="1" smtClean="0">
                            <a:latin typeface="Cambria Math" charset="0"/>
                            <a:ea typeface="Cambria Math" charset="0"/>
                            <a:cs typeface="Cambria Math" charset="0"/>
                          </a:rPr>
                        </m:ctrlPr>
                      </m:dPr>
                      <m:e>
                        <m:r>
                          <m:rPr>
                            <m:sty m:val="p"/>
                          </m:rPr>
                          <a:rPr kumimoji="1" lang="en-US" altLang="zh-TW" sz="2000" b="0" i="0" smtClean="0">
                            <a:latin typeface="Cambria Math" charset="0"/>
                            <a:ea typeface="Cambria Math" charset="0"/>
                            <a:cs typeface="Cambria Math" charset="0"/>
                          </a:rPr>
                          <m:t>right</m:t>
                        </m:r>
                        <m:r>
                          <a:rPr kumimoji="1" lang="en-US" altLang="zh-TW" sz="2000" b="0" i="0" smtClean="0">
                            <a:latin typeface="Cambria Math" charset="0"/>
                            <a:ea typeface="Cambria Math" charset="0"/>
                            <a:cs typeface="Cambria Math" charset="0"/>
                          </a:rPr>
                          <m:t> </m:t>
                        </m:r>
                      </m:e>
                    </m:d>
                    <m:r>
                      <a:rPr kumimoji="1" lang="en-US" altLang="zh-TW" sz="2000" b="0" i="0" smtClean="0">
                        <a:latin typeface="Cambria Math" charset="0"/>
                        <a:ea typeface="Cambria Math" charset="0"/>
                        <a:cs typeface="Cambria Math" charset="0"/>
                      </a:rPr>
                      <m:t> </m:t>
                    </m:r>
                    <m:r>
                      <m:rPr>
                        <m:sty m:val="p"/>
                      </m:rPr>
                      <a:rPr kumimoji="1" lang="en-US" altLang="zh-TW" sz="2000" b="0" i="0" smtClean="0">
                        <a:latin typeface="Cambria Math" charset="0"/>
                        <a:ea typeface="Cambria Math" charset="0"/>
                        <a:cs typeface="Cambria Math" charset="0"/>
                      </a:rPr>
                      <m:t>S</m:t>
                    </m:r>
                    <m:r>
                      <a:rPr kumimoji="1" lang="en-US" altLang="zh-TW" sz="2000" b="0" i="0" smtClean="0">
                        <a:latin typeface="Cambria Math" charset="0"/>
                        <a:ea typeface="Cambria Math" charset="0"/>
                        <a:cs typeface="Cambria Math" charset="0"/>
                      </a:rPr>
                      <m:t>)=0.25</m:t>
                    </m:r>
                  </m:oMath>
                </a14:m>
                <a:endParaRPr kumimoji="1" lang="en-US" altLang="zh-TW" sz="2000" b="0" dirty="0" smtClean="0">
                  <a:latin typeface="Cambria Math" charset="0"/>
                  <a:ea typeface="Cambria Math" charset="0"/>
                  <a:cs typeface="Cambria Math" charset="0"/>
                </a:endParaRPr>
              </a:p>
              <a:p>
                <a:pPr>
                  <a:lnSpc>
                    <a:spcPct val="150000"/>
                  </a:lnSpc>
                </a:pPr>
                <a:r>
                  <a:rPr kumimoji="1" lang="zh-TW" altLang="en-US" sz="2000" dirty="0">
                    <a:latin typeface="Cambria Math" charset="0"/>
                  </a:rPr>
                  <a:t> </a:t>
                </a:r>
                <a:r>
                  <a:rPr kumimoji="1" lang="zh-TW" altLang="en-US" sz="2000" dirty="0" smtClean="0">
                    <a:latin typeface="Cambria Math" charset="0"/>
                  </a:rPr>
                  <a:t>             </a:t>
                </a:r>
                <a:r>
                  <a:rPr kumimoji="1" lang="en-US" altLang="zh-TW" sz="2000" dirty="0" smtClean="0">
                    <a:latin typeface="Cambria Math" charset="0"/>
                  </a:rPr>
                  <a:t>2.</a:t>
                </a:r>
                <a:r>
                  <a:rPr kumimoji="1" lang="zh-TW" altLang="en-US" sz="2000" dirty="0" smtClean="0">
                    <a:latin typeface="Cambria Math" charset="0"/>
                  </a:rPr>
                  <a:t> </a:t>
                </a:r>
                <a:r>
                  <a:rPr kumimoji="1" lang="en-US" altLang="zh-CN" sz="2000" dirty="0" smtClean="0">
                    <a:latin typeface="Cambria Math" charset="0"/>
                  </a:rPr>
                  <a:t>Reward Function:</a:t>
                </a:r>
                <a:r>
                  <a:rPr kumimoji="1" lang="zh-TW" altLang="en-US" sz="2000" dirty="0" smtClean="0">
                    <a:latin typeface="Cambria Math" charset="0"/>
                  </a:rPr>
                  <a:t> 每個狀態隨著時間逐時間</a:t>
                </a:r>
                <a:r>
                  <a:rPr kumimoji="1" lang="en-US" altLang="zh-TW" sz="2000" dirty="0" smtClean="0">
                    <a:latin typeface="Cambria Math" charset="0"/>
                  </a:rPr>
                  <a:t>-1</a:t>
                </a:r>
                <a:endParaRPr kumimoji="1" lang="en-US" altLang="zh-CN" sz="2000" dirty="0" smtClean="0">
                  <a:latin typeface="Cambria Math"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041341" y="768156"/>
                <a:ext cx="10491436" cy="2400657"/>
              </a:xfrm>
              <a:prstGeom prst="rect">
                <a:avLst/>
              </a:prstGeom>
              <a:blipFill rotWithShape="0">
                <a:blip r:embed="rId2"/>
                <a:stretch>
                  <a:fillRect l="-639" b="-1269"/>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616829235"/>
              </p:ext>
            </p:extLst>
          </p:nvPr>
        </p:nvGraphicFramePr>
        <p:xfrm>
          <a:off x="6287059" y="3525388"/>
          <a:ext cx="2585276" cy="2239388"/>
        </p:xfrm>
        <a:graphic>
          <a:graphicData uri="http://schemas.openxmlformats.org/drawingml/2006/table">
            <a:tbl>
              <a:tblPr firstRow="1" bandRow="1">
                <a:tableStyleId>{5C22544A-7EE6-4342-B048-85BDC9FD1C3A}</a:tableStyleId>
              </a:tblPr>
              <a:tblGrid>
                <a:gridCol w="646319"/>
                <a:gridCol w="646319"/>
                <a:gridCol w="646319"/>
                <a:gridCol w="646319"/>
              </a:tblGrid>
              <a:tr h="559847">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S1</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S2</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S3</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9847">
                <a:tc>
                  <a:txBody>
                    <a:bodyPr/>
                    <a:lstStyle/>
                    <a:p>
                      <a:pPr algn="ctr"/>
                      <a:r>
                        <a:rPr lang="en-US" altLang="zh-TW" sz="1600" b="0" dirty="0" smtClean="0">
                          <a:solidFill>
                            <a:schemeClr val="tx1"/>
                          </a:solidFill>
                        </a:rPr>
                        <a:t>S4</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S5</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S6</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S7</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9847">
                <a:tc>
                  <a:txBody>
                    <a:bodyPr/>
                    <a:lstStyle/>
                    <a:p>
                      <a:pPr algn="ctr"/>
                      <a:r>
                        <a:rPr lang="en-US" altLang="zh-TW" sz="1600" b="0" dirty="0" smtClean="0">
                          <a:solidFill>
                            <a:schemeClr val="tx1"/>
                          </a:solidFill>
                        </a:rPr>
                        <a:t>S8</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S9</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S11</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9847">
                <a:tc>
                  <a:txBody>
                    <a:bodyPr/>
                    <a:lstStyle/>
                    <a:p>
                      <a:pPr algn="ctr"/>
                      <a:r>
                        <a:rPr lang="en-US" altLang="zh-TW" sz="1600" b="0" dirty="0" smtClean="0">
                          <a:solidFill>
                            <a:schemeClr val="tx1"/>
                          </a:solidFill>
                        </a:rPr>
                        <a:t>S12</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S13</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0" dirty="0" smtClean="0">
                          <a:solidFill>
                            <a:schemeClr val="tx1"/>
                          </a:solidFill>
                        </a:rPr>
                        <a:t>S14</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十字箭头 10"/>
          <p:cNvSpPr/>
          <p:nvPr/>
        </p:nvSpPr>
        <p:spPr>
          <a:xfrm>
            <a:off x="3520134" y="4077269"/>
            <a:ext cx="1165123" cy="1135626"/>
          </a:xfrm>
          <a:prstGeom prst="quadArrow">
            <a:avLst>
              <a:gd name="adj1" fmla="val 4318"/>
              <a:gd name="adj2" fmla="val 9513"/>
              <a:gd name="adj3" fmla="val 14708"/>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2" name="矩形 11"/>
              <p:cNvSpPr/>
              <p:nvPr/>
            </p:nvSpPr>
            <p:spPr>
              <a:xfrm>
                <a:off x="4806164" y="4460416"/>
                <a:ext cx="6799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b="0" i="0" smtClean="0">
                          <a:latin typeface="Cambria Math" charset="0"/>
                          <a:ea typeface="Cambria Math" charset="0"/>
                          <a:cs typeface="Cambria Math" charset="0"/>
                        </a:rPr>
                        <m:t>0.25</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806164" y="4460416"/>
                <a:ext cx="679993"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718666" y="4460416"/>
                <a:ext cx="6799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b="0" i="0" smtClean="0">
                          <a:latin typeface="Cambria Math" charset="0"/>
                          <a:ea typeface="Cambria Math" charset="0"/>
                          <a:cs typeface="Cambria Math" charset="0"/>
                        </a:rPr>
                        <m:t>0.25</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2718666" y="4460416"/>
                <a:ext cx="679993"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762698" y="5395444"/>
                <a:ext cx="6799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b="0" i="0" smtClean="0">
                          <a:latin typeface="Cambria Math" charset="0"/>
                          <a:ea typeface="Cambria Math" charset="0"/>
                          <a:cs typeface="Cambria Math" charset="0"/>
                        </a:rPr>
                        <m:t>0.25</m:t>
                      </m:r>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3762698" y="5395444"/>
                <a:ext cx="679993"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762698" y="3666968"/>
                <a:ext cx="6799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b="0" i="0" smtClean="0">
                          <a:latin typeface="Cambria Math" charset="0"/>
                          <a:ea typeface="Cambria Math" charset="0"/>
                          <a:cs typeface="Cambria Math" charset="0"/>
                        </a:rPr>
                        <m:t>0.25</m:t>
                      </m:r>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3762698" y="3666968"/>
                <a:ext cx="679993" cy="36933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563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537246687"/>
              </p:ext>
            </p:extLst>
          </p:nvPr>
        </p:nvGraphicFramePr>
        <p:xfrm>
          <a:off x="867938" y="69554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63985885"/>
              </p:ext>
            </p:extLst>
          </p:nvPr>
        </p:nvGraphicFramePr>
        <p:xfrm>
          <a:off x="6180440" y="71028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951297105"/>
              </p:ext>
            </p:extLst>
          </p:nvPr>
        </p:nvGraphicFramePr>
        <p:xfrm>
          <a:off x="8921390" y="69554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22478783"/>
              </p:ext>
            </p:extLst>
          </p:nvPr>
        </p:nvGraphicFramePr>
        <p:xfrm>
          <a:off x="3524189" y="71028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文本框 8"/>
          <p:cNvSpPr txBox="1"/>
          <p:nvPr/>
        </p:nvSpPr>
        <p:spPr>
          <a:xfrm>
            <a:off x="1614371" y="2713703"/>
            <a:ext cx="678426" cy="369332"/>
          </a:xfrm>
          <a:prstGeom prst="rect">
            <a:avLst/>
          </a:prstGeom>
          <a:noFill/>
        </p:spPr>
        <p:txBody>
          <a:bodyPr wrap="square" rtlCol="0">
            <a:spAutoFit/>
          </a:bodyPr>
          <a:lstStyle/>
          <a:p>
            <a:r>
              <a:rPr kumimoji="1" lang="en-US" altLang="zh-CN" smtClean="0"/>
              <a:t>K=0</a:t>
            </a:r>
            <a:endParaRPr kumimoji="1" lang="zh-CN" altLang="en-US" dirty="0"/>
          </a:p>
        </p:txBody>
      </p:sp>
      <p:sp>
        <p:nvSpPr>
          <p:cNvPr id="10" name="文本框 9"/>
          <p:cNvSpPr txBox="1"/>
          <p:nvPr/>
        </p:nvSpPr>
        <p:spPr>
          <a:xfrm>
            <a:off x="4270622" y="2713703"/>
            <a:ext cx="678426" cy="369332"/>
          </a:xfrm>
          <a:prstGeom prst="rect">
            <a:avLst/>
          </a:prstGeom>
          <a:noFill/>
        </p:spPr>
        <p:txBody>
          <a:bodyPr wrap="square" rtlCol="0">
            <a:spAutoFit/>
          </a:bodyPr>
          <a:lstStyle/>
          <a:p>
            <a:r>
              <a:rPr kumimoji="1" lang="en-US" altLang="zh-CN" dirty="0" smtClean="0"/>
              <a:t>K=1</a:t>
            </a:r>
            <a:endParaRPr kumimoji="1" lang="zh-CN" altLang="en-US" dirty="0"/>
          </a:p>
        </p:txBody>
      </p:sp>
      <p:sp>
        <p:nvSpPr>
          <p:cNvPr id="11" name="文本框 10"/>
          <p:cNvSpPr txBox="1"/>
          <p:nvPr/>
        </p:nvSpPr>
        <p:spPr>
          <a:xfrm>
            <a:off x="7025243" y="2713703"/>
            <a:ext cx="678426" cy="369332"/>
          </a:xfrm>
          <a:prstGeom prst="rect">
            <a:avLst/>
          </a:prstGeom>
          <a:noFill/>
        </p:spPr>
        <p:txBody>
          <a:bodyPr wrap="square" rtlCol="0">
            <a:spAutoFit/>
          </a:bodyPr>
          <a:lstStyle/>
          <a:p>
            <a:r>
              <a:rPr kumimoji="1" lang="en-US" altLang="zh-CN" smtClean="0"/>
              <a:t>K=2</a:t>
            </a:r>
            <a:endParaRPr kumimoji="1" lang="zh-CN" altLang="en-US" dirty="0"/>
          </a:p>
        </p:txBody>
      </p:sp>
      <p:sp>
        <p:nvSpPr>
          <p:cNvPr id="12" name="文本框 11"/>
          <p:cNvSpPr txBox="1"/>
          <p:nvPr/>
        </p:nvSpPr>
        <p:spPr>
          <a:xfrm>
            <a:off x="9667823" y="2713703"/>
            <a:ext cx="678426" cy="369332"/>
          </a:xfrm>
          <a:prstGeom prst="rect">
            <a:avLst/>
          </a:prstGeom>
          <a:noFill/>
        </p:spPr>
        <p:txBody>
          <a:bodyPr wrap="square" rtlCol="0">
            <a:spAutoFit/>
          </a:bodyPr>
          <a:lstStyle/>
          <a:p>
            <a:r>
              <a:rPr kumimoji="1" lang="en-US" altLang="zh-CN" dirty="0" smtClean="0"/>
              <a:t>K=3</a:t>
            </a:r>
            <a:endParaRPr kumimoji="1" lang="zh-CN" altLang="en-US" dirty="0"/>
          </a:p>
        </p:txBody>
      </p:sp>
      <p:sp>
        <p:nvSpPr>
          <p:cNvPr id="13" name="文本框 12"/>
          <p:cNvSpPr txBox="1"/>
          <p:nvPr/>
        </p:nvSpPr>
        <p:spPr>
          <a:xfrm>
            <a:off x="10781071" y="2684828"/>
            <a:ext cx="1152269" cy="369332"/>
          </a:xfrm>
          <a:prstGeom prst="rect">
            <a:avLst/>
          </a:prstGeom>
          <a:noFill/>
        </p:spPr>
        <p:txBody>
          <a:bodyPr wrap="square" rtlCol="0">
            <a:spAutoFit/>
          </a:bodyPr>
          <a:lstStyle/>
          <a:p>
            <a:r>
              <a:rPr kumimoji="1" lang="zh-TW" altLang="en-US" smtClean="0"/>
              <a:t>迭代次數</a:t>
            </a:r>
            <a:endParaRPr kumimoji="1" lang="zh-CN" altLang="en-US" dirty="0"/>
          </a:p>
        </p:txBody>
      </p:sp>
      <mc:AlternateContent xmlns:mc="http://schemas.openxmlformats.org/markup-compatibility/2006" xmlns:a14="http://schemas.microsoft.com/office/drawing/2010/main">
        <mc:Choice Requires="a14">
          <p:sp>
            <p:nvSpPr>
              <p:cNvPr id="18" name="矩形 17"/>
              <p:cNvSpPr/>
              <p:nvPr/>
            </p:nvSpPr>
            <p:spPr>
              <a:xfrm>
                <a:off x="544132" y="4919659"/>
                <a:ext cx="966559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rPr>
                          </m:ctrlPr>
                        </m:sSubPr>
                        <m:e>
                          <m:sSub>
                            <m:sSubPr>
                              <m:ctrlPr>
                                <a:rPr kumimoji="1" lang="en-US" altLang="zh-CN" sz="1600" i="1" smtClean="0">
                                  <a:latin typeface="Cambria Math" charset="0"/>
                                </a:rPr>
                              </m:ctrlPr>
                            </m:sSubPr>
                            <m:e>
                              <m:r>
                                <a:rPr kumimoji="1" lang="en-US" altLang="zh-CN" sz="1600" b="0" i="1" smtClean="0">
                                  <a:latin typeface="Cambria Math" charset="0"/>
                                </a:rPr>
                                <m:t>𝑉</m:t>
                              </m:r>
                            </m:e>
                            <m:sub>
                              <m:r>
                                <a:rPr kumimoji="1" lang="en-US" altLang="zh-CN" sz="1600" i="1" smtClean="0">
                                  <a:latin typeface="Cambria Math" charset="0"/>
                                  <a:ea typeface="Cambria Math" charset="0"/>
                                  <a:cs typeface="Cambria Math" charset="0"/>
                                </a:rPr>
                                <m:t>𝜋</m:t>
                              </m:r>
                            </m:sub>
                          </m:sSub>
                          <m:sSub>
                            <m:sSubPr>
                              <m:ctrlPr>
                                <a:rPr kumimoji="1" lang="en-US" altLang="zh-CN" sz="160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𝑆</m:t>
                              </m:r>
                            </m:e>
                            <m:sub>
                              <m:r>
                                <a:rPr kumimoji="1" lang="en-US" altLang="zh-CN" sz="1600" b="0" i="1" smtClean="0">
                                  <a:latin typeface="Cambria Math" charset="0"/>
                                  <a:ea typeface="Cambria Math" charset="0"/>
                                  <a:cs typeface="Cambria Math" charset="0"/>
                                </a:rPr>
                                <m:t>1</m:t>
                              </m:r>
                            </m:sub>
                          </m:sSub>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rPr>
                            <m:t> </m:t>
                          </m:r>
                        </m:e>
                        <m:sub>
                          <m:r>
                            <a:rPr kumimoji="1" lang="en-US" altLang="zh-CN" sz="1600" b="0" i="1" smtClean="0">
                              <a:latin typeface="Cambria Math" charset="0"/>
                            </a:rPr>
                            <m:t>𝑘</m:t>
                          </m:r>
                          <m:r>
                            <a:rPr kumimoji="1" lang="en-US" altLang="zh-CN" sz="1600" b="0" i="1" smtClean="0">
                              <a:latin typeface="Cambria Math" charset="0"/>
                            </a:rPr>
                            <m:t>=1</m:t>
                          </m:r>
                        </m:sub>
                      </m:sSub>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0</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0</m:t>
                          </m:r>
                        </m:e>
                      </m:d>
                      <m:r>
                        <a:rPr kumimoji="1" lang="en-US" altLang="zh-CN" sz="1600" b="0" i="1" smtClean="0">
                          <a:latin typeface="Cambria Math" charset="0"/>
                        </a:rPr>
                        <m:t>+0.25∗</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0</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0</m:t>
                          </m:r>
                        </m:e>
                      </m:d>
                      <m:r>
                        <a:rPr kumimoji="1" lang="en-US" altLang="zh-CN" sz="1600" b="0" i="1" smtClean="0">
                          <a:latin typeface="Cambria Math" charset="0"/>
                        </a:rPr>
                        <m:t>=−1.0</m:t>
                      </m:r>
                    </m:oMath>
                  </m:oMathPara>
                </a14:m>
                <a:endParaRPr lang="zh-CN" altLang="en-US" sz="1600" dirty="0"/>
              </a:p>
            </p:txBody>
          </p:sp>
        </mc:Choice>
        <mc:Fallback xmlns="">
          <p:sp>
            <p:nvSpPr>
              <p:cNvPr id="18" name="矩形 17"/>
              <p:cNvSpPr>
                <a:spLocks noRot="1" noChangeAspect="1" noMove="1" noResize="1" noEditPoints="1" noAdjustHandles="1" noChangeArrowheads="1" noChangeShapeType="1" noTextEdit="1"/>
              </p:cNvSpPr>
              <p:nvPr/>
            </p:nvSpPr>
            <p:spPr>
              <a:xfrm>
                <a:off x="544132" y="4919659"/>
                <a:ext cx="9665595" cy="338554"/>
              </a:xfrm>
              <a:prstGeom prst="rect">
                <a:avLst/>
              </a:prstGeom>
              <a:blipFill rotWithShape="0">
                <a:blip r:embed="rId2"/>
                <a:stretch>
                  <a:fillRect t="-87500" b="-1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973675" y="3757015"/>
                <a:ext cx="2772696" cy="391902"/>
              </a:xfrm>
              <a:prstGeom prst="rect">
                <a:avLst/>
              </a:prstGeom>
              <a:noFill/>
            </p:spPr>
            <p:txBody>
              <a:bodyPr wrap="square" rtlCol="0">
                <a:spAutoFit/>
              </a:bodyPr>
              <a:lstStyle/>
              <a:p>
                <a14:m>
                  <m:oMath xmlns:m="http://schemas.openxmlformats.org/officeDocument/2006/math">
                    <m:r>
                      <a:rPr kumimoji="1" lang="en-US" altLang="zh-TW" b="0" i="1" smtClean="0">
                        <a:latin typeface="Cambria Math" charset="0"/>
                      </a:rPr>
                      <m:t>  </m:t>
                    </m:r>
                    <m:r>
                      <a:rPr kumimoji="1" lang="en-US" altLang="zh-CN" b="0" i="1" smtClean="0">
                        <a:latin typeface="Cambria Math" charset="0"/>
                      </a:rPr>
                      <m:t>(</m:t>
                    </m:r>
                    <m:sSubSup>
                      <m:sSubSupPr>
                        <m:ctrlPr>
                          <a:rPr kumimoji="1" lang="en-US" altLang="zh-CN" i="1">
                            <a:latin typeface="Cambria Math" charset="0"/>
                          </a:rPr>
                        </m:ctrlPr>
                      </m:sSubSupPr>
                      <m:e>
                        <m:r>
                          <a:rPr kumimoji="1" lang="en-US" altLang="zh-CN" i="1">
                            <a:latin typeface="Cambria Math" charset="0"/>
                          </a:rPr>
                          <m:t>𝑃</m:t>
                        </m:r>
                      </m:e>
                      <m:sub>
                        <m:r>
                          <a:rPr kumimoji="1" lang="en-US" altLang="zh-CN" i="1">
                            <a:latin typeface="Cambria Math" charset="0"/>
                          </a:rPr>
                          <m:t>𝑠</m:t>
                        </m:r>
                        <m:sSup>
                          <m:sSupPr>
                            <m:ctrlPr>
                              <a:rPr kumimoji="1" lang="en-US" altLang="zh-CN" i="1">
                                <a:latin typeface="Cambria Math" charset="0"/>
                              </a:rPr>
                            </m:ctrlPr>
                          </m:sSupPr>
                          <m:e>
                            <m:r>
                              <a:rPr kumimoji="1" lang="en-US" altLang="zh-CN" i="1">
                                <a:latin typeface="Cambria Math" charset="0"/>
                              </a:rPr>
                              <m:t>𝑠</m:t>
                            </m:r>
                          </m:e>
                          <m:sup>
                            <m:r>
                              <a:rPr kumimoji="1" lang="en-US" altLang="zh-CN" i="1">
                                <a:latin typeface="Cambria Math" charset="0"/>
                              </a:rPr>
                              <m:t>′</m:t>
                            </m:r>
                          </m:sup>
                        </m:sSup>
                      </m:sub>
                      <m:sup>
                        <m:r>
                          <a:rPr kumimoji="1" lang="en-US" altLang="zh-CN" i="1">
                            <a:latin typeface="Cambria Math" charset="0"/>
                          </a:rPr>
                          <m:t>𝑎</m:t>
                        </m:r>
                      </m:sup>
                    </m:sSubSup>
                    <m:r>
                      <a:rPr kumimoji="1" lang="en-US" altLang="zh-CN" b="0" i="0" smtClean="0">
                        <a:latin typeface="Cambria Math" charset="0"/>
                      </a:rPr>
                      <m:t>=1, </m:t>
                    </m:r>
                    <m:r>
                      <a:rPr kumimoji="1" lang="en-US" altLang="zh-CN" b="0" i="1" smtClean="0">
                        <a:latin typeface="Cambria Math" charset="0"/>
                      </a:rPr>
                      <m:t> </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𝛾</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  )</m:t>
                    </m:r>
                  </m:oMath>
                </a14:m>
                <a:r>
                  <a:rPr kumimoji="1" lang="en-US" altLang="zh-CN" dirty="0" smtClean="0"/>
                  <a:t> </a:t>
                </a:r>
                <a:endParaRPr kumimoji="1"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973675" y="3757015"/>
                <a:ext cx="2772696" cy="391902"/>
              </a:xfrm>
              <a:prstGeom prst="rect">
                <a:avLst/>
              </a:prstGeom>
              <a:blipFill rotWithShape="0">
                <a:blip r:embed="rId3"/>
                <a:stretch>
                  <a:fillRect l="-1099" t="-87692" b="-10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44132" y="5410879"/>
                <a:ext cx="1031340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rPr>
                          </m:ctrlPr>
                        </m:sSubPr>
                        <m:e>
                          <m:sSub>
                            <m:sSubPr>
                              <m:ctrlPr>
                                <a:rPr kumimoji="1" lang="en-US" altLang="zh-CN" sz="1600" i="1" smtClean="0">
                                  <a:latin typeface="Cambria Math" charset="0"/>
                                </a:rPr>
                              </m:ctrlPr>
                            </m:sSubPr>
                            <m:e>
                              <m:r>
                                <a:rPr kumimoji="1" lang="en-US" altLang="zh-CN" sz="1600" b="0" i="1" smtClean="0">
                                  <a:latin typeface="Cambria Math" charset="0"/>
                                </a:rPr>
                                <m:t>𝑉</m:t>
                              </m:r>
                            </m:e>
                            <m:sub>
                              <m:r>
                                <a:rPr kumimoji="1" lang="en-US" altLang="zh-CN" sz="1600" i="1" smtClean="0">
                                  <a:latin typeface="Cambria Math" charset="0"/>
                                  <a:ea typeface="Cambria Math" charset="0"/>
                                  <a:cs typeface="Cambria Math" charset="0"/>
                                </a:rPr>
                                <m:t>𝜋</m:t>
                              </m:r>
                            </m:sub>
                          </m:sSub>
                          <m:sSub>
                            <m:sSubPr>
                              <m:ctrlPr>
                                <a:rPr kumimoji="1" lang="en-US" altLang="zh-CN" sz="160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𝑆</m:t>
                              </m:r>
                            </m:e>
                            <m:sub>
                              <m:r>
                                <a:rPr kumimoji="1" lang="en-US" altLang="zh-CN" sz="1600" b="0" i="1" smtClean="0">
                                  <a:latin typeface="Cambria Math" charset="0"/>
                                  <a:ea typeface="Cambria Math" charset="0"/>
                                  <a:cs typeface="Cambria Math" charset="0"/>
                                </a:rPr>
                                <m:t>1</m:t>
                              </m:r>
                            </m:sub>
                          </m:sSub>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rPr>
                            <m:t> </m:t>
                          </m:r>
                        </m:e>
                        <m:sub>
                          <m:r>
                            <a:rPr kumimoji="1" lang="en-US" altLang="zh-CN" sz="1600" b="0" i="1" smtClean="0">
                              <a:latin typeface="Cambria Math" charset="0"/>
                            </a:rPr>
                            <m:t>𝑘</m:t>
                          </m:r>
                          <m:r>
                            <a:rPr kumimoji="1" lang="en-US" altLang="zh-CN" sz="1600" b="0" i="1" smtClean="0">
                              <a:latin typeface="Cambria Math" charset="0"/>
                            </a:rPr>
                            <m:t>=2</m:t>
                          </m:r>
                        </m:sub>
                      </m:sSub>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m:t>
                      </m:r>
                      <m:d>
                        <m:dPr>
                          <m:ctrlPr>
                            <a:rPr kumimoji="1" lang="en-US" altLang="zh-CN" sz="1600" b="0" i="1" smtClean="0">
                              <a:latin typeface="Cambria Math" charset="0"/>
                            </a:rPr>
                          </m:ctrlPr>
                        </m:dPr>
                        <m:e>
                          <m:r>
                            <a:rPr kumimoji="1" lang="en-US" altLang="zh-CN" sz="1600" b="0" i="1" smtClean="0">
                              <a:latin typeface="Cambria Math" charset="0"/>
                            </a:rPr>
                            <m:t>−1−1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−1+0</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=−1.75</m:t>
                      </m:r>
                      <m:r>
                        <a:rPr kumimoji="1" lang="en-US" altLang="zh-CN" sz="1600" b="0" i="1" smtClean="0">
                          <a:latin typeface="Cambria Math" charset="0"/>
                          <a:ea typeface="Cambria Math" charset="0"/>
                          <a:cs typeface="Cambria Math" charset="0"/>
                        </a:rPr>
                        <m:t>≈1.7</m:t>
                      </m:r>
                    </m:oMath>
                  </m:oMathPara>
                </a14:m>
                <a:endParaRPr lang="zh-CN" altLang="en-US" sz="1600" dirty="0"/>
              </a:p>
            </p:txBody>
          </p:sp>
        </mc:Choice>
        <mc:Fallback xmlns="">
          <p:sp>
            <p:nvSpPr>
              <p:cNvPr id="20" name="矩形 19"/>
              <p:cNvSpPr>
                <a:spLocks noRot="1" noChangeAspect="1" noMove="1" noResize="1" noEditPoints="1" noAdjustHandles="1" noChangeArrowheads="1" noChangeShapeType="1" noTextEdit="1"/>
              </p:cNvSpPr>
              <p:nvPr/>
            </p:nvSpPr>
            <p:spPr>
              <a:xfrm>
                <a:off x="544132" y="5410879"/>
                <a:ext cx="10313401" cy="338554"/>
              </a:xfrm>
              <a:prstGeom prst="rect">
                <a:avLst/>
              </a:prstGeom>
              <a:blipFill rotWithShape="0">
                <a:blip r:embed="rId5"/>
                <a:stretch>
                  <a:fillRect t="-90909" b="-1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544132" y="5860730"/>
                <a:ext cx="109353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rPr>
                          </m:ctrlPr>
                        </m:sSubPr>
                        <m:e>
                          <m:sSub>
                            <m:sSubPr>
                              <m:ctrlPr>
                                <a:rPr kumimoji="1" lang="en-US" altLang="zh-CN" sz="1600" i="1" smtClean="0">
                                  <a:latin typeface="Cambria Math" charset="0"/>
                                </a:rPr>
                              </m:ctrlPr>
                            </m:sSubPr>
                            <m:e>
                              <m:r>
                                <a:rPr kumimoji="1" lang="en-US" altLang="zh-CN" sz="1600" b="0" i="1" smtClean="0">
                                  <a:latin typeface="Cambria Math" charset="0"/>
                                </a:rPr>
                                <m:t>𝑉</m:t>
                              </m:r>
                            </m:e>
                            <m:sub>
                              <m:r>
                                <a:rPr kumimoji="1" lang="en-US" altLang="zh-CN" sz="1600" i="1" smtClean="0">
                                  <a:latin typeface="Cambria Math" charset="0"/>
                                  <a:ea typeface="Cambria Math" charset="0"/>
                                  <a:cs typeface="Cambria Math" charset="0"/>
                                </a:rPr>
                                <m:t>𝜋</m:t>
                              </m:r>
                            </m:sub>
                          </m:sSub>
                          <m:sSub>
                            <m:sSubPr>
                              <m:ctrlPr>
                                <a:rPr kumimoji="1" lang="en-US" altLang="zh-CN" sz="160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𝑆</m:t>
                              </m:r>
                            </m:e>
                            <m:sub>
                              <m:r>
                                <a:rPr kumimoji="1" lang="en-US" altLang="zh-CN" sz="1600" b="0" i="1" smtClean="0">
                                  <a:latin typeface="Cambria Math" charset="0"/>
                                  <a:ea typeface="Cambria Math" charset="0"/>
                                  <a:cs typeface="Cambria Math" charset="0"/>
                                </a:rPr>
                                <m:t>1</m:t>
                              </m:r>
                            </m:sub>
                          </m:sSub>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rPr>
                            <m:t> </m:t>
                          </m:r>
                        </m:e>
                        <m:sub>
                          <m:r>
                            <a:rPr kumimoji="1" lang="en-US" altLang="zh-CN" sz="1600" b="0" i="1" smtClean="0">
                              <a:latin typeface="Cambria Math" charset="0"/>
                            </a:rPr>
                            <m:t>𝑘</m:t>
                          </m:r>
                          <m:r>
                            <a:rPr kumimoji="1" lang="en-US" altLang="zh-CN" sz="1600" b="0" i="1" smtClean="0">
                              <a:latin typeface="Cambria Math" charset="0"/>
                            </a:rPr>
                            <m:t>=3</m:t>
                          </m:r>
                        </m:sub>
                      </m:sSub>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−1.7−1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−1.7−1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m:t>
                      </m:r>
                      <m:d>
                        <m:dPr>
                          <m:ctrlPr>
                            <a:rPr kumimoji="1" lang="en-US" altLang="zh-CN" sz="1600" b="0" i="1" smtClean="0">
                              <a:latin typeface="Cambria Math" charset="0"/>
                            </a:rPr>
                          </m:ctrlPr>
                        </m:dPr>
                        <m:e>
                          <m:r>
                            <a:rPr kumimoji="1" lang="en-US" altLang="zh-CN" sz="1600" b="0" i="1" smtClean="0">
                              <a:latin typeface="Cambria Math" charset="0"/>
                            </a:rPr>
                            <m:t>−1.7−1</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+0.25 ∗</m:t>
                      </m:r>
                      <m:d>
                        <m:dPr>
                          <m:ctrlPr>
                            <a:rPr kumimoji="1" lang="en-US" altLang="zh-CN" sz="1600" b="0" i="1" smtClean="0">
                              <a:latin typeface="Cambria Math" charset="0"/>
                            </a:rPr>
                          </m:ctrlPr>
                        </m:dPr>
                        <m:e>
                          <m:r>
                            <a:rPr kumimoji="1" lang="en-US" altLang="zh-CN" sz="1600" b="0" i="1" smtClean="0">
                              <a:latin typeface="Cambria Math" charset="0"/>
                            </a:rPr>
                            <m:t>−1.7+0</m:t>
                          </m:r>
                          <m:r>
                            <a:rPr kumimoji="1" lang="zh-CN" altLang="en-US" sz="1600" b="0" i="1" smtClean="0">
                              <a:latin typeface="Cambria Math" charset="0"/>
                            </a:rPr>
                            <m:t>∗</m:t>
                          </m:r>
                          <m:r>
                            <a:rPr kumimoji="1" lang="en-US" altLang="zh-CN" sz="1600" b="0" i="1" smtClean="0">
                              <a:latin typeface="Cambria Math" charset="0"/>
                            </a:rPr>
                            <m:t>1</m:t>
                          </m:r>
                        </m:e>
                      </m:d>
                      <m:r>
                        <a:rPr kumimoji="1" lang="en-US" altLang="zh-CN" sz="1600" b="0" i="1" smtClean="0">
                          <a:latin typeface="Cambria Math" charset="0"/>
                        </a:rPr>
                        <m:t>=−2.45</m:t>
                      </m:r>
                      <m:r>
                        <a:rPr kumimoji="1" lang="en-US" altLang="zh-CN" sz="1600" b="0" i="1" smtClean="0">
                          <a:latin typeface="Cambria Math" charset="0"/>
                          <a:ea typeface="Cambria Math" charset="0"/>
                          <a:cs typeface="Cambria Math" charset="0"/>
                        </a:rPr>
                        <m:t>≈2.4</m:t>
                      </m:r>
                    </m:oMath>
                  </m:oMathPara>
                </a14:m>
                <a:endParaRPr lang="zh-CN" altLang="en-US" sz="1600" dirty="0"/>
              </a:p>
            </p:txBody>
          </p:sp>
        </mc:Choice>
        <mc:Fallback xmlns="">
          <p:sp>
            <p:nvSpPr>
              <p:cNvPr id="21" name="矩形 20"/>
              <p:cNvSpPr>
                <a:spLocks noRot="1" noChangeAspect="1" noMove="1" noResize="1" noEditPoints="1" noAdjustHandles="1" noChangeArrowheads="1" noChangeShapeType="1" noTextEdit="1"/>
              </p:cNvSpPr>
              <p:nvPr/>
            </p:nvSpPr>
            <p:spPr>
              <a:xfrm>
                <a:off x="544132" y="5860730"/>
                <a:ext cx="10935366" cy="338554"/>
              </a:xfrm>
              <a:prstGeom prst="rect">
                <a:avLst/>
              </a:prstGeom>
              <a:blipFill rotWithShape="0">
                <a:blip r:embed="rId6"/>
                <a:stretch>
                  <a:fillRect t="-87500" b="-1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55070" y="3525479"/>
                <a:ext cx="5738238" cy="951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sSub>
                            <m:sSubPr>
                              <m:ctrlPr>
                                <a:rPr kumimoji="1" lang="en-US" altLang="zh-CN" sz="2000" i="1">
                                  <a:latin typeface="Cambria Math" charset="0"/>
                                </a:rPr>
                              </m:ctrlPr>
                            </m:sSubPr>
                            <m:e>
                              <m:r>
                                <a:rPr kumimoji="1" lang="en-US" altLang="zh-CN" sz="2000" i="1">
                                  <a:latin typeface="Cambria Math" charset="0"/>
                                </a:rPr>
                                <m:t>𝑉</m:t>
                              </m:r>
                            </m:e>
                            <m:sub>
                              <m:r>
                                <a:rPr kumimoji="1" lang="en-US" altLang="zh-CN" sz="2000" i="1" smtClean="0">
                                  <a:latin typeface="Cambria Math" charset="0"/>
                                  <a:ea typeface="Cambria Math" charset="0"/>
                                  <a:cs typeface="Cambria Math" charset="0"/>
                                </a:rPr>
                                <m:t>𝜋</m:t>
                              </m:r>
                            </m:sub>
                          </m:sSub>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m:t>
                              </m:r>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1</m:t>
                              </m:r>
                            </m:sub>
                          </m:sSub>
                          <m:r>
                            <a:rPr kumimoji="1" lang="en-US" altLang="zh-CN" sz="2000" i="1">
                              <a:latin typeface="Cambria Math" charset="0"/>
                              <a:ea typeface="Cambria Math" charset="0"/>
                              <a:cs typeface="Cambria Math" charset="0"/>
                            </a:rPr>
                            <m:t>)</m:t>
                          </m:r>
                          <m:r>
                            <a:rPr kumimoji="1" lang="en-US" altLang="zh-CN" sz="2000" i="1">
                              <a:latin typeface="Cambria Math" charset="0"/>
                            </a:rPr>
                            <m:t> </m:t>
                          </m:r>
                        </m:e>
                        <m:sub>
                          <m:r>
                            <a:rPr kumimoji="1" lang="en-US" altLang="zh-CN" sz="2000" i="1" smtClean="0">
                              <a:latin typeface="Cambria Math" charset="0"/>
                            </a:rPr>
                            <m:t>𝑘</m:t>
                          </m:r>
                          <m:r>
                            <a:rPr kumimoji="1" lang="en-US" altLang="zh-TW" sz="2000" b="0" i="1" smtClean="0">
                              <a:latin typeface="Cambria Math" charset="0"/>
                            </a:rPr>
                            <m:t>+1</m:t>
                          </m:r>
                        </m:sub>
                      </m:sSub>
                      <m:r>
                        <a:rPr kumimoji="1" lang="en-US" altLang="zh-CN" sz="2400" b="0" i="1" smtClean="0">
                          <a:latin typeface="Cambria Math" charset="0"/>
                        </a:rPr>
                        <m:t>=</m:t>
                      </m:r>
                      <m:nary>
                        <m:naryPr>
                          <m:chr m:val="∑"/>
                          <m:supHide m:val="on"/>
                          <m:ctrlPr>
                            <a:rPr kumimoji="1" lang="zh-CN" altLang="en-US" sz="2400" i="1" smtClean="0">
                              <a:latin typeface="Cambria Math" charset="0"/>
                            </a:rPr>
                          </m:ctrlPr>
                        </m:naryPr>
                        <m:sub>
                          <m:r>
                            <m:rPr>
                              <m:brk m:alnAt="7"/>
                            </m:rPr>
                            <a:rPr kumimoji="1" lang="en-US" altLang="zh-CN" sz="2400" b="0" i="1" smtClean="0">
                              <a:latin typeface="Cambria Math" charset="0"/>
                            </a:rPr>
                            <m:t>𝑎</m:t>
                          </m:r>
                        </m:sub>
                        <m:sup/>
                        <m:e>
                          <m:r>
                            <a:rPr kumimoji="1" lang="en-US" altLang="zh-CN" sz="2400" b="0" i="1" smtClean="0">
                              <a:latin typeface="Cambria Math" charset="0"/>
                              <a:ea typeface="Cambria Math" charset="0"/>
                              <a:cs typeface="Cambria Math" charset="0"/>
                            </a:rPr>
                            <m:t>𝜋</m:t>
                          </m:r>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𝑎</m:t>
                              </m:r>
                            </m:e>
                            <m:e>
                              <m:r>
                                <a:rPr kumimoji="1" lang="en-US" altLang="zh-CN" sz="2400" b="0" i="1" smtClean="0">
                                  <a:latin typeface="Cambria Math" charset="0"/>
                                  <a:ea typeface="Cambria Math" charset="0"/>
                                  <a:cs typeface="Cambria Math" charset="0"/>
                                </a:rPr>
                                <m:t>𝑠</m:t>
                              </m:r>
                            </m:e>
                          </m:d>
                          <m:d>
                            <m:dPr>
                              <m:begChr m:val="{"/>
                              <m:endChr m:val="}"/>
                              <m:ctrlPr>
                                <a:rPr kumimoji="1" lang="en-US" altLang="zh-CN" sz="2400" b="0" i="1" smtClean="0">
                                  <a:latin typeface="Cambria Math" charset="0"/>
                                  <a:ea typeface="Cambria Math" charset="0"/>
                                  <a:cs typeface="Cambria Math" charset="0"/>
                                </a:rPr>
                              </m:ctrlPr>
                            </m:dPr>
                            <m:e>
                              <m:sSubSup>
                                <m:sSubSupPr>
                                  <m:ctrlPr>
                                    <a:rPr kumimoji="1" lang="en-US" altLang="zh-CN" sz="2400" b="0" i="1" smtClean="0">
                                      <a:latin typeface="Cambria Math" charset="0"/>
                                      <a:ea typeface="Cambria Math" charset="0"/>
                                      <a:cs typeface="Cambria Math" charset="0"/>
                                    </a:rPr>
                                  </m:ctrlPr>
                                </m:sSubSupPr>
                                <m:e>
                                  <m:r>
                                    <a:rPr kumimoji="1" lang="en-US" altLang="zh-CN" sz="2400" b="0" i="1" smtClean="0">
                                      <a:latin typeface="Cambria Math" charset="0"/>
                                      <a:ea typeface="Cambria Math" charset="0"/>
                                      <a:cs typeface="Cambria Math" charset="0"/>
                                    </a:rPr>
                                    <m:t>𝑅</m:t>
                                  </m:r>
                                </m:e>
                                <m:sub>
                                  <m:r>
                                    <a:rPr kumimoji="1" lang="en-US" altLang="zh-CN" sz="2400" b="0" i="1" smtClean="0">
                                      <a:latin typeface="Cambria Math" charset="0"/>
                                      <a:ea typeface="Cambria Math" charset="0"/>
                                      <a:cs typeface="Cambria Math" charset="0"/>
                                    </a:rPr>
                                    <m:t>𝑠</m:t>
                                  </m:r>
                                </m:sub>
                                <m:sup>
                                  <m:r>
                                    <a:rPr kumimoji="1" lang="en-US" altLang="zh-CN" sz="2400" b="0" i="1" smtClean="0">
                                      <a:latin typeface="Cambria Math" charset="0"/>
                                      <a:ea typeface="Cambria Math" charset="0"/>
                                      <a:cs typeface="Cambria Math" charset="0"/>
                                    </a:rPr>
                                    <m:t>𝑎</m:t>
                                  </m:r>
                                </m:sup>
                              </m:sSubSup>
                              <m:r>
                                <a:rPr kumimoji="1" lang="en-US" altLang="zh-CN" sz="2400" b="0" i="1" smtClean="0">
                                  <a:latin typeface="Cambria Math" charset="0"/>
                                  <a:ea typeface="Cambria Math" charset="0"/>
                                  <a:cs typeface="Cambria Math" charset="0"/>
                                </a:rPr>
                                <m:t>+</m:t>
                              </m:r>
                              <m:nary>
                                <m:naryPr>
                                  <m:chr m:val="∑"/>
                                  <m:supHide m:val="on"/>
                                  <m:ctrlPr>
                                    <a:rPr kumimoji="1" lang="en-US" altLang="zh-CN" sz="2400" i="1">
                                      <a:latin typeface="Cambria Math" charset="0"/>
                                      <a:ea typeface="Cambria Math" charset="0"/>
                                      <a:cs typeface="Cambria Math" charset="0"/>
                                    </a:rPr>
                                  </m:ctrlPr>
                                </m:naryPr>
                                <m:sub>
                                  <m:sSup>
                                    <m:sSupPr>
                                      <m:ctrlPr>
                                        <a:rPr kumimoji="1" lang="en-US" altLang="zh-CN" sz="2400" i="1">
                                          <a:latin typeface="Cambria Math" charset="0"/>
                                          <a:ea typeface="Cambria Math" charset="0"/>
                                          <a:cs typeface="Cambria Math" charset="0"/>
                                        </a:rPr>
                                      </m:ctrlPr>
                                    </m:sSupPr>
                                    <m:e>
                                      <m:r>
                                        <m:rPr>
                                          <m:brk m:alnAt="7"/>
                                        </m:rPr>
                                        <a:rPr kumimoji="1" lang="en-US" altLang="zh-CN" sz="2400" i="1">
                                          <a:latin typeface="Cambria Math" charset="0"/>
                                          <a:ea typeface="Cambria Math" charset="0"/>
                                          <a:cs typeface="Cambria Math" charset="0"/>
                                        </a:rPr>
                                        <m:t>𝑠</m:t>
                                      </m:r>
                                    </m:e>
                                    <m:sup>
                                      <m:r>
                                        <a:rPr kumimoji="1" lang="en-US" altLang="zh-CN" sz="2400" i="1">
                                          <a:latin typeface="Cambria Math" charset="0"/>
                                          <a:ea typeface="Cambria Math" charset="0"/>
                                          <a:cs typeface="Cambria Math" charset="0"/>
                                        </a:rPr>
                                        <m:t>′</m:t>
                                      </m:r>
                                    </m:sup>
                                  </m:sSup>
                                  <m:r>
                                    <m:rPr>
                                      <m:brk m:alnAt="7"/>
                                    </m:rP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   </m:t>
                                  </m:r>
                                  <m:r>
                                    <a:rPr kumimoji="1" lang="en-US" altLang="zh-CN" sz="2400" i="1">
                                      <a:latin typeface="Cambria Math" charset="0"/>
                                      <a:ea typeface="Cambria Math" charset="0"/>
                                      <a:cs typeface="Cambria Math" charset="0"/>
                                    </a:rPr>
                                    <m:t>𝑟</m:t>
                                  </m:r>
                                </m:sub>
                                <m:sup/>
                                <m:e>
                                  <m:sSubSup>
                                    <m:sSubSupPr>
                                      <m:ctrlPr>
                                        <a:rPr kumimoji="1" lang="en-US" altLang="zh-CN" sz="2400" i="1">
                                          <a:latin typeface="Cambria Math" charset="0"/>
                                        </a:rPr>
                                      </m:ctrlPr>
                                    </m:sSubSupPr>
                                    <m:e>
                                      <m:r>
                                        <a:rPr kumimoji="1" lang="en-US" altLang="zh-CN" sz="2400" i="1">
                                          <a:latin typeface="Cambria Math" charset="0"/>
                                        </a:rPr>
                                        <m:t>𝑃</m:t>
                                      </m:r>
                                    </m:e>
                                    <m:sub>
                                      <m:r>
                                        <a:rPr kumimoji="1" lang="en-US" altLang="zh-CN" sz="2400" i="1">
                                          <a:latin typeface="Cambria Math" charset="0"/>
                                        </a:rPr>
                                        <m:t>𝑠</m:t>
                                      </m:r>
                                      <m:sSup>
                                        <m:sSupPr>
                                          <m:ctrlPr>
                                            <a:rPr kumimoji="1" lang="en-US" altLang="zh-CN" sz="2400" i="1">
                                              <a:latin typeface="Cambria Math" charset="0"/>
                                            </a:rPr>
                                          </m:ctrlPr>
                                        </m:sSupPr>
                                        <m:e>
                                          <m:r>
                                            <a:rPr kumimoji="1" lang="en-US" altLang="zh-CN" sz="2400" i="1">
                                              <a:latin typeface="Cambria Math" charset="0"/>
                                            </a:rPr>
                                            <m:t>𝑠</m:t>
                                          </m:r>
                                        </m:e>
                                        <m:sup>
                                          <m:r>
                                            <a:rPr kumimoji="1" lang="en-US" altLang="zh-CN" sz="2400" i="1">
                                              <a:latin typeface="Cambria Math" charset="0"/>
                                            </a:rPr>
                                            <m:t>′</m:t>
                                          </m:r>
                                        </m:sup>
                                      </m:sSup>
                                    </m:sub>
                                    <m:sup>
                                      <m:r>
                                        <a:rPr kumimoji="1" lang="en-US" altLang="zh-CN" sz="2400" i="1">
                                          <a:latin typeface="Cambria Math" charset="0"/>
                                        </a:rPr>
                                        <m:t>𝑎</m:t>
                                      </m:r>
                                    </m:sup>
                                  </m:sSubSup>
                                  <m:sSub>
                                    <m:sSubPr>
                                      <m:ctrlPr>
                                        <a:rPr kumimoji="1" lang="en-US" altLang="zh-CN" sz="2000" i="1">
                                          <a:latin typeface="Cambria Math" charset="0"/>
                                        </a:rPr>
                                      </m:ctrlPr>
                                    </m:sSubPr>
                                    <m:e>
                                      <m:sSub>
                                        <m:sSubPr>
                                          <m:ctrlPr>
                                            <a:rPr kumimoji="1" lang="en-US" altLang="zh-CN" sz="2000" i="1">
                                              <a:latin typeface="Cambria Math" charset="0"/>
                                            </a:rPr>
                                          </m:ctrlPr>
                                        </m:sSubPr>
                                        <m:e>
                                          <m:r>
                                            <a:rPr kumimoji="1" lang="en-US" altLang="zh-CN" sz="2000" i="1">
                                              <a:latin typeface="Cambria Math" charset="0"/>
                                            </a:rPr>
                                            <m:t>𝑉</m:t>
                                          </m:r>
                                        </m:e>
                                        <m:sub>
                                          <m:r>
                                            <a:rPr kumimoji="1" lang="en-US" altLang="zh-CN" sz="2000" i="1">
                                              <a:latin typeface="Cambria Math" charset="0"/>
                                              <a:ea typeface="Cambria Math" charset="0"/>
                                              <a:cs typeface="Cambria Math" charset="0"/>
                                            </a:rPr>
                                            <m:t>𝜋</m:t>
                                          </m:r>
                                        </m:sub>
                                      </m:sSub>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𝑆</m:t>
                                      </m:r>
                                      <m:r>
                                        <a:rPr kumimoji="1" lang="en-US" altLang="zh-CN" sz="2000" b="0" i="1" smtClean="0">
                                          <a:latin typeface="Cambria Math" charset="0"/>
                                          <a:ea typeface="Cambria Math" charset="0"/>
                                          <a:cs typeface="Cambria Math" charset="0"/>
                                        </a:rPr>
                                        <m:t>′) </m:t>
                                      </m:r>
                                    </m:e>
                                    <m:sub>
                                      <m:r>
                                        <a:rPr kumimoji="1" lang="en-US" altLang="zh-CN" sz="2000" i="1">
                                          <a:latin typeface="Cambria Math" charset="0"/>
                                        </a:rPr>
                                        <m:t>𝑘</m:t>
                                      </m:r>
                                    </m:sub>
                                  </m:sSub>
                                </m:e>
                              </m:nary>
                            </m:e>
                          </m:d>
                        </m:e>
                      </m:nary>
                    </m:oMath>
                  </m:oMathPara>
                </a14:m>
                <a:endParaRPr kumimoji="1"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55070" y="3525479"/>
                <a:ext cx="5738238" cy="951735"/>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9122279" y="3728140"/>
                <a:ext cx="2650621" cy="391902"/>
              </a:xfrm>
              <a:prstGeom prst="rect">
                <a:avLst/>
              </a:prstGeom>
              <a:noFill/>
            </p:spPr>
            <p:txBody>
              <a:bodyPr wrap="square" rtlCol="0">
                <a:spAutoFit/>
              </a:bodyPr>
              <a:lstStyle/>
              <a:p>
                <a14:m>
                  <m:oMath xmlns:m="http://schemas.openxmlformats.org/officeDocument/2006/math">
                    <m:sSubSup>
                      <m:sSubSupPr>
                        <m:ctrlPr>
                          <a:rPr kumimoji="1" lang="en-US" altLang="zh-CN" i="1">
                            <a:latin typeface="Cambria Math" charset="0"/>
                          </a:rPr>
                        </m:ctrlPr>
                      </m:sSubSupPr>
                      <m:e>
                        <m:r>
                          <a:rPr kumimoji="1" lang="en-US" altLang="zh-CN" i="1">
                            <a:latin typeface="Cambria Math" charset="0"/>
                          </a:rPr>
                          <m:t>𝑃</m:t>
                        </m:r>
                      </m:e>
                      <m:sub>
                        <m:r>
                          <a:rPr kumimoji="1" lang="en-US" altLang="zh-CN" i="1">
                            <a:latin typeface="Cambria Math" charset="0"/>
                          </a:rPr>
                          <m:t>𝑠</m:t>
                        </m:r>
                        <m:sSup>
                          <m:sSupPr>
                            <m:ctrlPr>
                              <a:rPr kumimoji="1" lang="en-US" altLang="zh-CN" i="1">
                                <a:latin typeface="Cambria Math" charset="0"/>
                              </a:rPr>
                            </m:ctrlPr>
                          </m:sSupPr>
                          <m:e>
                            <m:r>
                              <a:rPr kumimoji="1" lang="en-US" altLang="zh-CN" i="1">
                                <a:latin typeface="Cambria Math" charset="0"/>
                              </a:rPr>
                              <m:t>𝑠</m:t>
                            </m:r>
                          </m:e>
                          <m:sup>
                            <m:r>
                              <a:rPr kumimoji="1" lang="en-US" altLang="zh-CN" i="1">
                                <a:latin typeface="Cambria Math" charset="0"/>
                              </a:rPr>
                              <m:t>′</m:t>
                            </m:r>
                          </m:sup>
                        </m:sSup>
                      </m:sub>
                      <m:sup>
                        <m:r>
                          <a:rPr kumimoji="1" lang="en-US" altLang="zh-CN" i="1">
                            <a:latin typeface="Cambria Math" charset="0"/>
                          </a:rPr>
                          <m:t>𝑎</m:t>
                        </m:r>
                      </m:sup>
                    </m:sSubSup>
                  </m:oMath>
                </a14:m>
                <a:r>
                  <a:rPr kumimoji="1" lang="zh-TW" altLang="en-US" dirty="0" smtClean="0"/>
                  <a:t>在這裡只能等於</a:t>
                </a:r>
                <a:r>
                  <a:rPr kumimoji="1" lang="en-US" altLang="zh-TW" dirty="0" smtClean="0"/>
                  <a:t>1</a:t>
                </a:r>
                <a:endParaRPr kumimoji="1"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122279" y="3728140"/>
                <a:ext cx="2650621" cy="391902"/>
              </a:xfrm>
              <a:prstGeom prst="rect">
                <a:avLst/>
              </a:prstGeom>
              <a:blipFill rotWithShape="0">
                <a:blip r:embed="rId8"/>
                <a:stretch>
                  <a:fillRect t="-781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8932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39258286"/>
              </p:ext>
            </p:extLst>
          </p:nvPr>
        </p:nvGraphicFramePr>
        <p:xfrm>
          <a:off x="1398879" y="84794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242851199"/>
              </p:ext>
            </p:extLst>
          </p:nvPr>
        </p:nvGraphicFramePr>
        <p:xfrm>
          <a:off x="4714353" y="852855"/>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-9.0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-7.7</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-7.7</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-9.0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文本框 7"/>
          <p:cNvSpPr txBox="1"/>
          <p:nvPr/>
        </p:nvSpPr>
        <p:spPr>
          <a:xfrm>
            <a:off x="2145312" y="2772697"/>
            <a:ext cx="678426" cy="369332"/>
          </a:xfrm>
          <a:prstGeom prst="rect">
            <a:avLst/>
          </a:prstGeom>
          <a:noFill/>
        </p:spPr>
        <p:txBody>
          <a:bodyPr wrap="square" rtlCol="0">
            <a:spAutoFit/>
          </a:bodyPr>
          <a:lstStyle/>
          <a:p>
            <a:r>
              <a:rPr kumimoji="1" lang="en-US" altLang="zh-CN" dirty="0" smtClean="0"/>
              <a:t>K=3</a:t>
            </a:r>
            <a:endParaRPr kumimoji="1" lang="zh-CN" altLang="en-US" dirty="0"/>
          </a:p>
        </p:txBody>
      </p:sp>
      <p:sp>
        <p:nvSpPr>
          <p:cNvPr id="9" name="文本框 8"/>
          <p:cNvSpPr txBox="1"/>
          <p:nvPr/>
        </p:nvSpPr>
        <p:spPr>
          <a:xfrm>
            <a:off x="3821394" y="1546994"/>
            <a:ext cx="678426" cy="369332"/>
          </a:xfrm>
          <a:prstGeom prst="rect">
            <a:avLst/>
          </a:prstGeom>
          <a:noFill/>
        </p:spPr>
        <p:txBody>
          <a:bodyPr wrap="square" rtlCol="0">
            <a:spAutoFit/>
          </a:bodyPr>
          <a:lstStyle/>
          <a:p>
            <a:r>
              <a:rPr kumimoji="1" lang="mr-IN" altLang="zh-CN" dirty="0" smtClean="0"/>
              <a:t>………</a:t>
            </a:r>
            <a:endParaRPr kumimoji="1" lang="zh-CN" altLang="en-US" dirty="0"/>
          </a:p>
        </p:txBody>
      </p:sp>
      <p:sp>
        <p:nvSpPr>
          <p:cNvPr id="10" name="文本框 9"/>
          <p:cNvSpPr txBox="1"/>
          <p:nvPr/>
        </p:nvSpPr>
        <p:spPr>
          <a:xfrm>
            <a:off x="5407649" y="2772697"/>
            <a:ext cx="784700" cy="369332"/>
          </a:xfrm>
          <a:prstGeom prst="rect">
            <a:avLst/>
          </a:prstGeom>
          <a:noFill/>
        </p:spPr>
        <p:txBody>
          <a:bodyPr wrap="square" rtlCol="0">
            <a:spAutoFit/>
          </a:bodyPr>
          <a:lstStyle/>
          <a:p>
            <a:r>
              <a:rPr kumimoji="1" lang="en-US" altLang="zh-CN" dirty="0" smtClean="0"/>
              <a:t>K=10</a:t>
            </a:r>
            <a:endParaRPr kumimoji="1" lang="zh-CN" altLang="en-US" dirty="0"/>
          </a:p>
        </p:txBody>
      </p:sp>
      <mc:AlternateContent xmlns:mc="http://schemas.openxmlformats.org/markup-compatibility/2006" xmlns:a14="http://schemas.microsoft.com/office/drawing/2010/main">
        <mc:Choice Requires="a14">
          <p:sp>
            <p:nvSpPr>
              <p:cNvPr id="17" name="文本框 16"/>
              <p:cNvSpPr txBox="1"/>
              <p:nvPr/>
            </p:nvSpPr>
            <p:spPr>
              <a:xfrm>
                <a:off x="946631" y="3632721"/>
                <a:ext cx="10491436" cy="2400657"/>
              </a:xfrm>
              <a:prstGeom prst="rect">
                <a:avLst/>
              </a:prstGeom>
              <a:noFill/>
            </p:spPr>
            <p:txBody>
              <a:bodyPr wrap="square" rtlCol="0">
                <a:spAutoFit/>
              </a:bodyPr>
              <a:lstStyle/>
              <a:p>
                <a:pPr>
                  <a:lnSpc>
                    <a:spcPct val="150000"/>
                  </a:lnSpc>
                </a:pPr>
                <a:r>
                  <a:rPr kumimoji="1" lang="en-US" altLang="zh-TW" sz="2000" dirty="0" smtClean="0">
                    <a:latin typeface="Cambria Math" charset="0"/>
                  </a:rPr>
                  <a:t>Dynamic</a:t>
                </a:r>
                <a:r>
                  <a:rPr kumimoji="1" lang="zh-TW" altLang="en-US" sz="2000" dirty="0" smtClean="0">
                    <a:latin typeface="Cambria Math" charset="0"/>
                  </a:rPr>
                  <a:t> </a:t>
                </a:r>
                <a:r>
                  <a:rPr kumimoji="1" lang="en-US" altLang="zh-TW" sz="2000" dirty="0" smtClean="0">
                    <a:latin typeface="Cambria Math" charset="0"/>
                  </a:rPr>
                  <a:t>Programming</a:t>
                </a:r>
                <a:r>
                  <a:rPr kumimoji="1" lang="zh-TW" altLang="en-US" sz="2000" dirty="0">
                    <a:latin typeface="Cambria Math" charset="0"/>
                  </a:rPr>
                  <a:t> </a:t>
                </a:r>
                <a:r>
                  <a:rPr kumimoji="1" lang="zh-TW" altLang="en-US" sz="2000" dirty="0" smtClean="0">
                    <a:latin typeface="Cambria Math" charset="0"/>
                  </a:rPr>
                  <a:t>的目標在於求得最好的策略 </a:t>
                </a:r>
                <a14:m>
                  <m:oMath xmlns:m="http://schemas.openxmlformats.org/officeDocument/2006/math">
                    <m:r>
                      <m:rPr>
                        <m:sty m:val="p"/>
                      </m:rPr>
                      <a:rPr kumimoji="1" lang="zh-TW" altLang="en-US" sz="2000" i="0" smtClean="0">
                        <a:latin typeface="Cambria Math" charset="0"/>
                        <a:ea typeface="Cambria Math" charset="0"/>
                        <a:cs typeface="Cambria Math" charset="0"/>
                      </a:rPr>
                      <m:t>π</m:t>
                    </m:r>
                  </m:oMath>
                </a14:m>
                <a:r>
                  <a:rPr kumimoji="1" lang="zh-TW" altLang="en-US" sz="2000" dirty="0" smtClean="0">
                    <a:latin typeface="Cambria Math" charset="0"/>
                  </a:rPr>
                  <a:t>，</a:t>
                </a:r>
                <a:endParaRPr kumimoji="1" lang="en-US" altLang="zh-TW" sz="2000" dirty="0" smtClean="0">
                  <a:latin typeface="Cambria Math" charset="0"/>
                </a:endParaRPr>
              </a:p>
              <a:p>
                <a:pPr>
                  <a:lnSpc>
                    <a:spcPct val="150000"/>
                  </a:lnSpc>
                </a:pPr>
                <a:r>
                  <a:rPr kumimoji="1" lang="zh-TW" altLang="en-US" sz="2000" dirty="0" smtClean="0">
                    <a:latin typeface="Cambria Math" charset="0"/>
                  </a:rPr>
                  <a:t>這也是</a:t>
                </a:r>
                <a:r>
                  <a:rPr kumimoji="1" lang="en-US" altLang="zh-TW" sz="2000" dirty="0" smtClean="0">
                    <a:latin typeface="Cambria Math" charset="0"/>
                  </a:rPr>
                  <a:t>Reinforcement</a:t>
                </a:r>
                <a:r>
                  <a:rPr kumimoji="1" lang="zh-TW" altLang="en-US" sz="2000" dirty="0" smtClean="0">
                    <a:latin typeface="Cambria Math" charset="0"/>
                  </a:rPr>
                  <a:t> </a:t>
                </a:r>
                <a:r>
                  <a:rPr kumimoji="1" lang="en-US" altLang="zh-TW" sz="2000" dirty="0" smtClean="0">
                    <a:latin typeface="Cambria Math" charset="0"/>
                  </a:rPr>
                  <a:t>Learning</a:t>
                </a:r>
                <a:r>
                  <a:rPr kumimoji="1" lang="zh-TW" altLang="en-US" sz="2000" dirty="0" smtClean="0">
                    <a:latin typeface="Cambria Math" charset="0"/>
                  </a:rPr>
                  <a:t>的最終目標。</a:t>
                </a:r>
                <a:endParaRPr kumimoji="1" lang="en-US" altLang="zh-TW" sz="2000" dirty="0" smtClean="0">
                  <a:latin typeface="Cambria Math" charset="0"/>
                </a:endParaRPr>
              </a:p>
              <a:p>
                <a:pPr>
                  <a:lnSpc>
                    <a:spcPct val="150000"/>
                  </a:lnSpc>
                </a:pPr>
                <a:r>
                  <a:rPr kumimoji="1" lang="zh-TW" altLang="en-US" sz="2000" dirty="0" smtClean="0">
                    <a:latin typeface="Cambria Math" charset="0"/>
                  </a:rPr>
                  <a:t>在 </a:t>
                </a:r>
                <a:r>
                  <a:rPr kumimoji="1" lang="en-US" altLang="zh-TW" sz="2000" dirty="0" smtClean="0">
                    <a:latin typeface="Cambria Math" charset="0"/>
                  </a:rPr>
                  <a:t>Dynamic</a:t>
                </a:r>
                <a:r>
                  <a:rPr kumimoji="1" lang="zh-TW" altLang="en-US" sz="2000" dirty="0" smtClean="0">
                    <a:latin typeface="Cambria Math" charset="0"/>
                  </a:rPr>
                  <a:t> </a:t>
                </a:r>
                <a:r>
                  <a:rPr kumimoji="1" lang="en-US" altLang="zh-TW" sz="2000" dirty="0" smtClean="0">
                    <a:latin typeface="Cambria Math" charset="0"/>
                  </a:rPr>
                  <a:t>Programming</a:t>
                </a:r>
                <a:r>
                  <a:rPr kumimoji="1" lang="zh-TW" altLang="en-US" sz="2000" dirty="0" smtClean="0">
                    <a:latin typeface="Cambria Math" charset="0"/>
                  </a:rPr>
                  <a:t> 中，策略 </a:t>
                </a:r>
                <a14:m>
                  <m:oMath xmlns:m="http://schemas.openxmlformats.org/officeDocument/2006/math">
                    <m:r>
                      <a:rPr kumimoji="1" lang="zh-TW" altLang="en-US" sz="2000" b="0" i="0" smtClean="0">
                        <a:latin typeface="Cambria Math" charset="0"/>
                        <a:ea typeface="Cambria Math" charset="0"/>
                        <a:cs typeface="Cambria Math" charset="0"/>
                      </a:rPr>
                      <m:t> </m:t>
                    </m:r>
                    <m:r>
                      <m:rPr>
                        <m:sty m:val="p"/>
                      </m:rPr>
                      <a:rPr kumimoji="1" lang="zh-TW" altLang="en-US" sz="2000" i="0" smtClean="0">
                        <a:latin typeface="Cambria Math" charset="0"/>
                        <a:ea typeface="Cambria Math" charset="0"/>
                        <a:cs typeface="Cambria Math" charset="0"/>
                      </a:rPr>
                      <m:t>π</m:t>
                    </m:r>
                    <m:r>
                      <a:rPr kumimoji="1" lang="zh-TW" altLang="en-US" sz="2000" b="0" i="0" smtClean="0">
                        <a:latin typeface="Cambria Math" charset="0"/>
                        <a:ea typeface="Cambria Math" charset="0"/>
                        <a:cs typeface="Cambria Math" charset="0"/>
                      </a:rPr>
                      <m:t> </m:t>
                    </m:r>
                  </m:oMath>
                </a14:m>
                <a:r>
                  <a:rPr kumimoji="1" lang="zh-TW" altLang="en-US" sz="2000" dirty="0" smtClean="0">
                    <a:latin typeface="Cambria Math" charset="0"/>
                  </a:rPr>
                  <a:t>的更新是基於狀態的價值的</a:t>
                </a:r>
                <a:endParaRPr kumimoji="1" lang="en-US" altLang="zh-TW" sz="2000" dirty="0" smtClean="0">
                  <a:latin typeface="Cambria Math" charset="0"/>
                </a:endParaRPr>
              </a:p>
              <a:p>
                <a:pPr>
                  <a:lnSpc>
                    <a:spcPct val="150000"/>
                  </a:lnSpc>
                </a:pPr>
                <a:endParaRPr kumimoji="1" lang="en-US" altLang="zh-CN" sz="2000" dirty="0">
                  <a:latin typeface="Cambria Math" charset="0"/>
                </a:endParaRPr>
              </a:p>
              <a:p>
                <a:pPr>
                  <a:lnSpc>
                    <a:spcPct val="150000"/>
                  </a:lnSpc>
                </a:pPr>
                <a:r>
                  <a:rPr kumimoji="1" lang="zh-TW" altLang="en-US" sz="2000" dirty="0" smtClean="0">
                    <a:latin typeface="Cambria Math" charset="0"/>
                  </a:rPr>
                  <a:t>現規定策略 </a:t>
                </a:r>
                <a14:m>
                  <m:oMath xmlns:m="http://schemas.openxmlformats.org/officeDocument/2006/math">
                    <m:r>
                      <a:rPr kumimoji="1" lang="zh-TW" altLang="en-US" sz="2000" b="0" i="0" smtClean="0">
                        <a:latin typeface="Cambria Math" charset="0"/>
                        <a:ea typeface="Cambria Math" charset="0"/>
                        <a:cs typeface="Cambria Math" charset="0"/>
                      </a:rPr>
                      <m:t> </m:t>
                    </m:r>
                    <m:r>
                      <m:rPr>
                        <m:sty m:val="p"/>
                      </m:rPr>
                      <a:rPr kumimoji="1" lang="zh-TW" altLang="en-US" sz="2000" i="0" smtClean="0">
                        <a:latin typeface="Cambria Math" charset="0"/>
                        <a:ea typeface="Cambria Math" charset="0"/>
                        <a:cs typeface="Cambria Math" charset="0"/>
                      </a:rPr>
                      <m:t>π</m:t>
                    </m:r>
                  </m:oMath>
                </a14:m>
                <a:r>
                  <a:rPr kumimoji="1" lang="zh-TW" altLang="en-US" sz="2000" dirty="0" smtClean="0">
                    <a:latin typeface="Cambria Math" charset="0"/>
                  </a:rPr>
                  <a:t> 會朝著價值最大的狀態</a:t>
                </a:r>
                <a:r>
                  <a:rPr kumimoji="1" lang="zh-TW" altLang="en-US" sz="2000" b="1" u="sng" dirty="0" smtClean="0">
                    <a:latin typeface="Cambria Math" charset="0"/>
                  </a:rPr>
                  <a:t>貪婪（</a:t>
                </a:r>
                <a:r>
                  <a:rPr kumimoji="1" lang="en-US" altLang="zh-TW" sz="2000" b="1" u="sng" dirty="0" smtClean="0">
                    <a:latin typeface="Cambria Math" charset="0"/>
                  </a:rPr>
                  <a:t>greedy</a:t>
                </a:r>
                <a:r>
                  <a:rPr kumimoji="1" lang="zh-TW" altLang="en-US" sz="2000" b="1" u="sng" dirty="0" smtClean="0">
                    <a:latin typeface="Cambria Math" charset="0"/>
                  </a:rPr>
                  <a:t>）更新</a:t>
                </a:r>
                <a:r>
                  <a:rPr kumimoji="1" lang="zh-TW" altLang="en-US" sz="2000" dirty="0" smtClean="0">
                    <a:latin typeface="Cambria Math" charset="0"/>
                  </a:rPr>
                  <a:t>。</a:t>
                </a:r>
                <a:endParaRPr kumimoji="1" lang="en-US" altLang="zh-CN" sz="2000" dirty="0" smtClean="0">
                  <a:latin typeface="Cambria Math"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946631" y="3632721"/>
                <a:ext cx="10491436" cy="2400657"/>
              </a:xfrm>
              <a:prstGeom prst="rect">
                <a:avLst/>
              </a:prstGeom>
              <a:blipFill rotWithShape="0">
                <a:blip r:embed="rId2"/>
                <a:stretch>
                  <a:fillRect l="-581" b="-18020"/>
                </a:stretch>
              </a:blipFill>
            </p:spPr>
            <p:txBody>
              <a:bodyPr/>
              <a:lstStyle/>
              <a:p>
                <a:r>
                  <a:rPr lang="zh-CN" altLang="en-US">
                    <a:noFill/>
                  </a:rPr>
                  <a:t> </a:t>
                </a:r>
              </a:p>
            </p:txBody>
          </p:sp>
        </mc:Fallback>
      </mc:AlternateContent>
      <p:sp>
        <p:nvSpPr>
          <p:cNvPr id="18" name="文本框 17"/>
          <p:cNvSpPr txBox="1"/>
          <p:nvPr/>
        </p:nvSpPr>
        <p:spPr>
          <a:xfrm>
            <a:off x="7100178" y="1557634"/>
            <a:ext cx="678426" cy="369332"/>
          </a:xfrm>
          <a:prstGeom prst="rect">
            <a:avLst/>
          </a:prstGeom>
          <a:noFill/>
        </p:spPr>
        <p:txBody>
          <a:bodyPr wrap="square" rtlCol="0">
            <a:spAutoFit/>
          </a:bodyPr>
          <a:lstStyle/>
          <a:p>
            <a:r>
              <a:rPr kumimoji="1" lang="mr-IN" altLang="zh-CN" dirty="0" smtClean="0"/>
              <a:t>………</a:t>
            </a:r>
            <a:endParaRPr kumimoji="1" lang="zh-CN"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626467064"/>
              </p:ext>
            </p:extLst>
          </p:nvPr>
        </p:nvGraphicFramePr>
        <p:xfrm>
          <a:off x="8040800" y="85858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22.</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18</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a:t>
                      </a:r>
                      <a:r>
                        <a:rPr lang="en-US" altLang="zh-TW" sz="1600" b="0" dirty="0" smtClean="0">
                          <a:solidFill>
                            <a:schemeClr val="tx1"/>
                          </a:solidFill>
                        </a:rPr>
                        <a:t>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18</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22</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20" name="文本框 19"/>
              <p:cNvSpPr txBox="1"/>
              <p:nvPr/>
            </p:nvSpPr>
            <p:spPr>
              <a:xfrm>
                <a:off x="8734095" y="2778421"/>
                <a:ext cx="973247" cy="369332"/>
              </a:xfrm>
              <a:prstGeom prst="rect">
                <a:avLst/>
              </a:prstGeom>
              <a:noFill/>
            </p:spPr>
            <p:txBody>
              <a:bodyPr wrap="square" rtlCol="0">
                <a:spAutoFit/>
              </a:bodyPr>
              <a:lstStyle/>
              <a:p>
                <a:r>
                  <a:rPr kumimoji="1" lang="en-US" altLang="zh-CN" dirty="0" smtClean="0"/>
                  <a:t>K</a:t>
                </a:r>
                <a:r>
                  <a:rPr kumimoji="1" lang="zh-TW" altLang="en-US" dirty="0" smtClean="0"/>
                  <a:t> </a:t>
                </a:r>
                <a:r>
                  <a:rPr kumimoji="1" lang="en-US" altLang="zh-CN" dirty="0" smtClean="0"/>
                  <a:t>=</a:t>
                </a:r>
                <a14:m>
                  <m:oMath xmlns:m="http://schemas.openxmlformats.org/officeDocument/2006/math">
                    <m:r>
                      <a:rPr kumimoji="1" lang="zh-TW" altLang="en-US" b="0" i="0" smtClean="0">
                        <a:latin typeface="Cambria Math" charset="0"/>
                        <a:ea typeface="Cambria Math" charset="0"/>
                        <a:cs typeface="Cambria Math" charset="0"/>
                      </a:rPr>
                      <m:t> </m:t>
                    </m:r>
                    <m:r>
                      <a:rPr kumimoji="1" lang="en-US" altLang="zh-CN" i="1" smtClean="0">
                        <a:latin typeface="Cambria Math" charset="0"/>
                        <a:ea typeface="Cambria Math" charset="0"/>
                        <a:cs typeface="Cambria Math" charset="0"/>
                      </a:rPr>
                      <m:t>∞</m:t>
                    </m:r>
                  </m:oMath>
                </a14:m>
                <a:endParaRPr kumimoji="1"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8734095" y="2778421"/>
                <a:ext cx="973247" cy="369332"/>
              </a:xfrm>
              <a:prstGeom prst="rect">
                <a:avLst/>
              </a:prstGeom>
              <a:blipFill rotWithShape="0">
                <a:blip r:embed="rId3"/>
                <a:stretch>
                  <a:fillRect l="-5660" t="-98333" b="-1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424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653461627"/>
              </p:ext>
            </p:extLst>
          </p:nvPr>
        </p:nvGraphicFramePr>
        <p:xfrm>
          <a:off x="939375" y="98129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0.0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98194231"/>
              </p:ext>
            </p:extLst>
          </p:nvPr>
        </p:nvGraphicFramePr>
        <p:xfrm>
          <a:off x="6251877" y="99603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-1.7</a:t>
                      </a:r>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1700764"/>
              </p:ext>
            </p:extLst>
          </p:nvPr>
        </p:nvGraphicFramePr>
        <p:xfrm>
          <a:off x="8992827" y="981290"/>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4033070"/>
              </p:ext>
            </p:extLst>
          </p:nvPr>
        </p:nvGraphicFramePr>
        <p:xfrm>
          <a:off x="3595626" y="99603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smtClean="0">
                          <a:solidFill>
                            <a:schemeClr val="tx1"/>
                          </a:solidFill>
                        </a:rPr>
                        <a:t>-1.0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924409699"/>
              </p:ext>
            </p:extLst>
          </p:nvPr>
        </p:nvGraphicFramePr>
        <p:xfrm>
          <a:off x="940925" y="361950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12" name="文本框 11"/>
          <p:cNvSpPr txBox="1"/>
          <p:nvPr/>
        </p:nvSpPr>
        <p:spPr>
          <a:xfrm>
            <a:off x="1685808" y="2999453"/>
            <a:ext cx="678426" cy="369332"/>
          </a:xfrm>
          <a:prstGeom prst="rect">
            <a:avLst/>
          </a:prstGeom>
          <a:noFill/>
        </p:spPr>
        <p:txBody>
          <a:bodyPr wrap="square" rtlCol="0">
            <a:spAutoFit/>
          </a:bodyPr>
          <a:lstStyle/>
          <a:p>
            <a:r>
              <a:rPr kumimoji="1" lang="en-US" altLang="zh-CN" smtClean="0"/>
              <a:t>K=0</a:t>
            </a:r>
            <a:endParaRPr kumimoji="1" lang="zh-CN" altLang="en-US" dirty="0"/>
          </a:p>
        </p:txBody>
      </p:sp>
      <p:sp>
        <p:nvSpPr>
          <p:cNvPr id="13" name="文本框 12"/>
          <p:cNvSpPr txBox="1"/>
          <p:nvPr/>
        </p:nvSpPr>
        <p:spPr>
          <a:xfrm>
            <a:off x="4342059" y="2999453"/>
            <a:ext cx="678426" cy="369332"/>
          </a:xfrm>
          <a:prstGeom prst="rect">
            <a:avLst/>
          </a:prstGeom>
          <a:noFill/>
        </p:spPr>
        <p:txBody>
          <a:bodyPr wrap="square" rtlCol="0">
            <a:spAutoFit/>
          </a:bodyPr>
          <a:lstStyle/>
          <a:p>
            <a:r>
              <a:rPr kumimoji="1" lang="en-US" altLang="zh-CN" dirty="0" smtClean="0"/>
              <a:t>K=1</a:t>
            </a:r>
            <a:endParaRPr kumimoji="1" lang="zh-CN" altLang="en-US" dirty="0"/>
          </a:p>
        </p:txBody>
      </p:sp>
      <p:sp>
        <p:nvSpPr>
          <p:cNvPr id="14" name="文本框 13"/>
          <p:cNvSpPr txBox="1"/>
          <p:nvPr/>
        </p:nvSpPr>
        <p:spPr>
          <a:xfrm>
            <a:off x="7096680" y="2999453"/>
            <a:ext cx="678426" cy="369332"/>
          </a:xfrm>
          <a:prstGeom prst="rect">
            <a:avLst/>
          </a:prstGeom>
          <a:noFill/>
        </p:spPr>
        <p:txBody>
          <a:bodyPr wrap="square" rtlCol="0">
            <a:spAutoFit/>
          </a:bodyPr>
          <a:lstStyle/>
          <a:p>
            <a:r>
              <a:rPr kumimoji="1" lang="en-US" altLang="zh-CN" smtClean="0"/>
              <a:t>K=2</a:t>
            </a:r>
            <a:endParaRPr kumimoji="1" lang="zh-CN" altLang="en-US" dirty="0"/>
          </a:p>
        </p:txBody>
      </p:sp>
      <p:sp>
        <p:nvSpPr>
          <p:cNvPr id="15" name="文本框 14"/>
          <p:cNvSpPr txBox="1"/>
          <p:nvPr/>
        </p:nvSpPr>
        <p:spPr>
          <a:xfrm>
            <a:off x="9739260" y="2999453"/>
            <a:ext cx="678426" cy="369332"/>
          </a:xfrm>
          <a:prstGeom prst="rect">
            <a:avLst/>
          </a:prstGeom>
          <a:noFill/>
        </p:spPr>
        <p:txBody>
          <a:bodyPr wrap="square" rtlCol="0">
            <a:spAutoFit/>
          </a:bodyPr>
          <a:lstStyle/>
          <a:p>
            <a:r>
              <a:rPr kumimoji="1" lang="en-US" altLang="zh-CN" dirty="0" smtClean="0"/>
              <a:t>K=3</a:t>
            </a:r>
            <a:endParaRPr kumimoji="1"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1657108695"/>
              </p:ext>
            </p:extLst>
          </p:nvPr>
        </p:nvGraphicFramePr>
        <p:xfrm>
          <a:off x="3597176" y="361950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10418922"/>
              </p:ext>
            </p:extLst>
          </p:nvPr>
        </p:nvGraphicFramePr>
        <p:xfrm>
          <a:off x="6253427" y="361950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24" name="十字箭头 23"/>
          <p:cNvSpPr/>
          <p:nvPr/>
        </p:nvSpPr>
        <p:spPr>
          <a:xfrm>
            <a:off x="2108867" y="41133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十字箭头 25"/>
          <p:cNvSpPr/>
          <p:nvPr/>
        </p:nvSpPr>
        <p:spPr>
          <a:xfrm>
            <a:off x="2109123" y="368850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十字箭头 27"/>
          <p:cNvSpPr/>
          <p:nvPr/>
        </p:nvSpPr>
        <p:spPr>
          <a:xfrm>
            <a:off x="1558882" y="45522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十字箭头 28"/>
          <p:cNvSpPr/>
          <p:nvPr/>
        </p:nvSpPr>
        <p:spPr>
          <a:xfrm>
            <a:off x="2108867" y="45522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十字箭头 30"/>
          <p:cNvSpPr/>
          <p:nvPr/>
        </p:nvSpPr>
        <p:spPr>
          <a:xfrm>
            <a:off x="1558882" y="41133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十字箭头 31"/>
          <p:cNvSpPr/>
          <p:nvPr/>
        </p:nvSpPr>
        <p:spPr>
          <a:xfrm>
            <a:off x="1572329" y="36744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十字箭头 33"/>
          <p:cNvSpPr/>
          <p:nvPr/>
        </p:nvSpPr>
        <p:spPr>
          <a:xfrm>
            <a:off x="2657028" y="3679166"/>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十字箭头 34"/>
          <p:cNvSpPr/>
          <p:nvPr/>
        </p:nvSpPr>
        <p:spPr>
          <a:xfrm>
            <a:off x="2657028" y="410261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十字箭头 35"/>
          <p:cNvSpPr/>
          <p:nvPr/>
        </p:nvSpPr>
        <p:spPr>
          <a:xfrm>
            <a:off x="1009809" y="41133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十字箭头 36"/>
          <p:cNvSpPr/>
          <p:nvPr/>
        </p:nvSpPr>
        <p:spPr>
          <a:xfrm>
            <a:off x="1009809" y="455969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十字箭头 37"/>
          <p:cNvSpPr/>
          <p:nvPr/>
        </p:nvSpPr>
        <p:spPr>
          <a:xfrm>
            <a:off x="1009809" y="498048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十字箭头 38"/>
          <p:cNvSpPr/>
          <p:nvPr/>
        </p:nvSpPr>
        <p:spPr>
          <a:xfrm>
            <a:off x="1558882" y="5005059"/>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十字箭头 39"/>
          <p:cNvSpPr/>
          <p:nvPr/>
        </p:nvSpPr>
        <p:spPr>
          <a:xfrm>
            <a:off x="2107955" y="4999550"/>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十字箭头 40"/>
          <p:cNvSpPr/>
          <p:nvPr/>
        </p:nvSpPr>
        <p:spPr>
          <a:xfrm>
            <a:off x="2642594" y="4566845"/>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左箭头 42"/>
          <p:cNvSpPr/>
          <p:nvPr/>
        </p:nvSpPr>
        <p:spPr>
          <a:xfrm>
            <a:off x="4256829" y="380595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左箭头 43"/>
          <p:cNvSpPr/>
          <p:nvPr/>
        </p:nvSpPr>
        <p:spPr>
          <a:xfrm rot="5400000">
            <a:off x="3665775" y="4229953"/>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左箭头 44"/>
          <p:cNvSpPr/>
          <p:nvPr/>
        </p:nvSpPr>
        <p:spPr>
          <a:xfrm rot="10800000">
            <a:off x="4771538" y="5118287"/>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左箭头 46"/>
          <p:cNvSpPr/>
          <p:nvPr/>
        </p:nvSpPr>
        <p:spPr>
          <a:xfrm rot="16200000">
            <a:off x="5335612" y="466972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十字箭头 47"/>
          <p:cNvSpPr/>
          <p:nvPr/>
        </p:nvSpPr>
        <p:spPr>
          <a:xfrm>
            <a:off x="4222441" y="4112503"/>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十字箭头 49"/>
          <p:cNvSpPr/>
          <p:nvPr/>
        </p:nvSpPr>
        <p:spPr>
          <a:xfrm>
            <a:off x="4222441" y="4565060"/>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十字箭头 50"/>
          <p:cNvSpPr/>
          <p:nvPr/>
        </p:nvSpPr>
        <p:spPr>
          <a:xfrm>
            <a:off x="4775035" y="4115430"/>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十字箭头 51"/>
          <p:cNvSpPr/>
          <p:nvPr/>
        </p:nvSpPr>
        <p:spPr>
          <a:xfrm>
            <a:off x="4775035" y="455969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十字箭头 52"/>
          <p:cNvSpPr/>
          <p:nvPr/>
        </p:nvSpPr>
        <p:spPr>
          <a:xfrm>
            <a:off x="4222441" y="4999550"/>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十字箭头 53"/>
          <p:cNvSpPr/>
          <p:nvPr/>
        </p:nvSpPr>
        <p:spPr>
          <a:xfrm>
            <a:off x="3678023" y="455227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十字箭头 54"/>
          <p:cNvSpPr/>
          <p:nvPr/>
        </p:nvSpPr>
        <p:spPr>
          <a:xfrm>
            <a:off x="3678023" y="4983414"/>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十字箭头 55"/>
          <p:cNvSpPr/>
          <p:nvPr/>
        </p:nvSpPr>
        <p:spPr>
          <a:xfrm>
            <a:off x="4775035" y="365819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十字箭头 56"/>
          <p:cNvSpPr/>
          <p:nvPr/>
        </p:nvSpPr>
        <p:spPr>
          <a:xfrm>
            <a:off x="5327629" y="3667818"/>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十字箭头 57"/>
          <p:cNvSpPr/>
          <p:nvPr/>
        </p:nvSpPr>
        <p:spPr>
          <a:xfrm>
            <a:off x="5327629" y="4112503"/>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直角双向箭头 58"/>
          <p:cNvSpPr/>
          <p:nvPr/>
        </p:nvSpPr>
        <p:spPr>
          <a:xfrm>
            <a:off x="6871026" y="4102617"/>
            <a:ext cx="227204" cy="26056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左箭头 60"/>
          <p:cNvSpPr/>
          <p:nvPr/>
        </p:nvSpPr>
        <p:spPr>
          <a:xfrm rot="5400000">
            <a:off x="6333689" y="4229953"/>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左箭头 61"/>
          <p:cNvSpPr/>
          <p:nvPr/>
        </p:nvSpPr>
        <p:spPr>
          <a:xfrm rot="5400000">
            <a:off x="6328664" y="466725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左箭头 62"/>
          <p:cNvSpPr/>
          <p:nvPr/>
        </p:nvSpPr>
        <p:spPr>
          <a:xfrm>
            <a:off x="6871026" y="379192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左箭头 63"/>
          <p:cNvSpPr/>
          <p:nvPr/>
        </p:nvSpPr>
        <p:spPr>
          <a:xfrm>
            <a:off x="7450400" y="379192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左箭头 64"/>
          <p:cNvSpPr/>
          <p:nvPr/>
        </p:nvSpPr>
        <p:spPr>
          <a:xfrm rot="16200000">
            <a:off x="7968884" y="466725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左箭头 65"/>
          <p:cNvSpPr/>
          <p:nvPr/>
        </p:nvSpPr>
        <p:spPr>
          <a:xfrm rot="16200000">
            <a:off x="7968884" y="4210181"/>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左箭头 66"/>
          <p:cNvSpPr/>
          <p:nvPr/>
        </p:nvSpPr>
        <p:spPr>
          <a:xfrm rot="10800000">
            <a:off x="7437443" y="5124816"/>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左箭头 67"/>
          <p:cNvSpPr/>
          <p:nvPr/>
        </p:nvSpPr>
        <p:spPr>
          <a:xfrm rot="10800000">
            <a:off x="6871026" y="513209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十字箭头 68"/>
          <p:cNvSpPr/>
          <p:nvPr/>
        </p:nvSpPr>
        <p:spPr>
          <a:xfrm>
            <a:off x="6338126" y="498048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十字箭头 69"/>
          <p:cNvSpPr/>
          <p:nvPr/>
        </p:nvSpPr>
        <p:spPr>
          <a:xfrm>
            <a:off x="6853831" y="454980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十字箭头 70"/>
          <p:cNvSpPr/>
          <p:nvPr/>
        </p:nvSpPr>
        <p:spPr>
          <a:xfrm>
            <a:off x="7417084" y="4539922"/>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十字箭头 71"/>
          <p:cNvSpPr/>
          <p:nvPr/>
        </p:nvSpPr>
        <p:spPr>
          <a:xfrm>
            <a:off x="7397944" y="4112503"/>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十字箭头 72"/>
          <p:cNvSpPr/>
          <p:nvPr/>
        </p:nvSpPr>
        <p:spPr>
          <a:xfrm>
            <a:off x="7951690" y="3658197"/>
            <a:ext cx="370490" cy="355874"/>
          </a:xfrm>
          <a:prstGeom prst="quadArrow">
            <a:avLst>
              <a:gd name="adj1" fmla="val 761"/>
              <a:gd name="adj2" fmla="val 9457"/>
              <a:gd name="adj3" fmla="val 100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75" name="表格 74"/>
          <p:cNvGraphicFramePr>
            <a:graphicFrameLocks noGrp="1"/>
          </p:cNvGraphicFramePr>
          <p:nvPr>
            <p:extLst>
              <p:ext uri="{D42A27DB-BD31-4B8C-83A1-F6EECF244321}">
                <p14:modId xmlns:p14="http://schemas.microsoft.com/office/powerpoint/2010/main" val="973043491"/>
              </p:ext>
            </p:extLst>
          </p:nvPr>
        </p:nvGraphicFramePr>
        <p:xfrm>
          <a:off x="8992827" y="3619508"/>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76" name="直角双向箭头 75"/>
          <p:cNvSpPr/>
          <p:nvPr/>
        </p:nvSpPr>
        <p:spPr>
          <a:xfrm>
            <a:off x="9610426" y="4102617"/>
            <a:ext cx="227204" cy="26056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左箭头 76"/>
          <p:cNvSpPr/>
          <p:nvPr/>
        </p:nvSpPr>
        <p:spPr>
          <a:xfrm rot="5400000">
            <a:off x="9073089" y="4229953"/>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左箭头 77"/>
          <p:cNvSpPr/>
          <p:nvPr/>
        </p:nvSpPr>
        <p:spPr>
          <a:xfrm rot="5400000">
            <a:off x="9068064" y="466725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左箭头 78"/>
          <p:cNvSpPr/>
          <p:nvPr/>
        </p:nvSpPr>
        <p:spPr>
          <a:xfrm>
            <a:off x="9610426" y="379192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左箭头 79"/>
          <p:cNvSpPr/>
          <p:nvPr/>
        </p:nvSpPr>
        <p:spPr>
          <a:xfrm>
            <a:off x="10189800" y="379192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左箭头 80"/>
          <p:cNvSpPr/>
          <p:nvPr/>
        </p:nvSpPr>
        <p:spPr>
          <a:xfrm rot="16200000">
            <a:off x="10708284" y="466725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左箭头 81"/>
          <p:cNvSpPr/>
          <p:nvPr/>
        </p:nvSpPr>
        <p:spPr>
          <a:xfrm rot="16200000">
            <a:off x="10708284" y="4210181"/>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左箭头 82"/>
          <p:cNvSpPr/>
          <p:nvPr/>
        </p:nvSpPr>
        <p:spPr>
          <a:xfrm rot="10800000">
            <a:off x="10176843" y="5124816"/>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左箭头 83"/>
          <p:cNvSpPr/>
          <p:nvPr/>
        </p:nvSpPr>
        <p:spPr>
          <a:xfrm rot="10800000">
            <a:off x="9610426" y="5132094"/>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直角双向箭头 89"/>
          <p:cNvSpPr/>
          <p:nvPr/>
        </p:nvSpPr>
        <p:spPr>
          <a:xfrm rot="10800000">
            <a:off x="10317392" y="4662512"/>
            <a:ext cx="271159" cy="26020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直角双向箭头 91"/>
          <p:cNvSpPr/>
          <p:nvPr/>
        </p:nvSpPr>
        <p:spPr>
          <a:xfrm rot="16200000">
            <a:off x="10124168" y="4258019"/>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直角双向箭头 92"/>
          <p:cNvSpPr/>
          <p:nvPr/>
        </p:nvSpPr>
        <p:spPr>
          <a:xfrm rot="5400000">
            <a:off x="9756177" y="4534874"/>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直角双向箭头 93"/>
          <p:cNvSpPr/>
          <p:nvPr/>
        </p:nvSpPr>
        <p:spPr>
          <a:xfrm rot="5400000">
            <a:off x="9211039" y="4969139"/>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直角双向箭头 94"/>
          <p:cNvSpPr/>
          <p:nvPr/>
        </p:nvSpPr>
        <p:spPr>
          <a:xfrm rot="16200000">
            <a:off x="10645602" y="3779683"/>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文本框 96"/>
          <p:cNvSpPr txBox="1"/>
          <p:nvPr/>
        </p:nvSpPr>
        <p:spPr>
          <a:xfrm>
            <a:off x="1715403" y="5547918"/>
            <a:ext cx="678426" cy="369332"/>
          </a:xfrm>
          <a:prstGeom prst="rect">
            <a:avLst/>
          </a:prstGeom>
          <a:noFill/>
        </p:spPr>
        <p:txBody>
          <a:bodyPr wrap="square" rtlCol="0">
            <a:spAutoFit/>
          </a:bodyPr>
          <a:lstStyle/>
          <a:p>
            <a:r>
              <a:rPr kumimoji="1" lang="en-US" altLang="zh-CN" smtClean="0"/>
              <a:t>K=0</a:t>
            </a:r>
            <a:endParaRPr kumimoji="1" lang="zh-CN" altLang="en-US" dirty="0"/>
          </a:p>
        </p:txBody>
      </p:sp>
      <p:sp>
        <p:nvSpPr>
          <p:cNvPr id="98" name="文本框 97"/>
          <p:cNvSpPr txBox="1"/>
          <p:nvPr/>
        </p:nvSpPr>
        <p:spPr>
          <a:xfrm>
            <a:off x="4371654" y="5547918"/>
            <a:ext cx="678426" cy="369332"/>
          </a:xfrm>
          <a:prstGeom prst="rect">
            <a:avLst/>
          </a:prstGeom>
          <a:noFill/>
        </p:spPr>
        <p:txBody>
          <a:bodyPr wrap="square" rtlCol="0">
            <a:spAutoFit/>
          </a:bodyPr>
          <a:lstStyle/>
          <a:p>
            <a:r>
              <a:rPr kumimoji="1" lang="en-US" altLang="zh-CN" dirty="0" smtClean="0"/>
              <a:t>K=1</a:t>
            </a:r>
            <a:endParaRPr kumimoji="1" lang="zh-CN" altLang="en-US" dirty="0"/>
          </a:p>
        </p:txBody>
      </p:sp>
      <p:sp>
        <p:nvSpPr>
          <p:cNvPr id="99" name="文本框 98"/>
          <p:cNvSpPr txBox="1"/>
          <p:nvPr/>
        </p:nvSpPr>
        <p:spPr>
          <a:xfrm>
            <a:off x="7126275" y="5547918"/>
            <a:ext cx="678426" cy="369332"/>
          </a:xfrm>
          <a:prstGeom prst="rect">
            <a:avLst/>
          </a:prstGeom>
          <a:noFill/>
        </p:spPr>
        <p:txBody>
          <a:bodyPr wrap="square" rtlCol="0">
            <a:spAutoFit/>
          </a:bodyPr>
          <a:lstStyle/>
          <a:p>
            <a:r>
              <a:rPr kumimoji="1" lang="en-US" altLang="zh-CN" smtClean="0"/>
              <a:t>K=2</a:t>
            </a:r>
            <a:endParaRPr kumimoji="1" lang="zh-CN" altLang="en-US" dirty="0"/>
          </a:p>
        </p:txBody>
      </p:sp>
      <p:sp>
        <p:nvSpPr>
          <p:cNvPr id="100" name="文本框 99"/>
          <p:cNvSpPr txBox="1"/>
          <p:nvPr/>
        </p:nvSpPr>
        <p:spPr>
          <a:xfrm>
            <a:off x="9768855" y="5547918"/>
            <a:ext cx="678426" cy="369332"/>
          </a:xfrm>
          <a:prstGeom prst="rect">
            <a:avLst/>
          </a:prstGeom>
          <a:noFill/>
        </p:spPr>
        <p:txBody>
          <a:bodyPr wrap="square" rtlCol="0">
            <a:spAutoFit/>
          </a:bodyPr>
          <a:lstStyle/>
          <a:p>
            <a:r>
              <a:rPr kumimoji="1" lang="en-US" altLang="zh-CN" dirty="0" smtClean="0"/>
              <a:t>K=3</a:t>
            </a:r>
            <a:endParaRPr kumimoji="1" lang="zh-CN" altLang="en-US" dirty="0"/>
          </a:p>
        </p:txBody>
      </p:sp>
    </p:spTree>
    <p:extLst>
      <p:ext uri="{BB962C8B-B14F-4D97-AF65-F5344CB8AC3E}">
        <p14:creationId xmlns:p14="http://schemas.microsoft.com/office/powerpoint/2010/main" val="547981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71714760"/>
              </p:ext>
            </p:extLst>
          </p:nvPr>
        </p:nvGraphicFramePr>
        <p:xfrm>
          <a:off x="1449599" y="1131594"/>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-3.0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文本框 4"/>
          <p:cNvSpPr txBox="1"/>
          <p:nvPr/>
        </p:nvSpPr>
        <p:spPr>
          <a:xfrm>
            <a:off x="2196032" y="3149757"/>
            <a:ext cx="678426" cy="369332"/>
          </a:xfrm>
          <a:prstGeom prst="rect">
            <a:avLst/>
          </a:prstGeom>
          <a:noFill/>
        </p:spPr>
        <p:txBody>
          <a:bodyPr wrap="square" rtlCol="0">
            <a:spAutoFit/>
          </a:bodyPr>
          <a:lstStyle/>
          <a:p>
            <a:r>
              <a:rPr kumimoji="1" lang="en-US" altLang="zh-CN" dirty="0" smtClean="0"/>
              <a:t>K=3</a:t>
            </a:r>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981417619"/>
              </p:ext>
            </p:extLst>
          </p:nvPr>
        </p:nvGraphicFramePr>
        <p:xfrm>
          <a:off x="1448049" y="3769812"/>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7" name="直角双向箭头 6"/>
          <p:cNvSpPr/>
          <p:nvPr/>
        </p:nvSpPr>
        <p:spPr>
          <a:xfrm>
            <a:off x="2065648" y="4252921"/>
            <a:ext cx="227204" cy="26056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左箭头 7"/>
          <p:cNvSpPr/>
          <p:nvPr/>
        </p:nvSpPr>
        <p:spPr>
          <a:xfrm rot="5400000">
            <a:off x="1528311" y="4380257"/>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左箭头 8"/>
          <p:cNvSpPr/>
          <p:nvPr/>
        </p:nvSpPr>
        <p:spPr>
          <a:xfrm rot="5400000">
            <a:off x="1523286"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左箭头 9"/>
          <p:cNvSpPr/>
          <p:nvPr/>
        </p:nvSpPr>
        <p:spPr>
          <a:xfrm>
            <a:off x="2065648"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箭头 10"/>
          <p:cNvSpPr/>
          <p:nvPr/>
        </p:nvSpPr>
        <p:spPr>
          <a:xfrm>
            <a:off x="2645022"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左箭头 11"/>
          <p:cNvSpPr/>
          <p:nvPr/>
        </p:nvSpPr>
        <p:spPr>
          <a:xfrm rot="16200000">
            <a:off x="3163506"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左箭头 12"/>
          <p:cNvSpPr/>
          <p:nvPr/>
        </p:nvSpPr>
        <p:spPr>
          <a:xfrm rot="16200000">
            <a:off x="3163506" y="4360485"/>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左箭头 13"/>
          <p:cNvSpPr/>
          <p:nvPr/>
        </p:nvSpPr>
        <p:spPr>
          <a:xfrm rot="10800000">
            <a:off x="2632065" y="5275120"/>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左箭头 14"/>
          <p:cNvSpPr/>
          <p:nvPr/>
        </p:nvSpPr>
        <p:spPr>
          <a:xfrm rot="10800000">
            <a:off x="2065648" y="528239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直角双向箭头 15"/>
          <p:cNvSpPr/>
          <p:nvPr/>
        </p:nvSpPr>
        <p:spPr>
          <a:xfrm rot="10800000">
            <a:off x="2772614" y="4812816"/>
            <a:ext cx="271159" cy="26020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双向箭头 16"/>
          <p:cNvSpPr/>
          <p:nvPr/>
        </p:nvSpPr>
        <p:spPr>
          <a:xfrm rot="16200000">
            <a:off x="2579390" y="4408323"/>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双向箭头 17"/>
          <p:cNvSpPr/>
          <p:nvPr/>
        </p:nvSpPr>
        <p:spPr>
          <a:xfrm rot="5400000">
            <a:off x="2211399" y="4685178"/>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双向箭头 18"/>
          <p:cNvSpPr/>
          <p:nvPr/>
        </p:nvSpPr>
        <p:spPr>
          <a:xfrm rot="5400000">
            <a:off x="1666261" y="5119443"/>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直角双向箭头 19"/>
          <p:cNvSpPr/>
          <p:nvPr/>
        </p:nvSpPr>
        <p:spPr>
          <a:xfrm rot="16200000">
            <a:off x="3100824" y="3929987"/>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2011513573"/>
              </p:ext>
            </p:extLst>
          </p:nvPr>
        </p:nvGraphicFramePr>
        <p:xfrm>
          <a:off x="4758930" y="1131594"/>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-9.0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-7.7</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-2.9</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-7.7</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-9.0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-8.4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-6.1</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2" name="文本框 21"/>
          <p:cNvSpPr txBox="1"/>
          <p:nvPr/>
        </p:nvSpPr>
        <p:spPr>
          <a:xfrm>
            <a:off x="3865971" y="1825733"/>
            <a:ext cx="678426" cy="369332"/>
          </a:xfrm>
          <a:prstGeom prst="rect">
            <a:avLst/>
          </a:prstGeom>
          <a:noFill/>
        </p:spPr>
        <p:txBody>
          <a:bodyPr wrap="square" rtlCol="0">
            <a:spAutoFit/>
          </a:bodyPr>
          <a:lstStyle/>
          <a:p>
            <a:r>
              <a:rPr kumimoji="1" lang="mr-IN" altLang="zh-CN" dirty="0" smtClean="0"/>
              <a:t>………</a:t>
            </a:r>
            <a:endParaRPr kumimoji="1" lang="zh-CN" altLang="en-US" dirty="0"/>
          </a:p>
        </p:txBody>
      </p:sp>
      <p:sp>
        <p:nvSpPr>
          <p:cNvPr id="23" name="文本框 22"/>
          <p:cNvSpPr txBox="1"/>
          <p:nvPr/>
        </p:nvSpPr>
        <p:spPr>
          <a:xfrm>
            <a:off x="5452226" y="3051436"/>
            <a:ext cx="784700" cy="369332"/>
          </a:xfrm>
          <a:prstGeom prst="rect">
            <a:avLst/>
          </a:prstGeom>
          <a:noFill/>
        </p:spPr>
        <p:txBody>
          <a:bodyPr wrap="square" rtlCol="0">
            <a:spAutoFit/>
          </a:bodyPr>
          <a:lstStyle/>
          <a:p>
            <a:r>
              <a:rPr kumimoji="1" lang="en-US" altLang="zh-CN" dirty="0" smtClean="0"/>
              <a:t>K=10</a:t>
            </a:r>
            <a:endParaRPr kumimoji="1" lang="zh-CN"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1821050337"/>
              </p:ext>
            </p:extLst>
          </p:nvPr>
        </p:nvGraphicFramePr>
        <p:xfrm>
          <a:off x="4758930" y="3769812"/>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26" name="直角双向箭头 25"/>
          <p:cNvSpPr/>
          <p:nvPr/>
        </p:nvSpPr>
        <p:spPr>
          <a:xfrm>
            <a:off x="5376529" y="4252921"/>
            <a:ext cx="227204" cy="26056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左箭头 26"/>
          <p:cNvSpPr/>
          <p:nvPr/>
        </p:nvSpPr>
        <p:spPr>
          <a:xfrm rot="5400000">
            <a:off x="4839192" y="4380257"/>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左箭头 27"/>
          <p:cNvSpPr/>
          <p:nvPr/>
        </p:nvSpPr>
        <p:spPr>
          <a:xfrm rot="5400000">
            <a:off x="4834167"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左箭头 28"/>
          <p:cNvSpPr/>
          <p:nvPr/>
        </p:nvSpPr>
        <p:spPr>
          <a:xfrm>
            <a:off x="5376529"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左箭头 29"/>
          <p:cNvSpPr/>
          <p:nvPr/>
        </p:nvSpPr>
        <p:spPr>
          <a:xfrm>
            <a:off x="5955903"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左箭头 30"/>
          <p:cNvSpPr/>
          <p:nvPr/>
        </p:nvSpPr>
        <p:spPr>
          <a:xfrm rot="16200000">
            <a:off x="6474387"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左箭头 31"/>
          <p:cNvSpPr/>
          <p:nvPr/>
        </p:nvSpPr>
        <p:spPr>
          <a:xfrm rot="16200000">
            <a:off x="6474387" y="4360485"/>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左箭头 32"/>
          <p:cNvSpPr/>
          <p:nvPr/>
        </p:nvSpPr>
        <p:spPr>
          <a:xfrm rot="10800000">
            <a:off x="5942946" y="5275120"/>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左箭头 33"/>
          <p:cNvSpPr/>
          <p:nvPr/>
        </p:nvSpPr>
        <p:spPr>
          <a:xfrm rot="10800000">
            <a:off x="5376529" y="528239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直角双向箭头 34"/>
          <p:cNvSpPr/>
          <p:nvPr/>
        </p:nvSpPr>
        <p:spPr>
          <a:xfrm rot="10800000">
            <a:off x="6083495" y="4812816"/>
            <a:ext cx="271159" cy="26020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直角双向箭头 35"/>
          <p:cNvSpPr/>
          <p:nvPr/>
        </p:nvSpPr>
        <p:spPr>
          <a:xfrm rot="16200000">
            <a:off x="5890271" y="4408323"/>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直角双向箭头 36"/>
          <p:cNvSpPr/>
          <p:nvPr/>
        </p:nvSpPr>
        <p:spPr>
          <a:xfrm rot="5400000">
            <a:off x="5522280" y="4685178"/>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直角双向箭头 37"/>
          <p:cNvSpPr/>
          <p:nvPr/>
        </p:nvSpPr>
        <p:spPr>
          <a:xfrm rot="5400000">
            <a:off x="4977142" y="5119443"/>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直角双向箭头 38"/>
          <p:cNvSpPr/>
          <p:nvPr/>
        </p:nvSpPr>
        <p:spPr>
          <a:xfrm rot="16200000">
            <a:off x="6411705" y="3929987"/>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7289251" y="1829096"/>
            <a:ext cx="678426" cy="369332"/>
          </a:xfrm>
          <a:prstGeom prst="rect">
            <a:avLst/>
          </a:prstGeom>
          <a:noFill/>
        </p:spPr>
        <p:txBody>
          <a:bodyPr wrap="square" rtlCol="0">
            <a:spAutoFit/>
          </a:bodyPr>
          <a:lstStyle/>
          <a:p>
            <a:r>
              <a:rPr kumimoji="1" lang="mr-IN" altLang="zh-CN" dirty="0" smtClean="0"/>
              <a:t>………</a:t>
            </a:r>
            <a:endParaRPr kumimoji="1" lang="zh-CN" altLang="en-US" dirty="0"/>
          </a:p>
        </p:txBody>
      </p:sp>
      <p:graphicFrame>
        <p:nvGraphicFramePr>
          <p:cNvPr id="41" name="表格 40"/>
          <p:cNvGraphicFramePr>
            <a:graphicFrameLocks noGrp="1"/>
          </p:cNvGraphicFramePr>
          <p:nvPr>
            <p:extLst>
              <p:ext uri="{D42A27DB-BD31-4B8C-83A1-F6EECF244321}">
                <p14:modId xmlns:p14="http://schemas.microsoft.com/office/powerpoint/2010/main" val="456076915"/>
              </p:ext>
            </p:extLst>
          </p:nvPr>
        </p:nvGraphicFramePr>
        <p:xfrm>
          <a:off x="8198690" y="1131594"/>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22.</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18</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-2</a:t>
                      </a:r>
                      <a:r>
                        <a:rPr lang="en-US" altLang="zh-TW" sz="1600" b="0" dirty="0" smtClean="0">
                          <a:solidFill>
                            <a:schemeClr val="tx1"/>
                          </a:solidFill>
                        </a:rPr>
                        <a:t>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18</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22</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20</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TW" sz="1600" b="0" dirty="0" smtClean="0">
                          <a:solidFill>
                            <a:schemeClr val="tx1"/>
                          </a:solidFill>
                        </a:rPr>
                        <a:t>14</a:t>
                      </a:r>
                      <a:r>
                        <a:rPr lang="en-US" altLang="zh-CN" sz="1600" b="0" dirty="0" smtClean="0">
                          <a:solidFill>
                            <a:schemeClr val="tx1"/>
                          </a:solidFill>
                        </a:rPr>
                        <a:t>.</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0.0</a:t>
                      </a: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42" name="文本框 41"/>
              <p:cNvSpPr txBox="1"/>
              <p:nvPr/>
            </p:nvSpPr>
            <p:spPr>
              <a:xfrm>
                <a:off x="8891985" y="3051435"/>
                <a:ext cx="973247" cy="369332"/>
              </a:xfrm>
              <a:prstGeom prst="rect">
                <a:avLst/>
              </a:prstGeom>
              <a:noFill/>
            </p:spPr>
            <p:txBody>
              <a:bodyPr wrap="square" rtlCol="0">
                <a:spAutoFit/>
              </a:bodyPr>
              <a:lstStyle/>
              <a:p>
                <a:r>
                  <a:rPr kumimoji="1" lang="en-US" altLang="zh-CN" dirty="0" smtClean="0"/>
                  <a:t>K</a:t>
                </a:r>
                <a:r>
                  <a:rPr kumimoji="1" lang="zh-TW" altLang="en-US" dirty="0" smtClean="0"/>
                  <a:t> </a:t>
                </a:r>
                <a:r>
                  <a:rPr kumimoji="1" lang="en-US" altLang="zh-CN" dirty="0" smtClean="0"/>
                  <a:t>=</a:t>
                </a:r>
                <a14:m>
                  <m:oMath xmlns:m="http://schemas.openxmlformats.org/officeDocument/2006/math">
                    <m:r>
                      <a:rPr kumimoji="1" lang="zh-TW" altLang="en-US" b="0" i="0" smtClean="0">
                        <a:latin typeface="Cambria Math" charset="0"/>
                        <a:ea typeface="Cambria Math" charset="0"/>
                        <a:cs typeface="Cambria Math" charset="0"/>
                      </a:rPr>
                      <m:t> </m:t>
                    </m:r>
                    <m:r>
                      <a:rPr kumimoji="1" lang="en-US" altLang="zh-CN" i="1" smtClean="0">
                        <a:latin typeface="Cambria Math" charset="0"/>
                        <a:ea typeface="Cambria Math" charset="0"/>
                        <a:cs typeface="Cambria Math" charset="0"/>
                      </a:rPr>
                      <m:t>∞</m:t>
                    </m:r>
                  </m:oMath>
                </a14:m>
                <a:endParaRPr kumimoji="1"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8891985" y="3051435"/>
                <a:ext cx="973247" cy="369332"/>
              </a:xfrm>
              <a:prstGeom prst="rect">
                <a:avLst/>
              </a:prstGeom>
              <a:blipFill rotWithShape="0">
                <a:blip r:embed="rId2"/>
                <a:stretch>
                  <a:fillRect l="-5660" t="-98333" b="-123333"/>
                </a:stretch>
              </a:blipFill>
            </p:spPr>
            <p:txBody>
              <a:bodyPr/>
              <a:lstStyle/>
              <a:p>
                <a:r>
                  <a:rPr lang="zh-CN" altLang="en-US">
                    <a:noFill/>
                  </a:rPr>
                  <a:t> </a:t>
                </a:r>
              </a:p>
            </p:txBody>
          </p:sp>
        </mc:Fallback>
      </mc:AlternateContent>
      <p:graphicFrame>
        <p:nvGraphicFramePr>
          <p:cNvPr id="43" name="表格 42"/>
          <p:cNvGraphicFramePr>
            <a:graphicFrameLocks noGrp="1"/>
          </p:cNvGraphicFramePr>
          <p:nvPr>
            <p:extLst>
              <p:ext uri="{D42A27DB-BD31-4B8C-83A1-F6EECF244321}">
                <p14:modId xmlns:p14="http://schemas.microsoft.com/office/powerpoint/2010/main" val="915574262"/>
              </p:ext>
            </p:extLst>
          </p:nvPr>
        </p:nvGraphicFramePr>
        <p:xfrm>
          <a:off x="8198690" y="3769812"/>
          <a:ext cx="2171292" cy="1767440"/>
        </p:xfrm>
        <a:graphic>
          <a:graphicData uri="http://schemas.openxmlformats.org/drawingml/2006/table">
            <a:tbl>
              <a:tblPr firstRow="1" bandRow="1">
                <a:tableStyleId>{5C22544A-7EE6-4342-B048-85BDC9FD1C3A}</a:tableStyleId>
              </a:tblPr>
              <a:tblGrid>
                <a:gridCol w="542823"/>
                <a:gridCol w="542823"/>
                <a:gridCol w="542823"/>
                <a:gridCol w="542823"/>
              </a:tblGrid>
              <a:tr h="441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1860">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sp>
        <p:nvSpPr>
          <p:cNvPr id="44" name="直角双向箭头 43"/>
          <p:cNvSpPr/>
          <p:nvPr/>
        </p:nvSpPr>
        <p:spPr>
          <a:xfrm>
            <a:off x="8816289" y="4252921"/>
            <a:ext cx="227204" cy="26056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左箭头 44"/>
          <p:cNvSpPr/>
          <p:nvPr/>
        </p:nvSpPr>
        <p:spPr>
          <a:xfrm rot="5400000">
            <a:off x="8278952" y="4380257"/>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左箭头 45"/>
          <p:cNvSpPr/>
          <p:nvPr/>
        </p:nvSpPr>
        <p:spPr>
          <a:xfrm rot="5400000">
            <a:off x="8273927"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左箭头 46"/>
          <p:cNvSpPr/>
          <p:nvPr/>
        </p:nvSpPr>
        <p:spPr>
          <a:xfrm>
            <a:off x="8816289"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左箭头 47"/>
          <p:cNvSpPr/>
          <p:nvPr/>
        </p:nvSpPr>
        <p:spPr>
          <a:xfrm>
            <a:off x="9395663" y="394222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左箭头 48"/>
          <p:cNvSpPr/>
          <p:nvPr/>
        </p:nvSpPr>
        <p:spPr>
          <a:xfrm rot="16200000">
            <a:off x="9914147" y="4817562"/>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左箭头 49"/>
          <p:cNvSpPr/>
          <p:nvPr/>
        </p:nvSpPr>
        <p:spPr>
          <a:xfrm rot="16200000">
            <a:off x="9914147" y="4360485"/>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左箭头 50"/>
          <p:cNvSpPr/>
          <p:nvPr/>
        </p:nvSpPr>
        <p:spPr>
          <a:xfrm rot="10800000">
            <a:off x="9382706" y="5275120"/>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左箭头 51"/>
          <p:cNvSpPr/>
          <p:nvPr/>
        </p:nvSpPr>
        <p:spPr>
          <a:xfrm rot="10800000">
            <a:off x="8816289" y="5282398"/>
            <a:ext cx="336102" cy="120974"/>
          </a:xfrm>
          <a:prstGeom prst="leftArrow">
            <a:avLst>
              <a:gd name="adj1" fmla="val 9103"/>
              <a:gd name="adj2" fmla="val 71733"/>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直角双向箭头 52"/>
          <p:cNvSpPr/>
          <p:nvPr/>
        </p:nvSpPr>
        <p:spPr>
          <a:xfrm rot="10800000">
            <a:off x="9523255" y="4812816"/>
            <a:ext cx="271159" cy="260207"/>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直角双向箭头 53"/>
          <p:cNvSpPr/>
          <p:nvPr/>
        </p:nvSpPr>
        <p:spPr>
          <a:xfrm rot="16200000">
            <a:off x="9330031" y="4408323"/>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直角双向箭头 54"/>
          <p:cNvSpPr/>
          <p:nvPr/>
        </p:nvSpPr>
        <p:spPr>
          <a:xfrm rot="5400000">
            <a:off x="8962040" y="4685178"/>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直角双向箭头 55"/>
          <p:cNvSpPr/>
          <p:nvPr/>
        </p:nvSpPr>
        <p:spPr>
          <a:xfrm rot="5400000">
            <a:off x="8416902" y="5119443"/>
            <a:ext cx="250328" cy="264115"/>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直角双向箭头 56"/>
          <p:cNvSpPr/>
          <p:nvPr/>
        </p:nvSpPr>
        <p:spPr>
          <a:xfrm rot="16200000">
            <a:off x="9851465" y="3929987"/>
            <a:ext cx="247144" cy="243274"/>
          </a:xfrm>
          <a:prstGeom prst="leftUpArrow">
            <a:avLst>
              <a:gd name="adj1" fmla="val 3571"/>
              <a:gd name="adj2" fmla="val 12499"/>
              <a:gd name="adj3" fmla="val 2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p:cNvSpPr txBox="1"/>
          <p:nvPr/>
        </p:nvSpPr>
        <p:spPr>
          <a:xfrm>
            <a:off x="3874429" y="4589023"/>
            <a:ext cx="678426" cy="369332"/>
          </a:xfrm>
          <a:prstGeom prst="rect">
            <a:avLst/>
          </a:prstGeom>
          <a:noFill/>
        </p:spPr>
        <p:txBody>
          <a:bodyPr wrap="square" rtlCol="0">
            <a:spAutoFit/>
          </a:bodyPr>
          <a:lstStyle/>
          <a:p>
            <a:r>
              <a:rPr kumimoji="1" lang="mr-IN" altLang="zh-CN" dirty="0" smtClean="0"/>
              <a:t>………</a:t>
            </a:r>
            <a:endParaRPr kumimoji="1" lang="zh-CN" altLang="en-US" dirty="0"/>
          </a:p>
        </p:txBody>
      </p:sp>
      <p:sp>
        <p:nvSpPr>
          <p:cNvPr id="59" name="文本框 58"/>
          <p:cNvSpPr txBox="1"/>
          <p:nvPr/>
        </p:nvSpPr>
        <p:spPr>
          <a:xfrm>
            <a:off x="7155093" y="4529959"/>
            <a:ext cx="678426" cy="369332"/>
          </a:xfrm>
          <a:prstGeom prst="rect">
            <a:avLst/>
          </a:prstGeom>
          <a:noFill/>
        </p:spPr>
        <p:txBody>
          <a:bodyPr wrap="square" rtlCol="0">
            <a:spAutoFit/>
          </a:bodyPr>
          <a:lstStyle/>
          <a:p>
            <a:r>
              <a:rPr kumimoji="1" lang="mr-IN" altLang="zh-CN" dirty="0" smtClean="0"/>
              <a:t>………</a:t>
            </a:r>
            <a:endParaRPr kumimoji="1" lang="zh-CN" altLang="en-US" dirty="0"/>
          </a:p>
        </p:txBody>
      </p:sp>
      <p:sp>
        <p:nvSpPr>
          <p:cNvPr id="60" name="文本框 59"/>
          <p:cNvSpPr txBox="1"/>
          <p:nvPr/>
        </p:nvSpPr>
        <p:spPr>
          <a:xfrm>
            <a:off x="2185199" y="5769122"/>
            <a:ext cx="678426" cy="369332"/>
          </a:xfrm>
          <a:prstGeom prst="rect">
            <a:avLst/>
          </a:prstGeom>
          <a:noFill/>
        </p:spPr>
        <p:txBody>
          <a:bodyPr wrap="square" rtlCol="0">
            <a:spAutoFit/>
          </a:bodyPr>
          <a:lstStyle/>
          <a:p>
            <a:r>
              <a:rPr kumimoji="1" lang="en-US" altLang="zh-CN" dirty="0" smtClean="0"/>
              <a:t>K=3</a:t>
            </a:r>
            <a:endParaRPr kumimoji="1" lang="zh-CN" altLang="en-US" dirty="0"/>
          </a:p>
        </p:txBody>
      </p:sp>
      <p:sp>
        <p:nvSpPr>
          <p:cNvPr id="61" name="文本框 60"/>
          <p:cNvSpPr txBox="1"/>
          <p:nvPr/>
        </p:nvSpPr>
        <p:spPr>
          <a:xfrm>
            <a:off x="5441393" y="5670801"/>
            <a:ext cx="784700" cy="369332"/>
          </a:xfrm>
          <a:prstGeom prst="rect">
            <a:avLst/>
          </a:prstGeom>
          <a:noFill/>
        </p:spPr>
        <p:txBody>
          <a:bodyPr wrap="square" rtlCol="0">
            <a:spAutoFit/>
          </a:bodyPr>
          <a:lstStyle/>
          <a:p>
            <a:r>
              <a:rPr kumimoji="1" lang="en-US" altLang="zh-CN" dirty="0" smtClean="0"/>
              <a:t>K=10</a:t>
            </a:r>
            <a:endParaRPr kumimoji="1" lang="zh-CN" altLang="en-US" dirty="0"/>
          </a:p>
        </p:txBody>
      </p:sp>
      <mc:AlternateContent xmlns:mc="http://schemas.openxmlformats.org/markup-compatibility/2006" xmlns:a14="http://schemas.microsoft.com/office/drawing/2010/main">
        <mc:Choice Requires="a14">
          <p:sp>
            <p:nvSpPr>
              <p:cNvPr id="62" name="文本框 61"/>
              <p:cNvSpPr txBox="1"/>
              <p:nvPr/>
            </p:nvSpPr>
            <p:spPr>
              <a:xfrm>
                <a:off x="8881152" y="5670800"/>
                <a:ext cx="973247" cy="369332"/>
              </a:xfrm>
              <a:prstGeom prst="rect">
                <a:avLst/>
              </a:prstGeom>
              <a:noFill/>
            </p:spPr>
            <p:txBody>
              <a:bodyPr wrap="square" rtlCol="0">
                <a:spAutoFit/>
              </a:bodyPr>
              <a:lstStyle/>
              <a:p>
                <a:r>
                  <a:rPr kumimoji="1" lang="en-US" altLang="zh-CN" dirty="0" smtClean="0"/>
                  <a:t>K</a:t>
                </a:r>
                <a:r>
                  <a:rPr kumimoji="1" lang="zh-TW" altLang="en-US" dirty="0" smtClean="0"/>
                  <a:t> </a:t>
                </a:r>
                <a:r>
                  <a:rPr kumimoji="1" lang="en-US" altLang="zh-CN" dirty="0" smtClean="0"/>
                  <a:t>=</a:t>
                </a:r>
                <a14:m>
                  <m:oMath xmlns:m="http://schemas.openxmlformats.org/officeDocument/2006/math">
                    <m:r>
                      <a:rPr kumimoji="1" lang="zh-TW" altLang="en-US" b="0" i="0" smtClean="0">
                        <a:latin typeface="Cambria Math" charset="0"/>
                        <a:ea typeface="Cambria Math" charset="0"/>
                        <a:cs typeface="Cambria Math" charset="0"/>
                      </a:rPr>
                      <m:t> </m:t>
                    </m:r>
                    <m:r>
                      <a:rPr kumimoji="1" lang="en-US" altLang="zh-CN" i="1" smtClean="0">
                        <a:latin typeface="Cambria Math" charset="0"/>
                        <a:ea typeface="Cambria Math" charset="0"/>
                        <a:cs typeface="Cambria Math" charset="0"/>
                      </a:rPr>
                      <m:t>∞</m:t>
                    </m:r>
                  </m:oMath>
                </a14:m>
                <a:endParaRPr kumimoji="1"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8881152" y="5670800"/>
                <a:ext cx="973247" cy="369332"/>
              </a:xfrm>
              <a:prstGeom prst="rect">
                <a:avLst/>
              </a:prstGeom>
              <a:blipFill rotWithShape="0">
                <a:blip r:embed="rId3"/>
                <a:stretch>
                  <a:fillRect l="-5625" t="-95082" b="-1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386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674</Words>
  <Application>Microsoft Macintosh PowerPoint</Application>
  <PresentationFormat>宽屏</PresentationFormat>
  <Paragraphs>344</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Cambria Math</vt:lpstr>
      <vt:lpstr>DengXian</vt:lpstr>
      <vt:lpstr>DengXian Light</vt:lpstr>
      <vt:lpstr>Helvetica Light</vt:lpstr>
      <vt:lpstr>Mangal</vt:lpstr>
      <vt:lpstr>Times New Roman</vt:lpstr>
      <vt:lpstr>新細明體</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41</cp:revision>
  <dcterms:created xsi:type="dcterms:W3CDTF">2019-01-16T06:13:00Z</dcterms:created>
  <dcterms:modified xsi:type="dcterms:W3CDTF">2019-01-20T14:17:30Z</dcterms:modified>
</cp:coreProperties>
</file>