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7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9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4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74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8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19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8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3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9240-2FE9-C941-B695-40E584FDAAF9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D173-2AEA-5B43-B2F0-FEB57586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55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42984" y="1535649"/>
                <a:ext cx="5102063" cy="91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20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TW" sz="20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zh-TW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is-IS" altLang="zh-TW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  <m: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∈</m:t>
                          </m:r>
                          <m: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kumimoji="1" lang="is-I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endChr m:val="|"/>
                          <m:ctrlPr>
                            <a:rPr kumimoji="1" lang="en-US" altLang="zh-TW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  <m: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TW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kumimoji="1" lang="en-US" altLang="zh-TW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𝑠</m:t>
                      </m:r>
                      <m:r>
                        <a:rPr kumimoji="1" lang="en-US" altLang="zh-TW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kumimoji="1"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 </m:t>
                          </m:r>
                          <m:r>
                            <a:rPr kumimoji="1" lang="en-US" altLang="zh-TW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TW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  <m: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′∈</m:t>
                              </m:r>
                              <m: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𝑠𝑠</m:t>
                                  </m:r>
                                  <m:r>
                                    <a:rPr kumimoji="1"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kumimoji="1"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  <m:r>
                                <a:rPr kumimoji="1" lang="en-US" altLang="zh-TW" sz="20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4" y="1535649"/>
                <a:ext cx="5102063" cy="9130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42984" y="553363"/>
            <a:ext cx="3849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 smtClean="0">
                <a:latin typeface="Cambria Math" charset="0"/>
              </a:rPr>
              <a:t>3. </a:t>
            </a:r>
            <a:r>
              <a:rPr kumimoji="1" lang="en-US" altLang="zh-CN" sz="2800" b="1" i="1" dirty="0" smtClean="0">
                <a:latin typeface="Cambria Math" charset="0"/>
              </a:rPr>
              <a:t>Monte-Carlo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42984" y="2754189"/>
                <a:ext cx="10539415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在前兩節提到，能夠人為動態改變的只有策略</a:t>
                </a:r>
                <a14:m>
                  <m:oMath xmlns:m="http://schemas.openxmlformats.org/officeDocument/2006/math">
                    <m:r>
                      <a:rPr kumimoji="1" lang="zh-TW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TW" altLang="en-US" sz="2000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𝑠𝑠</m:t>
                        </m:r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b>
                      <m:sup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TW" altLang="en-US" sz="2000" dirty="0" smtClean="0"/>
                  <a:t> 可視為環境帶來的影響，是無法動態去改變的（即一開始就規定好的且沿用到最後）。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zh-TW" altLang="en-US" sz="2000" dirty="0" smtClean="0"/>
                  <a:t>目標是通過改變策略</a:t>
                </a:r>
                <a14:m>
                  <m:oMath xmlns:m="http://schemas.openxmlformats.org/officeDocument/2006/math">
                    <m:r>
                      <a:rPr kumimoji="1" lang="zh-TW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TW" altLang="en-US" sz="2000" dirty="0" smtClean="0"/>
                  <a:t>，使得獲得的總收穫最大。而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𝑠𝑠</m:t>
                        </m:r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b>
                      <m:sup>
                        <m:r>
                          <a:rPr kumimoji="1" lang="en-US" altLang="zh-TW" sz="20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TW" altLang="en-US" sz="2000" dirty="0" smtClean="0"/>
                  <a:t> 被稱為是環境模型，理解是</a:t>
                </a:r>
                <a:r>
                  <a:rPr kumimoji="1" lang="zh-TW" altLang="en-US" sz="2000" u="sng" dirty="0" smtClean="0"/>
                  <a:t>對環境已有一個完整的認識</a:t>
                </a:r>
                <a:r>
                  <a:rPr kumimoji="1" lang="zh-TW" altLang="en-US" sz="2000" dirty="0" smtClean="0"/>
                  <a:t>。（如拿著地圖從公館走到台北車站）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從上式可知，當前價值函數的計算用到了下一個狀態（後繼狀態）的價值函數，這個後繼狀態是由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𝑠𝑠</m:t>
                        </m:r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b>
                      <m:sup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TW" altLang="en-US" sz="2000" dirty="0" smtClean="0"/>
                  <a:t> 決定的，但沒有這個模型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𝑠𝑠</m:t>
                        </m:r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b>
                      <m:sup>
                        <m:r>
                          <a:rPr kumimoji="1" lang="en-US" altLang="zh-TW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TW" altLang="en-US" sz="2000" dirty="0" smtClean="0"/>
                  <a:t> 的時候，說明無法得到所有後繼狀態，因此只能通過試驗和採樣的辦法每次試驗得到一個後繼狀態</a:t>
                </a:r>
                <a14:m>
                  <m:oMath xmlns:m="http://schemas.openxmlformats.org/officeDocument/2006/math">
                    <m:r>
                      <a:rPr kumimoji="1" lang="zh-TW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TW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kumimoji="1" lang="en-US" altLang="zh-TW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r>
                  <a:rPr kumimoji="1" lang="zh-TW" altLang="en-US" sz="2000" dirty="0" smtClean="0"/>
                  <a:t>。</a:t>
                </a:r>
                <a:endParaRPr kumimoji="1" lang="en-US" altLang="zh-TW" sz="200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4" y="2754189"/>
                <a:ext cx="10539415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578" t="-8421" r="-636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/>
          <p:cNvCxnSpPr/>
          <p:nvPr/>
        </p:nvCxnSpPr>
        <p:spPr>
          <a:xfrm flipH="1" flipV="1">
            <a:off x="4892041" y="1841182"/>
            <a:ext cx="322897" cy="301943"/>
          </a:xfrm>
          <a:prstGeom prst="line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145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88962" y="1144072"/>
                <a:ext cx="11012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 smtClean="0"/>
                  <a:t>Ep4: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=&lt;0&gt;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TW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= &lt;4,25&gt; 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停止要牌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 </a:t>
                </a:r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1&gt;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2" y="1144072"/>
                <a:ext cx="1101248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98"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88962" y="1925121"/>
                <a:ext cx="110124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/>
                  <a:t>Ep5: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=&lt;0&gt;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TW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= &lt;4,19&gt; 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</a:t>
                </a:r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=&lt;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&gt;</m:t>
                    </m:r>
                  </m:oMath>
                </a14:m>
                <a:endParaRPr kumimoji="1" lang="en-US" altLang="zh-CN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dirty="0" smtClean="0">
                    <a:sym typeface="Wingdings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zh-TW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TW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= &lt;4,27&gt;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停止要牌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</a:t>
                </a:r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1&gt;</m:t>
                    </m:r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2" y="1925121"/>
                <a:ext cx="11012488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498" t="-28477" b="-4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88962" y="3216053"/>
                <a:ext cx="11012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 smtClean="0"/>
                  <a:t>Ep6: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=&lt;0&gt;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TW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= &lt;4,20&gt; 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停止要牌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 </a:t>
                </a:r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1&gt;</m:t>
                    </m:r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2" y="3216053"/>
                <a:ext cx="110124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98"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8962" y="4282955"/>
                <a:ext cx="7658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TW" altLang="en-US" dirty="0" smtClean="0"/>
                  <a:t>針對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</a:t>
                </a:r>
                <a:r>
                  <a:rPr kumimoji="1" lang="zh-TW" altLang="en-US" dirty="0" smtClean="0">
                    <a:sym typeface="Wingdings"/>
                  </a:rPr>
                  <a:t>這個狀態：最終的價值是</a:t>
                </a:r>
                <a:r>
                  <a:rPr kumimoji="1" lang="zh-TW" altLang="en-US" dirty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0</a:t>
                </a:r>
                <a:r>
                  <a:rPr kumimoji="1" lang="zh-TW" altLang="en-US" dirty="0" smtClean="0">
                    <a:sym typeface="Wingdings"/>
                  </a:rPr>
                  <a:t> ，（</a:t>
                </a:r>
                <a:r>
                  <a:rPr kumimoji="1" lang="en-US" altLang="zh-TW" dirty="0" smtClean="0">
                    <a:sym typeface="Wingdings"/>
                  </a:rPr>
                  <a:t>1-1+1-1-1+1</a:t>
                </a:r>
                <a:r>
                  <a:rPr kumimoji="1" lang="zh-TW" altLang="en-US" dirty="0" smtClean="0">
                    <a:sym typeface="Wingdings"/>
                  </a:rPr>
                  <a:t>）</a:t>
                </a:r>
                <a:r>
                  <a:rPr kumimoji="1" lang="en-US" altLang="zh-TW" dirty="0" smtClean="0">
                    <a:sym typeface="Wingdings"/>
                  </a:rPr>
                  <a:t>/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6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=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2" y="4282955"/>
                <a:ext cx="76588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7" t="-98333" r="-557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9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399" y="478046"/>
            <a:ext cx="762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在計算狀態價值的時候，可以所有</a:t>
            </a:r>
            <a:r>
              <a:rPr lang="en-US" altLang="zh-TW" dirty="0" smtClean="0"/>
              <a:t>Episode</a:t>
            </a:r>
            <a:r>
              <a:rPr lang="zh-TW" altLang="en-US" dirty="0" smtClean="0"/>
              <a:t>結束之後再進行計算，或者每結束一個</a:t>
            </a:r>
            <a:r>
              <a:rPr lang="en-US" altLang="zh-TW" dirty="0" smtClean="0"/>
              <a:t>Episode</a:t>
            </a:r>
            <a:r>
              <a:rPr lang="zh-TW" altLang="en-US" dirty="0" smtClean="0"/>
              <a:t>，計算一次。前者佔用記憶體。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現只考慮</a:t>
            </a:r>
            <a:r>
              <a:rPr lang="en-US" altLang="zh-TW" b="1" u="sng" dirty="0" smtClean="0">
                <a:solidFill>
                  <a:srgbClr val="FF0000"/>
                </a:solidFill>
              </a:rPr>
              <a:t>First-visit</a:t>
            </a:r>
            <a:r>
              <a:rPr lang="zh-TW" altLang="en-US" b="1" u="sng" dirty="0" smtClean="0">
                <a:solidFill>
                  <a:srgbClr val="FF0000"/>
                </a:solidFill>
              </a:rPr>
              <a:t> 的情況</a:t>
            </a:r>
            <a:r>
              <a:rPr lang="zh-TW" altLang="en-US" dirty="0" smtClean="0"/>
              <a:t>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60399" y="1372869"/>
                <a:ext cx="11155365" cy="1377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b="1" i="1" dirty="0" smtClean="0"/>
                  <a:t>數學表示：</a:t>
                </a:r>
                <a:r>
                  <a:rPr kumimoji="1" lang="en-US" altLang="zh-TW" b="1" i="1" dirty="0" smtClean="0"/>
                  <a:t> </a:t>
                </a:r>
                <a:r>
                  <a:rPr kumimoji="1" lang="en-US" altLang="zh-TW" b="1" dirty="0" smtClean="0"/>
                  <a:t>k</a:t>
                </a:r>
                <a:r>
                  <a:rPr kumimoji="1" lang="zh-TW" altLang="en-US" b="1" dirty="0" smtClean="0"/>
                  <a:t> 表示狀態 </a:t>
                </a:r>
                <a:r>
                  <a:rPr kumimoji="1" lang="en-US" altLang="zh-TW" b="1" dirty="0" smtClean="0"/>
                  <a:t>s</a:t>
                </a:r>
                <a:r>
                  <a:rPr kumimoji="1" lang="zh-TW" altLang="en-US" b="1" dirty="0" smtClean="0"/>
                  <a:t> 出現的次數，即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N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。</a:t>
                </a:r>
                <a:r>
                  <a:rPr lang="en-US" altLang="zh-CN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j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TW" altLang="en-US" b="1" dirty="0" smtClean="0"/>
                  <a:t>表示狀態 </a:t>
                </a:r>
                <a:r>
                  <a:rPr kumimoji="1" lang="en-US" altLang="zh-TW" b="1" dirty="0" smtClean="0"/>
                  <a:t>s</a:t>
                </a:r>
                <a:r>
                  <a:rPr kumimoji="1" lang="zh-TW" altLang="en-US" b="1" dirty="0" smtClean="0"/>
                  <a:t> 在第 </a:t>
                </a:r>
                <a:r>
                  <a:rPr kumimoji="1" lang="en-US" altLang="zh-TW" b="1" dirty="0" smtClean="0"/>
                  <a:t>j</a:t>
                </a:r>
                <a:r>
                  <a:rPr kumimoji="1" lang="zh-TW" altLang="en-US" b="1" dirty="0" smtClean="0"/>
                  <a:t> 次出現時獲得的獎勵（如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TW" altLang="en-US" b="1" dirty="0" smtClean="0"/>
                  <a:t>可理解為第一次出現時獲得的獎勵），</a:t>
                </a:r>
                <a:r>
                  <a:rPr kumimoji="1" lang="zh-TW" altLang="en-US" b="1" u="sng" dirty="0" smtClean="0"/>
                  <a:t>此處的次數</a:t>
                </a:r>
                <a14:m>
                  <m:oMath xmlns:m="http://schemas.openxmlformats.org/officeDocument/2006/math">
                    <m:r>
                      <a:rPr kumimoji="1" lang="zh-TW" altLang="en-US" b="1" i="0" u="sng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u="sng" smtClean="0">
                        <a:latin typeface="Cambria Math" charset="0"/>
                      </a:rPr>
                      <m:t>N</m:t>
                    </m:r>
                    <m:d>
                      <m:dPr>
                        <m:ctrlPr>
                          <a:rPr kumimoji="1" lang="en-US" altLang="zh-CN" b="0" i="1" u="sng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u="sng" smtClean="0">
                            <a:latin typeface="Cambria Math" charset="0"/>
                          </a:rPr>
                          <m:t>s</m:t>
                        </m:r>
                      </m:e>
                    </m:d>
                  </m:oMath>
                </a14:m>
                <a:r>
                  <a:rPr kumimoji="1" lang="zh-TW" altLang="en-US" b="1" u="sng" dirty="0" smtClean="0"/>
                  <a:t> 不可理解為 </a:t>
                </a:r>
                <a:r>
                  <a:rPr kumimoji="1" lang="en-US" altLang="zh-TW" b="1" u="sng" dirty="0" smtClean="0"/>
                  <a:t>episode</a:t>
                </a:r>
                <a:r>
                  <a:rPr kumimoji="1" lang="zh-TW" altLang="en-US" b="1" u="sng" dirty="0" smtClean="0"/>
                  <a:t> 的數量，因爲狀態有可能沒有出現過。故 </a:t>
                </a:r>
                <a:r>
                  <a:rPr kumimoji="1" lang="en-US" altLang="zh-TW" b="1" u="sng" dirty="0" smtClean="0"/>
                  <a:t>k</a:t>
                </a:r>
                <a:r>
                  <a:rPr kumimoji="1" lang="zh-TW" altLang="en-US" b="1" u="sng" dirty="0" smtClean="0"/>
                  <a:t> 也不表示為 </a:t>
                </a:r>
                <a:r>
                  <a:rPr kumimoji="1" lang="en-US" altLang="zh-TW" b="1" u="sng" dirty="0" smtClean="0"/>
                  <a:t>episode</a:t>
                </a:r>
                <a:r>
                  <a:rPr kumimoji="1" lang="zh-TW" altLang="en-US" b="1" u="sng" dirty="0" smtClean="0"/>
                  <a:t>的數量。</a:t>
                </a:r>
                <a:r>
                  <a:rPr kumimoji="1" lang="zh-TW" altLang="en-US" b="1" dirty="0" smtClean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altLang="zh-CN" b="0" i="1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𝑣</m:t>
                        </m:r>
                      </m:e>
                      <m:sub>
                        <m:r>
                          <a:rPr kumimoji="0" lang="en-US" altLang="zh-CN" b="0" i="1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altLang="zh-CN" b="0" i="1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en-US" altLang="zh-CN" b="0" i="1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TW" altLang="en-US" b="1" dirty="0" smtClean="0"/>
                  <a:t> 可</a:t>
                </a:r>
                <a:r>
                  <a:rPr kumimoji="1" lang="zh-TW" altLang="en-US" b="1" dirty="0" smtClean="0"/>
                  <a:t>理解為出現 </a:t>
                </a:r>
                <a:r>
                  <a:rPr kumimoji="1" lang="en-US" altLang="zh-TW" b="1" dirty="0" smtClean="0"/>
                  <a:t>k</a:t>
                </a:r>
                <a:r>
                  <a:rPr kumimoji="1" lang="zh-TW" altLang="en-US" b="1" dirty="0" smtClean="0"/>
                  <a:t> 次之後狀態 </a:t>
                </a:r>
                <a:r>
                  <a:rPr kumimoji="1" lang="en-US" altLang="zh-TW" b="1" dirty="0" smtClean="0"/>
                  <a:t>s</a:t>
                </a:r>
                <a:r>
                  <a:rPr kumimoji="1" lang="zh-TW" altLang="en-US" b="1" dirty="0" smtClean="0"/>
                  <a:t> 的價值。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1372869"/>
                <a:ext cx="11155365" cy="1377428"/>
              </a:xfrm>
              <a:prstGeom prst="rect">
                <a:avLst/>
              </a:prstGeom>
              <a:blipFill rotWithShape="0">
                <a:blip r:embed="rId2"/>
                <a:stretch>
                  <a:fillRect l="-437" r="-2514" b="-3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49999" y="2850364"/>
                <a:ext cx="2850813" cy="815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𝑠</m:t>
                          </m:r>
                        </m:e>
                      </m:d>
                      <m:r>
                        <a:rPr kumimoji="0" lang="en-US" altLang="zh-CN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mr-IN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is-I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 </m:t>
                          </m:r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𝑗</m:t>
                          </m:r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99" y="2850364"/>
                <a:ext cx="2850813" cy="815864"/>
              </a:xfrm>
              <a:prstGeom prst="rect">
                <a:avLst/>
              </a:prstGeom>
              <a:blipFill rotWithShape="0">
                <a:blip r:embed="rId3"/>
                <a:stretch>
                  <a:fillRect b="-7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18018" y="3914725"/>
                <a:ext cx="2578270" cy="8917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mr-IN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18" y="3914725"/>
                <a:ext cx="2578270" cy="891719"/>
              </a:xfrm>
              <a:prstGeom prst="rect">
                <a:avLst/>
              </a:prstGeom>
              <a:blipFill rotWithShape="0">
                <a:blip r:embed="rId4"/>
                <a:stretch>
                  <a:fillRect b="-6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351059" y="5202673"/>
                <a:ext cx="3542343" cy="520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59" y="5202673"/>
                <a:ext cx="3542343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18018" y="6082689"/>
                <a:ext cx="3275384" cy="520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18" y="6082689"/>
                <a:ext cx="3275384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9603000" y="4437112"/>
            <a:ext cx="89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solidFill>
                  <a:srgbClr val="FF0000"/>
                </a:solidFill>
              </a:rPr>
              <a:t>式 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3.1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0644" y="1923937"/>
                <a:ext cx="3741402" cy="5167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sym typeface="Helvetica Light"/>
                        </a:rPr>
                        <m:t>𝑣</m:t>
                      </m:r>
                      <m:d>
                        <m:d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𝑠</m:t>
                          </m:r>
                        </m:e>
                      </m:d>
                      <m:r>
                        <a:rPr kumimoji="0" lang="en-US" altLang="zh-CN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4" y="1923937"/>
                <a:ext cx="3741402" cy="516745"/>
              </a:xfrm>
              <a:prstGeom prst="rect">
                <a:avLst/>
              </a:prstGeom>
              <a:blipFill rotWithShape="0">
                <a:blip r:embed="rId2"/>
                <a:stretch>
                  <a:fillRect b="-11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31834" y="2671097"/>
                <a:ext cx="1900238" cy="834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is-I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𝑗</m:t>
                          </m:r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34" y="2671097"/>
                <a:ext cx="1900238" cy="8345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49282" y="4856656"/>
                <a:ext cx="4661268" cy="8917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0" lang="mr-IN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kumimoji="0" lang="is-I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𝑗</m:t>
                                  </m:r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𝑁</m:t>
                                  </m:r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∗(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82" y="4856656"/>
                <a:ext cx="4661268" cy="891719"/>
              </a:xfrm>
              <a:prstGeom prst="rect">
                <a:avLst/>
              </a:prstGeom>
              <a:blipFill rotWithShape="0">
                <a:blip r:embed="rId4"/>
                <a:stretch>
                  <a:fillRect b="-6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04795" y="3861650"/>
                <a:ext cx="5058308" cy="618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0" lang="mr-IN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Helvetica Ligh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∗(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95" y="3861650"/>
                <a:ext cx="5058308" cy="618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20644" y="792675"/>
            <a:ext cx="306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i="1" dirty="0" smtClean="0"/>
              <a:t>解釋 </a:t>
            </a:r>
            <a:r>
              <a:rPr kumimoji="1" lang="zh-TW" altLang="en-US" sz="2400" b="1" i="1" dirty="0" smtClean="0">
                <a:solidFill>
                  <a:srgbClr val="FF0000"/>
                </a:solidFill>
              </a:rPr>
              <a:t>式 </a:t>
            </a:r>
            <a:r>
              <a:rPr kumimoji="1" lang="en-US" altLang="zh-TW" sz="2400" b="1" i="1" dirty="0" smtClean="0">
                <a:solidFill>
                  <a:srgbClr val="FF0000"/>
                </a:solidFill>
              </a:rPr>
              <a:t>3.1</a:t>
            </a:r>
            <a:r>
              <a:rPr kumimoji="1" lang="zh-TW" altLang="en-US" sz="2400" b="1" i="1" dirty="0" smtClean="0"/>
              <a:t>：</a:t>
            </a:r>
            <a:endParaRPr kumimoji="1" lang="zh-CN" alt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321644" y="2015469"/>
                <a:ext cx="4661268" cy="8917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sym typeface="Helvetica Light"/>
                        </a:rPr>
                        <m:t>𝑣</m:t>
                      </m:r>
                      <m:d>
                        <m:d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𝑠</m:t>
                          </m:r>
                        </m:e>
                      </m:d>
                      <m:r>
                        <a:rPr kumimoji="0" lang="en-US" altLang="zh-CN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0" lang="mr-IN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kumimoji="0" lang="is-I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𝑗</m:t>
                                  </m:r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𝑁</m:t>
                                  </m:r>
                                  <m:r>
                                    <a:rPr kumimoji="0" lang="en-US" altLang="zh-CN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  <a:sym typeface="Helvetica Light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∗(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44" y="2015469"/>
                <a:ext cx="4661268" cy="891719"/>
              </a:xfrm>
              <a:prstGeom prst="rect">
                <a:avLst/>
              </a:prstGeom>
              <a:blipFill rotWithShape="0">
                <a:blip r:embed="rId6"/>
                <a:stretch>
                  <a:fillRect b="-6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24813" y="965808"/>
                <a:ext cx="55185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TW" altLang="en-US" dirty="0" smtClean="0">
                    <a:solidFill>
                      <a:schemeClr val="tx1"/>
                    </a:solidFill>
                  </a:rPr>
                  <a:t>表示在 </a:t>
                </a:r>
                <a:r>
                  <a:rPr kumimoji="1" lang="en-US" altLang="zh-TW" dirty="0" smtClean="0">
                    <a:solidFill>
                      <a:schemeClr val="tx1"/>
                    </a:solidFill>
                  </a:rPr>
                  <a:t>N-1</a:t>
                </a:r>
                <a:r>
                  <a:rPr kumimoji="1" lang="zh-TW" altLang="en-US" dirty="0" smtClean="0">
                    <a:solidFill>
                      <a:schemeClr val="tx1"/>
                    </a:solidFill>
                  </a:rPr>
                  <a:t> 次計算出來的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charset="0"/>
                        <a:sym typeface="Helvetica Light"/>
                      </a:rPr>
                      <m:t>𝑣</m:t>
                    </m:r>
                    <m:d>
                      <m:dPr>
                        <m:ctrlPr>
                          <a:rPr kumimoji="0" lang="en-US" altLang="zh-CN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en-US" altLang="zh-CN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的價值，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charset="0"/>
                      </a:rPr>
                      <m:t>記</m:t>
                    </m:r>
                    <m:r>
                      <a:rPr lang="zh-TW" altLang="en-US" b="0" i="1" dirty="0" smtClean="0">
                        <a:latin typeface="Cambria Math" charset="0"/>
                      </a:rPr>
                      <m:t> ：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13" y="965808"/>
                <a:ext cx="551851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83"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/>
          <p:cNvCxnSpPr>
            <a:stCxn id="19" idx="0"/>
          </p:cNvCxnSpPr>
          <p:nvPr/>
        </p:nvCxnSpPr>
        <p:spPr>
          <a:xfrm flipH="1" flipV="1">
            <a:off x="7357474" y="1484625"/>
            <a:ext cx="1294804" cy="53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067148" y="3303532"/>
                <a:ext cx="4661268" cy="518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0" lang="mr-IN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148" y="3303532"/>
                <a:ext cx="4661268" cy="518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263103" y="4207494"/>
                <a:ext cx="4465313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0" lang="mr-IN" altLang="zh-CN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  <a:sym typeface="Helvetica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103" y="4207494"/>
                <a:ext cx="4465313" cy="6109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10467740" y="4328296"/>
            <a:ext cx="170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對應</a:t>
            </a:r>
            <a:r>
              <a:rPr kumimoji="1" lang="zh-TW" altLang="en-US" b="1" smtClean="0">
                <a:solidFill>
                  <a:srgbClr val="FF0000"/>
                </a:solidFill>
              </a:rPr>
              <a:t>式 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3.1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22728" y="5078961"/>
            <a:ext cx="48644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表示不需要儲存所有的獎勵，每獲得一次獎勵，即計算一次平均獲得該狀態的價值。此方法為增量法。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1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18737" y="1332012"/>
                <a:ext cx="535582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altLang="zh-C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737" y="1332012"/>
                <a:ext cx="5355825" cy="7861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92382" y="831889"/>
            <a:ext cx="1707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By</a:t>
            </a:r>
            <a:r>
              <a:rPr lang="zh-TW" altLang="en-US" sz="2000" dirty="0" smtClean="0"/>
              <a:t> </a:t>
            </a:r>
            <a:r>
              <a:rPr kumimoji="1" lang="zh-TW" altLang="en-US" sz="2000" dirty="0" smtClean="0"/>
              <a:t>式 </a:t>
            </a:r>
            <a:r>
              <a:rPr kumimoji="1" lang="en-US" altLang="zh-TW" sz="2000" dirty="0" smtClean="0"/>
              <a:t>3.1</a:t>
            </a:r>
            <a:endParaRPr lang="zh-CN" altLang="en-US" sz="2000" dirty="0" smtClean="0"/>
          </a:p>
        </p:txBody>
      </p:sp>
      <p:sp>
        <p:nvSpPr>
          <p:cNvPr id="9" name="矩形 8"/>
          <p:cNvSpPr/>
          <p:nvPr/>
        </p:nvSpPr>
        <p:spPr>
          <a:xfrm>
            <a:off x="792382" y="2428718"/>
            <a:ext cx="7508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/>
              <a:t>In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Monte-Carlo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Method</a:t>
            </a:r>
            <a:r>
              <a:rPr lang="zh-TW" altLang="en-US" sz="2000" dirty="0" smtClean="0"/>
              <a:t>，利用上述增量的方法來更新價值函數</a:t>
            </a:r>
            <a:endParaRPr lang="zh-CN" alt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92382" y="3097186"/>
                <a:ext cx="9168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/>
                  <a:t>描述：對於</a:t>
                </a:r>
                <a:r>
                  <a:rPr lang="zh-TW" altLang="en-US" dirty="0" smtClean="0"/>
                  <a:t>一系列 </a:t>
                </a:r>
                <a:r>
                  <a:rPr lang="en-US" altLang="zh-TW" dirty="0" smtClean="0"/>
                  <a:t>Episode</a:t>
                </a:r>
                <a:r>
                  <a:rPr lang="zh-TW" altLang="en-US" dirty="0" smtClean="0"/>
                  <a:t> 中的每一個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……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……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82" y="3097186"/>
                <a:ext cx="916821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9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92382" y="3734876"/>
                <a:ext cx="9894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/>
                  <a:t>對 </a:t>
                </a:r>
                <a:r>
                  <a:rPr lang="en-US" altLang="zh-TW" dirty="0" smtClean="0"/>
                  <a:t>Episode</a:t>
                </a:r>
                <a:r>
                  <a:rPr lang="zh-TW" altLang="en-US" dirty="0" smtClean="0"/>
                  <a:t> 的每一個狀態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zh-TW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，有一個收穫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，每碰到一次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，利用下式計算狀態的平均價值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82" y="3734876"/>
                <a:ext cx="98946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5"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968524" y="4570976"/>
                <a:ext cx="4068101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24" y="4570976"/>
                <a:ext cx="4068101" cy="630173"/>
              </a:xfrm>
              <a:prstGeom prst="rect">
                <a:avLst/>
              </a:prstGeom>
              <a:blipFill rotWithShape="0">
                <a:blip r:embed="rId5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933540" y="4701397"/>
                <a:ext cx="2377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540" y="4701397"/>
                <a:ext cx="237750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93920" y="5637139"/>
                <a:ext cx="40753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920" y="5637139"/>
                <a:ext cx="4075345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0241214" y="5667918"/>
            <a:ext cx="89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solidFill>
                  <a:srgbClr val="FF0000"/>
                </a:solidFill>
              </a:rPr>
              <a:t>式 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3.2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659" y="5606361"/>
            <a:ext cx="3176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mtClean="0"/>
              <a:t>（可</a:t>
            </a:r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blackjack</a:t>
            </a:r>
            <a:r>
              <a:rPr kumimoji="1" lang="zh-TW" altLang="en-US" dirty="0" smtClean="0"/>
              <a:t>的例子驗證）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9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0821" y="962923"/>
            <a:ext cx="71487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至此，已介紹完如何通過</a:t>
            </a:r>
            <a:r>
              <a:rPr kumimoji="1" lang="en-US" altLang="zh-TW" dirty="0" smtClean="0"/>
              <a:t>Monte-Carlo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來計算狀態的價值。即說明已通過狀態價值來評估當前策略的好壞（策略評估）。但如何在此基礎上改進策略還為提及，這部分留到後面再作介紹。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0821" y="2758385"/>
            <a:ext cx="7148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下一節將介紹另一種計算狀態價值的方法 </a:t>
            </a:r>
            <a:r>
              <a:rPr lang="en-US" altLang="zh-TW" dirty="0" smtClean="0"/>
              <a:t>Temporal-Different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同樣的介紹如何計算狀態價值函數 </a:t>
            </a:r>
            <a:r>
              <a:rPr lang="en-US" altLang="zh-TW" b="1" dirty="0" smtClean="0"/>
              <a:t>V</a:t>
            </a:r>
            <a:r>
              <a:rPr lang="zh-TW" altLang="en-US" dirty="0" smtClean="0"/>
              <a:t>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2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3464" y="766723"/>
            <a:ext cx="3849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Monte-Carlo Method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464" y="1810187"/>
            <a:ext cx="9936480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定義：</a:t>
            </a:r>
            <a:r>
              <a:rPr kumimoji="1" lang="en-US" altLang="zh-TW" dirty="0" smtClean="0"/>
              <a:t>Monte-Carlo</a:t>
            </a:r>
            <a:r>
              <a:rPr kumimoji="1" lang="zh-TW" altLang="en-US" dirty="0" smtClean="0"/>
              <a:t>方法是指，在不清楚</a:t>
            </a:r>
            <a:r>
              <a:rPr kumimoji="1" lang="en-US" altLang="zh-TW" dirty="0" smtClean="0"/>
              <a:t>MDP</a:t>
            </a:r>
            <a:r>
              <a:rPr kumimoji="1" lang="zh-TW" altLang="en-US" dirty="0" smtClean="0"/>
              <a:t>狀態轉移即即時獎勵的情況下，直接從經歷完整的</a:t>
            </a:r>
            <a:r>
              <a:rPr kumimoji="1" lang="en-US" altLang="zh-TW" dirty="0" smtClean="0"/>
              <a:t>Episode</a:t>
            </a:r>
            <a:r>
              <a:rPr kumimoji="1" lang="zh-TW" altLang="en-US" dirty="0" smtClean="0"/>
              <a:t>來學習狀態的價值，狀態的價值等於多個</a:t>
            </a:r>
            <a:r>
              <a:rPr kumimoji="1" lang="en-US" altLang="zh-TW" dirty="0" smtClean="0"/>
              <a:t>Episode</a:t>
            </a:r>
            <a:r>
              <a:rPr kumimoji="1" lang="zh-TW" altLang="en-US" dirty="0" smtClean="0"/>
              <a:t>以該狀態計算得到所有</a:t>
            </a:r>
            <a:r>
              <a:rPr kumimoji="1" lang="zh-TW" altLang="en-US" b="1" u="sng" dirty="0" smtClean="0">
                <a:solidFill>
                  <a:srgbClr val="FF0000"/>
                </a:solidFill>
              </a:rPr>
              <a:t>收穫</a:t>
            </a:r>
            <a:r>
              <a:rPr kumimoji="1" lang="zh-TW" altLang="en-US" dirty="0" smtClean="0"/>
              <a:t>的平均。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b="1" u="sng" dirty="0" smtClean="0"/>
              <a:t>同時該收穫是指，某一狀態在某一</a:t>
            </a:r>
            <a:r>
              <a:rPr kumimoji="1" lang="en-US" altLang="zh-TW" b="1" u="sng" dirty="0" smtClean="0"/>
              <a:t>Episode</a:t>
            </a:r>
            <a:r>
              <a:rPr kumimoji="1" lang="zh-TW" altLang="en-US" b="1" u="sng" dirty="0" smtClean="0"/>
              <a:t>中的收穫。</a:t>
            </a:r>
            <a:endParaRPr kumimoji="1"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636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833" y="866587"/>
            <a:ext cx="221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i="1" dirty="0" smtClean="0"/>
              <a:t>Simple</a:t>
            </a:r>
            <a:r>
              <a:rPr kumimoji="1" lang="zh-TW" altLang="en-US" sz="2000" b="1" i="1" dirty="0" smtClean="0"/>
              <a:t> </a:t>
            </a:r>
            <a:r>
              <a:rPr kumimoji="1" lang="en-US" altLang="zh-TW" sz="2000" b="1" i="1" dirty="0" smtClean="0"/>
              <a:t>Example</a:t>
            </a:r>
            <a:r>
              <a:rPr kumimoji="1" lang="zh-TW" altLang="en-US" sz="2000" b="1" i="1" dirty="0" smtClean="0"/>
              <a:t>：</a:t>
            </a:r>
            <a:endParaRPr kumimoji="1" lang="zh-CN" altLang="en-US" sz="2000" b="1" i="1" dirty="0"/>
          </a:p>
        </p:txBody>
      </p:sp>
      <p:sp>
        <p:nvSpPr>
          <p:cNvPr id="5" name="圆角矩形 4"/>
          <p:cNvSpPr/>
          <p:nvPr/>
        </p:nvSpPr>
        <p:spPr>
          <a:xfrm>
            <a:off x="3518529" y="4275806"/>
            <a:ext cx="281940" cy="274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96647" y="4275805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44057" y="4275806"/>
            <a:ext cx="281940" cy="2743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15921" y="4275805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333347" y="4275805"/>
            <a:ext cx="281940" cy="27432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22358" y="43342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00476" y="43342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58364" y="43342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95135" y="4334201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15241" y="1339960"/>
            <a:ext cx="281940" cy="274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30500" y="1353823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534329" y="1347443"/>
            <a:ext cx="281940" cy="2743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18785" y="1347443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150028" y="1388565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13559" y="1330168"/>
            <a:ext cx="281940" cy="27432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9357" y="1676322"/>
            <a:ext cx="54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10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634616" y="1676322"/>
            <a:ext cx="89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2</a:t>
            </a:r>
            <a:r>
              <a:rPr kumimoji="1" lang="en-US" altLang="zh-TW" smtClean="0"/>
              <a:t>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480954" y="1676322"/>
            <a:ext cx="89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30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56342" y="1678108"/>
            <a:ext cx="89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4</a:t>
            </a:r>
            <a:r>
              <a:rPr kumimoji="1" lang="en-US" altLang="zh-TW" smtClean="0"/>
              <a:t>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99720" y="649901"/>
            <a:ext cx="107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mtClean="0"/>
              <a:t>Any</a:t>
            </a:r>
          </a:p>
          <a:p>
            <a:pPr algn="ctr"/>
            <a:r>
              <a:rPr kumimoji="1" lang="en-US" altLang="zh-TW" dirty="0" smtClean="0"/>
              <a:t>action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845642" y="788480"/>
            <a:ext cx="89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END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18529" y="504747"/>
            <a:ext cx="5226826" cy="171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16216" y="611735"/>
            <a:ext cx="30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State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Yellow/Red/Green/Blue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77833" y="2506860"/>
            <a:ext cx="88638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b="1" dirty="0" smtClean="0"/>
              <a:t>問題描述</a:t>
            </a:r>
            <a:r>
              <a:rPr kumimoji="1" lang="zh-TW" altLang="en-US" dirty="0" smtClean="0"/>
              <a:t>：現有</a:t>
            </a:r>
            <a:r>
              <a:rPr kumimoji="1" lang="zh-TW" altLang="en-US" dirty="0" smtClean="0"/>
              <a:t>五個狀態：紅、黃、綠、橙、黑。其中黑色為終止狀態。在方框中，每一個狀態的下面是人為定義的即時獎勵（如從紅色狀態執行一個動作到達黃色狀態，立即獲得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的獎勵），</a:t>
            </a:r>
            <a:r>
              <a:rPr kumimoji="1" lang="zh-TW" altLang="en-US" b="1" u="sng" dirty="0" smtClean="0"/>
              <a:t>因此數字並不是代表狀態的價值。</a:t>
            </a:r>
            <a:endParaRPr kumimoji="1" lang="zh-CN" altLang="en-US" b="1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6482261" y="4228299"/>
            <a:ext cx="6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TW" smtClean="0"/>
              <a:t>………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968032" y="4275805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29149" y="43342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/>
          <p:cNvCxnSpPr>
            <a:stCxn id="30" idx="3"/>
            <a:endCxn id="31" idx="2"/>
          </p:cNvCxnSpPr>
          <p:nvPr/>
        </p:nvCxnSpPr>
        <p:spPr>
          <a:xfrm>
            <a:off x="2249972" y="4412966"/>
            <a:ext cx="57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1" idx="6"/>
            <a:endCxn id="5" idx="1"/>
          </p:cNvCxnSpPr>
          <p:nvPr/>
        </p:nvCxnSpPr>
        <p:spPr>
          <a:xfrm>
            <a:off x="2981549" y="4412966"/>
            <a:ext cx="536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5" idx="3"/>
            <a:endCxn id="10" idx="2"/>
          </p:cNvCxnSpPr>
          <p:nvPr/>
        </p:nvCxnSpPr>
        <p:spPr>
          <a:xfrm flipV="1">
            <a:off x="3800469" y="4412966"/>
            <a:ext cx="52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0" idx="6"/>
            <a:endCxn id="6" idx="1"/>
          </p:cNvCxnSpPr>
          <p:nvPr/>
        </p:nvCxnSpPr>
        <p:spPr>
          <a:xfrm>
            <a:off x="4474758" y="4412966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6" idx="3"/>
            <a:endCxn id="11" idx="2"/>
          </p:cNvCxnSpPr>
          <p:nvPr/>
        </p:nvCxnSpPr>
        <p:spPr>
          <a:xfrm>
            <a:off x="5278587" y="4412966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1" idx="6"/>
            <a:endCxn id="29" idx="1"/>
          </p:cNvCxnSpPr>
          <p:nvPr/>
        </p:nvCxnSpPr>
        <p:spPr>
          <a:xfrm flipV="1">
            <a:off x="5952876" y="4412965"/>
            <a:ext cx="529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29" idx="3"/>
            <a:endCxn id="7" idx="1"/>
          </p:cNvCxnSpPr>
          <p:nvPr/>
        </p:nvCxnSpPr>
        <p:spPr>
          <a:xfrm>
            <a:off x="7156550" y="4412965"/>
            <a:ext cx="4875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7" idx="3"/>
            <a:endCxn id="12" idx="2"/>
          </p:cNvCxnSpPr>
          <p:nvPr/>
        </p:nvCxnSpPr>
        <p:spPr>
          <a:xfrm flipV="1">
            <a:off x="7925997" y="4412966"/>
            <a:ext cx="432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2" idx="6"/>
            <a:endCxn id="8" idx="1"/>
          </p:cNvCxnSpPr>
          <p:nvPr/>
        </p:nvCxnSpPr>
        <p:spPr>
          <a:xfrm>
            <a:off x="8510764" y="4412966"/>
            <a:ext cx="405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8" idx="3"/>
            <a:endCxn id="13" idx="2"/>
          </p:cNvCxnSpPr>
          <p:nvPr/>
        </p:nvCxnSpPr>
        <p:spPr>
          <a:xfrm flipV="1">
            <a:off x="9197861" y="4412965"/>
            <a:ext cx="49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3" idx="6"/>
            <a:endCxn id="9" idx="1"/>
          </p:cNvCxnSpPr>
          <p:nvPr/>
        </p:nvCxnSpPr>
        <p:spPr>
          <a:xfrm>
            <a:off x="9847535" y="4412965"/>
            <a:ext cx="485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879077" y="468728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t=0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408796" y="469689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t=1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4884312" y="468728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t=2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518652" y="4707421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713342" y="4716519"/>
            <a:ext cx="102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t=n+1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879570" y="5254565"/>
            <a:ext cx="53767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現計算紅色狀態的價值：在 </a:t>
            </a:r>
            <a:r>
              <a:rPr kumimoji="1" lang="en-US" altLang="zh-TW" dirty="0" smtClean="0"/>
              <a:t>t=1</a:t>
            </a:r>
            <a:r>
              <a:rPr kumimoji="1" lang="zh-TW" altLang="en-US" dirty="0" smtClean="0"/>
              <a:t> 時刻，紅色狀態執行一個動作，到達了黃色狀態，因此得到即時獎勵 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（即時獎勵是執行完動作之後</a:t>
            </a:r>
            <a:r>
              <a:rPr kumimoji="1" lang="zh-TW" altLang="en-US" dirty="0" smtClean="0"/>
              <a:t>就立刻獲得</a:t>
            </a:r>
            <a:r>
              <a:rPr kumimoji="1" lang="zh-TW" altLang="en-US" dirty="0" smtClean="0"/>
              <a:t>的）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459755" y="5763678"/>
                <a:ext cx="136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𝑅𝑒𝑑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=20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755" y="5763678"/>
                <a:ext cx="136518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571" r="-312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0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95569" y="816326"/>
            <a:ext cx="281940" cy="274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73687" y="816325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04214" y="831812"/>
            <a:ext cx="281940" cy="2743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77480" y="802537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994906" y="802537"/>
            <a:ext cx="281940" cy="27432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99398" y="87472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77516" y="87472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19923" y="860934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356694" y="860933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45072" y="816325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06189" y="87472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427012" y="953486"/>
            <a:ext cx="57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5" idx="6"/>
            <a:endCxn id="4" idx="1"/>
          </p:cNvCxnSpPr>
          <p:nvPr/>
        </p:nvCxnSpPr>
        <p:spPr>
          <a:xfrm>
            <a:off x="2158589" y="953486"/>
            <a:ext cx="536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3"/>
            <a:endCxn id="12" idx="2"/>
          </p:cNvCxnSpPr>
          <p:nvPr/>
        </p:nvCxnSpPr>
        <p:spPr>
          <a:xfrm flipV="1">
            <a:off x="8859420" y="939697"/>
            <a:ext cx="49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2" idx="6"/>
            <a:endCxn id="8" idx="1"/>
          </p:cNvCxnSpPr>
          <p:nvPr/>
        </p:nvCxnSpPr>
        <p:spPr>
          <a:xfrm>
            <a:off x="9509094" y="939697"/>
            <a:ext cx="485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6"/>
            <a:endCxn id="5" idx="1"/>
          </p:cNvCxnSpPr>
          <p:nvPr/>
        </p:nvCxnSpPr>
        <p:spPr>
          <a:xfrm>
            <a:off x="3651798" y="953486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5" idx="3"/>
            <a:endCxn id="10" idx="2"/>
          </p:cNvCxnSpPr>
          <p:nvPr/>
        </p:nvCxnSpPr>
        <p:spPr>
          <a:xfrm>
            <a:off x="4455627" y="953486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4" idx="3"/>
            <a:endCxn id="9" idx="2"/>
          </p:cNvCxnSpPr>
          <p:nvPr/>
        </p:nvCxnSpPr>
        <p:spPr>
          <a:xfrm flipV="1">
            <a:off x="2977509" y="953486"/>
            <a:ext cx="52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6"/>
            <a:endCxn id="145" idx="1"/>
          </p:cNvCxnSpPr>
          <p:nvPr/>
        </p:nvCxnSpPr>
        <p:spPr>
          <a:xfrm>
            <a:off x="5129916" y="953486"/>
            <a:ext cx="539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8172323" y="939698"/>
            <a:ext cx="405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8859420" y="939697"/>
            <a:ext cx="49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11" idx="1"/>
          </p:cNvCxnSpPr>
          <p:nvPr/>
        </p:nvCxnSpPr>
        <p:spPr>
          <a:xfrm>
            <a:off x="9509094" y="939697"/>
            <a:ext cx="485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56117" y="122780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85836" y="123741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t=1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061352" y="122780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t=2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091316" y="1249640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374901" y="1243251"/>
            <a:ext cx="102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t=n+1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21127" y="2139615"/>
            <a:ext cx="281940" cy="274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73687" y="2142205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581561" y="2142179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998987" y="2142179"/>
            <a:ext cx="281940" cy="27432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499398" y="22006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977516" y="22006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024004" y="2200576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360775" y="2200575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145072" y="2142205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06189" y="220060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1427012" y="2279366"/>
            <a:ext cx="57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37" idx="1"/>
          </p:cNvCxnSpPr>
          <p:nvPr/>
        </p:nvCxnSpPr>
        <p:spPr>
          <a:xfrm>
            <a:off x="2158589" y="2279366"/>
            <a:ext cx="536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7" idx="3"/>
            <a:endCxn id="42" idx="2"/>
          </p:cNvCxnSpPr>
          <p:nvPr/>
        </p:nvCxnSpPr>
        <p:spPr>
          <a:xfrm flipV="1">
            <a:off x="2977509" y="2279366"/>
            <a:ext cx="52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42" idx="6"/>
            <a:endCxn id="38" idx="1"/>
          </p:cNvCxnSpPr>
          <p:nvPr/>
        </p:nvCxnSpPr>
        <p:spPr>
          <a:xfrm>
            <a:off x="3651798" y="2279366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8" idx="3"/>
            <a:endCxn id="43" idx="2"/>
          </p:cNvCxnSpPr>
          <p:nvPr/>
        </p:nvCxnSpPr>
        <p:spPr>
          <a:xfrm>
            <a:off x="4455627" y="2279366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43" idx="6"/>
          </p:cNvCxnSpPr>
          <p:nvPr/>
        </p:nvCxnSpPr>
        <p:spPr>
          <a:xfrm flipV="1">
            <a:off x="5129916" y="2279365"/>
            <a:ext cx="529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39" idx="1"/>
          </p:cNvCxnSpPr>
          <p:nvPr/>
        </p:nvCxnSpPr>
        <p:spPr>
          <a:xfrm>
            <a:off x="6822190" y="2279339"/>
            <a:ext cx="4875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9" idx="3"/>
          </p:cNvCxnSpPr>
          <p:nvPr/>
        </p:nvCxnSpPr>
        <p:spPr>
          <a:xfrm flipV="1">
            <a:off x="7591637" y="2279340"/>
            <a:ext cx="432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40" idx="1"/>
          </p:cNvCxnSpPr>
          <p:nvPr/>
        </p:nvCxnSpPr>
        <p:spPr>
          <a:xfrm>
            <a:off x="8176404" y="2279340"/>
            <a:ext cx="405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0" idx="3"/>
          </p:cNvCxnSpPr>
          <p:nvPr/>
        </p:nvCxnSpPr>
        <p:spPr>
          <a:xfrm flipV="1">
            <a:off x="8863501" y="2279339"/>
            <a:ext cx="49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9513175" y="2279339"/>
            <a:ext cx="485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6117" y="255368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t=0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585836" y="256329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061352" y="2553687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t=2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4509" y="2517992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8374901" y="2542478"/>
            <a:ext cx="102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t=n+1</a:t>
            </a:r>
            <a:endParaRPr kumimoji="1"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2676473" y="2139641"/>
            <a:ext cx="281940" cy="2743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8592475" y="3326728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10009901" y="3326728"/>
            <a:ext cx="281940" cy="27432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499398" y="3386755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977516" y="3386755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8034918" y="3385125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9371689" y="3385124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2006189" y="3386755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/>
          <p:cNvCxnSpPr/>
          <p:nvPr/>
        </p:nvCxnSpPr>
        <p:spPr>
          <a:xfrm>
            <a:off x="1427012" y="3465519"/>
            <a:ext cx="57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2158589" y="3465519"/>
            <a:ext cx="536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 flipV="1">
            <a:off x="2977509" y="3465519"/>
            <a:ext cx="52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3651798" y="3465519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>
            <a:off x="4455627" y="3465519"/>
            <a:ext cx="52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V="1">
            <a:off x="5129916" y="3465518"/>
            <a:ext cx="529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 flipV="1">
            <a:off x="6977609" y="3467133"/>
            <a:ext cx="315655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 flipV="1">
            <a:off x="7602551" y="3463889"/>
            <a:ext cx="432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8187318" y="3463889"/>
            <a:ext cx="405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/>
          <p:nvPr/>
        </p:nvCxnSpPr>
        <p:spPr>
          <a:xfrm flipV="1">
            <a:off x="8874415" y="3463888"/>
            <a:ext cx="49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/>
          <p:nvPr/>
        </p:nvCxnSpPr>
        <p:spPr>
          <a:xfrm>
            <a:off x="9524089" y="3463888"/>
            <a:ext cx="485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056117" y="3739840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t=0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585836" y="3749450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061352" y="3739840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t=2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195206" y="3758344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8389896" y="3767442"/>
            <a:ext cx="102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t=n+1</a:t>
            </a:r>
            <a:endParaRPr kumimoji="1"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1114908" y="3325793"/>
            <a:ext cx="281940" cy="274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562438" y="7451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Episode 1</a:t>
            </a:r>
            <a:endParaRPr kumimoji="1"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0567446" y="209467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Episode 2</a:t>
            </a:r>
            <a:endParaRPr kumimoji="1"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0567446" y="32960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Episode 3</a:t>
            </a:r>
            <a:endParaRPr kumimoji="1"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04736" y="4628737"/>
            <a:ext cx="63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現有三個 </a:t>
            </a:r>
            <a:r>
              <a:rPr kumimoji="1" lang="en-US" altLang="zh-TW" dirty="0" smtClean="0"/>
              <a:t>Episode</a:t>
            </a:r>
            <a:r>
              <a:rPr kumimoji="1" lang="zh-TW" altLang="en-US" dirty="0" smtClean="0"/>
              <a:t>，即做了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次試驗，計算紅色狀態的價值。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4309654" y="5408515"/>
                <a:ext cx="396986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𝑅𝑒𝑑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20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+40+30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charset="0"/>
                        </a:rPr>
                        <m:t>=30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54" y="5408515"/>
                <a:ext cx="3969869" cy="6938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圆角矩形 116"/>
          <p:cNvSpPr/>
          <p:nvPr/>
        </p:nvSpPr>
        <p:spPr>
          <a:xfrm>
            <a:off x="2704059" y="3326881"/>
            <a:ext cx="281940" cy="2743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7304067" y="3323927"/>
            <a:ext cx="281940" cy="2743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4152240" y="3348251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5644582" y="2121921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6223088" y="2103499"/>
            <a:ext cx="6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TW" dirty="0" smtClean="0"/>
              <a:t>………</a:t>
            </a:r>
            <a:endParaRPr kumimoji="1"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6366186" y="761855"/>
            <a:ext cx="6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TW" dirty="0" smtClean="0"/>
              <a:t>………</a:t>
            </a:r>
            <a:endParaRPr kumimoji="1"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5669424" y="816325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6233540" y="2180317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" name="直线箭头连接符 152"/>
          <p:cNvCxnSpPr>
            <a:stCxn id="126" idx="3"/>
            <a:endCxn id="151" idx="2"/>
          </p:cNvCxnSpPr>
          <p:nvPr/>
        </p:nvCxnSpPr>
        <p:spPr>
          <a:xfrm flipV="1">
            <a:off x="5926522" y="2259081"/>
            <a:ext cx="307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/>
        </p:nvSpPr>
        <p:spPr>
          <a:xfrm>
            <a:off x="5651805" y="3343536"/>
            <a:ext cx="281940" cy="2743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6240763" y="3401932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2" name="直线箭头连接符 171"/>
          <p:cNvCxnSpPr/>
          <p:nvPr/>
        </p:nvCxnSpPr>
        <p:spPr>
          <a:xfrm flipV="1">
            <a:off x="5933745" y="3480696"/>
            <a:ext cx="307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6375122" y="3287093"/>
            <a:ext cx="6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TW" dirty="0" smtClean="0"/>
              <a:t>………</a:t>
            </a:r>
            <a:endParaRPr kumimoji="1"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6258175" y="851063"/>
            <a:ext cx="152400" cy="157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3" name="直线箭头连接符 192"/>
          <p:cNvCxnSpPr/>
          <p:nvPr/>
        </p:nvCxnSpPr>
        <p:spPr>
          <a:xfrm flipV="1">
            <a:off x="5963946" y="939697"/>
            <a:ext cx="307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/>
          <p:nvPr/>
        </p:nvCxnSpPr>
        <p:spPr>
          <a:xfrm flipV="1">
            <a:off x="6865672" y="951823"/>
            <a:ext cx="438395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箭头连接符 203"/>
          <p:cNvCxnSpPr/>
          <p:nvPr/>
        </p:nvCxnSpPr>
        <p:spPr>
          <a:xfrm flipV="1">
            <a:off x="7586263" y="961356"/>
            <a:ext cx="432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5555627" y="1225246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t=3</a:t>
            </a:r>
            <a:endParaRPr kumimoji="1" lang="zh-CN" altLang="en-US" dirty="0"/>
          </a:p>
        </p:txBody>
      </p:sp>
      <p:sp>
        <p:nvSpPr>
          <p:cNvPr id="207" name="文本框 206"/>
          <p:cNvSpPr txBox="1"/>
          <p:nvPr/>
        </p:nvSpPr>
        <p:spPr>
          <a:xfrm>
            <a:off x="5516385" y="2549649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t=3</a:t>
            </a:r>
            <a:endParaRPr kumimoji="1" lang="zh-CN" altLang="en-US" dirty="0"/>
          </a:p>
        </p:txBody>
      </p:sp>
      <p:sp>
        <p:nvSpPr>
          <p:cNvPr id="208" name="文本框 207"/>
          <p:cNvSpPr txBox="1"/>
          <p:nvPr/>
        </p:nvSpPr>
        <p:spPr>
          <a:xfrm>
            <a:off x="5511766" y="3740903"/>
            <a:ext cx="7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t=3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1560" y="86868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i="1" dirty="0" smtClean="0"/>
              <a:t>數學描述</a:t>
            </a:r>
            <a:endParaRPr kumimoji="1" lang="zh-CN" altLang="en-US" sz="2400" b="1" i="1" dirty="0"/>
          </a:p>
        </p:txBody>
      </p:sp>
      <p:sp>
        <p:nvSpPr>
          <p:cNvPr id="6" name="AutoShape 2" descr="pi"/>
          <p:cNvSpPr>
            <a:spLocks noChangeAspect="1" noChangeArrowheads="1"/>
          </p:cNvSpPr>
          <p:nvPr/>
        </p:nvSpPr>
        <p:spPr bwMode="auto">
          <a:xfrm>
            <a:off x="762000" y="3977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66800" y="1767840"/>
                <a:ext cx="800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dirty="0" smtClean="0"/>
                  <a:t>基於特定策略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z="2000" dirty="0" smtClean="0"/>
                  <a:t> 的一個</a:t>
                </a:r>
                <a:r>
                  <a:rPr kumimoji="1" lang="en-US" altLang="zh-TW" sz="2000" dirty="0" smtClean="0"/>
                  <a:t>Episode</a:t>
                </a:r>
                <a:r>
                  <a:rPr kumimoji="1" lang="zh-TW" altLang="en-US" sz="2000" dirty="0" smtClean="0"/>
                  <a:t>的信息可以表示為如下一個序列：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767840"/>
                <a:ext cx="800100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62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66800" y="2431491"/>
                <a:ext cx="8001000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……</m:t>
                      </m:r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1491"/>
                <a:ext cx="8001000" cy="4135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51560" y="3108543"/>
                <a:ext cx="2834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en-US" altLang="zh-CN" sz="2000" dirty="0" smtClean="0"/>
                  <a:t> </a:t>
                </a:r>
                <a:r>
                  <a:rPr kumimoji="1" lang="zh-TW" altLang="en-US" sz="2000" dirty="0" smtClean="0"/>
                  <a:t>時刻狀態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zh-TW" altLang="en-US" sz="20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zh-TW" altLang="en-US" sz="2000" dirty="0" smtClean="0"/>
                  <a:t>的收穫：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3108543"/>
                <a:ext cx="283464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40909" b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43375" y="3139321"/>
                <a:ext cx="434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+…+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5" y="3139321"/>
                <a:ext cx="4343400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00975" y="3154710"/>
                <a:ext cx="188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 smtClean="0"/>
                  <a:t>（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kumimoji="1" lang="zh-TW" altLang="en-US" dirty="0" smtClean="0"/>
                  <a:t>為終止時刻 ）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3154710"/>
                <a:ext cx="188595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13" t="-10000" r="-1456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51560" y="3792974"/>
                <a:ext cx="309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 smtClean="0"/>
                  <a:t>策略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dirty="0" smtClean="0"/>
                  <a:t> 下，狀態</a:t>
                </a:r>
                <a14:m>
                  <m:oMath xmlns:m="http://schemas.openxmlformats.org/officeDocument/2006/math">
                    <m:r>
                      <a:rPr kumimoji="1" lang="zh-TW" altLang="en-US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TW" altLang="en-US" dirty="0" smtClean="0"/>
                  <a:t> 的價值：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3792974"/>
                <a:ext cx="30918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75" t="-95082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143375" y="3851076"/>
                <a:ext cx="2747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Ε</m:t>
                          </m:r>
                        </m:e>
                        <m:sub>
                          <m: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|"/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𝑆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]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5" y="3851076"/>
                <a:ext cx="2747804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67" t="-146000" r="-2889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4" descr="_{t+1}"/>
          <p:cNvSpPr>
            <a:spLocks noChangeAspect="1" noChangeArrowheads="1"/>
          </p:cNvSpPr>
          <p:nvPr/>
        </p:nvSpPr>
        <p:spPr bwMode="auto">
          <a:xfrm>
            <a:off x="1624012" y="5875347"/>
            <a:ext cx="22252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5" descr="https://www.zhihu.com/equation?tex=t"/>
          <p:cNvSpPr>
            <a:spLocks noChangeAspect="1" noChangeArrowheads="1"/>
          </p:cNvSpPr>
          <p:nvPr/>
        </p:nvSpPr>
        <p:spPr bwMode="auto">
          <a:xfrm>
            <a:off x="1624012" y="5875347"/>
            <a:ext cx="22252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6" descr="_{t}"/>
          <p:cNvSpPr>
            <a:spLocks noChangeAspect="1" noChangeArrowheads="1"/>
          </p:cNvSpPr>
          <p:nvPr/>
        </p:nvSpPr>
        <p:spPr bwMode="auto">
          <a:xfrm>
            <a:off x="1624012" y="5875347"/>
            <a:ext cx="22252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7" descr="_{t}"/>
          <p:cNvSpPr>
            <a:spLocks noChangeAspect="1" noChangeArrowheads="1"/>
          </p:cNvSpPr>
          <p:nvPr/>
        </p:nvSpPr>
        <p:spPr bwMode="auto">
          <a:xfrm>
            <a:off x="1624012" y="5875347"/>
            <a:ext cx="22252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8" descr="https://www.zhihu.com/equation?tex=a"/>
          <p:cNvSpPr>
            <a:spLocks noChangeAspect="1" noChangeArrowheads="1"/>
          </p:cNvSpPr>
          <p:nvPr/>
        </p:nvSpPr>
        <p:spPr bwMode="auto">
          <a:xfrm>
            <a:off x="1624012" y="5875347"/>
            <a:ext cx="22252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51559" y="4530267"/>
                <a:ext cx="86353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sng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u="sng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u="sng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sz="2000" b="0" i="1" u="sng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TW" altLang="en-US" sz="2000" u="sng" dirty="0" smtClean="0"/>
                  <a:t>表示個體在 </a:t>
                </a:r>
                <a14:m>
                  <m:oMath xmlns:m="http://schemas.openxmlformats.org/officeDocument/2006/math">
                    <m:r>
                      <a:rPr kumimoji="1" lang="en-US" altLang="zh-CN" sz="2000" b="0" i="1" u="sng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TW" altLang="en-US" sz="2000" u="sng" dirty="0" smtClean="0"/>
                  <a:t> 時刻獲得的即時獎勵。可理解為，個體在狀態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u="sng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u="sng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u="sng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TW" altLang="en-US" sz="2000" u="sng" dirty="0" smtClean="0"/>
                  <a:t> 執行一個動作後，離開該狀態獲得的即時獎勵</a:t>
                </a:r>
                <a:endParaRPr kumimoji="1" lang="zh-CN" altLang="en-US" sz="2000" u="sng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" y="4530267"/>
                <a:ext cx="8635366" cy="1015663"/>
              </a:xfrm>
              <a:prstGeom prst="rect">
                <a:avLst/>
              </a:prstGeom>
              <a:blipFill rotWithShape="0">
                <a:blip r:embed="rId9"/>
                <a:stretch>
                  <a:fillRect l="-706" r="-212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800974" y="2438164"/>
                <a:ext cx="241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 smtClean="0"/>
                  <a:t>（ </a:t>
                </a:r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charset="0"/>
                      </a:rPr>
                      <m:t>隨機</m:t>
                    </m:r>
                  </m:oMath>
                </a14:m>
                <a:r>
                  <a:rPr kumimoji="1" lang="zh-TW" altLang="en-US" dirty="0" smtClean="0"/>
                  <a:t>產生一個序列 ）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4" y="2438164"/>
                <a:ext cx="24145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73" t="-9836" r="-1136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0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912" y="653414"/>
            <a:ext cx="10363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在第一個</a:t>
            </a:r>
            <a:r>
              <a:rPr kumimoji="1" lang="en-US" altLang="zh-TW" sz="2000" dirty="0" smtClean="0"/>
              <a:t>example</a:t>
            </a:r>
            <a:r>
              <a:rPr kumimoji="1" lang="zh-TW" altLang="en-US" sz="2000" dirty="0" smtClean="0"/>
              <a:t>中，一個</a:t>
            </a:r>
            <a:r>
              <a:rPr kumimoji="1" lang="en-US" altLang="zh-TW" sz="2000" dirty="0" smtClean="0"/>
              <a:t>Episode</a:t>
            </a:r>
            <a:r>
              <a:rPr kumimoji="1" lang="zh-TW" altLang="en-US" sz="2000" dirty="0" smtClean="0"/>
              <a:t>中有的狀態可能會出現多次。在計算狀態價值的時候有兩種辦法：</a:t>
            </a:r>
            <a:r>
              <a:rPr kumimoji="1" lang="en-US" altLang="zh-TW" sz="2000" dirty="0" smtClean="0"/>
              <a:t>1.</a:t>
            </a:r>
            <a:r>
              <a:rPr kumimoji="1" lang="zh-TW" altLang="en-US" sz="2000" dirty="0" smtClean="0"/>
              <a:t> 只取在一個 </a:t>
            </a:r>
            <a:r>
              <a:rPr kumimoji="1" lang="en-US" altLang="zh-TW" sz="2000" dirty="0" smtClean="0"/>
              <a:t>Episode</a:t>
            </a:r>
            <a:r>
              <a:rPr kumimoji="1" lang="zh-TW" altLang="en-US" sz="2000" dirty="0" smtClean="0"/>
              <a:t> 中，第一次出現的狀態加入計算。</a:t>
            </a:r>
            <a:r>
              <a:rPr kumimoji="1" lang="en-US" altLang="zh-TW" sz="2000" dirty="0" smtClean="0"/>
              <a:t>2.</a:t>
            </a:r>
            <a:r>
              <a:rPr kumimoji="1" lang="zh-TW" altLang="en-US" sz="2000" dirty="0" smtClean="0"/>
              <a:t> 取在一個 </a:t>
            </a:r>
            <a:r>
              <a:rPr kumimoji="1" lang="en-US" altLang="zh-TW" sz="2000" dirty="0" smtClean="0"/>
              <a:t>Episode</a:t>
            </a:r>
            <a:r>
              <a:rPr kumimoji="1" lang="zh-TW" altLang="en-US" sz="2000" dirty="0" smtClean="0"/>
              <a:t> 中，所有出現該狀態的狀態加入計算（如在</a:t>
            </a:r>
            <a:r>
              <a:rPr kumimoji="1" lang="en-US" altLang="zh-TW" sz="2000" dirty="0" smtClean="0"/>
              <a:t>Episode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</a:t>
            </a:r>
            <a:r>
              <a:rPr kumimoji="1" lang="zh-TW" altLang="en-US" sz="2000" dirty="0" smtClean="0"/>
              <a:t>，黃色出現在</a:t>
            </a:r>
            <a:r>
              <a:rPr kumimoji="1" lang="en-US" altLang="zh-TW" sz="2000" dirty="0" smtClean="0"/>
              <a:t>t=0</a:t>
            </a:r>
            <a:r>
              <a:rPr kumimoji="1" lang="zh-TW" altLang="en-US" sz="2000" dirty="0" smtClean="0"/>
              <a:t> 和 </a:t>
            </a:r>
            <a:r>
              <a:rPr kumimoji="1" lang="en-US" altLang="zh-TW" sz="2000" dirty="0" smtClean="0"/>
              <a:t>t=2</a:t>
            </a:r>
            <a:r>
              <a:rPr kumimoji="1" lang="zh-TW" altLang="en-US" sz="2000" dirty="0" smtClean="0"/>
              <a:t>，第一個方法只取</a:t>
            </a:r>
            <a:r>
              <a:rPr kumimoji="1" lang="en-US" altLang="zh-TW" sz="2000" dirty="0" smtClean="0"/>
              <a:t>t=0</a:t>
            </a:r>
            <a:r>
              <a:rPr kumimoji="1" lang="zh-TW" altLang="en-US" sz="2000" dirty="0" smtClean="0"/>
              <a:t>，而第二個方法 </a:t>
            </a:r>
            <a:r>
              <a:rPr kumimoji="1" lang="en-US" altLang="zh-TW" sz="2000" dirty="0" smtClean="0"/>
              <a:t>t=0</a:t>
            </a:r>
            <a:r>
              <a:rPr kumimoji="1" lang="zh-TW" altLang="en-US" sz="2000" dirty="0" smtClean="0"/>
              <a:t> 和 </a:t>
            </a:r>
            <a:r>
              <a:rPr kumimoji="1" lang="en-US" altLang="zh-TW" sz="2000" dirty="0" smtClean="0"/>
              <a:t>t=2</a:t>
            </a:r>
            <a:r>
              <a:rPr kumimoji="1" lang="zh-TW" altLang="en-US" sz="2000" dirty="0" smtClean="0"/>
              <a:t> 都取）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23912" y="29260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i="1" dirty="0" smtClean="0"/>
              <a:t>如何計算</a:t>
            </a:r>
            <a:endParaRPr kumimoji="1" lang="zh-CN" altLang="en-US" sz="2000" b="1" i="1" dirty="0"/>
          </a:p>
        </p:txBody>
      </p:sp>
      <p:sp>
        <p:nvSpPr>
          <p:cNvPr id="6" name="矩形 5"/>
          <p:cNvSpPr/>
          <p:nvPr/>
        </p:nvSpPr>
        <p:spPr>
          <a:xfrm>
            <a:off x="5867257" y="3280024"/>
            <a:ext cx="1309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i="1" dirty="0"/>
              <a:t>First-Visit</a:t>
            </a:r>
            <a:endParaRPr kumimoji="1" lang="zh-CN" altLang="en-US" sz="2000" b="1" i="1" dirty="0"/>
          </a:p>
        </p:txBody>
      </p:sp>
      <p:sp>
        <p:nvSpPr>
          <p:cNvPr id="7" name="矩形 6"/>
          <p:cNvSpPr/>
          <p:nvPr/>
        </p:nvSpPr>
        <p:spPr>
          <a:xfrm>
            <a:off x="9458324" y="3222560"/>
            <a:ext cx="143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i="1" dirty="0" smtClean="0"/>
              <a:t>Every</a:t>
            </a:r>
            <a:r>
              <a:rPr kumimoji="1" lang="en-US" altLang="zh-CN" sz="2000" b="1" i="1" dirty="0" smtClean="0"/>
              <a:t>-Visit</a:t>
            </a:r>
            <a:endParaRPr kumimoji="1" lang="zh-CN" altLang="en-US" sz="2000" b="1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72011" y="3956566"/>
            <a:ext cx="234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狀態出現的次數 </a:t>
            </a:r>
            <a:r>
              <a:rPr kumimoji="1" lang="en-US" altLang="zh-TW" dirty="0" smtClean="0"/>
              <a:t>+1</a:t>
            </a:r>
            <a:r>
              <a:rPr kumimoji="1" lang="zh-TW" altLang="en-US" dirty="0" smtClean="0"/>
              <a:t>：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4627" y="4057650"/>
                <a:ext cx="1772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7" y="4057650"/>
                <a:ext cx="17724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414" r="-24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42973" y="4606768"/>
            <a:ext cx="410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每結束一個</a:t>
            </a:r>
            <a:r>
              <a:rPr kumimoji="1" lang="en-US" altLang="zh-TW" dirty="0" smtClean="0"/>
              <a:t>Episode</a:t>
            </a:r>
            <a:r>
              <a:rPr kumimoji="1" lang="zh-TW" altLang="en-US" dirty="0" smtClean="0"/>
              <a:t>，更新總的收穫值：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764627" y="4652934"/>
                <a:ext cx="1780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7" y="4652934"/>
                <a:ext cx="17801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4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303028" y="5256970"/>
            <a:ext cx="194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狀態 </a:t>
            </a:r>
            <a:r>
              <a:rPr kumimoji="1" lang="en-US" altLang="zh-TW" dirty="0" smtClean="0"/>
              <a:t>S</a:t>
            </a:r>
            <a:r>
              <a:rPr kumimoji="1" lang="zh-TW" altLang="en-US" dirty="0" smtClean="0"/>
              <a:t> 的價值：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67257" y="5220219"/>
                <a:ext cx="132523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257" y="5220219"/>
                <a:ext cx="1325235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355694" y="4057650"/>
                <a:ext cx="1772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94" y="4057650"/>
                <a:ext cx="17724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414" r="-24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355694" y="4652934"/>
                <a:ext cx="1780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94" y="4652934"/>
                <a:ext cx="17801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4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515615" y="5220219"/>
                <a:ext cx="132523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615" y="5220219"/>
                <a:ext cx="1325235" cy="5767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箭头连接符 17"/>
          <p:cNvCxnSpPr/>
          <p:nvPr/>
        </p:nvCxnSpPr>
        <p:spPr>
          <a:xfrm flipV="1">
            <a:off x="7753421" y="4180790"/>
            <a:ext cx="1385887" cy="2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906996" y="3811458"/>
            <a:ext cx="1078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different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925835" y="6210511"/>
                <a:ext cx="3534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𝒘𝒉𝒆𝒏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 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𝑵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𝑺</m:t>
                        </m:r>
                      </m:e>
                    </m:d>
                    <m:r>
                      <a:rPr kumimoji="1" lang="is-I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</m:oMath>
                </a14:m>
                <a:r>
                  <a:rPr lang="en-US" altLang="zh-CN" b="1" dirty="0" smtClean="0"/>
                  <a:t>,  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𝑽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𝑺</m:t>
                        </m:r>
                      </m:e>
                    </m:d>
                    <m:r>
                      <a:rPr kumimoji="1" lang="is-I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</m:sub>
                    </m:sSub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35" y="6210511"/>
                <a:ext cx="353494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01511" y="862544"/>
            <a:ext cx="1309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i="1" dirty="0"/>
              <a:t>First-Visit</a:t>
            </a:r>
            <a:endParaRPr kumimoji="1" lang="zh-CN" altLang="en-US" sz="2000" b="1" i="1" dirty="0"/>
          </a:p>
        </p:txBody>
      </p:sp>
      <p:sp>
        <p:nvSpPr>
          <p:cNvPr id="6" name="矩形 5"/>
          <p:cNvSpPr/>
          <p:nvPr/>
        </p:nvSpPr>
        <p:spPr>
          <a:xfrm>
            <a:off x="2742915" y="3418281"/>
            <a:ext cx="15414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000" b="1" i="1" dirty="0" smtClean="0"/>
              <a:t>Every</a:t>
            </a:r>
            <a:r>
              <a:rPr kumimoji="1" lang="en-US" altLang="zh-CN" sz="2000" b="1" i="1" dirty="0" smtClean="0"/>
              <a:t>-Visit</a:t>
            </a:r>
            <a:endParaRPr kumimoji="1" lang="zh-CN" altLang="en-U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40034" y="4181153"/>
                <a:ext cx="3031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34" y="4181153"/>
                <a:ext cx="3031853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40035" y="4776437"/>
                <a:ext cx="30318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35" y="4776437"/>
                <a:ext cx="3031851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40034" y="5352514"/>
                <a:ext cx="2500456" cy="584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34" y="5352514"/>
                <a:ext cx="2500456" cy="5848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40034" y="974308"/>
            <a:ext cx="4004277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重新計算</a:t>
            </a:r>
            <a:r>
              <a:rPr kumimoji="1" lang="en-US" altLang="zh-TW" sz="2000" dirty="0" smtClean="0"/>
              <a:t>simple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example</a:t>
            </a:r>
            <a:r>
              <a:rPr kumimoji="1" lang="zh-TW" altLang="en-US" sz="2000" dirty="0" smtClean="0"/>
              <a:t>中的狀態價值，現在針對黃色狀態來計算：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386422" y="1551483"/>
                <a:ext cx="2584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TW" b="0" i="0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b="0" i="0" smtClean="0">
                          <a:latin typeface="Cambria Math" charset="0"/>
                        </a:rPr>
                        <m:t>1+1</m:t>
                      </m:r>
                      <m:r>
                        <a:rPr kumimoji="1" lang="en-US" altLang="zh-TW" b="0" i="0" smtClean="0">
                          <a:latin typeface="Cambria Math" charset="0"/>
                        </a:rPr>
                        <m:t>+1=</m:t>
                      </m:r>
                      <m:r>
                        <a:rPr kumimoji="1" lang="en-US" altLang="zh-TW" b="0" i="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22" y="1551483"/>
                <a:ext cx="258493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202132" y="2112749"/>
                <a:ext cx="34410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charset="0"/>
                        </a:rPr>
                        <m:t>=10+30+40=80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32" y="2112749"/>
                <a:ext cx="34410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146129" y="2674015"/>
                <a:ext cx="2830445" cy="677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kumimoji="1" lang="en-US" altLang="zh-TW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80</m:t>
                          </m:r>
                        </m:num>
                        <m:den>
                          <m:r>
                            <a:rPr kumimoji="1" lang="en-US" altLang="zh-TW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29" y="2674015"/>
                <a:ext cx="2830445" cy="677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197780" y="4150556"/>
                <a:ext cx="3053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TW" b="0" i="0" smtClean="0">
                          <a:latin typeface="Cambria Math" charset="0"/>
                        </a:rPr>
                        <m:t>=2+2+1=5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80" y="4150556"/>
                <a:ext cx="305352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140490" y="4802538"/>
                <a:ext cx="47485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charset="0"/>
                        </a:rPr>
                        <m:t>=10+40+30+40+40=160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90" y="4802538"/>
                <a:ext cx="474858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197780" y="5332449"/>
                <a:ext cx="3881939" cy="677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𝑦𝑒𝑙𝑙𝑜𝑤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160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80" y="5332449"/>
                <a:ext cx="3881939" cy="6771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645673" y="1597649"/>
                <a:ext cx="3031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73" y="1597649"/>
                <a:ext cx="3031853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645674" y="2192933"/>
                <a:ext cx="30318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74" y="2192933"/>
                <a:ext cx="30318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645673" y="2720182"/>
                <a:ext cx="2500456" cy="584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73" y="2720182"/>
                <a:ext cx="2500456" cy="58484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06473" y="2192933"/>
                <a:ext cx="2039998" cy="424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𝑦𝑒𝑙𝑙𝑜𝑤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73" y="2192933"/>
                <a:ext cx="2039998" cy="424283"/>
              </a:xfrm>
              <a:prstGeom prst="rect">
                <a:avLst/>
              </a:prstGeom>
              <a:blipFill rotWithShape="0">
                <a:blip r:embed="rId1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832" y="792674"/>
            <a:ext cx="306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i="1" dirty="0" smtClean="0"/>
              <a:t>Example</a:t>
            </a:r>
            <a:r>
              <a:rPr kumimoji="1" lang="zh-TW" altLang="en-US" sz="2400" b="1" i="1" dirty="0" smtClean="0"/>
              <a:t> </a:t>
            </a:r>
            <a:r>
              <a:rPr kumimoji="1" lang="en-US" altLang="zh-TW" sz="2400" b="1" i="1" dirty="0" smtClean="0"/>
              <a:t>Blackjack</a:t>
            </a:r>
            <a:r>
              <a:rPr kumimoji="1" lang="zh-TW" altLang="en-US" sz="2400" b="1" i="1" dirty="0" smtClean="0"/>
              <a:t>：</a:t>
            </a:r>
            <a:endParaRPr kumimoji="1" lang="zh-CN" alt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7832" y="1585913"/>
                <a:ext cx="10052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 smtClean="0"/>
                  <a:t>狀態空間：此例特指一種初始狀態，莊家明牌為 </a:t>
                </a:r>
                <a:r>
                  <a:rPr kumimoji="1" lang="en-US" altLang="zh-TW" dirty="0" smtClean="0"/>
                  <a:t>4</a:t>
                </a:r>
                <a:r>
                  <a:rPr kumimoji="1" lang="zh-TW" altLang="en-US" dirty="0" smtClean="0"/>
                  <a:t>，玩家手中兩張牌和為</a:t>
                </a:r>
                <a:r>
                  <a:rPr kumimoji="1" lang="en-US" altLang="zh-TW" dirty="0" smtClean="0"/>
                  <a:t>15</a:t>
                </a:r>
                <a:r>
                  <a:rPr kumimoji="1" lang="zh-TW" altLang="en-US" dirty="0" smtClean="0"/>
                  <a:t>，記作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32" y="1585913"/>
                <a:ext cx="100521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85"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77832" y="2274461"/>
                <a:ext cx="10052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 smtClean="0"/>
                  <a:t>動作空間：兩種，記作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停止要牌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32" y="2274461"/>
                <a:ext cx="100521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85"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77832" y="2963009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 smtClean="0"/>
              <a:t>策略：只要手中牌分小於</a:t>
            </a:r>
            <a:r>
              <a:rPr kumimoji="1" lang="en-US" altLang="zh-TW" b="1" dirty="0" smtClean="0"/>
              <a:t>20</a:t>
            </a:r>
            <a:r>
              <a:rPr kumimoji="1" lang="zh-TW" altLang="en-US" b="1" dirty="0" smtClean="0"/>
              <a:t>，繼續要牌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877832" y="3651557"/>
            <a:ext cx="548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 smtClean="0"/>
              <a:t>獎勵（停止要牌）：</a:t>
            </a: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 贏 </a:t>
            </a:r>
            <a:r>
              <a:rPr kumimoji="1" lang="en-US" altLang="zh-TW" dirty="0" smtClean="0"/>
              <a:t>+1</a:t>
            </a:r>
            <a:r>
              <a:rPr kumimoji="1" lang="zh-TW" altLang="en-US" dirty="0" smtClean="0"/>
              <a:t>    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 輸 </a:t>
            </a:r>
            <a:r>
              <a:rPr kumimoji="1" lang="en-US" altLang="zh-TW" dirty="0" smtClean="0"/>
              <a:t>-1</a:t>
            </a:r>
            <a:r>
              <a:rPr kumimoji="1" lang="zh-TW" altLang="en-US" dirty="0" smtClean="0"/>
              <a:t>，    </a:t>
            </a:r>
            <a:r>
              <a:rPr kumimoji="1" lang="en-US" altLang="zh-TW" dirty="0" smtClean="0"/>
              <a:t>3. </a:t>
            </a:r>
            <a:r>
              <a:rPr kumimoji="1" lang="zh-TW" altLang="en-US" dirty="0" smtClean="0"/>
              <a:t>和 </a:t>
            </a:r>
            <a:r>
              <a:rPr kumimoji="1" lang="en-US" altLang="zh-TW" dirty="0" smtClean="0"/>
              <a:t>0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77832" y="4340105"/>
            <a:ext cx="595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/>
              <a:t>獎勵（繼續要牌）：</a:t>
            </a:r>
            <a:r>
              <a:rPr kumimoji="1" lang="en-US" altLang="zh-TW" dirty="0"/>
              <a:t>1.</a:t>
            </a:r>
            <a:r>
              <a:rPr kumimoji="1" lang="zh-TW" altLang="en-US" dirty="0"/>
              <a:t> 牌分大於</a:t>
            </a:r>
            <a:r>
              <a:rPr kumimoji="1" lang="en-US" altLang="zh-TW" dirty="0"/>
              <a:t>21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-1</a:t>
            </a:r>
            <a:r>
              <a:rPr kumimoji="1" lang="zh-TW" altLang="en-US" dirty="0"/>
              <a:t>），</a:t>
            </a:r>
            <a:r>
              <a:rPr kumimoji="1" lang="en-US" altLang="zh-TW" dirty="0"/>
              <a:t>2.</a:t>
            </a:r>
            <a:r>
              <a:rPr kumimoji="1" lang="zh-TW" altLang="en-US" dirty="0"/>
              <a:t> 其他（</a:t>
            </a:r>
            <a:r>
              <a:rPr kumimoji="1" lang="en-US" altLang="zh-TW" dirty="0"/>
              <a:t>0</a:t>
            </a:r>
            <a:r>
              <a:rPr kumimoji="1" lang="zh-TW" altLang="en-US" dirty="0"/>
              <a:t>）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7832" y="502865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 smtClean="0"/>
              <a:t>目標：評估當前策略的好壞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6969070" y="36576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 smtClean="0"/>
              <a:t>一旦停止要牌會面臨三種情況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69070" y="434010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 smtClean="0"/>
              <a:t>一旦繼續要牌，會面臨兩種情況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0519"/>
              </p:ext>
            </p:extLst>
          </p:nvPr>
        </p:nvGraphicFramePr>
        <p:xfrm>
          <a:off x="417512" y="1019703"/>
          <a:ext cx="5754688" cy="3550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8672"/>
                <a:gridCol w="1438672"/>
                <a:gridCol w="1438672"/>
                <a:gridCol w="1438672"/>
              </a:tblGrid>
              <a:tr h="5091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莊家總序列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玩家總序列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玩家獲得獎勵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當前估計狀態價值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J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Q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-0.2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9">
                <a:tc>
                  <a:txBody>
                    <a:bodyPr/>
                    <a:lstStyle/>
                    <a:p>
                      <a:pPr algn="ctr"/>
                      <a:r>
                        <a:rPr lang="mr-IN" altLang="zh-TW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TW" dirty="0" smtClean="0"/>
                        <a:t>……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TW" dirty="0" smtClean="0"/>
                        <a:t>……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TW" dirty="0" smtClean="0"/>
                        <a:t>……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21583" y="458271"/>
                <a:ext cx="19073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= &lt;4,15&gt;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83" y="458271"/>
                <a:ext cx="1907354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17512" y="5001697"/>
                <a:ext cx="11012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 smtClean="0"/>
                  <a:t>Ep1: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=&lt;0&gt;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TW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= &lt;4,20&gt; 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停止要牌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 </a:t>
                </a:r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&lt;1&gt;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2" y="5001697"/>
                <a:ext cx="110124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3"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17512" y="5617569"/>
                <a:ext cx="11012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 smtClean="0"/>
                  <a:t>Ep2: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&lt;−1&gt;</m:t>
                    </m:r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2" y="5617569"/>
                <a:ext cx="110124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3"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17512" y="6233441"/>
                <a:ext cx="11012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 smtClean="0"/>
                  <a:t>Ep3: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&lt;4,15&gt;</m:t>
                    </m:r>
                  </m:oMath>
                </a14:m>
                <a:r>
                  <a:rPr kumimoji="1" lang="en-US" altLang="zh-CN" dirty="0" smtClean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a:rPr kumimoji="1" lang="en-US" altLang="zh-C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=&lt;0&gt;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TW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= &lt;4,24&gt;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&lt;</m:t>
                    </m:r>
                    <m:r>
                      <a:rPr kumimoji="1" lang="zh-TW" altLang="en-US" i="1" smtClean="0">
                        <a:latin typeface="Cambria Math" charset="0"/>
                      </a:rPr>
                      <m:t>停止要牌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&gt;</m:t>
                    </m:r>
                    <m:r>
                      <m:rPr>
                        <m:nor/>
                      </m:rPr>
                      <a:rPr kumimoji="1" lang="en-US" altLang="zh-CN" dirty="0" smtClean="0">
                        <a:sym typeface="Wingdings"/>
                      </a:rPr>
                      <m:t></m:t>
                    </m:r>
                    <m:r>
                      <m:rPr>
                        <m:nor/>
                      </m:rPr>
                      <a:rPr kumimoji="1" lang="en-US" altLang="zh-CN" b="0" dirty="0" smtClean="0"/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&lt;1&gt;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2" y="6233441"/>
                <a:ext cx="110124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43"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1134725" y="6233441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mtClean="0"/>
              <a:t>莊先輸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62797" y="1586984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ym typeface="Wingdings"/>
              </a:rPr>
              <a:t>1 / 1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= 1</a:t>
            </a:r>
            <a:r>
              <a:rPr kumimoji="1" lang="zh-TW" altLang="en-US" dirty="0" smtClean="0">
                <a:sym typeface="Wingdings"/>
              </a:rPr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62797" y="201819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ym typeface="Wingdings"/>
              </a:rPr>
              <a:t>( 1-1 ) / 2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= 0</a:t>
            </a:r>
            <a:r>
              <a:rPr kumimoji="1" lang="zh-TW" altLang="en-US" dirty="0" smtClean="0">
                <a:sym typeface="Wingdings"/>
              </a:rPr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62797" y="2516652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ym typeface="Wingdings"/>
              </a:rPr>
              <a:t>( 1-1+1 ) / 3= 0.333</a:t>
            </a:r>
            <a:r>
              <a:rPr kumimoji="1" lang="zh-TW" altLang="en-US" dirty="0" smtClean="0">
                <a:sym typeface="Wingdings"/>
              </a:rPr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2797" y="2940812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ym typeface="Wingdings"/>
              </a:rPr>
              <a:t>( 1-1+1-1 ) / 4= 0</a:t>
            </a:r>
            <a:r>
              <a:rPr kumimoji="1" lang="zh-TW" altLang="en-US" dirty="0" smtClean="0">
                <a:sym typeface="Wingdings"/>
              </a:rPr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62797" y="337201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ym typeface="Wingdings"/>
              </a:rPr>
              <a:t>( 1-1+1-1-1 ) / 5= -0.2</a:t>
            </a:r>
            <a:r>
              <a:rPr kumimoji="1" lang="zh-TW" altLang="en-US" dirty="0" smtClean="0">
                <a:sym typeface="Wingdings"/>
              </a:rPr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62797" y="3784045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ym typeface="Wingdings"/>
              </a:rPr>
              <a:t>( 1-1+1-1-1+1 ) / 6= 0 </a:t>
            </a:r>
            <a:r>
              <a:rPr kumimoji="1" lang="zh-TW" altLang="en-US" dirty="0" smtClean="0">
                <a:sym typeface="Wingdings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998</Words>
  <Application>Microsoft Macintosh PowerPoint</Application>
  <PresentationFormat>宽屏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Cambria Math</vt:lpstr>
      <vt:lpstr>DengXian</vt:lpstr>
      <vt:lpstr>DengXian Light</vt:lpstr>
      <vt:lpstr>Helvetica Light</vt:lpstr>
      <vt:lpstr>Mangal</vt:lpstr>
      <vt:lpstr>Times New Roman</vt:lpstr>
      <vt:lpstr>Wingdings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52</cp:revision>
  <dcterms:created xsi:type="dcterms:W3CDTF">2019-01-18T05:03:16Z</dcterms:created>
  <dcterms:modified xsi:type="dcterms:W3CDTF">2019-01-20T14:59:12Z</dcterms:modified>
</cp:coreProperties>
</file>