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2"/>
    <p:restoredTop sz="94652"/>
  </p:normalViewPr>
  <p:slideViewPr>
    <p:cSldViewPr snapToGrid="0" snapToObjects="1">
      <p:cViewPr varScale="1">
        <p:scale>
          <a:sx n="86" d="100"/>
          <a:sy n="86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7F9B4-F5D0-7C44-9581-4C87F77D778C}" type="datetimeFigureOut">
              <a:rPr kumimoji="1" lang="zh-CN" altLang="en-US" smtClean="0"/>
              <a:t>2019/2/14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ADDBC-98FF-A04A-A199-8CDB89C90A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817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ADDBC-98FF-A04A-A199-8CDB89C90A0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1671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ADDBC-98FF-A04A-A199-8CDB89C90A01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1784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8229-432B-874D-B223-DE77EC22A3DD}" type="datetimeFigureOut">
              <a:rPr kumimoji="1" lang="zh-CN" altLang="en-US" smtClean="0"/>
              <a:t>2019/2/14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1F3-7003-0948-8A6D-C1728BA17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6130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8229-432B-874D-B223-DE77EC22A3DD}" type="datetimeFigureOut">
              <a:rPr kumimoji="1" lang="zh-CN" altLang="en-US" smtClean="0"/>
              <a:t>2019/2/14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1F3-7003-0948-8A6D-C1728BA17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659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8229-432B-874D-B223-DE77EC22A3DD}" type="datetimeFigureOut">
              <a:rPr kumimoji="1" lang="zh-CN" altLang="en-US" smtClean="0"/>
              <a:t>2019/2/14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1F3-7003-0948-8A6D-C1728BA17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035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8229-432B-874D-B223-DE77EC22A3DD}" type="datetimeFigureOut">
              <a:rPr kumimoji="1" lang="zh-CN" altLang="en-US" smtClean="0"/>
              <a:t>2019/2/14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1F3-7003-0948-8A6D-C1728BA17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93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8229-432B-874D-B223-DE77EC22A3DD}" type="datetimeFigureOut">
              <a:rPr kumimoji="1" lang="zh-CN" altLang="en-US" smtClean="0"/>
              <a:t>2019/2/14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1F3-7003-0948-8A6D-C1728BA17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293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8229-432B-874D-B223-DE77EC22A3DD}" type="datetimeFigureOut">
              <a:rPr kumimoji="1" lang="zh-CN" altLang="en-US" smtClean="0"/>
              <a:t>2019/2/14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1F3-7003-0948-8A6D-C1728BA17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232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8229-432B-874D-B223-DE77EC22A3DD}" type="datetimeFigureOut">
              <a:rPr kumimoji="1" lang="zh-CN" altLang="en-US" smtClean="0"/>
              <a:t>2019/2/14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1F3-7003-0948-8A6D-C1728BA17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09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8229-432B-874D-B223-DE77EC22A3DD}" type="datetimeFigureOut">
              <a:rPr kumimoji="1" lang="zh-CN" altLang="en-US" smtClean="0"/>
              <a:t>2019/2/14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1F3-7003-0948-8A6D-C1728BA17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57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8229-432B-874D-B223-DE77EC22A3DD}" type="datetimeFigureOut">
              <a:rPr kumimoji="1" lang="zh-CN" altLang="en-US" smtClean="0"/>
              <a:t>2019/2/14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1F3-7003-0948-8A6D-C1728BA17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58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8229-432B-874D-B223-DE77EC22A3DD}" type="datetimeFigureOut">
              <a:rPr kumimoji="1" lang="zh-CN" altLang="en-US" smtClean="0"/>
              <a:t>2019/2/14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1F3-7003-0948-8A6D-C1728BA17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30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8229-432B-874D-B223-DE77EC22A3DD}" type="datetimeFigureOut">
              <a:rPr kumimoji="1" lang="zh-CN" altLang="en-US" smtClean="0"/>
              <a:t>2019/2/14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1F3-7003-0948-8A6D-C1728BA17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522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88229-432B-874D-B223-DE77EC22A3DD}" type="datetimeFigureOut">
              <a:rPr kumimoji="1" lang="zh-CN" altLang="en-US" smtClean="0"/>
              <a:t>2019/2/14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31F3-7003-0948-8A6D-C1728BA17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3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2984" y="581939"/>
            <a:ext cx="50730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800" b="1" i="1" dirty="0">
                <a:latin typeface="Cambria Math" charset="0"/>
              </a:rPr>
              <a:t>5</a:t>
            </a:r>
            <a:r>
              <a:rPr kumimoji="1" lang="en-US" altLang="zh-TW" sz="2800" b="1" i="1" dirty="0" smtClean="0">
                <a:latin typeface="Cambria Math" charset="0"/>
              </a:rPr>
              <a:t>.</a:t>
            </a:r>
            <a:r>
              <a:rPr kumimoji="1" lang="zh-TW" altLang="en-US" sz="2800" b="1" i="1" dirty="0" smtClean="0">
                <a:latin typeface="Cambria Math" charset="0"/>
              </a:rPr>
              <a:t>  </a:t>
            </a:r>
            <a:r>
              <a:rPr kumimoji="1" lang="en-US" altLang="zh-TW" sz="2800" b="1" i="1" dirty="0" smtClean="0">
                <a:latin typeface="Cambria Math" charset="0"/>
              </a:rPr>
              <a:t>Q</a:t>
            </a:r>
            <a:r>
              <a:rPr kumimoji="1" lang="zh-TW" altLang="en-US" sz="2800" b="1" i="1" dirty="0" smtClean="0">
                <a:latin typeface="Cambria Math" charset="0"/>
              </a:rPr>
              <a:t> </a:t>
            </a:r>
            <a:r>
              <a:rPr kumimoji="1" lang="mr-IN" altLang="zh-TW" sz="2800" b="1" i="1" dirty="0" smtClean="0">
                <a:latin typeface="Cambria Math" charset="0"/>
              </a:rPr>
              <a:t>–</a:t>
            </a:r>
            <a:r>
              <a:rPr kumimoji="1" lang="zh-TW" altLang="en-US" sz="2800" b="1" i="1" dirty="0" smtClean="0">
                <a:latin typeface="Cambria Math" charset="0"/>
              </a:rPr>
              <a:t> </a:t>
            </a:r>
            <a:r>
              <a:rPr kumimoji="1" lang="en-US" altLang="zh-TW" sz="2800" b="1" i="1" dirty="0" smtClean="0">
                <a:latin typeface="Cambria Math" charset="0"/>
              </a:rPr>
              <a:t>Learning</a:t>
            </a:r>
            <a:r>
              <a:rPr kumimoji="1" lang="zh-TW" altLang="en-US" sz="2800" b="1" i="1" dirty="0" smtClean="0">
                <a:latin typeface="Cambria Math" charset="0"/>
              </a:rPr>
              <a:t>    </a:t>
            </a:r>
            <a:r>
              <a:rPr kumimoji="1" lang="en-US" altLang="zh-TW" sz="2800" b="1" i="1" dirty="0" smtClean="0">
                <a:latin typeface="Cambria Math" charset="0"/>
              </a:rPr>
              <a:t>(</a:t>
            </a:r>
            <a:r>
              <a:rPr kumimoji="1" lang="en-US" altLang="zh-TW" sz="2800" b="1" i="1" dirty="0" smtClean="0">
                <a:latin typeface="Cambria Math" charset="0"/>
              </a:rPr>
              <a:t>Concept</a:t>
            </a:r>
            <a:r>
              <a:rPr kumimoji="1" lang="zh-TW" altLang="en-US" sz="2800" b="1" i="1" dirty="0" smtClean="0">
                <a:latin typeface="Cambria Math" charset="0"/>
              </a:rPr>
              <a:t> </a:t>
            </a:r>
            <a:r>
              <a:rPr kumimoji="1" lang="en-US" altLang="zh-TW" sz="2800" b="1" i="1" dirty="0" smtClean="0">
                <a:latin typeface="Cambria Math" charset="0"/>
              </a:rPr>
              <a:t>)</a:t>
            </a:r>
            <a:endParaRPr kumimoji="1" lang="en-US" altLang="zh-CN" sz="2800" b="1" i="1" dirty="0" smtClean="0">
              <a:latin typeface="Cambria Math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2984" y="1543442"/>
            <a:ext cx="818674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 smtClean="0">
                <a:latin typeface="Cambria Math" charset="0"/>
              </a:rPr>
              <a:t>本節開始介紹</a:t>
            </a:r>
            <a:r>
              <a:rPr kumimoji="1" lang="zh-TW" altLang="en-US" dirty="0">
                <a:latin typeface="Cambria Math" charset="0"/>
              </a:rPr>
              <a:t> </a:t>
            </a:r>
            <a:r>
              <a:rPr kumimoji="1" lang="en-US" altLang="zh-TW" dirty="0" smtClean="0">
                <a:latin typeface="Cambria Math" charset="0"/>
              </a:rPr>
              <a:t>Q</a:t>
            </a:r>
            <a:r>
              <a:rPr kumimoji="1" lang="zh-TW" altLang="en-US" dirty="0" smtClean="0">
                <a:latin typeface="Cambria Math" charset="0"/>
              </a:rPr>
              <a:t> </a:t>
            </a:r>
            <a:r>
              <a:rPr kumimoji="1" lang="mr-IN" altLang="zh-TW" dirty="0" smtClean="0">
                <a:latin typeface="Cambria Math" charset="0"/>
              </a:rPr>
              <a:t>–</a:t>
            </a:r>
            <a:r>
              <a:rPr kumimoji="1" lang="zh-TW" altLang="en-US" dirty="0" smtClean="0">
                <a:latin typeface="Cambria Math" charset="0"/>
              </a:rPr>
              <a:t> </a:t>
            </a:r>
            <a:r>
              <a:rPr kumimoji="1" lang="en-US" altLang="zh-TW" dirty="0" smtClean="0">
                <a:latin typeface="Cambria Math" charset="0"/>
              </a:rPr>
              <a:t>Learning</a:t>
            </a:r>
            <a:r>
              <a:rPr kumimoji="1" lang="zh-TW" altLang="en-US" dirty="0" smtClean="0">
                <a:latin typeface="Cambria Math" charset="0"/>
              </a:rPr>
              <a:t>，運用到的數學即 </a:t>
            </a:r>
            <a:r>
              <a:rPr kumimoji="1" lang="en-US" altLang="zh-TW" dirty="0" smtClean="0">
                <a:latin typeface="Cambria Math" charset="0"/>
              </a:rPr>
              <a:t>TD-Method</a:t>
            </a:r>
            <a:r>
              <a:rPr kumimoji="1" lang="zh-TW" altLang="en-US" dirty="0" smtClean="0">
                <a:latin typeface="Cambria Math" charset="0"/>
              </a:rPr>
              <a:t>。</a:t>
            </a:r>
            <a:endParaRPr kumimoji="1" lang="en-US" altLang="zh-TW" dirty="0">
              <a:latin typeface="Cambria Math" charset="0"/>
            </a:endParaRPr>
          </a:p>
          <a:p>
            <a:pPr>
              <a:lnSpc>
                <a:spcPct val="150000"/>
              </a:lnSpc>
            </a:pPr>
            <a:r>
              <a:rPr kumimoji="1" lang="zh-TW" altLang="en-US" dirty="0" smtClean="0">
                <a:latin typeface="Cambria Math" charset="0"/>
              </a:rPr>
              <a:t>在 </a:t>
            </a:r>
            <a:r>
              <a:rPr kumimoji="1" lang="en-US" altLang="zh-TW" dirty="0" smtClean="0">
                <a:latin typeface="Cambria Math" charset="0"/>
              </a:rPr>
              <a:t>TD-Method</a:t>
            </a:r>
            <a:r>
              <a:rPr kumimoji="1" lang="zh-TW" altLang="en-US" dirty="0" smtClean="0">
                <a:latin typeface="Cambria Math" charset="0"/>
              </a:rPr>
              <a:t> 中，狀態價值函數的更新方法被定義為：</a:t>
            </a:r>
            <a:endParaRPr kumimoji="1" lang="en-US" altLang="zh-TW" dirty="0" smtClean="0">
              <a:latin typeface="Cambria Math" charset="0"/>
            </a:endParaRPr>
          </a:p>
          <a:p>
            <a:pPr>
              <a:lnSpc>
                <a:spcPct val="150000"/>
              </a:lnSpc>
            </a:pPr>
            <a:endParaRPr kumimoji="1" lang="en-US" altLang="zh-TW" dirty="0" smtClean="0">
              <a:latin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579485" y="2854700"/>
                <a:ext cx="502147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</a:rPr>
                        <m:t>𝑉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←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𝑉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kumimoji="1" lang="zh-CN" altLang="en-US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(</m:t>
                      </m:r>
                      <m:sSub>
                        <m:sSubPr>
                          <m:ctrlPr>
                            <a:rPr kumimoji="1" lang="en-US" altLang="zh-CN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000" i="1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sz="2000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zh-TW" sz="2000" b="0" i="1" smtClean="0">
                          <a:latin typeface="Cambria Math" charset="0"/>
                        </a:rPr>
                        <m:t>+</m:t>
                      </m:r>
                      <m:r>
                        <a:rPr kumimoji="1" lang="en-US" altLang="zh-TW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kumimoji="1" lang="en-US" altLang="zh-CN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𝑉</m:t>
                      </m:r>
                      <m:d>
                        <m:dPr>
                          <m:ctrlPr>
                            <a:rPr kumimoji="1" lang="en-US" altLang="zh-CN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  <m:r>
                                <a:rPr kumimoji="1" lang="en-US" altLang="zh-TW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𝑉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485" y="2854700"/>
                <a:ext cx="5021479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364" t="-143137" r="-1092" b="-176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0321462" y="280952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▶</a:t>
            </a:r>
            <a:r>
              <a:rPr kumimoji="1" lang="zh-TW" altLang="en-US" b="1" dirty="0" smtClean="0">
                <a:solidFill>
                  <a:srgbClr val="FF0000"/>
                </a:solidFill>
              </a:rPr>
              <a:t> 式 </a:t>
            </a:r>
            <a:r>
              <a:rPr kumimoji="1" lang="en-US" altLang="zh-TW" b="1" dirty="0">
                <a:solidFill>
                  <a:srgbClr val="FF0000"/>
                </a:solidFill>
              </a:rPr>
              <a:t>5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.1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2984" y="3435526"/>
            <a:ext cx="8186741" cy="458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 smtClean="0">
                <a:latin typeface="Cambria Math" charset="0"/>
              </a:rPr>
              <a:t>同樣的，</a:t>
            </a:r>
            <a:r>
              <a:rPr kumimoji="1" lang="zh-TW" altLang="en-US" dirty="0" smtClean="0">
                <a:latin typeface="Cambria Math" charset="0"/>
              </a:rPr>
              <a:t>在 </a:t>
            </a:r>
            <a:r>
              <a:rPr kumimoji="1" lang="en-US" altLang="zh-TW" dirty="0" smtClean="0">
                <a:latin typeface="Cambria Math" charset="0"/>
              </a:rPr>
              <a:t>Q-Learning</a:t>
            </a:r>
            <a:r>
              <a:rPr kumimoji="1" lang="zh-TW" altLang="en-US" dirty="0" smtClean="0">
                <a:latin typeface="Cambria Math" charset="0"/>
              </a:rPr>
              <a:t>中，</a:t>
            </a:r>
            <a:r>
              <a:rPr kumimoji="1" lang="zh-TW" altLang="en-US" dirty="0" smtClean="0">
                <a:latin typeface="Cambria Math" charset="0"/>
              </a:rPr>
              <a:t>動作價值函數的更新方法被定義為：</a:t>
            </a:r>
            <a:endParaRPr kumimoji="1" lang="en-US" altLang="zh-TW" dirty="0" smtClean="0">
              <a:latin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2271010" y="4339322"/>
                <a:ext cx="768995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←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kumimoji="1" lang="zh-CN" altLang="en-US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(</m:t>
                      </m:r>
                      <m:sSub>
                        <m:sSubPr>
                          <m:ctrlPr>
                            <a:rPr kumimoji="1" lang="en-US" altLang="zh-CN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000" i="1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sz="2000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zh-TW" sz="2000" b="0" i="1" smtClean="0">
                          <a:latin typeface="Cambria Math" charset="0"/>
                        </a:rPr>
                        <m:t>+</m:t>
                      </m:r>
                      <m:r>
                        <a:rPr kumimoji="1" lang="en-US" altLang="zh-TW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kumimoji="1" lang="en-US" altLang="zh-TW" sz="20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𝑚𝑎𝑥</m:t>
                      </m:r>
                      <m:r>
                        <a:rPr kumimoji="1" lang="en-US" altLang="zh-TW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  <m:r>
                                <a:rPr kumimoji="1" lang="en-US" altLang="zh-TW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zh-TW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  <m:r>
                                <a:rPr kumimoji="1" lang="en-US" altLang="zh-TW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sz="2000" b="0" i="1" smtClean="0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010" y="4339322"/>
                <a:ext cx="7689953" cy="307777"/>
              </a:xfrm>
              <a:prstGeom prst="rect">
                <a:avLst/>
              </a:prstGeom>
              <a:blipFill rotWithShape="0">
                <a:blip r:embed="rId3"/>
                <a:stretch>
                  <a:fillRect t="-146000" b="-18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0321462" y="429348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▶</a:t>
            </a:r>
            <a:r>
              <a:rPr kumimoji="1" lang="zh-TW" altLang="en-US" b="1" dirty="0" smtClean="0">
                <a:solidFill>
                  <a:srgbClr val="FF0000"/>
                </a:solidFill>
              </a:rPr>
              <a:t> 式 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5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.2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042983" y="5092308"/>
                <a:ext cx="8186741" cy="13388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TW" dirty="0" smtClean="0">
                    <a:latin typeface="Cambria Math" charset="0"/>
                  </a:rPr>
                  <a:t>Why</a:t>
                </a:r>
                <a:r>
                  <a:rPr kumimoji="1" lang="zh-TW" altLang="en-US" dirty="0" smtClean="0">
                    <a:latin typeface="Cambria Math" charset="0"/>
                  </a:rPr>
                  <a:t> </a:t>
                </a:r>
                <a:r>
                  <a:rPr kumimoji="1" lang="en-US" altLang="zh-TW" dirty="0" smtClean="0">
                    <a:latin typeface="Cambria Math" charset="0"/>
                  </a:rPr>
                  <a:t>we</a:t>
                </a:r>
                <a:r>
                  <a:rPr kumimoji="1" lang="zh-TW" altLang="en-US" dirty="0" smtClean="0">
                    <a:latin typeface="Cambria Math" charset="0"/>
                  </a:rPr>
                  <a:t> </a:t>
                </a:r>
                <a:r>
                  <a:rPr kumimoji="1" lang="en-US" altLang="zh-TW" dirty="0" smtClean="0">
                    <a:latin typeface="Cambria Math" charset="0"/>
                  </a:rPr>
                  <a:t>use</a:t>
                </a:r>
                <a:r>
                  <a:rPr kumimoji="1" lang="zh-TW" altLang="en-US" dirty="0" smtClean="0">
                    <a:latin typeface="Cambria Math" charset="0"/>
                  </a:rPr>
                  <a:t> </a:t>
                </a:r>
                <a:r>
                  <a:rPr kumimoji="1" lang="en-US" altLang="zh-TW" dirty="0" smtClean="0">
                    <a:latin typeface="Cambria Math" charset="0"/>
                  </a:rPr>
                  <a:t>Q</a:t>
                </a:r>
                <a:r>
                  <a:rPr kumimoji="1" lang="zh-TW" altLang="en-US" dirty="0" smtClean="0">
                    <a:latin typeface="Cambria Math" charset="0"/>
                  </a:rPr>
                  <a:t> </a:t>
                </a:r>
                <a:r>
                  <a:rPr kumimoji="1" lang="en-US" altLang="zh-TW" dirty="0" smtClean="0">
                    <a:latin typeface="Cambria Math" charset="0"/>
                  </a:rPr>
                  <a:t>instead</a:t>
                </a:r>
                <a:r>
                  <a:rPr kumimoji="1" lang="zh-TW" altLang="en-US" dirty="0" smtClean="0">
                    <a:latin typeface="Cambria Math" charset="0"/>
                  </a:rPr>
                  <a:t> </a:t>
                </a:r>
                <a:r>
                  <a:rPr kumimoji="1" lang="en-US" altLang="zh-TW" dirty="0" smtClean="0">
                    <a:latin typeface="Cambria Math" charset="0"/>
                  </a:rPr>
                  <a:t>of</a:t>
                </a:r>
                <a:r>
                  <a:rPr kumimoji="1" lang="zh-TW" altLang="en-US" dirty="0" smtClean="0">
                    <a:latin typeface="Cambria Math" charset="0"/>
                  </a:rPr>
                  <a:t> </a:t>
                </a:r>
                <a:r>
                  <a:rPr kumimoji="1" lang="en-US" altLang="zh-TW" dirty="0" smtClean="0">
                    <a:latin typeface="Cambria Math" charset="0"/>
                  </a:rPr>
                  <a:t>V</a:t>
                </a:r>
                <a:r>
                  <a:rPr kumimoji="1" lang="zh-TW" altLang="en-US" dirty="0" smtClean="0">
                    <a:latin typeface="Cambria Math" charset="0"/>
                  </a:rPr>
                  <a:t>？</a:t>
                </a:r>
                <a:endParaRPr kumimoji="1" lang="en-US" altLang="zh-TW" dirty="0" smtClean="0">
                  <a:latin typeface="Cambria Math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TW" altLang="en-US" strike="sngStrike" dirty="0" smtClean="0">
                    <a:latin typeface="Cambria Math" charset="0"/>
                  </a:rPr>
                  <a:t>因為 </a:t>
                </a:r>
                <a:r>
                  <a:rPr kumimoji="1" lang="en-US" altLang="zh-TW" strike="sngStrike" dirty="0" smtClean="0">
                    <a:latin typeface="Cambria Math" charset="0"/>
                  </a:rPr>
                  <a:t>Q</a:t>
                </a:r>
                <a:r>
                  <a:rPr kumimoji="1" lang="zh-TW" altLang="en-US" strike="sngStrike" dirty="0" smtClean="0">
                    <a:latin typeface="Cambria Math" charset="0"/>
                  </a:rPr>
                  <a:t> 的產生是由策略 </a:t>
                </a:r>
                <a14:m>
                  <m:oMath xmlns:m="http://schemas.openxmlformats.org/officeDocument/2006/math">
                    <m:r>
                      <a:rPr kumimoji="1" lang="zh-TW" altLang="en-US" i="1" strike="sngStrike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kumimoji="1" lang="zh-TW" altLang="en-US" strike="sngStrike" dirty="0" smtClean="0">
                    <a:latin typeface="Cambria Math" charset="0"/>
                  </a:rPr>
                  <a:t> 決定的，因此 </a:t>
                </a:r>
                <a:r>
                  <a:rPr kumimoji="1" lang="en-US" altLang="zh-TW" strike="sngStrike" dirty="0" smtClean="0">
                    <a:latin typeface="Cambria Math" charset="0"/>
                  </a:rPr>
                  <a:t>Q</a:t>
                </a:r>
                <a:r>
                  <a:rPr kumimoji="1" lang="zh-TW" altLang="en-US" strike="sngStrike" dirty="0" smtClean="0">
                    <a:latin typeface="Cambria Math" charset="0"/>
                  </a:rPr>
                  <a:t> 與策略 </a:t>
                </a:r>
                <a14:m>
                  <m:oMath xmlns:m="http://schemas.openxmlformats.org/officeDocument/2006/math">
                    <m:r>
                      <a:rPr kumimoji="1" lang="zh-TW" altLang="en-US" i="1" strike="sngStrike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kumimoji="1" lang="zh-TW" altLang="en-US" strike="sngStrike" dirty="0" smtClean="0">
                    <a:latin typeface="Cambria Math" charset="0"/>
                  </a:rPr>
                  <a:t> </a:t>
                </a:r>
                <a:r>
                  <a:rPr kumimoji="1" lang="zh-TW" altLang="en-US" strike="sngStrike" dirty="0" smtClean="0">
                    <a:latin typeface="Cambria Math" charset="0"/>
                  </a:rPr>
                  <a:t>有直接的關係。而強化學習的最終目的是得到一個最好的策略 </a:t>
                </a:r>
                <a14:m>
                  <m:oMath xmlns:m="http://schemas.openxmlformats.org/officeDocument/2006/math">
                    <m:r>
                      <a:rPr kumimoji="1" lang="zh-TW" altLang="en-US" i="1" strike="sngStrike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kumimoji="1" lang="zh-TW" altLang="en-US" strike="sngStrike" dirty="0" smtClean="0">
                    <a:latin typeface="Cambria Math" charset="0"/>
                  </a:rPr>
                  <a:t> </a:t>
                </a:r>
                <a:r>
                  <a:rPr kumimoji="1" lang="zh-TW" altLang="en-US" strike="sngStrike" dirty="0" smtClean="0">
                    <a:latin typeface="Cambria Math" charset="0"/>
                  </a:rPr>
                  <a:t>，如何得到則是根據 </a:t>
                </a:r>
                <a:r>
                  <a:rPr kumimoji="1" lang="en-US" altLang="zh-TW" strike="sngStrike" dirty="0" smtClean="0">
                    <a:latin typeface="Cambria Math" charset="0"/>
                  </a:rPr>
                  <a:t>Q</a:t>
                </a:r>
                <a:r>
                  <a:rPr kumimoji="1" lang="zh-TW" altLang="en-US" strike="sngStrike" dirty="0" smtClean="0">
                    <a:latin typeface="Cambria Math" charset="0"/>
                  </a:rPr>
                  <a:t> 的價值。</a:t>
                </a:r>
                <a:endParaRPr kumimoji="1" lang="en-US" altLang="zh-TW" strike="sngStrike" dirty="0" smtClean="0">
                  <a:latin typeface="Cambria Math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83" y="5092308"/>
                <a:ext cx="8186741" cy="1338828"/>
              </a:xfrm>
              <a:prstGeom prst="rect">
                <a:avLst/>
              </a:prstGeom>
              <a:blipFill rotWithShape="0">
                <a:blip r:embed="rId4"/>
                <a:stretch>
                  <a:fillRect l="-596" b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6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6345" y="766104"/>
            <a:ext cx="5073003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i="1" dirty="0" smtClean="0">
                <a:latin typeface="Cambria Math" charset="0"/>
              </a:rPr>
              <a:t>Conclude</a:t>
            </a:r>
          </a:p>
        </p:txBody>
      </p:sp>
      <p:sp>
        <p:nvSpPr>
          <p:cNvPr id="5" name="矩形 4"/>
          <p:cNvSpPr/>
          <p:nvPr/>
        </p:nvSpPr>
        <p:spPr>
          <a:xfrm>
            <a:off x="1027696" y="1749995"/>
            <a:ext cx="909375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TW" altLang="en-US" dirty="0" smtClean="0">
                <a:latin typeface="Cambria Math" charset="0"/>
              </a:rPr>
              <a:t>在上述的 </a:t>
            </a:r>
            <a:r>
              <a:rPr kumimoji="1" lang="en-US" altLang="zh-TW" dirty="0" smtClean="0">
                <a:latin typeface="Cambria Math" charset="0"/>
              </a:rPr>
              <a:t>6</a:t>
            </a:r>
            <a:r>
              <a:rPr kumimoji="1" lang="zh-TW" altLang="en-US" dirty="0" smtClean="0">
                <a:latin typeface="Cambria Math" charset="0"/>
              </a:rPr>
              <a:t> 房間問題中，</a:t>
            </a:r>
            <a:r>
              <a:rPr kumimoji="1" lang="en-US" altLang="zh-TW" dirty="0" smtClean="0">
                <a:latin typeface="Cambria Math" charset="0"/>
              </a:rPr>
              <a:t>Reward</a:t>
            </a:r>
            <a:r>
              <a:rPr kumimoji="1" lang="zh-TW" altLang="en-US" dirty="0" smtClean="0">
                <a:latin typeface="Cambria Math" charset="0"/>
              </a:rPr>
              <a:t>是一個 </a:t>
            </a:r>
            <a:r>
              <a:rPr kumimoji="1" lang="en-US" altLang="zh-TW" dirty="0" smtClean="0">
                <a:latin typeface="Cambria Math" charset="0"/>
              </a:rPr>
              <a:t>6x6</a:t>
            </a:r>
            <a:r>
              <a:rPr kumimoji="1" lang="zh-TW" altLang="en-US" dirty="0">
                <a:latin typeface="Cambria Math" charset="0"/>
              </a:rPr>
              <a:t> </a:t>
            </a:r>
            <a:r>
              <a:rPr kumimoji="1" lang="zh-TW" altLang="en-US" dirty="0" smtClean="0">
                <a:latin typeface="Cambria Math" charset="0"/>
              </a:rPr>
              <a:t>的矩陣，</a:t>
            </a:r>
            <a:r>
              <a:rPr kumimoji="1" lang="en-US" altLang="zh-TW" dirty="0" smtClean="0">
                <a:latin typeface="Cambria Math" charset="0"/>
              </a:rPr>
              <a:t>Q-Table</a:t>
            </a:r>
            <a:r>
              <a:rPr kumimoji="1" lang="zh-TW" altLang="en-US" dirty="0" smtClean="0">
                <a:latin typeface="Cambria Math" charset="0"/>
              </a:rPr>
              <a:t>也是一個 </a:t>
            </a:r>
            <a:r>
              <a:rPr kumimoji="1" lang="en-US" altLang="zh-TW" dirty="0" smtClean="0">
                <a:latin typeface="Cambria Math" charset="0"/>
              </a:rPr>
              <a:t>6x6</a:t>
            </a:r>
            <a:r>
              <a:rPr kumimoji="1" lang="zh-TW" altLang="en-US" dirty="0">
                <a:latin typeface="Cambria Math" charset="0"/>
              </a:rPr>
              <a:t> </a:t>
            </a:r>
            <a:r>
              <a:rPr kumimoji="1" lang="zh-TW" altLang="en-US" dirty="0" smtClean="0">
                <a:latin typeface="Cambria Math" charset="0"/>
              </a:rPr>
              <a:t>的矩陣。</a:t>
            </a:r>
            <a:endParaRPr kumimoji="1" lang="en-US" altLang="zh-TW" dirty="0" smtClean="0">
              <a:latin typeface="Cambria Math" charset="0"/>
            </a:endParaRPr>
          </a:p>
          <a:p>
            <a:pPr algn="just">
              <a:lnSpc>
                <a:spcPct val="150000"/>
              </a:lnSpc>
            </a:pPr>
            <a:r>
              <a:rPr kumimoji="1" lang="zh-TW" altLang="en-US" dirty="0" smtClean="0">
                <a:latin typeface="Cambria Math" charset="0"/>
              </a:rPr>
              <a:t>在 </a:t>
            </a:r>
            <a:r>
              <a:rPr kumimoji="1" lang="en-US" altLang="zh-TW" dirty="0" smtClean="0">
                <a:latin typeface="Cambria Math" charset="0"/>
              </a:rPr>
              <a:t>code</a:t>
            </a:r>
            <a:r>
              <a:rPr kumimoji="1" lang="zh-TW" altLang="en-US" dirty="0" smtClean="0">
                <a:latin typeface="Cambria Math" charset="0"/>
              </a:rPr>
              <a:t> 裡面，</a:t>
            </a:r>
            <a:r>
              <a:rPr kumimoji="1" lang="en-US" altLang="zh-TW" dirty="0" smtClean="0">
                <a:latin typeface="Cambria Math" charset="0"/>
              </a:rPr>
              <a:t>Reward</a:t>
            </a:r>
            <a:r>
              <a:rPr kumimoji="1" lang="zh-TW" altLang="en-US" dirty="0" smtClean="0">
                <a:latin typeface="Cambria Math" charset="0"/>
              </a:rPr>
              <a:t> 矩陣是人為給定的。對於此問題，矩陣並不算大。但若房間數量 </a:t>
            </a:r>
            <a:r>
              <a:rPr kumimoji="1" lang="en-US" altLang="zh-TW" dirty="0" smtClean="0">
                <a:latin typeface="Cambria Math" charset="0"/>
              </a:rPr>
              <a:t>N</a:t>
            </a:r>
            <a:r>
              <a:rPr kumimoji="1" lang="zh-TW" altLang="en-US" dirty="0" smtClean="0">
                <a:latin typeface="Cambria Math" charset="0"/>
              </a:rPr>
              <a:t>不是 </a:t>
            </a:r>
            <a:r>
              <a:rPr kumimoji="1" lang="en-US" altLang="zh-TW" dirty="0" smtClean="0">
                <a:latin typeface="Cambria Math" charset="0"/>
              </a:rPr>
              <a:t>6</a:t>
            </a:r>
            <a:r>
              <a:rPr kumimoji="1" lang="zh-TW" altLang="en-US" dirty="0">
                <a:latin typeface="Cambria Math" charset="0"/>
              </a:rPr>
              <a:t> </a:t>
            </a:r>
            <a:r>
              <a:rPr kumimoji="1" lang="zh-TW" altLang="en-US" dirty="0" smtClean="0">
                <a:latin typeface="Cambria Math" charset="0"/>
              </a:rPr>
              <a:t>，而是 </a:t>
            </a:r>
            <a:r>
              <a:rPr kumimoji="1" lang="en-US" altLang="zh-TW" dirty="0" smtClean="0">
                <a:latin typeface="Cambria Math" charset="0"/>
              </a:rPr>
              <a:t>10000</a:t>
            </a:r>
            <a:r>
              <a:rPr kumimoji="1" lang="zh-TW" altLang="en-US" dirty="0" smtClean="0">
                <a:latin typeface="Cambria Math" charset="0"/>
              </a:rPr>
              <a:t> 或更多，那麼這個矩陣的大小變成 </a:t>
            </a:r>
            <a:r>
              <a:rPr kumimoji="1" lang="en-US" altLang="zh-TW" dirty="0" smtClean="0">
                <a:latin typeface="Cambria Math" charset="0"/>
              </a:rPr>
              <a:t>N</a:t>
            </a:r>
            <a:r>
              <a:rPr kumimoji="1" lang="zh-TW" altLang="en-US" dirty="0" smtClean="0">
                <a:latin typeface="Cambria Math" charset="0"/>
              </a:rPr>
              <a:t> </a:t>
            </a:r>
            <a:r>
              <a:rPr kumimoji="1" lang="en-US" altLang="zh-TW" dirty="0" smtClean="0">
                <a:latin typeface="Cambria Math" charset="0"/>
              </a:rPr>
              <a:t>x</a:t>
            </a:r>
            <a:r>
              <a:rPr kumimoji="1" lang="zh-TW" altLang="en-US" dirty="0" smtClean="0">
                <a:latin typeface="Cambria Math" charset="0"/>
              </a:rPr>
              <a:t> </a:t>
            </a:r>
            <a:r>
              <a:rPr kumimoji="1" lang="en-US" altLang="zh-TW" dirty="0" smtClean="0">
                <a:latin typeface="Cambria Math" charset="0"/>
              </a:rPr>
              <a:t>N</a:t>
            </a:r>
            <a:r>
              <a:rPr kumimoji="1" lang="zh-TW" altLang="en-US" dirty="0" smtClean="0">
                <a:latin typeface="Cambria Math" charset="0"/>
              </a:rPr>
              <a:t>。</a:t>
            </a:r>
            <a:endParaRPr kumimoji="1" lang="en-US" altLang="zh-TW" dirty="0" smtClean="0">
              <a:latin typeface="Cambria Math" charset="0"/>
            </a:endParaRPr>
          </a:p>
          <a:p>
            <a:pPr algn="just">
              <a:lnSpc>
                <a:spcPct val="150000"/>
              </a:lnSpc>
            </a:pPr>
            <a:endParaRPr kumimoji="1" lang="en-US" altLang="zh-TW" dirty="0">
              <a:latin typeface="Cambria Math" charset="0"/>
            </a:endParaRPr>
          </a:p>
          <a:p>
            <a:pPr algn="just">
              <a:lnSpc>
                <a:spcPct val="150000"/>
              </a:lnSpc>
            </a:pPr>
            <a:r>
              <a:rPr kumimoji="1" lang="zh-TW" altLang="en-US" dirty="0" smtClean="0">
                <a:latin typeface="Cambria Math" charset="0"/>
              </a:rPr>
              <a:t>在上述問題中，</a:t>
            </a:r>
            <a:r>
              <a:rPr kumimoji="1" lang="en-US" altLang="zh-TW" dirty="0" smtClean="0">
                <a:latin typeface="Cambria Math" charset="0"/>
              </a:rPr>
              <a:t>Q</a:t>
            </a:r>
            <a:r>
              <a:rPr kumimoji="1" lang="zh-TW" altLang="en-US" dirty="0" smtClean="0">
                <a:latin typeface="Cambria Math" charset="0"/>
              </a:rPr>
              <a:t> </a:t>
            </a:r>
            <a:r>
              <a:rPr kumimoji="1" lang="mr-IN" altLang="zh-TW" dirty="0" smtClean="0">
                <a:latin typeface="Cambria Math" charset="0"/>
              </a:rPr>
              <a:t>–</a:t>
            </a:r>
            <a:r>
              <a:rPr kumimoji="1" lang="en-US" altLang="zh-TW" dirty="0" smtClean="0">
                <a:latin typeface="Cambria Math" charset="0"/>
              </a:rPr>
              <a:t>Table</a:t>
            </a:r>
            <a:r>
              <a:rPr kumimoji="1" lang="zh-TW" altLang="en-US" dirty="0" smtClean="0">
                <a:latin typeface="Cambria Math" charset="0"/>
              </a:rPr>
              <a:t> 被表示為 </a:t>
            </a:r>
            <a:r>
              <a:rPr kumimoji="1" lang="en-US" altLang="zh-TW" dirty="0" smtClean="0">
                <a:latin typeface="Cambria Math" charset="0"/>
              </a:rPr>
              <a:t>current</a:t>
            </a:r>
            <a:r>
              <a:rPr kumimoji="1" lang="zh-TW" altLang="en-US" dirty="0" smtClean="0">
                <a:latin typeface="Cambria Math" charset="0"/>
              </a:rPr>
              <a:t> </a:t>
            </a:r>
            <a:r>
              <a:rPr kumimoji="1" lang="en-US" altLang="zh-TW" dirty="0" smtClean="0">
                <a:latin typeface="Cambria Math" charset="0"/>
              </a:rPr>
              <a:t>state</a:t>
            </a:r>
            <a:r>
              <a:rPr kumimoji="1" lang="zh-TW" altLang="en-US" dirty="0" smtClean="0">
                <a:latin typeface="Cambria Math" charset="0"/>
              </a:rPr>
              <a:t> 和 </a:t>
            </a:r>
            <a:r>
              <a:rPr kumimoji="1" lang="en-US" altLang="zh-TW" dirty="0" smtClean="0">
                <a:latin typeface="Cambria Math" charset="0"/>
              </a:rPr>
              <a:t>future</a:t>
            </a:r>
            <a:r>
              <a:rPr kumimoji="1" lang="zh-TW" altLang="en-US" dirty="0" smtClean="0">
                <a:latin typeface="Cambria Math" charset="0"/>
              </a:rPr>
              <a:t> </a:t>
            </a:r>
            <a:r>
              <a:rPr kumimoji="1" lang="en-US" altLang="zh-TW" dirty="0" smtClean="0">
                <a:latin typeface="Cambria Math" charset="0"/>
              </a:rPr>
              <a:t>state</a:t>
            </a:r>
            <a:r>
              <a:rPr kumimoji="1" lang="zh-TW" altLang="en-US" dirty="0" smtClean="0">
                <a:latin typeface="Cambria Math" charset="0"/>
              </a:rPr>
              <a:t> 的矩陣。但事實上，在</a:t>
            </a:r>
            <a:r>
              <a:rPr kumimoji="1" lang="en-US" altLang="zh-TW" dirty="0" smtClean="0">
                <a:latin typeface="Cambria Math" charset="0"/>
              </a:rPr>
              <a:t>current</a:t>
            </a:r>
            <a:r>
              <a:rPr kumimoji="1" lang="zh-TW" altLang="en-US" dirty="0" smtClean="0">
                <a:latin typeface="Cambria Math" charset="0"/>
              </a:rPr>
              <a:t> </a:t>
            </a:r>
            <a:r>
              <a:rPr kumimoji="1" lang="en-US" altLang="zh-TW" dirty="0" smtClean="0">
                <a:latin typeface="Cambria Math" charset="0"/>
              </a:rPr>
              <a:t>state</a:t>
            </a:r>
            <a:r>
              <a:rPr kumimoji="1" lang="zh-TW" altLang="en-US" dirty="0" smtClean="0">
                <a:latin typeface="Cambria Math" charset="0"/>
              </a:rPr>
              <a:t> 過渡到 </a:t>
            </a:r>
            <a:r>
              <a:rPr kumimoji="1" lang="en-US" altLang="zh-TW" dirty="0" smtClean="0">
                <a:latin typeface="Cambria Math" charset="0"/>
              </a:rPr>
              <a:t>future</a:t>
            </a:r>
            <a:r>
              <a:rPr kumimoji="1" lang="zh-TW" altLang="en-US" dirty="0" smtClean="0">
                <a:latin typeface="Cambria Math" charset="0"/>
              </a:rPr>
              <a:t> </a:t>
            </a:r>
            <a:r>
              <a:rPr kumimoji="1" lang="en-US" altLang="zh-TW" dirty="0" smtClean="0">
                <a:latin typeface="Cambria Math" charset="0"/>
              </a:rPr>
              <a:t>state</a:t>
            </a:r>
            <a:r>
              <a:rPr kumimoji="1" lang="zh-TW" altLang="en-US" dirty="0" smtClean="0">
                <a:latin typeface="Cambria Math" charset="0"/>
              </a:rPr>
              <a:t> 的過程中，是會經過一個 </a:t>
            </a:r>
            <a:r>
              <a:rPr kumimoji="1" lang="en-US" altLang="zh-TW" dirty="0" smtClean="0">
                <a:latin typeface="Cambria Math" charset="0"/>
              </a:rPr>
              <a:t>action </a:t>
            </a:r>
            <a:r>
              <a:rPr kumimoji="1" lang="zh-TW" altLang="en-US" dirty="0" smtClean="0">
                <a:latin typeface="Cambria Math" charset="0"/>
              </a:rPr>
              <a:t>的，即通過 </a:t>
            </a:r>
            <a:r>
              <a:rPr kumimoji="1" lang="en-US" altLang="zh-TW" dirty="0" smtClean="0">
                <a:latin typeface="Cambria Math" charset="0"/>
              </a:rPr>
              <a:t>action</a:t>
            </a:r>
            <a:r>
              <a:rPr kumimoji="1" lang="zh-TW" altLang="en-US" dirty="0" smtClean="0">
                <a:latin typeface="Cambria Math" charset="0"/>
              </a:rPr>
              <a:t> 來決定 </a:t>
            </a:r>
            <a:r>
              <a:rPr kumimoji="1" lang="en-US" altLang="zh-TW" dirty="0" smtClean="0">
                <a:latin typeface="Cambria Math" charset="0"/>
              </a:rPr>
              <a:t>future</a:t>
            </a:r>
            <a:r>
              <a:rPr kumimoji="1" lang="zh-TW" altLang="en-US" dirty="0" smtClean="0">
                <a:latin typeface="Cambria Math" charset="0"/>
              </a:rPr>
              <a:t> </a:t>
            </a:r>
            <a:r>
              <a:rPr kumimoji="1" lang="en-US" altLang="zh-TW" dirty="0" smtClean="0">
                <a:latin typeface="Cambria Math" charset="0"/>
              </a:rPr>
              <a:t>state</a:t>
            </a:r>
            <a:r>
              <a:rPr kumimoji="1" lang="zh-TW" altLang="en-US" dirty="0" smtClean="0">
                <a:latin typeface="Cambria Math" charset="0"/>
              </a:rPr>
              <a:t>。</a:t>
            </a:r>
            <a:endParaRPr kumimoji="1" lang="en-US" altLang="zh-TW" dirty="0" smtClean="0">
              <a:latin typeface="Cambria Math" charset="0"/>
            </a:endParaRPr>
          </a:p>
          <a:p>
            <a:pPr algn="just">
              <a:lnSpc>
                <a:spcPct val="150000"/>
              </a:lnSpc>
            </a:pPr>
            <a:endParaRPr kumimoji="1" lang="en-US" altLang="zh-TW" dirty="0">
              <a:latin typeface="Cambria Math" charset="0"/>
            </a:endParaRPr>
          </a:p>
          <a:p>
            <a:pPr algn="just">
              <a:lnSpc>
                <a:spcPct val="150000"/>
              </a:lnSpc>
            </a:pPr>
            <a:r>
              <a:rPr kumimoji="1" lang="zh-TW" altLang="en-US" dirty="0" smtClean="0">
                <a:latin typeface="Cambria Math" charset="0"/>
              </a:rPr>
              <a:t>因此，</a:t>
            </a:r>
            <a:r>
              <a:rPr kumimoji="1" lang="zh-TW" altLang="en-US" b="1" u="sng" dirty="0" smtClean="0">
                <a:latin typeface="Cambria Math" charset="0"/>
              </a:rPr>
              <a:t>下面將說明 </a:t>
            </a:r>
            <a:r>
              <a:rPr kumimoji="1" lang="en-US" altLang="zh-TW" b="1" u="sng" dirty="0" smtClean="0">
                <a:latin typeface="Cambria Math" charset="0"/>
              </a:rPr>
              <a:t>Q-Table</a:t>
            </a:r>
            <a:r>
              <a:rPr kumimoji="1" lang="zh-TW" altLang="en-US" b="1" u="sng" dirty="0">
                <a:latin typeface="Cambria Math" charset="0"/>
              </a:rPr>
              <a:t> </a:t>
            </a:r>
            <a:r>
              <a:rPr kumimoji="1" lang="zh-TW" altLang="en-US" b="1" u="sng" dirty="0" smtClean="0">
                <a:latin typeface="Cambria Math" charset="0"/>
              </a:rPr>
              <a:t>的通用表示方法。</a:t>
            </a:r>
            <a:endParaRPr kumimoji="1" lang="en-US" altLang="zh-TW" b="1" u="sng" dirty="0" smtClean="0">
              <a:latin typeface="Cambria Math" charset="0"/>
            </a:endParaRPr>
          </a:p>
          <a:p>
            <a:pPr algn="just">
              <a:lnSpc>
                <a:spcPct val="150000"/>
              </a:lnSpc>
            </a:pPr>
            <a:endParaRPr kumimoji="1" lang="en-US" altLang="zh-TW" dirty="0">
              <a:latin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78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6326" y="706143"/>
            <a:ext cx="5073003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800" b="1" i="1" dirty="0" smtClean="0">
                <a:latin typeface="Cambria Math" charset="0"/>
              </a:rPr>
              <a:t>Example</a:t>
            </a:r>
            <a:r>
              <a:rPr kumimoji="1" lang="zh-TW" altLang="en-US" sz="2800" b="1" i="1" dirty="0" smtClean="0">
                <a:latin typeface="Cambria Math" charset="0"/>
              </a:rPr>
              <a:t> </a:t>
            </a:r>
            <a:r>
              <a:rPr kumimoji="1" lang="en-US" altLang="zh-TW" sz="2800" b="1" i="1" dirty="0" smtClean="0">
                <a:latin typeface="Cambria Math" charset="0"/>
              </a:rPr>
              <a:t>2</a:t>
            </a:r>
            <a:r>
              <a:rPr kumimoji="1" lang="zh-TW" altLang="en-US" sz="2800" b="1" i="1" dirty="0" smtClean="0">
                <a:latin typeface="Cambria Math" charset="0"/>
              </a:rPr>
              <a:t>： </a:t>
            </a:r>
            <a:r>
              <a:rPr kumimoji="1" lang="en-US" altLang="zh-TW" sz="2800" b="1" i="1" dirty="0" smtClean="0">
                <a:latin typeface="Cambria Math" charset="0"/>
              </a:rPr>
              <a:t>State</a:t>
            </a:r>
            <a:r>
              <a:rPr kumimoji="1" lang="zh-TW" altLang="en-US" sz="2800" b="1" i="1" dirty="0" smtClean="0">
                <a:latin typeface="Cambria Math" charset="0"/>
              </a:rPr>
              <a:t> </a:t>
            </a:r>
            <a:r>
              <a:rPr kumimoji="1" lang="en-US" altLang="zh-TW" sz="2800" b="1" i="1" dirty="0" smtClean="0">
                <a:latin typeface="Cambria Math" charset="0"/>
              </a:rPr>
              <a:t>to</a:t>
            </a:r>
            <a:r>
              <a:rPr kumimoji="1" lang="zh-TW" altLang="en-US" sz="2800" b="1" i="1" dirty="0" smtClean="0">
                <a:latin typeface="Cambria Math" charset="0"/>
              </a:rPr>
              <a:t> </a:t>
            </a:r>
            <a:r>
              <a:rPr kumimoji="1" lang="en-US" altLang="zh-TW" sz="2800" b="1" i="1" dirty="0" smtClean="0">
                <a:latin typeface="Cambria Math" charset="0"/>
              </a:rPr>
              <a:t>Action</a:t>
            </a:r>
            <a:endParaRPr kumimoji="1" lang="en-US" altLang="zh-CN" sz="2800" b="1" i="1" dirty="0" smtClean="0">
              <a:latin typeface="Cambria Math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10" y="2020561"/>
            <a:ext cx="4687233" cy="298996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525062" y="2553059"/>
            <a:ext cx="1049312" cy="962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00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525062" y="3515541"/>
            <a:ext cx="1049312" cy="962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574374" y="3515541"/>
            <a:ext cx="1049312" cy="962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574374" y="2553059"/>
            <a:ext cx="1049312" cy="962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623686" y="3515541"/>
            <a:ext cx="1049312" cy="962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连接符 12"/>
          <p:cNvCxnSpPr/>
          <p:nvPr/>
        </p:nvCxnSpPr>
        <p:spPr>
          <a:xfrm>
            <a:off x="7884826" y="4478023"/>
            <a:ext cx="2998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7884826" y="3515541"/>
            <a:ext cx="2998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8859186" y="3515541"/>
            <a:ext cx="2998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>
            <a:off x="9623686" y="3816764"/>
            <a:ext cx="0" cy="41744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9623686" y="2816225"/>
            <a:ext cx="0" cy="41744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8574374" y="3816764"/>
            <a:ext cx="0" cy="4174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892322" y="2816225"/>
            <a:ext cx="584615" cy="40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smtClean="0">
                <a:solidFill>
                  <a:srgbClr val="FF0000"/>
                </a:solidFill>
              </a:rPr>
              <a:t>0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884826" y="3784131"/>
            <a:ext cx="584615" cy="40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>
                <a:solidFill>
                  <a:srgbClr val="FF0000"/>
                </a:solidFill>
              </a:rPr>
              <a:t>4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941634" y="2826628"/>
            <a:ext cx="584615" cy="40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>
                <a:solidFill>
                  <a:srgbClr val="FF0000"/>
                </a:solidFill>
              </a:rPr>
              <a:t>1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039135" y="2833558"/>
            <a:ext cx="951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FF0000"/>
                </a:solidFill>
              </a:rPr>
              <a:t>5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941634" y="3755950"/>
            <a:ext cx="411902" cy="40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rgbClr val="FF0000"/>
                </a:solidFill>
              </a:rPr>
              <a:t>3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991272" y="3762910"/>
            <a:ext cx="951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FF0000"/>
                </a:solidFill>
              </a:rPr>
              <a:t>2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7" name="右箭头 36"/>
          <p:cNvSpPr/>
          <p:nvPr/>
        </p:nvSpPr>
        <p:spPr>
          <a:xfrm>
            <a:off x="6248617" y="3543722"/>
            <a:ext cx="496957" cy="240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71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50917" y="1186432"/>
            <a:ext cx="1049312" cy="962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00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50917" y="2148914"/>
            <a:ext cx="1049312" cy="962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100229" y="2148914"/>
            <a:ext cx="1049312" cy="962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00229" y="1186432"/>
            <a:ext cx="1049312" cy="962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149541" y="2148914"/>
            <a:ext cx="1049312" cy="962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连接符 8"/>
          <p:cNvCxnSpPr/>
          <p:nvPr/>
        </p:nvCxnSpPr>
        <p:spPr>
          <a:xfrm>
            <a:off x="7410681" y="3111396"/>
            <a:ext cx="2998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7410681" y="2148914"/>
            <a:ext cx="2998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8385041" y="2148914"/>
            <a:ext cx="2998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9149541" y="2450137"/>
            <a:ext cx="0" cy="41744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9149541" y="1449598"/>
            <a:ext cx="0" cy="41744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8100229" y="2450137"/>
            <a:ext cx="0" cy="4174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418177" y="1449598"/>
            <a:ext cx="584615" cy="40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smtClean="0">
                <a:solidFill>
                  <a:srgbClr val="FF0000"/>
                </a:solidFill>
              </a:rPr>
              <a:t>0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10681" y="2417504"/>
            <a:ext cx="584615" cy="40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>
                <a:solidFill>
                  <a:srgbClr val="FF0000"/>
                </a:solidFill>
              </a:rPr>
              <a:t>4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467489" y="1460001"/>
            <a:ext cx="584615" cy="40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>
                <a:solidFill>
                  <a:srgbClr val="FF0000"/>
                </a:solidFill>
              </a:rPr>
              <a:t>1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564990" y="1466931"/>
            <a:ext cx="951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FF0000"/>
                </a:solidFill>
              </a:rPr>
              <a:t>5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467489" y="2389323"/>
            <a:ext cx="411902" cy="40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rgbClr val="FF0000"/>
                </a:solidFill>
              </a:rPr>
              <a:t>3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517127" y="2396283"/>
            <a:ext cx="951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FF0000"/>
                </a:solidFill>
              </a:rPr>
              <a:t>2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1067883" y="1137623"/>
                <a:ext cx="431358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TW" altLang="en-US" sz="2000" dirty="0" smtClean="0"/>
                  <a:t>定義：動作集合為 </a:t>
                </a:r>
                <a14:m>
                  <m:oMath xmlns:m="http://schemas.openxmlformats.org/officeDocument/2006/math">
                    <m:r>
                      <a:rPr kumimoji="1" lang="en-US" altLang="zh-TW" sz="2000" b="0" i="1" smtClean="0">
                        <a:latin typeface="Cambria Math" charset="0"/>
                      </a:rPr>
                      <m:t>𝐴</m:t>
                    </m:r>
                    <m:r>
                      <a:rPr kumimoji="1" lang="en-US" altLang="zh-TW" sz="2000" b="0" i="1" smtClean="0">
                        <a:latin typeface="Cambria Math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TW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2000" b="0" i="1" smtClean="0">
                            <a:latin typeface="Cambria Math" charset="0"/>
                          </a:rPr>
                          <m:t>𝑈</m:t>
                        </m:r>
                        <m:r>
                          <a:rPr kumimoji="1" lang="en-US" altLang="zh-TW" sz="2000" b="0" i="1" smtClean="0">
                            <a:latin typeface="Cambria Math" charset="0"/>
                          </a:rPr>
                          <m:t> , </m:t>
                        </m:r>
                        <m:r>
                          <a:rPr kumimoji="1" lang="en-US" altLang="zh-TW" sz="2000" b="0" i="1" smtClean="0">
                            <a:latin typeface="Cambria Math" charset="0"/>
                          </a:rPr>
                          <m:t>𝐷</m:t>
                        </m:r>
                        <m:r>
                          <a:rPr kumimoji="1" lang="en-US" altLang="zh-TW" sz="2000" b="0" i="1" smtClean="0"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TW" sz="2000" b="0" i="1" smtClean="0">
                            <a:latin typeface="Cambria Math" charset="0"/>
                          </a:rPr>
                          <m:t>𝐿</m:t>
                        </m:r>
                        <m:r>
                          <a:rPr kumimoji="1" lang="en-US" altLang="zh-TW" sz="2000" b="0" i="1" smtClean="0">
                            <a:latin typeface="Cambria Math" charset="0"/>
                          </a:rPr>
                          <m:t> , </m:t>
                        </m:r>
                        <m:r>
                          <a:rPr kumimoji="1" lang="en-US" altLang="zh-TW" sz="2000" b="0" i="1" smtClean="0">
                            <a:latin typeface="Cambria Math" charset="0"/>
                          </a:rPr>
                          <m:t>𝑅</m:t>
                        </m:r>
                      </m:e>
                    </m:d>
                  </m:oMath>
                </a14:m>
                <a:endParaRPr kumimoji="1"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kumimoji="1" lang="zh-TW" altLang="en-US" sz="2000" dirty="0" smtClean="0"/>
                  <a:t>列出各狀態可採取的動作</a:t>
                </a:r>
                <a:r>
                  <a:rPr kumimoji="1" lang="zh-TW" altLang="en-US" sz="2000" dirty="0"/>
                  <a:t>，</a:t>
                </a:r>
                <a:endParaRPr kumimoji="1" lang="en-US" altLang="zh-TW" sz="2000" dirty="0" smtClean="0"/>
              </a:p>
              <a:p>
                <a:pPr>
                  <a:lnSpc>
                    <a:spcPct val="150000"/>
                  </a:lnSpc>
                </a:pPr>
                <a:r>
                  <a:rPr kumimoji="1" lang="zh-TW" altLang="en-US" sz="2000" dirty="0" smtClean="0"/>
                  <a:t>各狀態的 </a:t>
                </a:r>
                <a:r>
                  <a:rPr kumimoji="1" lang="en-US" altLang="zh-TW" sz="2000" dirty="0" smtClean="0"/>
                  <a:t>action</a:t>
                </a:r>
                <a:r>
                  <a:rPr kumimoji="1" lang="zh-TW" altLang="en-US" sz="2000" dirty="0" smtClean="0"/>
                  <a:t> 矩陣可以表示為：</a:t>
                </a:r>
                <a:endParaRPr kumimoji="1" lang="en-US" altLang="zh-TW" sz="2000" dirty="0" smtClean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83" y="1137623"/>
                <a:ext cx="4313585" cy="1477328"/>
              </a:xfrm>
              <a:prstGeom prst="rect">
                <a:avLst/>
              </a:prstGeom>
              <a:blipFill rotWithShape="0">
                <a:blip r:embed="rId2"/>
                <a:stretch>
                  <a:fillRect l="-1412" t="-20248" b="-3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379479" y="2995979"/>
                <a:ext cx="441264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mr-IN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zh-TW" sz="2400" b="0" i="1" smtClean="0">
                              <a:latin typeface="Cambria Math" charset="0"/>
                            </a:rPr>
                            <m:t>𝑈</m:t>
                          </m:r>
                          <m:r>
                            <a:rPr kumimoji="1" lang="en-US" altLang="zh-TW" sz="2400" b="0" i="1" smtClean="0">
                              <a:latin typeface="Cambria Math" charset="0"/>
                            </a:rPr>
                            <m:t> , </m:t>
                          </m:r>
                          <m:r>
                            <a:rPr kumimoji="1" lang="en-US" altLang="zh-TW" sz="2400" b="0" i="1" smtClean="0">
                              <a:latin typeface="Cambria Math" charset="0"/>
                            </a:rPr>
                            <m:t>𝐷</m:t>
                          </m:r>
                          <m:r>
                            <a:rPr kumimoji="1" lang="en-US" altLang="zh-TW" sz="2400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kumimoji="1" lang="en-US" altLang="zh-TW" sz="2400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TW" sz="2400" b="0" i="1" smtClean="0">
                              <a:latin typeface="Cambria Math" charset="0"/>
                            </a:rPr>
                            <m:t> , </m:t>
                          </m:r>
                          <m:r>
                            <a:rPr kumimoji="1" lang="en-US" altLang="zh-TW" sz="2400" b="0" i="1" smtClean="0">
                              <a:latin typeface="Cambria Math" charset="0"/>
                            </a:rPr>
                            <m:t>𝑅</m:t>
                          </m:r>
                          <m:r>
                            <a:rPr kumimoji="1" lang="en-US" altLang="zh-TW" sz="2400" b="0" i="1" smtClean="0">
                              <a:latin typeface="Cambria Math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79" y="2995979"/>
                <a:ext cx="4412648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40984" b="-175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/>
              <p:cNvSpPr/>
              <p:nvPr/>
            </p:nvSpPr>
            <p:spPr>
              <a:xfrm>
                <a:off x="1248726" y="3746340"/>
                <a:ext cx="25090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mr-IN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0  1  0  0</m:t>
                          </m:r>
                          <m:r>
                            <a:rPr kumimoji="1" lang="zh-TW" altLang="en-US" sz="2400" b="0" i="1" smtClean="0">
                              <a:latin typeface="Cambria Math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726" y="3746340"/>
                <a:ext cx="2509020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05333" b="-1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/>
          <p:cNvSpPr txBox="1"/>
          <p:nvPr/>
        </p:nvSpPr>
        <p:spPr>
          <a:xfrm>
            <a:off x="5909911" y="3640638"/>
            <a:ext cx="44422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000" dirty="0" smtClean="0"/>
              <a:t>表示狀態 </a:t>
            </a:r>
            <a:r>
              <a:rPr kumimoji="1" lang="en-US" altLang="zh-TW" sz="2000" dirty="0" smtClean="0"/>
              <a:t>0</a:t>
            </a:r>
            <a:r>
              <a:rPr kumimoji="1" lang="zh-TW" altLang="en-US" sz="2000" dirty="0" smtClean="0"/>
              <a:t> 的動作矩陣。</a:t>
            </a:r>
            <a:endParaRPr kumimoji="1" lang="en-US" altLang="zh-TW" sz="2000" dirty="0" smtClean="0"/>
          </a:p>
          <a:p>
            <a:pPr>
              <a:lnSpc>
                <a:spcPct val="150000"/>
              </a:lnSpc>
            </a:pPr>
            <a:r>
              <a:rPr kumimoji="1" lang="en-US" altLang="zh-TW" sz="2000" dirty="0" smtClean="0"/>
              <a:t>0</a:t>
            </a:r>
            <a:r>
              <a:rPr kumimoji="1" lang="zh-TW" altLang="en-US" sz="2000" dirty="0" smtClean="0"/>
              <a:t> 表示動作不可行，</a:t>
            </a:r>
            <a:r>
              <a:rPr kumimoji="1" lang="en-US" altLang="zh-TW" sz="2000" dirty="0" smtClean="0"/>
              <a:t>1</a:t>
            </a:r>
            <a:r>
              <a:rPr kumimoji="1" lang="zh-TW" altLang="en-US" sz="2000" dirty="0" smtClean="0"/>
              <a:t> 表示動作可行。</a:t>
            </a:r>
            <a:endParaRPr kumimoji="1" lang="zh-CN" altLang="en-US" sz="2000" dirty="0"/>
          </a:p>
        </p:txBody>
      </p:sp>
      <p:cxnSp>
        <p:nvCxnSpPr>
          <p:cNvPr id="42" name="直线箭头连接符 41"/>
          <p:cNvCxnSpPr/>
          <p:nvPr/>
        </p:nvCxnSpPr>
        <p:spPr>
          <a:xfrm>
            <a:off x="3877890" y="3977172"/>
            <a:ext cx="18284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77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50917" y="1186432"/>
            <a:ext cx="1049312" cy="962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00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50917" y="2148914"/>
            <a:ext cx="1049312" cy="962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100229" y="2148914"/>
            <a:ext cx="1049312" cy="962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00229" y="1186432"/>
            <a:ext cx="1049312" cy="962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149541" y="2148914"/>
            <a:ext cx="1049312" cy="962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连接符 8"/>
          <p:cNvCxnSpPr/>
          <p:nvPr/>
        </p:nvCxnSpPr>
        <p:spPr>
          <a:xfrm>
            <a:off x="7410681" y="3111396"/>
            <a:ext cx="2998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7410681" y="2148914"/>
            <a:ext cx="2998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8385041" y="2148914"/>
            <a:ext cx="2998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9149541" y="2450137"/>
            <a:ext cx="0" cy="41744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9149541" y="1449598"/>
            <a:ext cx="0" cy="41744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8100229" y="2450137"/>
            <a:ext cx="0" cy="4174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418177" y="1449598"/>
            <a:ext cx="584615" cy="40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smtClean="0">
                <a:solidFill>
                  <a:srgbClr val="FF0000"/>
                </a:solidFill>
              </a:rPr>
              <a:t>0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10681" y="2417504"/>
            <a:ext cx="584615" cy="40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>
                <a:solidFill>
                  <a:srgbClr val="FF0000"/>
                </a:solidFill>
              </a:rPr>
              <a:t>4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467489" y="1460001"/>
            <a:ext cx="584615" cy="40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>
                <a:solidFill>
                  <a:srgbClr val="FF0000"/>
                </a:solidFill>
              </a:rPr>
              <a:t>1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517127" y="1466931"/>
            <a:ext cx="951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FF0000"/>
                </a:solidFill>
              </a:rPr>
              <a:t>5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467489" y="2389323"/>
            <a:ext cx="411902" cy="40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rgbClr val="FF0000"/>
                </a:solidFill>
              </a:rPr>
              <a:t>3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517127" y="2396283"/>
            <a:ext cx="951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FF0000"/>
                </a:solidFill>
              </a:rPr>
              <a:t>2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67882" y="1004172"/>
            <a:ext cx="4313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000" dirty="0" smtClean="0"/>
              <a:t>初始化 </a:t>
            </a:r>
            <a:r>
              <a:rPr kumimoji="1" lang="en-US" altLang="zh-TW" sz="2000" dirty="0" smtClean="0"/>
              <a:t>Q-Table</a:t>
            </a:r>
            <a:r>
              <a:rPr kumimoji="1" lang="zh-TW" altLang="en-US" sz="2000" dirty="0" smtClean="0"/>
              <a:t> ： </a:t>
            </a:r>
            <a:endParaRPr kumimoji="1" lang="en-US" altLang="zh-TW" sz="2000" dirty="0" smtClean="0"/>
          </a:p>
          <a:p>
            <a:pPr>
              <a:lnSpc>
                <a:spcPct val="150000"/>
              </a:lnSpc>
            </a:pPr>
            <a:r>
              <a:rPr kumimoji="1" lang="zh-TW" altLang="en-US" sz="2000" dirty="0" smtClean="0"/>
              <a:t>狀態 </a:t>
            </a:r>
            <a:r>
              <a:rPr kumimoji="1" lang="en-US" altLang="zh-TW" sz="2000" dirty="0" smtClean="0"/>
              <a:t>state</a:t>
            </a:r>
            <a:r>
              <a:rPr kumimoji="1" lang="zh-TW" altLang="en-US" sz="2000" dirty="0" smtClean="0"/>
              <a:t> 為行，動作 </a:t>
            </a:r>
            <a:r>
              <a:rPr kumimoji="1" lang="en-US" altLang="zh-TW" sz="2000" dirty="0" smtClean="0"/>
              <a:t>action</a:t>
            </a:r>
            <a:r>
              <a:rPr kumimoji="1" lang="zh-TW" altLang="en-US" sz="2000" dirty="0" smtClean="0"/>
              <a:t> 為列。 </a:t>
            </a:r>
            <a:endParaRPr kumimoji="1" lang="en-US" altLang="zh-TW" sz="2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1694159" y="3331655"/>
                <a:ext cx="4052884" cy="2090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sz="240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mr-IN" altLang="zh-CN" sz="24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0</m:t>
                              </m:r>
                            </m:e>
                          </m:eqArr>
                          <m:eqArr>
                            <m:eqArrPr>
                              <m:ctrlPr>
                                <a:rPr kumimoji="1" lang="mr-IN" altLang="zh-CN" sz="24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 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kumimoji="1" lang="mr-IN" altLang="zh-CN" sz="24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</m:eqArr>
                          <m:eqArr>
                            <m:eqArrPr>
                              <m:ctrlPr>
                                <a:rPr kumimoji="1" lang="mr-IN" altLang="zh-CN" sz="24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159" y="3331655"/>
                <a:ext cx="4052884" cy="20908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1247484" y="4133857"/>
            <a:ext cx="110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state</a:t>
            </a:r>
            <a:endParaRPr kumimoji="1" lang="zh-CN" altLang="en-US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3224675" y="2354276"/>
            <a:ext cx="110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action</a:t>
            </a:r>
            <a:endParaRPr kumimoji="1" lang="zh-CN" altLang="en-US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1980617" y="3373556"/>
            <a:ext cx="461665" cy="22531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 smtClean="0"/>
              <a:t>0  1  2 3  4  5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778990" y="2850219"/>
            <a:ext cx="188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 U     D      R     L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3212723" y="5626682"/>
            <a:ext cx="1437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smtClean="0"/>
              <a:t>Q-Table</a:t>
            </a:r>
            <a:endParaRPr kumimoji="1" lang="zh-CN" alt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6327233" y="3765978"/>
                <a:ext cx="5104315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TW" altLang="en-US" sz="2000" dirty="0" smtClean="0"/>
                  <a:t>矩陣中的每一個數字都代表著</a:t>
                </a:r>
                <a:r>
                  <a:rPr kumimoji="1" lang="en-US" altLang="zh-TW" sz="2000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TW" sz="2000" b="0" i="1" smtClean="0"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kumimoji="1" lang="en-US" altLang="zh-TW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2000" b="0" i="1" smtClean="0">
                            <a:latin typeface="Cambria Math" charset="0"/>
                          </a:rPr>
                          <m:t>𝑠</m:t>
                        </m:r>
                        <m:r>
                          <a:rPr kumimoji="1" lang="en-US" altLang="zh-TW" sz="2000" b="0" i="1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TW" sz="2000" b="0" i="1" smtClean="0"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kumimoji="1" lang="zh-TW" altLang="en-US" sz="2000" dirty="0" smtClean="0"/>
                  <a:t>，</a:t>
                </a:r>
                <a:endParaRPr kumimoji="1" lang="en-US" altLang="zh-TW" sz="2000" dirty="0" smtClean="0"/>
              </a:p>
              <a:p>
                <a:pPr>
                  <a:lnSpc>
                    <a:spcPct val="150000"/>
                  </a:lnSpc>
                </a:pPr>
                <a:r>
                  <a:rPr kumimoji="1" lang="zh-TW" altLang="en-US" sz="2000" dirty="0" smtClean="0"/>
                  <a:t>真正意義上表示在當下狀態 </a:t>
                </a:r>
                <a:r>
                  <a:rPr kumimoji="1" lang="en-US" altLang="zh-TW" sz="2000" dirty="0" smtClean="0"/>
                  <a:t>s</a:t>
                </a:r>
                <a:r>
                  <a:rPr kumimoji="1" lang="zh-TW" altLang="en-US" sz="2000" dirty="0" smtClean="0"/>
                  <a:t> 處，執行動作 </a:t>
                </a:r>
                <a:r>
                  <a:rPr kumimoji="1" lang="en-US" altLang="zh-TW" sz="2000" dirty="0" smtClean="0"/>
                  <a:t>a</a:t>
                </a:r>
                <a:r>
                  <a:rPr kumimoji="1" lang="zh-TW" altLang="en-US" sz="2000" dirty="0" smtClean="0"/>
                  <a:t> 的價值。</a:t>
                </a:r>
                <a:endParaRPr kumimoji="1"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kumimoji="1" lang="zh-TW" altLang="en-US" sz="2000" dirty="0" smtClean="0"/>
                  <a:t>因此，</a:t>
                </a:r>
                <a:r>
                  <a:rPr kumimoji="1" lang="en-US" altLang="zh-TW" sz="2000" dirty="0" smtClean="0"/>
                  <a:t>Q-Table</a:t>
                </a:r>
                <a:r>
                  <a:rPr kumimoji="1" lang="zh-TW" altLang="en-US" sz="2000" dirty="0" smtClean="0"/>
                  <a:t> 變成了一個 </a:t>
                </a:r>
                <a:r>
                  <a:rPr kumimoji="1" lang="en-US" altLang="zh-TW" sz="2000" dirty="0" smtClean="0"/>
                  <a:t>M</a:t>
                </a:r>
                <a:r>
                  <a:rPr kumimoji="1" lang="zh-TW" altLang="en-US" sz="2000" dirty="0" smtClean="0"/>
                  <a:t> </a:t>
                </a:r>
                <a:r>
                  <a:rPr kumimoji="1" lang="en-US" altLang="zh-TW" sz="2000" dirty="0" smtClean="0"/>
                  <a:t>x</a:t>
                </a:r>
                <a:r>
                  <a:rPr kumimoji="1" lang="zh-TW" altLang="en-US" sz="2000" dirty="0" smtClean="0"/>
                  <a:t> </a:t>
                </a:r>
                <a:r>
                  <a:rPr kumimoji="1" lang="en-US" altLang="zh-TW" sz="2000" dirty="0" smtClean="0"/>
                  <a:t>N</a:t>
                </a:r>
                <a:r>
                  <a:rPr kumimoji="1" lang="zh-TW" altLang="en-US" sz="2000" dirty="0" smtClean="0"/>
                  <a:t> 的矩陣，</a:t>
                </a:r>
                <a:endParaRPr kumimoji="1" lang="en-US" altLang="zh-TW" sz="2000" dirty="0" smtClean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2000" dirty="0" smtClean="0"/>
                  <a:t>M</a:t>
                </a:r>
                <a:r>
                  <a:rPr kumimoji="1" lang="zh-TW" altLang="en-US" sz="2000" dirty="0" smtClean="0"/>
                  <a:t> 表示狀態空間，</a:t>
                </a:r>
                <a:r>
                  <a:rPr kumimoji="1" lang="en-US" altLang="zh-TW" sz="2000" dirty="0" smtClean="0"/>
                  <a:t>N</a:t>
                </a:r>
                <a:r>
                  <a:rPr kumimoji="1" lang="zh-TW" altLang="en-US" sz="2000" dirty="0" smtClean="0"/>
                  <a:t>表示動作空間。</a:t>
                </a:r>
                <a:endParaRPr kumimoji="1" lang="zh-CN" altLang="en-US" sz="2000" dirty="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233" y="3765978"/>
                <a:ext cx="5104315" cy="2400657"/>
              </a:xfrm>
              <a:prstGeom prst="rect">
                <a:avLst/>
              </a:prstGeom>
              <a:blipFill rotWithShape="0">
                <a:blip r:embed="rId4"/>
                <a:stretch>
                  <a:fillRect l="-1314" b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02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20421" y="571232"/>
            <a:ext cx="5073003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i="1" dirty="0" smtClean="0">
                <a:latin typeface="Cambria Math" charset="0"/>
              </a:rPr>
              <a:t>Conclude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20421" y="1229938"/>
            <a:ext cx="5073003" cy="577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400" b="1" i="1" dirty="0" smtClean="0">
                <a:latin typeface="Cambria Math" charset="0"/>
              </a:rPr>
              <a:t>Same</a:t>
            </a:r>
            <a:r>
              <a:rPr kumimoji="1" lang="zh-TW" altLang="en-US" sz="2400" b="1" i="1" dirty="0" smtClean="0">
                <a:latin typeface="Cambria Math" charset="0"/>
              </a:rPr>
              <a:t> </a:t>
            </a:r>
            <a:r>
              <a:rPr kumimoji="1" lang="en-US" altLang="zh-TW" sz="2400" b="1" i="1" dirty="0" smtClean="0">
                <a:latin typeface="Cambria Math" charset="0"/>
              </a:rPr>
              <a:t>problem</a:t>
            </a:r>
            <a:r>
              <a:rPr kumimoji="1" lang="zh-TW" altLang="en-US" sz="2400" b="1" i="1" dirty="0" smtClean="0">
                <a:latin typeface="Cambria Math" charset="0"/>
              </a:rPr>
              <a:t> </a:t>
            </a:r>
            <a:r>
              <a:rPr kumimoji="1" lang="en-US" altLang="zh-TW" sz="2400" b="1" i="1" dirty="0" smtClean="0">
                <a:latin typeface="Cambria Math" charset="0"/>
              </a:rPr>
              <a:t>different</a:t>
            </a:r>
            <a:r>
              <a:rPr kumimoji="1" lang="zh-TW" altLang="en-US" sz="2400" b="1" i="1" dirty="0" smtClean="0">
                <a:latin typeface="Cambria Math" charset="0"/>
              </a:rPr>
              <a:t> </a:t>
            </a:r>
            <a:r>
              <a:rPr kumimoji="1" lang="en-US" altLang="zh-TW" sz="2400" b="1" i="1" dirty="0" smtClean="0">
                <a:latin typeface="Cambria Math" charset="0"/>
              </a:rPr>
              <a:t>Q-Table</a:t>
            </a:r>
            <a:endParaRPr kumimoji="1" lang="en-US" altLang="zh-CN" sz="2400" b="1" i="1" dirty="0" smtClean="0">
              <a:latin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7210540" y="3283076"/>
                <a:ext cx="4052884" cy="2090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sz="240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mr-IN" altLang="zh-CN" sz="24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0</m:t>
                              </m:r>
                            </m:e>
                          </m:eqArr>
                          <m:eqArr>
                            <m:eqArrPr>
                              <m:ctrlPr>
                                <a:rPr kumimoji="1" lang="mr-IN" altLang="zh-CN" sz="24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 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kumimoji="1" lang="mr-IN" altLang="zh-CN" sz="24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</m:eqArr>
                          <m:eqArr>
                            <m:eqArrPr>
                              <m:ctrlPr>
                                <a:rPr kumimoji="1" lang="mr-IN" altLang="zh-CN" sz="24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540" y="3283076"/>
                <a:ext cx="4052884" cy="20908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763865" y="4085278"/>
            <a:ext cx="110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smtClean="0"/>
              <a:t>state</a:t>
            </a:r>
            <a:endParaRPr kumimoji="1"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8741056" y="2305697"/>
            <a:ext cx="110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action</a:t>
            </a:r>
            <a:endParaRPr kumimoji="1"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7496998" y="3324977"/>
            <a:ext cx="461665" cy="22531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 smtClean="0"/>
              <a:t>0  1  2 3  4  5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295371" y="2801640"/>
            <a:ext cx="188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 U     D      R     L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575539" y="5564143"/>
            <a:ext cx="1437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/>
              <a:t>Q-Table</a:t>
            </a:r>
            <a:r>
              <a:rPr kumimoji="1" lang="zh-TW" altLang="en-US" sz="2000" b="1" dirty="0" smtClean="0"/>
              <a:t> </a:t>
            </a:r>
            <a:r>
              <a:rPr kumimoji="1" lang="en-US" altLang="zh-TW" sz="2000" b="1" dirty="0" smtClean="0">
                <a:solidFill>
                  <a:srgbClr val="FF0000"/>
                </a:solidFill>
              </a:rPr>
              <a:t>B</a:t>
            </a:r>
            <a:endParaRPr kumimoji="1"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324" y="2540376"/>
            <a:ext cx="4737100" cy="27622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352787" y="5564143"/>
            <a:ext cx="1678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 smtClean="0"/>
              <a:t>Q-Table</a:t>
            </a:r>
            <a:r>
              <a:rPr kumimoji="1" lang="zh-TW" altLang="en-US" sz="2000" b="1" dirty="0" smtClean="0"/>
              <a:t> </a:t>
            </a:r>
            <a:r>
              <a:rPr kumimoji="1" lang="en-US" altLang="zh-TW" sz="2000" b="1" dirty="0" smtClean="0">
                <a:solidFill>
                  <a:srgbClr val="FF0000"/>
                </a:solidFill>
              </a:rPr>
              <a:t>A</a:t>
            </a:r>
            <a:endParaRPr kumimoji="1"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7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7060638" y="1604178"/>
                <a:ext cx="4052884" cy="2090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sz="240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mr-IN" altLang="zh-CN" sz="24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0</m:t>
                              </m:r>
                            </m:e>
                          </m:eqArr>
                          <m:eqArr>
                            <m:eqArrPr>
                              <m:ctrlPr>
                                <a:rPr kumimoji="1" lang="mr-IN" altLang="zh-CN" sz="24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 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kumimoji="1" lang="mr-IN" altLang="zh-CN" sz="24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</m:eqArr>
                          <m:eqArr>
                            <m:eqArrPr>
                              <m:ctrlPr>
                                <a:rPr kumimoji="1" lang="mr-IN" altLang="zh-CN" sz="24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638" y="1604178"/>
                <a:ext cx="4052884" cy="20908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613963" y="2406380"/>
            <a:ext cx="110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smtClean="0"/>
              <a:t>state</a:t>
            </a:r>
            <a:endParaRPr kumimoji="1"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8591154" y="626799"/>
            <a:ext cx="110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action</a:t>
            </a:r>
            <a:endParaRPr kumimoji="1"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7347096" y="1646079"/>
            <a:ext cx="461665" cy="22531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 smtClean="0"/>
              <a:t>0  1  2 3  4  5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145469" y="1122742"/>
            <a:ext cx="188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 U     D      R     L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425637" y="3885245"/>
            <a:ext cx="1437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/>
              <a:t>Q-Table</a:t>
            </a:r>
            <a:r>
              <a:rPr kumimoji="1" lang="zh-TW" altLang="en-US" sz="2000" b="1" dirty="0" smtClean="0"/>
              <a:t> </a:t>
            </a:r>
            <a:r>
              <a:rPr kumimoji="1" lang="en-US" altLang="zh-TW" sz="2000" b="1" dirty="0" smtClean="0">
                <a:solidFill>
                  <a:srgbClr val="FF0000"/>
                </a:solidFill>
              </a:rPr>
              <a:t>B</a:t>
            </a:r>
            <a:endParaRPr kumimoji="1"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22" y="861478"/>
            <a:ext cx="4737100" cy="27622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202885" y="3885245"/>
            <a:ext cx="1678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 smtClean="0"/>
              <a:t>Q-Table</a:t>
            </a:r>
            <a:r>
              <a:rPr kumimoji="1" lang="zh-TW" altLang="en-US" sz="2000" b="1" dirty="0" smtClean="0"/>
              <a:t> </a:t>
            </a:r>
            <a:r>
              <a:rPr kumimoji="1" lang="en-US" altLang="zh-TW" sz="2000" b="1" dirty="0" smtClean="0">
                <a:solidFill>
                  <a:srgbClr val="FF0000"/>
                </a:solidFill>
              </a:rPr>
              <a:t>A</a:t>
            </a:r>
            <a:endParaRPr kumimoji="1"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52161" y="4659506"/>
            <a:ext cx="8382721" cy="143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000" dirty="0" smtClean="0"/>
              <a:t>解決相同的問題：</a:t>
            </a:r>
            <a:endParaRPr kumimoji="1" lang="en-US" altLang="zh-TW" sz="2000" dirty="0" smtClean="0"/>
          </a:p>
          <a:p>
            <a:pPr>
              <a:lnSpc>
                <a:spcPct val="150000"/>
              </a:lnSpc>
            </a:pPr>
            <a:r>
              <a:rPr kumimoji="1" lang="en-US" altLang="zh-TW" sz="2000" dirty="0" smtClean="0"/>
              <a:t>Q-Table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B</a:t>
            </a:r>
            <a:r>
              <a:rPr kumimoji="1" lang="zh-TW" altLang="en-US" sz="2000" dirty="0" smtClean="0"/>
              <a:t> ：處於狀態 </a:t>
            </a:r>
            <a:r>
              <a:rPr kumimoji="1" lang="en-US" altLang="zh-TW" sz="2000" dirty="0" smtClean="0"/>
              <a:t>s</a:t>
            </a:r>
            <a:r>
              <a:rPr kumimoji="1" lang="zh-TW" altLang="en-US" sz="2000" dirty="0" smtClean="0"/>
              <a:t> ，觀察可行的動作。循環 </a:t>
            </a:r>
            <a:r>
              <a:rPr kumimoji="1" lang="en-US" altLang="zh-TW" sz="2000" dirty="0" smtClean="0"/>
              <a:t>4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x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6</a:t>
            </a:r>
            <a:r>
              <a:rPr kumimoji="1" lang="zh-TW" altLang="en-US" sz="2000" dirty="0" smtClean="0"/>
              <a:t> 次即可。</a:t>
            </a:r>
            <a:endParaRPr kumimoji="1" lang="en-US" altLang="zh-TW" sz="2000" dirty="0" smtClean="0"/>
          </a:p>
          <a:p>
            <a:pPr>
              <a:lnSpc>
                <a:spcPct val="150000"/>
              </a:lnSpc>
            </a:pPr>
            <a:r>
              <a:rPr kumimoji="1" lang="en-US" altLang="zh-TW" sz="2000" dirty="0" smtClean="0"/>
              <a:t>Q-Table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A</a:t>
            </a:r>
            <a:r>
              <a:rPr kumimoji="1" lang="zh-TW" altLang="en-US" sz="2000" dirty="0" smtClean="0"/>
              <a:t> ：處於狀態 </a:t>
            </a:r>
            <a:r>
              <a:rPr kumimoji="1" lang="en-US" altLang="zh-TW" sz="2000" dirty="0" smtClean="0"/>
              <a:t>s</a:t>
            </a:r>
            <a:r>
              <a:rPr kumimoji="1" lang="zh-TW" altLang="en-US" sz="2000" dirty="0" smtClean="0"/>
              <a:t>，觀察和每一個 </a:t>
            </a:r>
            <a:r>
              <a:rPr kumimoji="1" lang="en-US" altLang="zh-TW" sz="2000" dirty="0" smtClean="0"/>
              <a:t>state</a:t>
            </a:r>
            <a:r>
              <a:rPr kumimoji="1" lang="zh-TW" altLang="en-US" sz="2000" dirty="0" smtClean="0"/>
              <a:t> 的關聯，需要循環 </a:t>
            </a:r>
            <a:r>
              <a:rPr kumimoji="1" lang="en-US" altLang="zh-TW" sz="2000" dirty="0" smtClean="0"/>
              <a:t>6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x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6</a:t>
            </a:r>
            <a:r>
              <a:rPr kumimoji="1" lang="zh-TW" altLang="en-US" sz="2000" dirty="0" smtClean="0"/>
              <a:t> 次。</a:t>
            </a:r>
            <a:endParaRPr kumimoji="1"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7644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9310" y="914400"/>
            <a:ext cx="87842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000" dirty="0" smtClean="0"/>
              <a:t>在定義 </a:t>
            </a:r>
            <a:r>
              <a:rPr kumimoji="1" lang="en-US" altLang="zh-TW" sz="2000" dirty="0" smtClean="0"/>
              <a:t>Q-Table</a:t>
            </a:r>
            <a:r>
              <a:rPr kumimoji="1" lang="zh-TW" altLang="en-US" sz="2000" dirty="0" smtClean="0"/>
              <a:t> 時，重點在於如何縮減維度。</a:t>
            </a:r>
            <a:endParaRPr kumimoji="1" lang="en-US" altLang="zh-TW" sz="2000" dirty="0" smtClean="0"/>
          </a:p>
          <a:p>
            <a:pPr>
              <a:lnSpc>
                <a:spcPct val="150000"/>
              </a:lnSpc>
            </a:pPr>
            <a:r>
              <a:rPr kumimoji="1" lang="zh-TW" altLang="en-US" sz="2000" dirty="0" smtClean="0"/>
              <a:t>在前述的問題中，若房間的數量暴增，那麼 </a:t>
            </a:r>
            <a:r>
              <a:rPr kumimoji="1" lang="en-US" altLang="zh-TW" sz="2000" dirty="0" smtClean="0"/>
              <a:t>state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to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state</a:t>
            </a:r>
            <a:r>
              <a:rPr kumimoji="1" lang="zh-TW" altLang="en-US" sz="2000" dirty="0" smtClean="0"/>
              <a:t>式的 </a:t>
            </a:r>
            <a:r>
              <a:rPr kumimoji="1" lang="en-US" altLang="zh-TW" sz="2000" dirty="0" smtClean="0"/>
              <a:t>Q-Table</a:t>
            </a:r>
            <a:r>
              <a:rPr kumimoji="1" lang="zh-TW" altLang="en-US" sz="2000" dirty="0" smtClean="0"/>
              <a:t> 的維度會爆炸式增長。如房間數量 </a:t>
            </a:r>
            <a:r>
              <a:rPr kumimoji="1" lang="en-US" altLang="zh-TW" sz="2000" dirty="0" smtClean="0"/>
              <a:t>=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10000</a:t>
            </a:r>
            <a:r>
              <a:rPr kumimoji="1" lang="zh-TW" altLang="en-US" sz="2000" dirty="0" smtClean="0"/>
              <a:t> ，維度則為 </a:t>
            </a:r>
            <a:r>
              <a:rPr kumimoji="1" lang="en-US" altLang="zh-TW" sz="2000" dirty="0" smtClean="0"/>
              <a:t>10000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x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10000</a:t>
            </a:r>
          </a:p>
          <a:p>
            <a:pPr>
              <a:lnSpc>
                <a:spcPct val="150000"/>
              </a:lnSpc>
            </a:pPr>
            <a:endParaRPr kumimoji="1" lang="en-US" altLang="zh-CN" sz="2000" dirty="0" smtClean="0"/>
          </a:p>
          <a:p>
            <a:pPr>
              <a:lnSpc>
                <a:spcPct val="150000"/>
              </a:lnSpc>
            </a:pPr>
            <a:r>
              <a:rPr kumimoji="1" lang="zh-TW" altLang="en-US" sz="2000" dirty="0" smtClean="0"/>
              <a:t>若採用 </a:t>
            </a:r>
            <a:r>
              <a:rPr kumimoji="1" lang="en-US" altLang="zh-TW" sz="2000" dirty="0" smtClean="0"/>
              <a:t>state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to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action</a:t>
            </a:r>
            <a:r>
              <a:rPr kumimoji="1" lang="zh-TW" altLang="en-US" sz="2000" dirty="0" smtClean="0"/>
              <a:t> 形式的 </a:t>
            </a:r>
            <a:r>
              <a:rPr kumimoji="1" lang="en-US" altLang="zh-TW" sz="2000" dirty="0" smtClean="0"/>
              <a:t>Q-Table</a:t>
            </a:r>
            <a:r>
              <a:rPr kumimoji="1" lang="zh-TW" altLang="en-US" sz="2000" dirty="0" smtClean="0"/>
              <a:t>，動作空間被固定，因此 </a:t>
            </a:r>
            <a:r>
              <a:rPr kumimoji="1" lang="en-US" altLang="zh-TW" sz="2000" dirty="0" smtClean="0"/>
              <a:t>Q-Table</a:t>
            </a:r>
            <a:r>
              <a:rPr kumimoji="1" lang="zh-TW" altLang="en-US" sz="2000" dirty="0"/>
              <a:t> </a:t>
            </a:r>
            <a:r>
              <a:rPr kumimoji="1" lang="zh-TW" altLang="en-US" sz="2000" dirty="0" smtClean="0"/>
              <a:t>的維度將朝著某單一維度增長，房間問題中，數量</a:t>
            </a:r>
            <a:r>
              <a:rPr kumimoji="1" lang="en-US" altLang="zh-TW" sz="2000" dirty="0" smtClean="0"/>
              <a:t>=10000</a:t>
            </a:r>
            <a:r>
              <a:rPr kumimoji="1" lang="zh-TW" altLang="en-US" sz="2000" dirty="0" smtClean="0"/>
              <a:t>，維度則為 </a:t>
            </a:r>
            <a:r>
              <a:rPr kumimoji="1" lang="en-US" altLang="zh-TW" sz="2000" dirty="0" smtClean="0"/>
              <a:t>10000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x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4</a:t>
            </a:r>
          </a:p>
          <a:p>
            <a:pPr>
              <a:lnSpc>
                <a:spcPct val="150000"/>
              </a:lnSpc>
            </a:pP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zh-TW" altLang="en-US" sz="2000" dirty="0" smtClean="0"/>
              <a:t>這部分是為什麼使用 動作價值</a:t>
            </a:r>
            <a:r>
              <a:rPr kumimoji="1" lang="en-US" altLang="zh-TW" sz="2000" dirty="0" smtClean="0"/>
              <a:t>Q</a:t>
            </a:r>
            <a:r>
              <a:rPr kumimoji="1" lang="zh-TW" altLang="en-US" sz="2000" dirty="0" smtClean="0"/>
              <a:t> 來計算而不使用狀態價值 </a:t>
            </a:r>
            <a:r>
              <a:rPr kumimoji="1" lang="en-US" altLang="zh-TW" sz="2000" dirty="0" smtClean="0"/>
              <a:t>V</a:t>
            </a:r>
            <a:r>
              <a:rPr kumimoji="1" lang="zh-TW" altLang="en-US" sz="2000" dirty="0" smtClean="0"/>
              <a:t> 的原因。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5539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71" y="1465925"/>
            <a:ext cx="4687233" cy="29899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967" y="1579118"/>
            <a:ext cx="4186160" cy="287676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01375" y="451310"/>
            <a:ext cx="5073003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800" b="1" i="1" dirty="0" smtClean="0">
                <a:latin typeface="Cambria Math" charset="0"/>
              </a:rPr>
              <a:t>Example</a:t>
            </a:r>
            <a:r>
              <a:rPr kumimoji="1" lang="zh-TW" altLang="en-US" sz="2800" b="1" i="1" dirty="0" smtClean="0">
                <a:latin typeface="Cambria Math" charset="0"/>
              </a:rPr>
              <a:t> </a:t>
            </a:r>
            <a:r>
              <a:rPr kumimoji="1" lang="en-US" altLang="zh-TW" sz="2800" b="1" i="1" dirty="0" smtClean="0">
                <a:latin typeface="Cambria Math" charset="0"/>
              </a:rPr>
              <a:t>1</a:t>
            </a:r>
            <a:r>
              <a:rPr kumimoji="1" lang="zh-TW" altLang="en-US" sz="2800" b="1" i="1" dirty="0" smtClean="0">
                <a:latin typeface="Cambria Math" charset="0"/>
              </a:rPr>
              <a:t>： </a:t>
            </a:r>
            <a:r>
              <a:rPr kumimoji="1" lang="en-US" altLang="zh-TW" sz="2800" b="1" i="1" dirty="0" smtClean="0">
                <a:latin typeface="Cambria Math" charset="0"/>
              </a:rPr>
              <a:t>State</a:t>
            </a:r>
            <a:r>
              <a:rPr kumimoji="1" lang="zh-TW" altLang="en-US" sz="2800" b="1" i="1" dirty="0" smtClean="0">
                <a:latin typeface="Cambria Math" charset="0"/>
              </a:rPr>
              <a:t> </a:t>
            </a:r>
            <a:r>
              <a:rPr kumimoji="1" lang="en-US" altLang="zh-TW" sz="2800" b="1" i="1" dirty="0" smtClean="0">
                <a:latin typeface="Cambria Math" charset="0"/>
              </a:rPr>
              <a:t>to</a:t>
            </a:r>
            <a:r>
              <a:rPr kumimoji="1" lang="zh-TW" altLang="en-US" sz="2800" b="1" i="1" dirty="0" smtClean="0">
                <a:latin typeface="Cambria Math" charset="0"/>
              </a:rPr>
              <a:t> </a:t>
            </a:r>
            <a:r>
              <a:rPr kumimoji="1" lang="en-US" altLang="zh-TW" sz="2800" b="1" i="1" dirty="0" smtClean="0">
                <a:latin typeface="Cambria Math" charset="0"/>
              </a:rPr>
              <a:t>State</a:t>
            </a:r>
            <a:endParaRPr kumimoji="1" lang="en-US" altLang="zh-CN" sz="2800" b="1" i="1" dirty="0" smtClean="0">
              <a:latin typeface="Cambria Math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27499" y="4927910"/>
            <a:ext cx="909375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TW" altLang="en-US" dirty="0" smtClean="0">
                <a:latin typeface="Cambria Math" charset="0"/>
              </a:rPr>
              <a:t>現有 </a:t>
            </a:r>
            <a:r>
              <a:rPr kumimoji="1" lang="en-US" altLang="zh-TW" dirty="0" smtClean="0">
                <a:latin typeface="Cambria Math" charset="0"/>
              </a:rPr>
              <a:t>5</a:t>
            </a:r>
            <a:r>
              <a:rPr kumimoji="1" lang="zh-TW" altLang="en-US" dirty="0" smtClean="0">
                <a:latin typeface="Cambria Math" charset="0"/>
              </a:rPr>
              <a:t> 個</a:t>
            </a:r>
            <a:r>
              <a:rPr kumimoji="1" lang="zh-TW" altLang="en-US" dirty="0">
                <a:latin typeface="Cambria Math" charset="0"/>
              </a:rPr>
              <a:t>房間</a:t>
            </a:r>
            <a:r>
              <a:rPr kumimoji="1" lang="zh-CN" altLang="en-US" dirty="0">
                <a:latin typeface="Cambria Math" charset="0"/>
              </a:rPr>
              <a:t>，</a:t>
            </a:r>
            <a:r>
              <a:rPr kumimoji="1" lang="zh-TW" altLang="en-US" dirty="0">
                <a:latin typeface="Cambria Math" charset="0"/>
              </a:rPr>
              <a:t>房間之間有門相隔，編號</a:t>
            </a:r>
            <a:r>
              <a:rPr kumimoji="1" lang="zh-TW" altLang="en-US" dirty="0" smtClean="0">
                <a:latin typeface="Cambria Math" charset="0"/>
              </a:rPr>
              <a:t>為 </a:t>
            </a:r>
            <a:r>
              <a:rPr kumimoji="1" lang="en-US" altLang="zh-TW" dirty="0" smtClean="0">
                <a:latin typeface="Cambria Math" charset="0"/>
              </a:rPr>
              <a:t>0</a:t>
            </a:r>
            <a:r>
              <a:rPr kumimoji="1" lang="zh-TW" altLang="en-US" dirty="0">
                <a:latin typeface="Cambria Math" charset="0"/>
              </a:rPr>
              <a:t>～</a:t>
            </a:r>
            <a:r>
              <a:rPr kumimoji="1" lang="en-US" altLang="zh-TW" dirty="0">
                <a:latin typeface="Cambria Math" charset="0"/>
              </a:rPr>
              <a:t>4</a:t>
            </a:r>
            <a:r>
              <a:rPr kumimoji="1" lang="zh-TW" altLang="en-US" dirty="0">
                <a:latin typeface="Cambria Math" charset="0"/>
              </a:rPr>
              <a:t>。</a:t>
            </a:r>
            <a:r>
              <a:rPr kumimoji="1" lang="en-US" altLang="zh-TW" dirty="0">
                <a:latin typeface="Cambria Math" charset="0"/>
              </a:rPr>
              <a:t>5</a:t>
            </a:r>
            <a:r>
              <a:rPr kumimoji="1" lang="zh-TW" altLang="en-US" dirty="0">
                <a:latin typeface="Cambria Math" charset="0"/>
              </a:rPr>
              <a:t>為室外，設為終點。</a:t>
            </a:r>
            <a:r>
              <a:rPr kumimoji="1" lang="en-US" altLang="zh-TW" dirty="0">
                <a:latin typeface="Cambria Math" charset="0"/>
              </a:rPr>
              <a:t>Agent</a:t>
            </a:r>
            <a:r>
              <a:rPr kumimoji="1" lang="zh-TW" altLang="en-US" dirty="0">
                <a:latin typeface="Cambria Math" charset="0"/>
              </a:rPr>
              <a:t>一開始隨機放在任一房間內，每次打開一個門返回一</a:t>
            </a:r>
            <a:r>
              <a:rPr kumimoji="1" lang="zh-TW" altLang="en-US" dirty="0" smtClean="0">
                <a:latin typeface="Cambria Math" charset="0"/>
              </a:rPr>
              <a:t>個 </a:t>
            </a:r>
            <a:r>
              <a:rPr kumimoji="1" lang="en-US" altLang="zh-TW" dirty="0" smtClean="0">
                <a:latin typeface="Cambria Math" charset="0"/>
              </a:rPr>
              <a:t>Reward</a:t>
            </a:r>
            <a:r>
              <a:rPr kumimoji="1" lang="zh-TW" altLang="en-US" dirty="0">
                <a:latin typeface="Cambria Math" charset="0"/>
              </a:rPr>
              <a:t>。箭頭表示可以執行的動作，箭頭上的數字表示執行這個動作</a:t>
            </a:r>
            <a:r>
              <a:rPr kumimoji="1" lang="zh-TW" altLang="en-US" dirty="0" smtClean="0">
                <a:latin typeface="Cambria Math" charset="0"/>
              </a:rPr>
              <a:t>的 </a:t>
            </a:r>
            <a:r>
              <a:rPr kumimoji="1" lang="en-US" altLang="zh-TW" dirty="0" smtClean="0">
                <a:latin typeface="Cambria Math" charset="0"/>
              </a:rPr>
              <a:t>Reward</a:t>
            </a:r>
            <a:r>
              <a:rPr kumimoji="1" lang="zh-TW" altLang="en-US" dirty="0" smtClean="0">
                <a:latin typeface="Cambria Math" charset="0"/>
              </a:rPr>
              <a:t>。</a:t>
            </a:r>
            <a:endParaRPr kumimoji="1" lang="en-US" altLang="zh-CN" dirty="0">
              <a:latin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4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22698" y="762309"/>
            <a:ext cx="90937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TW" altLang="en-US" dirty="0" smtClean="0">
                <a:latin typeface="Cambria Math" charset="0"/>
              </a:rPr>
              <a:t>得到一個 </a:t>
            </a:r>
            <a:r>
              <a:rPr kumimoji="1" lang="en-US" altLang="zh-TW" dirty="0" smtClean="0">
                <a:latin typeface="Cambria Math" charset="0"/>
              </a:rPr>
              <a:t>Reward</a:t>
            </a:r>
            <a:r>
              <a:rPr kumimoji="1" lang="zh-TW" altLang="en-US" dirty="0" smtClean="0">
                <a:latin typeface="Cambria Math" charset="0"/>
              </a:rPr>
              <a:t> 矩陣， </a:t>
            </a:r>
            <a:r>
              <a:rPr kumimoji="1" lang="en-US" altLang="zh-TW" dirty="0" smtClean="0">
                <a:latin typeface="Cambria Math" charset="0"/>
              </a:rPr>
              <a:t>-1</a:t>
            </a:r>
            <a:r>
              <a:rPr kumimoji="1" lang="zh-TW" altLang="en-US" dirty="0" smtClean="0">
                <a:latin typeface="Cambria Math" charset="0"/>
              </a:rPr>
              <a:t> 表示此路不通。</a:t>
            </a:r>
            <a:endParaRPr kumimoji="1" lang="en-US" altLang="zh-TW" dirty="0" smtClean="0">
              <a:latin typeface="Cambria Math" charset="0"/>
            </a:endParaRPr>
          </a:p>
          <a:p>
            <a:pPr algn="just">
              <a:lnSpc>
                <a:spcPct val="150000"/>
              </a:lnSpc>
            </a:pPr>
            <a:r>
              <a:rPr kumimoji="1" lang="zh-TW" altLang="en-US" dirty="0" smtClean="0">
                <a:latin typeface="Cambria Math" charset="0"/>
              </a:rPr>
              <a:t>初始化一個 </a:t>
            </a:r>
            <a:r>
              <a:rPr kumimoji="1" lang="en-US" altLang="zh-TW" dirty="0" smtClean="0">
                <a:latin typeface="Cambria Math" charset="0"/>
              </a:rPr>
              <a:t>Q-Table</a:t>
            </a:r>
            <a:r>
              <a:rPr kumimoji="1" lang="zh-TW" altLang="en-US" dirty="0" smtClean="0">
                <a:latin typeface="Cambria Math" charset="0"/>
              </a:rPr>
              <a:t>，在此問題中，以</a:t>
            </a:r>
            <a:r>
              <a:rPr kumimoji="1" lang="en-US" altLang="zh-TW" dirty="0" smtClean="0">
                <a:latin typeface="Cambria Math" charset="0"/>
              </a:rPr>
              <a:t>current</a:t>
            </a:r>
            <a:r>
              <a:rPr kumimoji="1" lang="zh-TW" altLang="en-US" dirty="0" smtClean="0">
                <a:latin typeface="Cambria Math" charset="0"/>
              </a:rPr>
              <a:t> </a:t>
            </a:r>
            <a:r>
              <a:rPr kumimoji="1" lang="en-US" altLang="zh-TW" dirty="0" smtClean="0">
                <a:latin typeface="Cambria Math" charset="0"/>
              </a:rPr>
              <a:t>state</a:t>
            </a:r>
            <a:r>
              <a:rPr kumimoji="1" lang="zh-TW" altLang="en-US" dirty="0" smtClean="0">
                <a:latin typeface="Cambria Math" charset="0"/>
              </a:rPr>
              <a:t> 為行，</a:t>
            </a:r>
            <a:r>
              <a:rPr kumimoji="1" lang="en-US" altLang="zh-TW" dirty="0" smtClean="0">
                <a:latin typeface="Cambria Math" charset="0"/>
              </a:rPr>
              <a:t>future</a:t>
            </a:r>
            <a:r>
              <a:rPr kumimoji="1" lang="zh-TW" altLang="en-US" dirty="0" smtClean="0">
                <a:latin typeface="Cambria Math" charset="0"/>
              </a:rPr>
              <a:t> </a:t>
            </a:r>
            <a:r>
              <a:rPr kumimoji="1" lang="en-US" altLang="zh-TW" dirty="0" smtClean="0">
                <a:latin typeface="Cambria Math" charset="0"/>
              </a:rPr>
              <a:t>state</a:t>
            </a:r>
            <a:r>
              <a:rPr kumimoji="1" lang="zh-TW" altLang="en-US" dirty="0" smtClean="0">
                <a:latin typeface="Cambria Math" charset="0"/>
              </a:rPr>
              <a:t> 為列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30" y="1964974"/>
            <a:ext cx="5749052" cy="30607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398026" y="1964974"/>
            <a:ext cx="12580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latin typeface="Monotype Corsiva" charset="0"/>
                <a:ea typeface="Monotype Corsiva" charset="0"/>
                <a:cs typeface="Monotype Corsiva" charset="0"/>
              </a:rPr>
              <a:t>future</a:t>
            </a:r>
            <a:r>
              <a:rPr kumimoji="1" lang="zh-TW" altLang="en-US" dirty="0" smtClean="0">
                <a:latin typeface="Monotype Corsiva" charset="0"/>
                <a:ea typeface="Monotype Corsiva" charset="0"/>
                <a:cs typeface="Monotype Corsiva" charset="0"/>
              </a:rPr>
              <a:t> </a:t>
            </a:r>
            <a:r>
              <a:rPr kumimoji="1" lang="en-US" altLang="zh-TW" dirty="0" smtClean="0">
                <a:latin typeface="Monotype Corsiva" charset="0"/>
                <a:ea typeface="Monotype Corsiva" charset="0"/>
                <a:cs typeface="Monotype Corsiva" charset="0"/>
              </a:rPr>
              <a:t>state</a:t>
            </a:r>
            <a:endParaRPr kumimoji="1" lang="zh-CN" altLang="en-US" dirty="0">
              <a:latin typeface="Monotype Corsiva" charset="0"/>
              <a:ea typeface="Monotype Corsiva" charset="0"/>
              <a:cs typeface="Monotype Corsiva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11567" y="2334306"/>
            <a:ext cx="12580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latin typeface="Monotype Corsiva" charset="0"/>
                <a:ea typeface="Monotype Corsiva" charset="0"/>
                <a:cs typeface="Monotype Corsiva" charset="0"/>
              </a:rPr>
              <a:t>current</a:t>
            </a:r>
            <a:r>
              <a:rPr kumimoji="1" lang="zh-TW" altLang="en-US" dirty="0" smtClean="0">
                <a:latin typeface="Monotype Corsiva" charset="0"/>
                <a:ea typeface="Monotype Corsiva" charset="0"/>
                <a:cs typeface="Monotype Corsiva" charset="0"/>
              </a:rPr>
              <a:t> </a:t>
            </a:r>
            <a:r>
              <a:rPr kumimoji="1" lang="en-US" altLang="zh-TW" dirty="0" smtClean="0">
                <a:latin typeface="Monotype Corsiva" charset="0"/>
                <a:ea typeface="Monotype Corsiva" charset="0"/>
                <a:cs typeface="Monotype Corsiva" charset="0"/>
              </a:rPr>
              <a:t>state</a:t>
            </a:r>
            <a:endParaRPr kumimoji="1" lang="zh-CN" altLang="en-US" dirty="0">
              <a:latin typeface="Monotype Corsiva" charset="0"/>
              <a:ea typeface="Monotype Corsiva" charset="0"/>
              <a:cs typeface="Monotype Corsiva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882" y="2114199"/>
            <a:ext cx="4737100" cy="27622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187605" y="5140828"/>
            <a:ext cx="1678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b="1" dirty="0" smtClean="0"/>
              <a:t>獎勵矩陣</a:t>
            </a:r>
            <a:endParaRPr kumimoji="1" lang="zh-CN" altLang="en-US" sz="20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8908655" y="5140828"/>
            <a:ext cx="1678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 smtClean="0"/>
              <a:t>Q-Table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7562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327" y="1938881"/>
            <a:ext cx="4186160" cy="287676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93154" y="1179806"/>
            <a:ext cx="6127173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 smtClean="0"/>
              <a:t>現初始狀態為 </a:t>
            </a:r>
            <a:r>
              <a:rPr kumimoji="1" lang="en-US" altLang="zh-TW" dirty="0" smtClean="0"/>
              <a:t>1</a:t>
            </a:r>
            <a:r>
              <a:rPr kumimoji="1" lang="zh-TW" altLang="en-US" dirty="0" smtClean="0"/>
              <a:t> ， 執行一個動作可以到達狀態 </a:t>
            </a:r>
            <a:r>
              <a:rPr kumimoji="1" lang="en-US" altLang="zh-TW" dirty="0" smtClean="0"/>
              <a:t>3</a:t>
            </a:r>
            <a:r>
              <a:rPr kumimoji="1" lang="zh-TW" altLang="en-US" dirty="0" smtClean="0"/>
              <a:t> 或 狀態 </a:t>
            </a:r>
            <a:r>
              <a:rPr kumimoji="1" lang="en-US" altLang="zh-TW" dirty="0" smtClean="0"/>
              <a:t>5</a:t>
            </a:r>
            <a:r>
              <a:rPr kumimoji="1" lang="zh-TW" altLang="en-US" dirty="0" smtClean="0"/>
              <a:t>。</a:t>
            </a:r>
            <a:endParaRPr kumimoji="1" lang="en-US" altLang="zh-TW" dirty="0" smtClean="0"/>
          </a:p>
          <a:p>
            <a:pPr>
              <a:lnSpc>
                <a:spcPct val="150000"/>
              </a:lnSpc>
            </a:pPr>
            <a:r>
              <a:rPr kumimoji="1" lang="zh-TW" altLang="en-US" dirty="0" smtClean="0"/>
              <a:t>假設到達狀態</a:t>
            </a:r>
            <a:r>
              <a:rPr kumimoji="1" lang="en-US" altLang="zh-TW" dirty="0" smtClean="0"/>
              <a:t>5</a:t>
            </a:r>
            <a:r>
              <a:rPr kumimoji="1" lang="zh-TW" altLang="en-US" dirty="0" smtClean="0"/>
              <a:t>。 即 </a:t>
            </a:r>
            <a:r>
              <a:rPr kumimoji="1" lang="en-US" altLang="zh-TW" dirty="0" smtClean="0"/>
              <a:t> </a:t>
            </a:r>
            <a:r>
              <a:rPr kumimoji="1" lang="en-US" altLang="zh-TW" b="1" dirty="0" smtClean="0"/>
              <a:t>State</a:t>
            </a:r>
            <a:r>
              <a:rPr kumimoji="1" lang="zh-TW" altLang="en-US" b="1" dirty="0" smtClean="0"/>
              <a:t> </a:t>
            </a:r>
            <a:r>
              <a:rPr kumimoji="1" lang="en-US" altLang="zh-TW" b="1" dirty="0" smtClean="0"/>
              <a:t>1</a:t>
            </a:r>
            <a:r>
              <a:rPr kumimoji="1" lang="zh-TW" altLang="en-US" b="1" dirty="0" smtClean="0"/>
              <a:t> </a:t>
            </a:r>
            <a:r>
              <a:rPr kumimoji="1" lang="zh-TW" altLang="en-US" b="1" dirty="0" smtClean="0">
                <a:sym typeface="Wingdings"/>
              </a:rPr>
              <a:t></a:t>
            </a:r>
            <a:r>
              <a:rPr kumimoji="1" lang="en-US" altLang="zh-TW" b="1" dirty="0" smtClean="0">
                <a:sym typeface="Wingdings"/>
              </a:rPr>
              <a:t> </a:t>
            </a:r>
            <a:r>
              <a:rPr kumimoji="1" lang="en-US" altLang="zh-TW" b="1" dirty="0" smtClean="0"/>
              <a:t>State</a:t>
            </a:r>
            <a:r>
              <a:rPr kumimoji="1" lang="zh-TW" altLang="en-US" b="1" dirty="0" smtClean="0"/>
              <a:t> </a:t>
            </a:r>
            <a:r>
              <a:rPr kumimoji="1" lang="en-US" altLang="zh-TW" b="1" dirty="0" smtClean="0"/>
              <a:t>5</a:t>
            </a:r>
            <a:r>
              <a:rPr kumimoji="1" lang="zh-TW" altLang="en-US" b="1" dirty="0" smtClean="0"/>
              <a:t>。</a:t>
            </a:r>
            <a:endParaRPr kumimoji="1" lang="en-US" altLang="zh-TW" b="1" dirty="0" smtClean="0"/>
          </a:p>
          <a:p>
            <a:pPr>
              <a:lnSpc>
                <a:spcPct val="150000"/>
              </a:lnSpc>
            </a:pPr>
            <a:endParaRPr kumimoji="1" lang="en-US" altLang="zh-CN" b="1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kumimoji="1" lang="zh-TW" altLang="en-US" b="1" dirty="0" smtClean="0"/>
              <a:t>在 </a:t>
            </a:r>
            <a:r>
              <a:rPr kumimoji="1" lang="en-US" altLang="zh-TW" b="1" dirty="0" smtClean="0"/>
              <a:t>State</a:t>
            </a:r>
            <a:r>
              <a:rPr kumimoji="1" lang="zh-TW" altLang="en-US" b="1" dirty="0" smtClean="0"/>
              <a:t> </a:t>
            </a:r>
            <a:r>
              <a:rPr kumimoji="1" lang="en-US" altLang="zh-TW" b="1" dirty="0" smtClean="0"/>
              <a:t>5</a:t>
            </a:r>
            <a:r>
              <a:rPr kumimoji="1" lang="zh-TW" altLang="en-US" b="1" dirty="0" smtClean="0"/>
              <a:t> </a:t>
            </a:r>
            <a:r>
              <a:rPr kumimoji="1" lang="zh-TW" altLang="en-US" dirty="0" smtClean="0"/>
              <a:t>進行觀察，觀察到可以執行 </a:t>
            </a:r>
            <a:r>
              <a:rPr kumimoji="1" lang="en-US" altLang="zh-TW" dirty="0" smtClean="0"/>
              <a:t>3</a:t>
            </a:r>
            <a:r>
              <a:rPr kumimoji="1" lang="zh-TW" altLang="en-US" dirty="0" smtClean="0"/>
              <a:t> 個動作：</a:t>
            </a:r>
            <a:endParaRPr kumimoji="1" lang="en-US" altLang="zh-TW" dirty="0" smtClean="0"/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kumimoji="1" lang="en-US" altLang="zh-TW" b="1" dirty="0" smtClean="0"/>
              <a:t>State</a:t>
            </a:r>
            <a:r>
              <a:rPr kumimoji="1" lang="zh-TW" altLang="en-US" b="1" dirty="0" smtClean="0"/>
              <a:t> </a:t>
            </a:r>
            <a:r>
              <a:rPr kumimoji="1" lang="en-US" altLang="zh-TW" b="1" dirty="0" smtClean="0"/>
              <a:t>5</a:t>
            </a:r>
            <a:r>
              <a:rPr kumimoji="1" lang="zh-TW" altLang="en-US" b="1" dirty="0" smtClean="0">
                <a:sym typeface="Wingdings"/>
              </a:rPr>
              <a:t>  </a:t>
            </a:r>
            <a:r>
              <a:rPr kumimoji="1" lang="en-US" altLang="zh-TW" b="1" dirty="0" smtClean="0"/>
              <a:t>State</a:t>
            </a:r>
            <a:r>
              <a:rPr kumimoji="1" lang="zh-TW" altLang="en-US" b="1" dirty="0" smtClean="0"/>
              <a:t> </a:t>
            </a:r>
            <a:r>
              <a:rPr kumimoji="1" lang="en-US" altLang="zh-TW" b="1" dirty="0" smtClean="0"/>
              <a:t>1</a:t>
            </a:r>
          </a:p>
          <a:p>
            <a:pPr marL="342900" indent="-342900">
              <a:lnSpc>
                <a:spcPct val="150000"/>
              </a:lnSpc>
              <a:buFontTx/>
              <a:buAutoNum type="alphaLcPeriod"/>
            </a:pPr>
            <a:r>
              <a:rPr kumimoji="1" lang="en-US" altLang="zh-TW" b="1" dirty="0" smtClean="0"/>
              <a:t>State</a:t>
            </a:r>
            <a:r>
              <a:rPr kumimoji="1" lang="zh-TW" altLang="en-US" b="1" dirty="0" smtClean="0"/>
              <a:t> </a:t>
            </a:r>
            <a:r>
              <a:rPr kumimoji="1" lang="en-US" altLang="zh-TW" b="1" dirty="0" smtClean="0"/>
              <a:t>5</a:t>
            </a:r>
            <a:r>
              <a:rPr kumimoji="1" lang="zh-TW" altLang="en-US" b="1" dirty="0" smtClean="0">
                <a:sym typeface="Wingdings"/>
              </a:rPr>
              <a:t>  </a:t>
            </a:r>
            <a:r>
              <a:rPr kumimoji="1" lang="en-US" altLang="zh-TW" b="1" dirty="0" smtClean="0"/>
              <a:t>State</a:t>
            </a:r>
            <a:r>
              <a:rPr kumimoji="1" lang="zh-TW" altLang="en-US" b="1" dirty="0" smtClean="0"/>
              <a:t> </a:t>
            </a:r>
            <a:r>
              <a:rPr kumimoji="1" lang="en-US" altLang="zh-TW" b="1" dirty="0"/>
              <a:t>4</a:t>
            </a:r>
            <a:endParaRPr kumimoji="1" lang="en-US" altLang="zh-TW" dirty="0" smtClean="0"/>
          </a:p>
          <a:p>
            <a:pPr marL="342900" indent="-342900">
              <a:lnSpc>
                <a:spcPct val="150000"/>
              </a:lnSpc>
              <a:buFontTx/>
              <a:buAutoNum type="alphaLcPeriod"/>
            </a:pPr>
            <a:r>
              <a:rPr kumimoji="1" lang="en-US" altLang="zh-TW" b="1" dirty="0" smtClean="0"/>
              <a:t>State</a:t>
            </a:r>
            <a:r>
              <a:rPr kumimoji="1" lang="zh-TW" altLang="en-US" b="1" dirty="0" smtClean="0"/>
              <a:t> </a:t>
            </a:r>
            <a:r>
              <a:rPr kumimoji="1" lang="en-US" altLang="zh-TW" b="1" dirty="0" smtClean="0"/>
              <a:t>5</a:t>
            </a:r>
            <a:r>
              <a:rPr kumimoji="1" lang="zh-TW" altLang="en-US" b="1" dirty="0" smtClean="0">
                <a:sym typeface="Wingdings"/>
              </a:rPr>
              <a:t>  </a:t>
            </a:r>
            <a:r>
              <a:rPr kumimoji="1" lang="en-US" altLang="zh-TW" b="1" dirty="0" smtClean="0"/>
              <a:t>State</a:t>
            </a:r>
            <a:r>
              <a:rPr kumimoji="1" lang="zh-TW" altLang="en-US" b="1" dirty="0" smtClean="0"/>
              <a:t> </a:t>
            </a:r>
            <a:r>
              <a:rPr kumimoji="1" lang="en-US" altLang="zh-TW" b="1" dirty="0" smtClean="0"/>
              <a:t>5</a:t>
            </a:r>
          </a:p>
          <a:p>
            <a:pPr marL="342900" indent="-342900">
              <a:lnSpc>
                <a:spcPct val="150000"/>
              </a:lnSpc>
              <a:buFontTx/>
              <a:buAutoNum type="alphaLcPeriod"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355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087648" y="1496187"/>
                <a:ext cx="438376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TW" altLang="en-US" b="1" dirty="0" smtClean="0"/>
                  <a:t>更新 </a:t>
                </a:r>
                <a:r>
                  <a:rPr kumimoji="1" lang="en-US" altLang="zh-TW" b="1" dirty="0" smtClean="0"/>
                  <a:t>Q-Table</a:t>
                </a:r>
                <a:r>
                  <a:rPr kumimoji="1" lang="zh-TW" altLang="en-US" b="1" dirty="0" smtClean="0"/>
                  <a:t>：</a:t>
                </a:r>
                <a:endParaRPr kumimoji="1" lang="en-US" altLang="zh-TW" b="1" dirty="0" smtClean="0"/>
              </a:p>
              <a:p>
                <a:pPr>
                  <a:lnSpc>
                    <a:spcPct val="150000"/>
                  </a:lnSpc>
                </a:pPr>
                <a:r>
                  <a:rPr kumimoji="1" lang="zh-TW" altLang="en-US" dirty="0" smtClean="0"/>
                  <a:t>設 </a:t>
                </a:r>
                <a14:m>
                  <m:oMath xmlns:m="http://schemas.openxmlformats.org/officeDocument/2006/math">
                    <m:r>
                      <a:rPr kumimoji="1"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=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1</a:t>
                </a:r>
                <a:r>
                  <a:rPr kumimoji="1" lang="zh-TW" altLang="en-US" dirty="0" smtClean="0"/>
                  <a:t>， 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</m:oMath>
                </a14:m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=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0.8</a:t>
                </a:r>
                <a:endParaRPr kumimoji="1" lang="en-US" altLang="zh-TW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648" y="1496187"/>
                <a:ext cx="4383762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1111" b="-4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981857" y="831624"/>
                <a:ext cx="688798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←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kumimoji="1" lang="zh-CN" altLang="en-US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(</m:t>
                      </m:r>
                      <m:sSub>
                        <m:sSubPr>
                          <m:ctrlPr>
                            <a:rPr kumimoji="1" lang="en-US" altLang="zh-CN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000" i="1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sz="2000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zh-TW" sz="2000" b="0" i="1" smtClean="0">
                          <a:latin typeface="Cambria Math" charset="0"/>
                        </a:rPr>
                        <m:t>+</m:t>
                      </m:r>
                      <m:r>
                        <a:rPr kumimoji="1" lang="en-US" altLang="zh-TW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kumimoji="1" lang="en-US" altLang="zh-TW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  <m:r>
                                <a:rPr kumimoji="1" lang="en-US" altLang="zh-TW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zh-TW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  <m:r>
                                <a:rPr kumimoji="1" lang="en-US" altLang="zh-TW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sz="2000" b="0" i="1" smtClean="0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57" y="831624"/>
                <a:ext cx="6887980" cy="307777"/>
              </a:xfrm>
              <a:prstGeom prst="rect">
                <a:avLst/>
              </a:prstGeom>
              <a:blipFill rotWithShape="0">
                <a:blip r:embed="rId4"/>
                <a:stretch>
                  <a:fillRect t="-141176" b="-176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786984" y="2776303"/>
                <a:ext cx="90615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5 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←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,5 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kumimoji="1" lang="zh-CN" altLang="en-US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(</m:t>
                      </m:r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100</m:t>
                      </m:r>
                      <m:r>
                        <a:rPr kumimoji="1" lang="en-US" altLang="zh-TW" sz="2000" b="0" i="1" smtClean="0">
                          <a:latin typeface="Cambria Math" charset="0"/>
                        </a:rPr>
                        <m:t>+</m:t>
                      </m:r>
                      <m:r>
                        <a:rPr kumimoji="1" lang="en-US" altLang="zh-TW" sz="2000" b="0" i="1" smtClean="0">
                          <a:latin typeface="Cambria Math" charset="0"/>
                        </a:rPr>
                        <m:t>0.8</m:t>
                      </m:r>
                      <m:r>
                        <a:rPr kumimoji="1" lang="zh-TW" altLang="en-US" sz="2000" b="0" i="1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TW" sz="200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max</m:t>
                      </m:r>
                      <m:r>
                        <a:rPr kumimoji="1" lang="en-US" altLang="zh-TW" sz="2000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5,1</m:t>
                                  </m:r>
                                </m:e>
                              </m:d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 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5,3</m:t>
                                  </m:r>
                                </m:e>
                              </m:d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 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(5,5)</m:t>
                              </m:r>
                            </m:e>
                          </m:d>
                          <m:r>
                            <a:rPr kumimoji="1" lang="en-US" altLang="zh-CN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sz="2000" b="0" i="1" smtClean="0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5 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84" y="2776303"/>
                <a:ext cx="9061554" cy="307777"/>
              </a:xfrm>
              <a:prstGeom prst="rect">
                <a:avLst/>
              </a:prstGeom>
              <a:blipFill rotWithShape="0">
                <a:blip r:embed="rId5"/>
                <a:stretch>
                  <a:fillRect t="-141176" b="-176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49706" y="3748642"/>
                <a:ext cx="90615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1,5 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kumimoji="1" lang="zh-CN" altLang="en-US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(</m:t>
                      </m:r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100</m:t>
                      </m:r>
                      <m:r>
                        <a:rPr kumimoji="1" lang="en-US" altLang="zh-TW" sz="2000" b="0" i="1" smtClean="0">
                          <a:latin typeface="Cambria Math" charset="0"/>
                        </a:rPr>
                        <m:t>+</m:t>
                      </m:r>
                      <m:r>
                        <a:rPr kumimoji="1" lang="en-US" altLang="zh-TW" sz="2000" b="0" i="1" smtClean="0">
                          <a:latin typeface="Cambria Math" charset="0"/>
                        </a:rPr>
                        <m:t>0.8</m:t>
                      </m:r>
                      <m:r>
                        <a:rPr kumimoji="1" lang="zh-TW" altLang="en-US" sz="2000" b="0" i="1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TW" sz="200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max</m:t>
                      </m:r>
                      <m:r>
                        <a:rPr kumimoji="1" lang="en-US" altLang="zh-TW" sz="2000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0,0,0</m:t>
                              </m:r>
                            </m:e>
                          </m:d>
                          <m:r>
                            <a:rPr kumimoji="1" lang="en-US" altLang="zh-CN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sz="2000" b="0" i="1" smtClean="0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5 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06" y="3748642"/>
                <a:ext cx="9061554" cy="307777"/>
              </a:xfrm>
              <a:prstGeom prst="rect">
                <a:avLst/>
              </a:prstGeom>
              <a:blipFill rotWithShape="0">
                <a:blip r:embed="rId6"/>
                <a:stretch>
                  <a:fillRect t="-146000" b="-18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44577" y="4413205"/>
                <a:ext cx="705287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1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(</m:t>
                      </m:r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100</m:t>
                      </m:r>
                      <m:r>
                        <a:rPr kumimoji="1" lang="en-US" altLang="zh-TW" sz="2000" b="0" i="1" smtClean="0">
                          <a:latin typeface="Cambria Math" charset="0"/>
                        </a:rPr>
                        <m:t>+</m:t>
                      </m:r>
                      <m:r>
                        <a:rPr kumimoji="1" lang="en-US" altLang="zh-TW" sz="2000" b="0" i="1" smtClean="0">
                          <a:latin typeface="Cambria Math" charset="0"/>
                        </a:rPr>
                        <m:t>0.8</m:t>
                      </m:r>
                      <m:r>
                        <a:rPr kumimoji="1" lang="zh-TW" altLang="en-US" sz="2000" b="0" i="1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TW" sz="200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max</m:t>
                      </m:r>
                      <m:r>
                        <a:rPr kumimoji="1" lang="en-US" altLang="zh-TW" sz="2000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0,0,0</m:t>
                              </m:r>
                            </m:e>
                          </m:d>
                          <m:r>
                            <a:rPr kumimoji="1" lang="en-US" altLang="zh-CN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sz="2000" b="0" i="1" smtClean="0">
                          <a:latin typeface="Cambria Math" charset="0"/>
                        </a:rPr>
                        <m:t>0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77" y="4413205"/>
                <a:ext cx="7052874" cy="307777"/>
              </a:xfrm>
              <a:prstGeom prst="rect">
                <a:avLst/>
              </a:prstGeom>
              <a:blipFill rotWithShape="0">
                <a:blip r:embed="rId7"/>
                <a:stretch>
                  <a:fillRect t="-146000" b="-18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2083635" y="4940472"/>
                <a:ext cx="338777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=100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635" y="4940472"/>
                <a:ext cx="3387775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1799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5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31" y="1769425"/>
            <a:ext cx="4737100" cy="2762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47304" y="4796054"/>
            <a:ext cx="1678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 smtClean="0"/>
              <a:t>Q-Table</a:t>
            </a:r>
            <a:endParaRPr kumimoji="1" lang="zh-CN" altLang="en-US" sz="20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106" y="1769425"/>
            <a:ext cx="4737100" cy="27622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330879" y="4796054"/>
            <a:ext cx="1678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 smtClean="0"/>
              <a:t>Q-Table</a:t>
            </a:r>
            <a:endParaRPr kumimoji="1" lang="zh-CN" altLang="en-US" sz="20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0170328" y="2413416"/>
            <a:ext cx="5026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400" b="1" smtClean="0">
                <a:solidFill>
                  <a:srgbClr val="FF0000"/>
                </a:solidFill>
              </a:rPr>
              <a:t>100</a:t>
            </a:r>
            <a:endParaRPr kumimoji="1"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841631" y="3267856"/>
            <a:ext cx="689547" cy="269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289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68" y="629586"/>
            <a:ext cx="6703335" cy="5630368"/>
          </a:xfrm>
          <a:prstGeom prst="rect">
            <a:avLst/>
          </a:prstGeom>
        </p:spPr>
      </p:pic>
      <p:cxnSp>
        <p:nvCxnSpPr>
          <p:cNvPr id="6" name="直线箭头连接符 5"/>
          <p:cNvCxnSpPr/>
          <p:nvPr/>
        </p:nvCxnSpPr>
        <p:spPr>
          <a:xfrm>
            <a:off x="3462728" y="2098623"/>
            <a:ext cx="58911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578715" y="1913957"/>
            <a:ext cx="1873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Handmade</a:t>
            </a:r>
          </a:p>
          <a:p>
            <a:r>
              <a:rPr kumimoji="1" lang="en-US" altLang="zh-TW" dirty="0" smtClean="0"/>
              <a:t>It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drawback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428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1355" y="571232"/>
            <a:ext cx="5073003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i="1" dirty="0" smtClean="0">
                <a:latin typeface="Cambria Math" charset="0"/>
              </a:rPr>
              <a:t>Conclude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058" y="1618313"/>
            <a:ext cx="4930582" cy="25339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706" y="1241841"/>
            <a:ext cx="4460665" cy="291043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57479" y="4540650"/>
            <a:ext cx="909375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TW" dirty="0" smtClean="0">
                <a:latin typeface="Cambria Math" charset="0"/>
              </a:rPr>
              <a:t>Q-Table</a:t>
            </a:r>
            <a:r>
              <a:rPr kumimoji="1" lang="zh-TW" altLang="en-US" dirty="0" smtClean="0">
                <a:latin typeface="Cambria Math" charset="0"/>
              </a:rPr>
              <a:t> 最終可收斂為如上矩陣。</a:t>
            </a:r>
            <a:endParaRPr kumimoji="1" lang="en-US" altLang="zh-TW" dirty="0" smtClean="0">
              <a:latin typeface="Cambria Math" charset="0"/>
            </a:endParaRPr>
          </a:p>
          <a:p>
            <a:pPr algn="just">
              <a:lnSpc>
                <a:spcPct val="150000"/>
              </a:lnSpc>
            </a:pPr>
            <a:r>
              <a:rPr kumimoji="1" lang="zh-TW" altLang="en-US" dirty="0" smtClean="0">
                <a:latin typeface="Cambria Math" charset="0"/>
              </a:rPr>
              <a:t>右圖表示，根據這個 </a:t>
            </a:r>
            <a:r>
              <a:rPr kumimoji="1" lang="en-US" altLang="zh-TW" dirty="0" smtClean="0">
                <a:latin typeface="Cambria Math" charset="0"/>
              </a:rPr>
              <a:t>Q-Table</a:t>
            </a:r>
            <a:r>
              <a:rPr kumimoji="1" lang="zh-TW" altLang="en-US" dirty="0" smtClean="0">
                <a:latin typeface="Cambria Math" charset="0"/>
              </a:rPr>
              <a:t>，從狀態 </a:t>
            </a:r>
            <a:r>
              <a:rPr kumimoji="1" lang="en-US" altLang="zh-TW" dirty="0" smtClean="0">
                <a:latin typeface="Cambria Math" charset="0"/>
              </a:rPr>
              <a:t>2</a:t>
            </a:r>
            <a:r>
              <a:rPr kumimoji="1" lang="zh-TW" altLang="en-US" dirty="0" smtClean="0">
                <a:latin typeface="Cambria Math" charset="0"/>
              </a:rPr>
              <a:t> 出發，到達終止狀態 </a:t>
            </a:r>
            <a:r>
              <a:rPr kumimoji="1" lang="en-US" altLang="zh-TW" dirty="0" smtClean="0">
                <a:latin typeface="Cambria Math" charset="0"/>
              </a:rPr>
              <a:t>5</a:t>
            </a:r>
            <a:r>
              <a:rPr kumimoji="1" lang="zh-TW" altLang="en-US" dirty="0" smtClean="0">
                <a:latin typeface="Cambria Math" charset="0"/>
              </a:rPr>
              <a:t>，最佳的路徑。</a:t>
            </a:r>
            <a:endParaRPr kumimoji="1" lang="en-US" altLang="zh-TW" dirty="0" smtClean="0">
              <a:latin typeface="Cambria Math" charset="0"/>
            </a:endParaRPr>
          </a:p>
          <a:p>
            <a:pPr algn="just">
              <a:lnSpc>
                <a:spcPct val="150000"/>
              </a:lnSpc>
            </a:pPr>
            <a:r>
              <a:rPr kumimoji="1" lang="zh-TW" altLang="en-US" dirty="0" smtClean="0">
                <a:latin typeface="Cambria Math" charset="0"/>
              </a:rPr>
              <a:t>可見，</a:t>
            </a:r>
            <a:r>
              <a:rPr kumimoji="1" lang="en-US" altLang="zh-TW" dirty="0" smtClean="0">
                <a:latin typeface="Cambria Math" charset="0"/>
              </a:rPr>
              <a:t>Q-Learning</a:t>
            </a:r>
            <a:r>
              <a:rPr kumimoji="1" lang="zh-TW" altLang="en-US" dirty="0" smtClean="0">
                <a:latin typeface="Cambria Math" charset="0"/>
              </a:rPr>
              <a:t>  可用於解決尋路問題。</a:t>
            </a:r>
            <a:endParaRPr kumimoji="1" lang="en-US" altLang="zh-CN" dirty="0">
              <a:latin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91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46345" y="661173"/>
            <a:ext cx="5073003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i="1" dirty="0" smtClean="0">
                <a:latin typeface="Cambria Math" charset="0"/>
              </a:rPr>
              <a:t>Conclude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208389" y="1733534"/>
                <a:ext cx="10199126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TW" altLang="en-US" sz="2000" dirty="0" smtClean="0"/>
                  <a:t>算法流程：  </a:t>
                </a:r>
                <a:r>
                  <a:rPr kumimoji="1" lang="en-US" altLang="zh-TW" sz="2000" dirty="0" smtClean="0"/>
                  <a:t>1.</a:t>
                </a:r>
                <a:r>
                  <a:rPr kumimoji="1" lang="zh-TW" altLang="en-US" sz="2000" dirty="0" smtClean="0"/>
                  <a:t>  給定參數 </a:t>
                </a:r>
                <a14:m>
                  <m:oMath xmlns:m="http://schemas.openxmlformats.org/officeDocument/2006/math">
                    <m:r>
                      <a:rPr kumimoji="1" lang="en-US" altLang="zh-TW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</m:oMath>
                </a14:m>
                <a:r>
                  <a:rPr kumimoji="1" lang="zh-TW" altLang="en-US" sz="2000" dirty="0" smtClean="0"/>
                  <a:t> 和 </a:t>
                </a:r>
                <a:r>
                  <a:rPr kumimoji="1" lang="en-US" altLang="zh-TW" sz="2000" dirty="0" smtClean="0"/>
                  <a:t>Reward</a:t>
                </a:r>
                <a:r>
                  <a:rPr kumimoji="1" lang="zh-TW" altLang="en-US" sz="2000" dirty="0" smtClean="0"/>
                  <a:t> 矩陣 </a:t>
                </a:r>
                <a:r>
                  <a:rPr kumimoji="1" lang="en-US" altLang="zh-TW" sz="2000" dirty="0" smtClean="0"/>
                  <a:t>R</a:t>
                </a:r>
                <a:r>
                  <a:rPr kumimoji="1" lang="zh-TW" altLang="en-US" sz="2000" dirty="0" smtClean="0"/>
                  <a:t>      </a:t>
                </a:r>
                <a:r>
                  <a:rPr kumimoji="1" lang="zh-TW" altLang="en-US" sz="2000" b="1" u="sng" dirty="0" smtClean="0"/>
                  <a:t>（</a:t>
                </a:r>
                <a:r>
                  <a:rPr kumimoji="1" lang="en-US" altLang="zh-TW" sz="2000" b="1" u="sng" dirty="0" smtClean="0"/>
                  <a:t>Reward</a:t>
                </a:r>
                <a:r>
                  <a:rPr kumimoji="1" lang="zh-TW" altLang="en-US" sz="2000" b="1" u="sng" dirty="0" smtClean="0"/>
                  <a:t> 矩陣和 </a:t>
                </a:r>
                <a:r>
                  <a:rPr kumimoji="1" lang="en-US" altLang="zh-TW" sz="2000" b="1" u="sng" dirty="0" smtClean="0"/>
                  <a:t>Q-Table</a:t>
                </a:r>
                <a:r>
                  <a:rPr kumimoji="1" lang="zh-TW" altLang="en-US" sz="2000" b="1" u="sng" dirty="0" smtClean="0"/>
                  <a:t> 的維度相同）</a:t>
                </a:r>
                <a:endParaRPr kumimoji="1" lang="en-US" altLang="zh-TW" sz="2000" b="1" u="sng" dirty="0" smtClean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000" dirty="0"/>
                  <a:t>	</a:t>
                </a:r>
                <a:r>
                  <a:rPr kumimoji="1" lang="zh-TW" altLang="en-US" sz="2000" dirty="0" smtClean="0"/>
                  <a:t>       </a:t>
                </a:r>
                <a:r>
                  <a:rPr kumimoji="1" lang="en-US" altLang="zh-TW" sz="2000" dirty="0" smtClean="0"/>
                  <a:t>2.</a:t>
                </a:r>
                <a:r>
                  <a:rPr kumimoji="1" lang="zh-TW" altLang="en-US" sz="2000" dirty="0" smtClean="0"/>
                  <a:t>  初始化 </a:t>
                </a:r>
                <a:r>
                  <a:rPr kumimoji="1" lang="en-US" altLang="zh-TW" sz="2000" dirty="0" smtClean="0"/>
                  <a:t>Q</a:t>
                </a:r>
                <a:r>
                  <a:rPr kumimoji="1" lang="zh-TW" altLang="en-US" sz="2000" dirty="0" smtClean="0"/>
                  <a:t> </a:t>
                </a:r>
                <a:r>
                  <a:rPr kumimoji="1" lang="mr-IN" altLang="zh-TW" sz="2000" dirty="0" smtClean="0"/>
                  <a:t>–</a:t>
                </a:r>
                <a:r>
                  <a:rPr kumimoji="1" lang="en-US" altLang="zh-TW" sz="2000" dirty="0" err="1" smtClean="0"/>
                  <a:t>Tabel</a:t>
                </a:r>
                <a:endParaRPr kumimoji="1" lang="en-US" altLang="zh-TW" sz="2000" dirty="0" smtClean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000" dirty="0"/>
                  <a:t>	</a:t>
                </a:r>
                <a:r>
                  <a:rPr kumimoji="1" lang="zh-TW" altLang="en-US" sz="2000" dirty="0" smtClean="0"/>
                  <a:t>       </a:t>
                </a:r>
                <a:r>
                  <a:rPr kumimoji="1" lang="en-US" altLang="zh-TW" sz="2000" dirty="0" smtClean="0"/>
                  <a:t>3.</a:t>
                </a:r>
                <a:r>
                  <a:rPr kumimoji="1" lang="zh-TW" altLang="en-US" sz="2000" dirty="0" smtClean="0"/>
                  <a:t>  </a:t>
                </a:r>
                <a:r>
                  <a:rPr kumimoji="1" lang="en-US" altLang="zh-TW" sz="2000" dirty="0" smtClean="0"/>
                  <a:t>For</a:t>
                </a:r>
                <a:r>
                  <a:rPr kumimoji="1" lang="zh-TW" altLang="en-US" sz="2000" dirty="0" smtClean="0"/>
                  <a:t> </a:t>
                </a:r>
                <a:r>
                  <a:rPr kumimoji="1" lang="en-US" altLang="zh-TW" sz="2000" dirty="0" smtClean="0"/>
                  <a:t>each</a:t>
                </a:r>
                <a:r>
                  <a:rPr kumimoji="1" lang="zh-TW" altLang="en-US" sz="2000" dirty="0" smtClean="0"/>
                  <a:t> </a:t>
                </a:r>
                <a:r>
                  <a:rPr kumimoji="1" lang="en-US" altLang="zh-TW" sz="2000" dirty="0" smtClean="0"/>
                  <a:t>Episode</a:t>
                </a:r>
                <a:r>
                  <a:rPr kumimoji="1" lang="zh-TW" altLang="en-US" sz="2000" dirty="0" smtClean="0"/>
                  <a:t>：</a:t>
                </a:r>
                <a:endParaRPr kumimoji="1" lang="en-US" altLang="zh-TW" sz="2000" dirty="0" smtClean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000" dirty="0"/>
                  <a:t>	</a:t>
                </a:r>
                <a:r>
                  <a:rPr kumimoji="1" lang="en-US" altLang="zh-CN" sz="2000" dirty="0" smtClean="0"/>
                  <a:t>	</a:t>
                </a:r>
                <a:r>
                  <a:rPr kumimoji="1" lang="zh-TW" altLang="en-US" sz="2000" dirty="0" smtClean="0"/>
                  <a:t>    </a:t>
                </a:r>
                <a:r>
                  <a:rPr kumimoji="1" lang="en-US" altLang="zh-TW" sz="2000" dirty="0" smtClean="0"/>
                  <a:t>3.1</a:t>
                </a:r>
                <a:r>
                  <a:rPr kumimoji="1" lang="zh-TW" altLang="en-US" sz="2000" dirty="0" smtClean="0"/>
                  <a:t>  隨機選擇初始狀態 </a:t>
                </a:r>
                <a:r>
                  <a:rPr kumimoji="1" lang="en-US" altLang="zh-TW" sz="2000" dirty="0" smtClean="0"/>
                  <a:t>S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000" dirty="0"/>
                  <a:t>	</a:t>
                </a:r>
                <a:r>
                  <a:rPr kumimoji="1" lang="en-US" altLang="zh-CN" sz="2000" dirty="0" smtClean="0"/>
                  <a:t>		</a:t>
                </a:r>
                <a:r>
                  <a:rPr kumimoji="1" lang="en-US" altLang="zh-TW" sz="2000" dirty="0" smtClean="0"/>
                  <a:t>3.2</a:t>
                </a:r>
                <a:r>
                  <a:rPr kumimoji="1" lang="zh-TW" altLang="en-US" sz="2000" dirty="0" smtClean="0"/>
                  <a:t> 若不是終止狀態：</a:t>
                </a:r>
                <a:endParaRPr kumimoji="1" lang="en-US" altLang="zh-TW" sz="2000" dirty="0" smtClean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000" dirty="0"/>
                  <a:t>	</a:t>
                </a:r>
                <a:r>
                  <a:rPr kumimoji="1" lang="en-US" altLang="zh-CN" sz="2000" dirty="0" smtClean="0"/>
                  <a:t>			</a:t>
                </a:r>
                <a:r>
                  <a:rPr kumimoji="1" lang="en-US" altLang="zh-TW" sz="2000" dirty="0" smtClean="0"/>
                  <a:t>a.</a:t>
                </a:r>
                <a:r>
                  <a:rPr kumimoji="1" lang="zh-TW" altLang="en-US" sz="2000" dirty="0" smtClean="0"/>
                  <a:t>  在當前狀態 </a:t>
                </a:r>
                <a:r>
                  <a:rPr kumimoji="1" lang="en-US" altLang="zh-TW" sz="2000" dirty="0" smtClean="0"/>
                  <a:t>S</a:t>
                </a:r>
                <a:r>
                  <a:rPr kumimoji="1" lang="zh-TW" altLang="en-US" sz="2000" dirty="0" smtClean="0"/>
                  <a:t> 下，在可能的動作中選取一個動作 </a:t>
                </a:r>
                <a:r>
                  <a:rPr kumimoji="1" lang="en-US" altLang="zh-TW" sz="2000" dirty="0" smtClean="0"/>
                  <a:t>a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000" dirty="0"/>
                  <a:t>	</a:t>
                </a:r>
                <a:r>
                  <a:rPr kumimoji="1" lang="en-US" altLang="zh-CN" sz="2000" dirty="0" smtClean="0"/>
                  <a:t>			</a:t>
                </a:r>
                <a:r>
                  <a:rPr kumimoji="1" lang="en-US" altLang="zh-TW" sz="2000" dirty="0" smtClean="0"/>
                  <a:t>b</a:t>
                </a:r>
                <a:r>
                  <a:rPr kumimoji="1" lang="zh-TW" altLang="en-US" sz="2000" dirty="0" smtClean="0"/>
                  <a:t> </a:t>
                </a:r>
                <a:r>
                  <a:rPr kumimoji="1" lang="en-US" altLang="zh-TW" sz="2000" dirty="0" smtClean="0"/>
                  <a:t>.</a:t>
                </a:r>
                <a:r>
                  <a:rPr kumimoji="1" lang="zh-TW" altLang="en-US" sz="2000" dirty="0" smtClean="0"/>
                  <a:t> 利用這個 </a:t>
                </a:r>
                <a:r>
                  <a:rPr kumimoji="1" lang="en-US" altLang="zh-TW" sz="2000" dirty="0" smtClean="0"/>
                  <a:t>a</a:t>
                </a:r>
                <a:r>
                  <a:rPr kumimoji="1" lang="zh-TW" altLang="en-US" sz="2000" dirty="0" smtClean="0"/>
                  <a:t> ，得到下一個狀態 </a:t>
                </a:r>
                <a:r>
                  <a:rPr kumimoji="1" lang="en-US" altLang="zh-TW" sz="2000" dirty="0" smtClean="0"/>
                  <a:t> S</a:t>
                </a:r>
                <a:r>
                  <a:rPr kumimoji="1" lang="zh-TW" altLang="en-US" sz="2000" dirty="0" smtClean="0"/>
                  <a:t> ，記為 </a:t>
                </a:r>
                <a:r>
                  <a:rPr kumimoji="1" lang="en-US" altLang="zh-TW" sz="2000" dirty="0" smtClean="0"/>
                  <a:t>S</a:t>
                </a:r>
                <a:r>
                  <a:rPr kumimoji="1" lang="zh-TW" altLang="en-US" sz="2000" dirty="0" smtClean="0"/>
                  <a:t>～</a:t>
                </a:r>
                <a:endParaRPr kumimoji="1" lang="en-US" altLang="zh-TW" sz="2000" dirty="0" smtClean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000" dirty="0"/>
                  <a:t>	</a:t>
                </a:r>
                <a:r>
                  <a:rPr kumimoji="1" lang="en-US" altLang="zh-CN" sz="2000" dirty="0" smtClean="0"/>
                  <a:t>			</a:t>
                </a:r>
                <a:r>
                  <a:rPr kumimoji="1" lang="en-US" altLang="zh-TW" sz="2000" dirty="0" smtClean="0"/>
                  <a:t>c</a:t>
                </a:r>
                <a:r>
                  <a:rPr kumimoji="1" lang="zh-TW" altLang="en-US" sz="2000" dirty="0" smtClean="0"/>
                  <a:t> </a:t>
                </a:r>
                <a:r>
                  <a:rPr kumimoji="1" lang="en-US" altLang="zh-TW" sz="2000" dirty="0" smtClean="0"/>
                  <a:t>.</a:t>
                </a:r>
                <a:r>
                  <a:rPr kumimoji="1" lang="zh-TW" altLang="en-US" sz="2000" dirty="0" smtClean="0"/>
                  <a:t>  計算</a:t>
                </a:r>
                <a:r>
                  <a:rPr kumimoji="1" lang="en-US" altLang="zh-TW" sz="2000" dirty="0" smtClean="0"/>
                  <a:t>Q</a:t>
                </a:r>
                <a:r>
                  <a:rPr kumimoji="1" lang="zh-TW" altLang="en-US" sz="2000" dirty="0" smtClean="0"/>
                  <a:t> </a:t>
                </a:r>
                <a:r>
                  <a:rPr kumimoji="1" lang="en-US" altLang="zh-TW" sz="2000" dirty="0" smtClean="0"/>
                  <a:t>(S</a:t>
                </a:r>
                <a:r>
                  <a:rPr kumimoji="1" lang="zh-TW" altLang="en-US" sz="2000" dirty="0" smtClean="0"/>
                  <a:t>，</a:t>
                </a:r>
                <a:r>
                  <a:rPr kumimoji="1" lang="en-US" altLang="zh-TW" sz="2000" dirty="0" smtClean="0"/>
                  <a:t>a)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000" dirty="0"/>
                  <a:t>	</a:t>
                </a:r>
                <a:r>
                  <a:rPr kumimoji="1" lang="en-US" altLang="zh-CN" sz="2000" dirty="0" smtClean="0"/>
                  <a:t>			</a:t>
                </a:r>
                <a:r>
                  <a:rPr kumimoji="1" lang="en-US" altLang="zh-TW" sz="2000" dirty="0" smtClean="0"/>
                  <a:t>d.</a:t>
                </a:r>
                <a:r>
                  <a:rPr kumimoji="1" lang="zh-TW" altLang="en-US" sz="2000" dirty="0" smtClean="0"/>
                  <a:t>  更新</a:t>
                </a:r>
                <a:r>
                  <a:rPr kumimoji="1" lang="en-US" altLang="zh-TW" sz="2000" dirty="0" smtClean="0"/>
                  <a:t>Q-Table</a:t>
                </a: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389" y="1733534"/>
                <a:ext cx="10199126" cy="4247317"/>
              </a:xfrm>
              <a:prstGeom prst="rect">
                <a:avLst/>
              </a:prstGeom>
              <a:blipFill rotWithShape="0">
                <a:blip r:embed="rId2"/>
                <a:stretch>
                  <a:fillRect l="-598" r="-60" b="-4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661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794</Words>
  <Application>Microsoft Macintosh PowerPoint</Application>
  <PresentationFormat>宽屏</PresentationFormat>
  <Paragraphs>126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Cambria Math</vt:lpstr>
      <vt:lpstr>DengXian</vt:lpstr>
      <vt:lpstr>DengXian Light</vt:lpstr>
      <vt:lpstr>Mangal</vt:lpstr>
      <vt:lpstr>Monotype Corsiva</vt:lpstr>
      <vt:lpstr>Wingdings</vt:lpstr>
      <vt:lpstr>新細明體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42</cp:revision>
  <dcterms:created xsi:type="dcterms:W3CDTF">2019-02-14T04:23:29Z</dcterms:created>
  <dcterms:modified xsi:type="dcterms:W3CDTF">2019-02-14T10:14:13Z</dcterms:modified>
</cp:coreProperties>
</file>