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74" r:id="rId5"/>
    <p:sldId id="275" r:id="rId6"/>
    <p:sldId id="276" r:id="rId7"/>
    <p:sldId id="259" r:id="rId8"/>
    <p:sldId id="260" r:id="rId9"/>
    <p:sldId id="261" r:id="rId10"/>
    <p:sldId id="273" r:id="rId11"/>
    <p:sldId id="277" r:id="rId12"/>
    <p:sldId id="262" r:id="rId13"/>
    <p:sldId id="263" r:id="rId14"/>
    <p:sldId id="265" r:id="rId15"/>
    <p:sldId id="264" r:id="rId16"/>
    <p:sldId id="266" r:id="rId17"/>
    <p:sldId id="267" r:id="rId18"/>
    <p:sldId id="269" r:id="rId19"/>
    <p:sldId id="270" r:id="rId20"/>
    <p:sldId id="271" r:id="rId21"/>
    <p:sldId id="268" r:id="rId22"/>
    <p:sldId id="272"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63"/>
    <p:restoredTop sz="94696"/>
  </p:normalViewPr>
  <p:slideViewPr>
    <p:cSldViewPr snapToGrid="0" snapToObjects="1">
      <p:cViewPr varScale="1">
        <p:scale>
          <a:sx n="83" d="100"/>
          <a:sy n="83" d="100"/>
        </p:scale>
        <p:origin x="240"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AC36CC2D-C1CE-0B40-B071-10829581A0FD}" type="datetimeFigureOut">
              <a:rPr kumimoji="1" lang="zh-CN" altLang="en-US" smtClean="0"/>
              <a:t>2019/2/14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785447C-3C7B-8348-BE68-DDA305C85F58}" type="slidenum">
              <a:rPr kumimoji="1" lang="zh-CN" altLang="en-US" smtClean="0"/>
              <a:t>‹#›</a:t>
            </a:fld>
            <a:endParaRPr kumimoji="1" lang="zh-CN" altLang="en-US"/>
          </a:p>
        </p:txBody>
      </p:sp>
    </p:spTree>
    <p:extLst>
      <p:ext uri="{BB962C8B-B14F-4D97-AF65-F5344CB8AC3E}">
        <p14:creationId xmlns:p14="http://schemas.microsoft.com/office/powerpoint/2010/main" val="901174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C36CC2D-C1CE-0B40-B071-10829581A0FD}" type="datetimeFigureOut">
              <a:rPr kumimoji="1" lang="zh-CN" altLang="en-US" smtClean="0"/>
              <a:t>2019/2/14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785447C-3C7B-8348-BE68-DDA305C85F58}" type="slidenum">
              <a:rPr kumimoji="1" lang="zh-CN" altLang="en-US" smtClean="0"/>
              <a:t>‹#›</a:t>
            </a:fld>
            <a:endParaRPr kumimoji="1" lang="zh-CN" altLang="en-US"/>
          </a:p>
        </p:txBody>
      </p:sp>
    </p:spTree>
    <p:extLst>
      <p:ext uri="{BB962C8B-B14F-4D97-AF65-F5344CB8AC3E}">
        <p14:creationId xmlns:p14="http://schemas.microsoft.com/office/powerpoint/2010/main" val="8216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C36CC2D-C1CE-0B40-B071-10829581A0FD}" type="datetimeFigureOut">
              <a:rPr kumimoji="1" lang="zh-CN" altLang="en-US" smtClean="0"/>
              <a:t>2019/2/14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785447C-3C7B-8348-BE68-DDA305C85F58}" type="slidenum">
              <a:rPr kumimoji="1" lang="zh-CN" altLang="en-US" smtClean="0"/>
              <a:t>‹#›</a:t>
            </a:fld>
            <a:endParaRPr kumimoji="1" lang="zh-CN" altLang="en-US"/>
          </a:p>
        </p:txBody>
      </p:sp>
    </p:spTree>
    <p:extLst>
      <p:ext uri="{BB962C8B-B14F-4D97-AF65-F5344CB8AC3E}">
        <p14:creationId xmlns:p14="http://schemas.microsoft.com/office/powerpoint/2010/main" val="71824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C36CC2D-C1CE-0B40-B071-10829581A0FD}" type="datetimeFigureOut">
              <a:rPr kumimoji="1" lang="zh-CN" altLang="en-US" smtClean="0"/>
              <a:t>2019/2/14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785447C-3C7B-8348-BE68-DDA305C85F58}" type="slidenum">
              <a:rPr kumimoji="1" lang="zh-CN" altLang="en-US" smtClean="0"/>
              <a:t>‹#›</a:t>
            </a:fld>
            <a:endParaRPr kumimoji="1" lang="zh-CN" altLang="en-US"/>
          </a:p>
        </p:txBody>
      </p:sp>
    </p:spTree>
    <p:extLst>
      <p:ext uri="{BB962C8B-B14F-4D97-AF65-F5344CB8AC3E}">
        <p14:creationId xmlns:p14="http://schemas.microsoft.com/office/powerpoint/2010/main" val="780828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AC36CC2D-C1CE-0B40-B071-10829581A0FD}" type="datetimeFigureOut">
              <a:rPr kumimoji="1" lang="zh-CN" altLang="en-US" smtClean="0"/>
              <a:t>2019/2/14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785447C-3C7B-8348-BE68-DDA305C85F58}" type="slidenum">
              <a:rPr kumimoji="1" lang="zh-CN" altLang="en-US" smtClean="0"/>
              <a:t>‹#›</a:t>
            </a:fld>
            <a:endParaRPr kumimoji="1" lang="zh-CN" altLang="en-US"/>
          </a:p>
        </p:txBody>
      </p:sp>
    </p:spTree>
    <p:extLst>
      <p:ext uri="{BB962C8B-B14F-4D97-AF65-F5344CB8AC3E}">
        <p14:creationId xmlns:p14="http://schemas.microsoft.com/office/powerpoint/2010/main" val="109915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AC36CC2D-C1CE-0B40-B071-10829581A0FD}" type="datetimeFigureOut">
              <a:rPr kumimoji="1" lang="zh-CN" altLang="en-US" smtClean="0"/>
              <a:t>2019/2/14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785447C-3C7B-8348-BE68-DDA305C85F58}" type="slidenum">
              <a:rPr kumimoji="1" lang="zh-CN" altLang="en-US" smtClean="0"/>
              <a:t>‹#›</a:t>
            </a:fld>
            <a:endParaRPr kumimoji="1" lang="zh-CN" altLang="en-US"/>
          </a:p>
        </p:txBody>
      </p:sp>
    </p:spTree>
    <p:extLst>
      <p:ext uri="{BB962C8B-B14F-4D97-AF65-F5344CB8AC3E}">
        <p14:creationId xmlns:p14="http://schemas.microsoft.com/office/powerpoint/2010/main" val="505485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AC36CC2D-C1CE-0B40-B071-10829581A0FD}" type="datetimeFigureOut">
              <a:rPr kumimoji="1" lang="zh-CN" altLang="en-US" smtClean="0"/>
              <a:t>2019/2/14</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1785447C-3C7B-8348-BE68-DDA305C85F58}" type="slidenum">
              <a:rPr kumimoji="1" lang="zh-CN" altLang="en-US" smtClean="0"/>
              <a:t>‹#›</a:t>
            </a:fld>
            <a:endParaRPr kumimoji="1" lang="zh-CN" altLang="en-US"/>
          </a:p>
        </p:txBody>
      </p:sp>
    </p:spTree>
    <p:extLst>
      <p:ext uri="{BB962C8B-B14F-4D97-AF65-F5344CB8AC3E}">
        <p14:creationId xmlns:p14="http://schemas.microsoft.com/office/powerpoint/2010/main" val="247591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AC36CC2D-C1CE-0B40-B071-10829581A0FD}" type="datetimeFigureOut">
              <a:rPr kumimoji="1" lang="zh-CN" altLang="en-US" smtClean="0"/>
              <a:t>2019/2/14</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1785447C-3C7B-8348-BE68-DDA305C85F58}" type="slidenum">
              <a:rPr kumimoji="1" lang="zh-CN" altLang="en-US" smtClean="0"/>
              <a:t>‹#›</a:t>
            </a:fld>
            <a:endParaRPr kumimoji="1" lang="zh-CN" altLang="en-US"/>
          </a:p>
        </p:txBody>
      </p:sp>
    </p:spTree>
    <p:extLst>
      <p:ext uri="{BB962C8B-B14F-4D97-AF65-F5344CB8AC3E}">
        <p14:creationId xmlns:p14="http://schemas.microsoft.com/office/powerpoint/2010/main" val="1599171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C36CC2D-C1CE-0B40-B071-10829581A0FD}" type="datetimeFigureOut">
              <a:rPr kumimoji="1" lang="zh-CN" altLang="en-US" smtClean="0"/>
              <a:t>2019/2/14</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1785447C-3C7B-8348-BE68-DDA305C85F58}" type="slidenum">
              <a:rPr kumimoji="1" lang="zh-CN" altLang="en-US" smtClean="0"/>
              <a:t>‹#›</a:t>
            </a:fld>
            <a:endParaRPr kumimoji="1" lang="zh-CN" altLang="en-US"/>
          </a:p>
        </p:txBody>
      </p:sp>
    </p:spTree>
    <p:extLst>
      <p:ext uri="{BB962C8B-B14F-4D97-AF65-F5344CB8AC3E}">
        <p14:creationId xmlns:p14="http://schemas.microsoft.com/office/powerpoint/2010/main" val="1522600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AC36CC2D-C1CE-0B40-B071-10829581A0FD}" type="datetimeFigureOut">
              <a:rPr kumimoji="1" lang="zh-CN" altLang="en-US" smtClean="0"/>
              <a:t>2019/2/14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785447C-3C7B-8348-BE68-DDA305C85F58}" type="slidenum">
              <a:rPr kumimoji="1" lang="zh-CN" altLang="en-US" smtClean="0"/>
              <a:t>‹#›</a:t>
            </a:fld>
            <a:endParaRPr kumimoji="1" lang="zh-CN" altLang="en-US"/>
          </a:p>
        </p:txBody>
      </p:sp>
    </p:spTree>
    <p:extLst>
      <p:ext uri="{BB962C8B-B14F-4D97-AF65-F5344CB8AC3E}">
        <p14:creationId xmlns:p14="http://schemas.microsoft.com/office/powerpoint/2010/main" val="929701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AC36CC2D-C1CE-0B40-B071-10829581A0FD}" type="datetimeFigureOut">
              <a:rPr kumimoji="1" lang="zh-CN" altLang="en-US" smtClean="0"/>
              <a:t>2019/2/14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785447C-3C7B-8348-BE68-DDA305C85F58}" type="slidenum">
              <a:rPr kumimoji="1" lang="zh-CN" altLang="en-US" smtClean="0"/>
              <a:t>‹#›</a:t>
            </a:fld>
            <a:endParaRPr kumimoji="1" lang="zh-CN" altLang="en-US"/>
          </a:p>
        </p:txBody>
      </p:sp>
    </p:spTree>
    <p:extLst>
      <p:ext uri="{BB962C8B-B14F-4D97-AF65-F5344CB8AC3E}">
        <p14:creationId xmlns:p14="http://schemas.microsoft.com/office/powerpoint/2010/main" val="3955906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6CC2D-C1CE-0B40-B071-10829581A0FD}" type="datetimeFigureOut">
              <a:rPr kumimoji="1" lang="zh-CN" altLang="en-US" smtClean="0"/>
              <a:t>2019/2/14</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85447C-3C7B-8348-BE68-DDA305C85F58}" type="slidenum">
              <a:rPr kumimoji="1" lang="zh-CN" altLang="en-US" smtClean="0"/>
              <a:t>‹#›</a:t>
            </a:fld>
            <a:endParaRPr kumimoji="1" lang="zh-CN" altLang="en-US"/>
          </a:p>
        </p:txBody>
      </p:sp>
    </p:spTree>
    <p:extLst>
      <p:ext uri="{BB962C8B-B14F-4D97-AF65-F5344CB8AC3E}">
        <p14:creationId xmlns:p14="http://schemas.microsoft.com/office/powerpoint/2010/main" val="617964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6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5" Type="http://schemas.openxmlformats.org/officeDocument/2006/relationships/image" Target="NULL"/><Relationship Id="rId6" Type="http://schemas.openxmlformats.org/officeDocument/2006/relationships/image" Target="NULL"/><Relationship Id="rId1" Type="http://schemas.openxmlformats.org/officeDocument/2006/relationships/slideLayout" Target="../slideLayouts/slideLayout2.xml"/><Relationship Id="rId2" Type="http://schemas.openxmlformats.org/officeDocument/2006/relationships/image" Target="NULL"/></Relationships>
</file>

<file path=ppt/slides/_rels/slide5.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5" Type="http://schemas.openxmlformats.org/officeDocument/2006/relationships/image" Target="NULL"/><Relationship Id="rId6" Type="http://schemas.openxmlformats.org/officeDocument/2006/relationships/image" Target="NULL"/><Relationship Id="rId7" Type="http://schemas.openxmlformats.org/officeDocument/2006/relationships/image" Target="NULL"/><Relationship Id="rId8" Type="http://schemas.openxmlformats.org/officeDocument/2006/relationships/image" Target="NULL"/><Relationship Id="rId9" Type="http://schemas.openxmlformats.org/officeDocument/2006/relationships/image" Target="NULL"/><Relationship Id="rId1" Type="http://schemas.openxmlformats.org/officeDocument/2006/relationships/slideLayout" Target="../slideLayouts/slideLayout2.xml"/><Relationship Id="rId2" Type="http://schemas.openxmlformats.org/officeDocument/2006/relationships/image" Target="NULL"/></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5" Type="http://schemas.openxmlformats.org/officeDocument/2006/relationships/image" Target="NULL"/><Relationship Id="rId6" Type="http://schemas.openxmlformats.org/officeDocument/2006/relationships/image" Target="NULL"/><Relationship Id="rId7" Type="http://schemas.openxmlformats.org/officeDocument/2006/relationships/image" Target="NULL"/><Relationship Id="rId1" Type="http://schemas.openxmlformats.org/officeDocument/2006/relationships/slideLayout" Target="../slideLayouts/slideLayout2.xml"/><Relationship Id="rId2" Type="http://schemas.openxmlformats.org/officeDocument/2006/relationships/image" Target="NUL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8.png"/><Relationship Id="rId10" Type="http://schemas.openxmlformats.org/officeDocument/2006/relationships/image" Target="../media/image19.png"/><Relationship Id="rId11"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42984" y="581939"/>
            <a:ext cx="5073003" cy="738664"/>
          </a:xfrm>
          <a:prstGeom prst="rect">
            <a:avLst/>
          </a:prstGeom>
          <a:noFill/>
        </p:spPr>
        <p:txBody>
          <a:bodyPr wrap="square" rtlCol="0">
            <a:spAutoFit/>
          </a:bodyPr>
          <a:lstStyle/>
          <a:p>
            <a:pPr>
              <a:lnSpc>
                <a:spcPct val="150000"/>
              </a:lnSpc>
            </a:pPr>
            <a:r>
              <a:rPr kumimoji="1" lang="en-US" altLang="zh-TW" sz="2800" b="1" i="1" dirty="0" smtClean="0">
                <a:latin typeface="Cambria Math" charset="0"/>
              </a:rPr>
              <a:t>4.</a:t>
            </a:r>
            <a:r>
              <a:rPr kumimoji="1" lang="zh-TW" altLang="en-US" sz="2800" b="1" i="1" dirty="0" smtClean="0">
                <a:latin typeface="Cambria Math" charset="0"/>
              </a:rPr>
              <a:t> </a:t>
            </a:r>
            <a:r>
              <a:rPr kumimoji="1" lang="en-US" altLang="zh-CN" sz="2800" b="1" i="1" dirty="0" smtClean="0">
                <a:latin typeface="Cambria Math" charset="0"/>
              </a:rPr>
              <a:t>Temporal-Different Method</a:t>
            </a:r>
          </a:p>
        </p:txBody>
      </p:sp>
      <p:sp>
        <p:nvSpPr>
          <p:cNvPr id="5" name="矩形 4"/>
          <p:cNvSpPr/>
          <p:nvPr/>
        </p:nvSpPr>
        <p:spPr>
          <a:xfrm>
            <a:off x="1042984" y="1586985"/>
            <a:ext cx="8186741" cy="4247317"/>
          </a:xfrm>
          <a:prstGeom prst="rect">
            <a:avLst/>
          </a:prstGeom>
        </p:spPr>
        <p:txBody>
          <a:bodyPr wrap="square">
            <a:spAutoFit/>
          </a:bodyPr>
          <a:lstStyle/>
          <a:p>
            <a:pPr>
              <a:lnSpc>
                <a:spcPct val="150000"/>
              </a:lnSpc>
            </a:pPr>
            <a:r>
              <a:rPr kumimoji="1" lang="zh-TW" altLang="en-US" dirty="0" smtClean="0"/>
              <a:t>在上一節的</a:t>
            </a:r>
            <a:r>
              <a:rPr kumimoji="1" lang="en-US" altLang="zh-TW" dirty="0" smtClean="0"/>
              <a:t>Monte-Carlo</a:t>
            </a:r>
            <a:r>
              <a:rPr kumimoji="1" lang="zh-TW" altLang="en-US" dirty="0" smtClean="0"/>
              <a:t>中，計算狀態價值的辦法本質上是抽樣取均值，</a:t>
            </a:r>
            <a:endParaRPr kumimoji="1" lang="en-US" altLang="zh-TW" dirty="0" smtClean="0"/>
          </a:p>
          <a:p>
            <a:pPr>
              <a:lnSpc>
                <a:spcPct val="150000"/>
              </a:lnSpc>
            </a:pPr>
            <a:r>
              <a:rPr kumimoji="1" lang="zh-TW" altLang="en-US" dirty="0" smtClean="0"/>
              <a:t>此外，</a:t>
            </a:r>
            <a:r>
              <a:rPr kumimoji="1" lang="en-US" altLang="zh-TW" dirty="0" smtClean="0"/>
              <a:t> Monte-Carlo</a:t>
            </a:r>
            <a:r>
              <a:rPr kumimoji="1" lang="zh-TW" altLang="en-US" dirty="0" smtClean="0"/>
              <a:t> 被定義在一個完整的 </a:t>
            </a:r>
            <a:r>
              <a:rPr kumimoji="1" lang="en-US" altLang="zh-TW" dirty="0" smtClean="0"/>
              <a:t>Episode</a:t>
            </a:r>
            <a:r>
              <a:rPr kumimoji="1" lang="zh-TW" altLang="en-US" dirty="0" smtClean="0"/>
              <a:t> 裡面，即需要從開始狀態一直經歷到終止狀態。（</a:t>
            </a:r>
            <a:r>
              <a:rPr kumimoji="1" lang="en-US" altLang="zh-TW" dirty="0" smtClean="0"/>
              <a:t>why</a:t>
            </a:r>
            <a:r>
              <a:rPr kumimoji="1" lang="zh-TW" altLang="en-US" dirty="0" smtClean="0"/>
              <a:t>？因為是由公式決定的，見</a:t>
            </a:r>
            <a:r>
              <a:rPr kumimoji="1" lang="en-US" altLang="zh-TW" dirty="0" smtClean="0"/>
              <a:t>MC-PPT-Page5</a:t>
            </a:r>
            <a:r>
              <a:rPr kumimoji="1" lang="zh-TW" altLang="en-US" dirty="0" smtClean="0"/>
              <a:t>）</a:t>
            </a:r>
            <a:endParaRPr kumimoji="1" lang="en-US" altLang="zh-TW" dirty="0" smtClean="0"/>
          </a:p>
          <a:p>
            <a:pPr>
              <a:lnSpc>
                <a:spcPct val="150000"/>
              </a:lnSpc>
            </a:pPr>
            <a:endParaRPr kumimoji="1" lang="en-US" altLang="zh-CN" dirty="0"/>
          </a:p>
          <a:p>
            <a:pPr>
              <a:lnSpc>
                <a:spcPct val="150000"/>
              </a:lnSpc>
            </a:pPr>
            <a:r>
              <a:rPr kumimoji="1" lang="zh-TW" altLang="en-US" dirty="0" smtClean="0"/>
              <a:t>問題在於，當問題並不是一個 </a:t>
            </a:r>
            <a:r>
              <a:rPr kumimoji="1" lang="en-US" altLang="zh-TW" dirty="0" smtClean="0"/>
              <a:t>Episode</a:t>
            </a:r>
            <a:r>
              <a:rPr kumimoji="1" lang="zh-TW" altLang="en-US" dirty="0" smtClean="0"/>
              <a:t> 的問題時，即問題難以定義一個終止狀態時，</a:t>
            </a:r>
            <a:r>
              <a:rPr kumimoji="1" lang="en-US" altLang="zh-TW" dirty="0" smtClean="0"/>
              <a:t>MC</a:t>
            </a:r>
            <a:r>
              <a:rPr kumimoji="1" lang="zh-TW" altLang="en-US" dirty="0" smtClean="0"/>
              <a:t> 的方法就不適用。</a:t>
            </a:r>
            <a:endParaRPr kumimoji="1" lang="en-US" altLang="zh-TW" dirty="0" smtClean="0"/>
          </a:p>
          <a:p>
            <a:pPr>
              <a:lnSpc>
                <a:spcPct val="150000"/>
              </a:lnSpc>
            </a:pPr>
            <a:r>
              <a:rPr kumimoji="1" lang="zh-TW" altLang="en-US" dirty="0" smtClean="0"/>
              <a:t>同樣的，在狀態空間很大的問題中，經歷一個完整的 </a:t>
            </a:r>
            <a:r>
              <a:rPr kumimoji="1" lang="en-US" altLang="zh-TW" dirty="0" smtClean="0"/>
              <a:t>Episode</a:t>
            </a:r>
            <a:r>
              <a:rPr kumimoji="1" lang="zh-TW" altLang="en-US" dirty="0" smtClean="0"/>
              <a:t> 是非常耗費時間的，因此 </a:t>
            </a:r>
            <a:r>
              <a:rPr kumimoji="1" lang="en-US" altLang="zh-CN" b="1" dirty="0" smtClean="0">
                <a:latin typeface="Cambria Math" charset="0"/>
              </a:rPr>
              <a:t>Temporal-Different Method</a:t>
            </a:r>
            <a:r>
              <a:rPr kumimoji="1" lang="zh-TW" altLang="en-US" b="1" dirty="0" smtClean="0">
                <a:latin typeface="Cambria Math" charset="0"/>
              </a:rPr>
              <a:t> </a:t>
            </a:r>
            <a:r>
              <a:rPr kumimoji="1" lang="zh-TW" altLang="en-US" dirty="0" smtClean="0">
                <a:latin typeface="Cambria Math" charset="0"/>
              </a:rPr>
              <a:t>被提出。</a:t>
            </a:r>
            <a:endParaRPr kumimoji="1" lang="en-US" altLang="zh-TW" dirty="0" smtClean="0">
              <a:latin typeface="Cambria Math" charset="0"/>
            </a:endParaRPr>
          </a:p>
          <a:p>
            <a:pPr>
              <a:lnSpc>
                <a:spcPct val="150000"/>
              </a:lnSpc>
            </a:pPr>
            <a:endParaRPr kumimoji="1" lang="en-US" altLang="zh-CN" dirty="0">
              <a:latin typeface="Cambria Math" charset="0"/>
            </a:endParaRPr>
          </a:p>
          <a:p>
            <a:pPr>
              <a:lnSpc>
                <a:spcPct val="150000"/>
              </a:lnSpc>
            </a:pPr>
            <a:r>
              <a:rPr kumimoji="1" lang="zh-TW" altLang="en-US" dirty="0" smtClean="0">
                <a:latin typeface="Cambria Math" charset="0"/>
              </a:rPr>
              <a:t>而當前的眾多強化學習方法如 </a:t>
            </a:r>
            <a:r>
              <a:rPr kumimoji="1" lang="en-US" altLang="zh-TW" dirty="0" smtClean="0">
                <a:latin typeface="Cambria Math" charset="0"/>
              </a:rPr>
              <a:t>Q-Learning</a:t>
            </a:r>
            <a:r>
              <a:rPr kumimoji="1" lang="zh-TW" altLang="en-US" dirty="0" smtClean="0">
                <a:latin typeface="Cambria Math" charset="0"/>
              </a:rPr>
              <a:t>，也是基於 </a:t>
            </a:r>
            <a:r>
              <a:rPr kumimoji="1" lang="en-US" altLang="zh-CN" b="1" dirty="0" smtClean="0">
                <a:latin typeface="Cambria Math" charset="0"/>
              </a:rPr>
              <a:t>Temporal-Different Method</a:t>
            </a:r>
            <a:r>
              <a:rPr kumimoji="1" lang="zh-TW" altLang="en-US" b="1" dirty="0" smtClean="0">
                <a:latin typeface="Cambria Math" charset="0"/>
              </a:rPr>
              <a:t>。 </a:t>
            </a:r>
            <a:endParaRPr kumimoji="1" lang="en-US" altLang="zh-CN" dirty="0">
              <a:latin typeface="Cambria Math" charset="0"/>
            </a:endParaRPr>
          </a:p>
        </p:txBody>
      </p:sp>
    </p:spTree>
    <p:extLst>
      <p:ext uri="{BB962C8B-B14F-4D97-AF65-F5344CB8AC3E}">
        <p14:creationId xmlns:p14="http://schemas.microsoft.com/office/powerpoint/2010/main" val="1979243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036" y="1156077"/>
            <a:ext cx="5060872" cy="2729459"/>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8683" y="1282452"/>
            <a:ext cx="4616306" cy="2603084"/>
          </a:xfrm>
          <a:prstGeom prst="rect">
            <a:avLst/>
          </a:prstGeom>
        </p:spPr>
      </p:pic>
      <p:sp>
        <p:nvSpPr>
          <p:cNvPr id="6" name="矩形 5"/>
          <p:cNvSpPr/>
          <p:nvPr/>
        </p:nvSpPr>
        <p:spPr>
          <a:xfrm>
            <a:off x="930802" y="561095"/>
            <a:ext cx="1273105" cy="400110"/>
          </a:xfrm>
          <a:prstGeom prst="rect">
            <a:avLst/>
          </a:prstGeom>
        </p:spPr>
        <p:txBody>
          <a:bodyPr wrap="none">
            <a:spAutoFit/>
          </a:bodyPr>
          <a:lstStyle/>
          <a:p>
            <a:r>
              <a:rPr kumimoji="1" lang="en-US" altLang="zh-TW" sz="2000" b="1" i="1" smtClean="0"/>
              <a:t>Conclude</a:t>
            </a:r>
            <a:endParaRPr lang="zh-CN" altLang="en-US" sz="2000" b="1" i="1" dirty="0"/>
          </a:p>
        </p:txBody>
      </p:sp>
      <p:sp>
        <p:nvSpPr>
          <p:cNvPr id="7" name="矩形 6"/>
          <p:cNvSpPr/>
          <p:nvPr/>
        </p:nvSpPr>
        <p:spPr>
          <a:xfrm>
            <a:off x="10529760" y="873975"/>
            <a:ext cx="794477" cy="369332"/>
          </a:xfrm>
          <a:prstGeom prst="rect">
            <a:avLst/>
          </a:prstGeom>
        </p:spPr>
        <p:txBody>
          <a:bodyPr wrap="square">
            <a:spAutoFit/>
          </a:bodyPr>
          <a:lstStyle/>
          <a:p>
            <a:r>
              <a:rPr kumimoji="1" lang="en-US" altLang="zh-TW" b="1"/>
              <a:t>TD</a:t>
            </a:r>
            <a:endParaRPr lang="zh-CN" altLang="en-US" b="1" dirty="0"/>
          </a:p>
        </p:txBody>
      </p:sp>
      <p:sp>
        <p:nvSpPr>
          <p:cNvPr id="8" name="矩形 7"/>
          <p:cNvSpPr/>
          <p:nvPr/>
        </p:nvSpPr>
        <p:spPr>
          <a:xfrm>
            <a:off x="5560887" y="873975"/>
            <a:ext cx="794477" cy="369332"/>
          </a:xfrm>
          <a:prstGeom prst="rect">
            <a:avLst/>
          </a:prstGeom>
        </p:spPr>
        <p:txBody>
          <a:bodyPr wrap="square">
            <a:spAutoFit/>
          </a:bodyPr>
          <a:lstStyle/>
          <a:p>
            <a:r>
              <a:rPr kumimoji="1" lang="en-US" altLang="zh-TW" b="1" dirty="0" smtClean="0"/>
              <a:t>MC</a:t>
            </a:r>
            <a:endParaRPr lang="zh-CN" altLang="en-US" b="1" dirty="0"/>
          </a:p>
        </p:txBody>
      </p:sp>
    </p:spTree>
    <p:extLst>
      <p:ext uri="{BB962C8B-B14F-4D97-AF65-F5344CB8AC3E}">
        <p14:creationId xmlns:p14="http://schemas.microsoft.com/office/powerpoint/2010/main" val="1509270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1152323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10712" y="777512"/>
            <a:ext cx="1462862" cy="400110"/>
          </a:xfrm>
          <a:prstGeom prst="rect">
            <a:avLst/>
          </a:prstGeom>
          <a:noFill/>
        </p:spPr>
        <p:txBody>
          <a:bodyPr wrap="square" rtlCol="0">
            <a:spAutoFit/>
          </a:bodyPr>
          <a:lstStyle/>
          <a:p>
            <a:r>
              <a:rPr kumimoji="1" lang="en-US" altLang="zh-TW" sz="2000" b="1" i="1" dirty="0" smtClean="0"/>
              <a:t>Example</a:t>
            </a:r>
            <a:r>
              <a:rPr kumimoji="1" lang="zh-TW" altLang="en-US" sz="2000" b="1" i="1" dirty="0" smtClean="0"/>
              <a:t> </a:t>
            </a:r>
            <a:r>
              <a:rPr kumimoji="1" lang="en-US" altLang="zh-TW" sz="2000" b="1" i="1" dirty="0" smtClean="0"/>
              <a:t>1</a:t>
            </a:r>
            <a:r>
              <a:rPr kumimoji="1" lang="zh-TW" altLang="en-US" sz="2000" b="1" i="1" dirty="0" smtClean="0"/>
              <a:t>：</a:t>
            </a:r>
            <a:endParaRPr kumimoji="1" lang="zh-CN" altLang="en-US" sz="2000" b="1" i="1" dirty="0"/>
          </a:p>
        </p:txBody>
      </p:sp>
      <p:graphicFrame>
        <p:nvGraphicFramePr>
          <p:cNvPr id="5" name="表格 4"/>
          <p:cNvGraphicFramePr>
            <a:graphicFrameLocks noGrp="1"/>
          </p:cNvGraphicFramePr>
          <p:nvPr>
            <p:extLst>
              <p:ext uri="{D42A27DB-BD31-4B8C-83A1-F6EECF244321}">
                <p14:modId xmlns:p14="http://schemas.microsoft.com/office/powerpoint/2010/main" val="1337603839"/>
              </p:ext>
            </p:extLst>
          </p:nvPr>
        </p:nvGraphicFramePr>
        <p:xfrm>
          <a:off x="920574" y="2771775"/>
          <a:ext cx="6357941" cy="3535329"/>
        </p:xfrm>
        <a:graphic>
          <a:graphicData uri="http://schemas.openxmlformats.org/drawingml/2006/table">
            <a:tbl>
              <a:tblPr firstRow="1" bandRow="1">
                <a:tableStyleId>{69012ECD-51FC-41F1-AA8D-1B2483CD663E}</a:tableStyleId>
              </a:tblPr>
              <a:tblGrid>
                <a:gridCol w="1953816"/>
                <a:gridCol w="1518050"/>
                <a:gridCol w="1443037"/>
                <a:gridCol w="1443038"/>
              </a:tblGrid>
              <a:tr h="677830">
                <a:tc>
                  <a:txBody>
                    <a:bodyPr/>
                    <a:lstStyle/>
                    <a:p>
                      <a:pPr algn="ctr"/>
                      <a:r>
                        <a:rPr lang="zh-TW" altLang="en-US" sz="1600" dirty="0" smtClean="0">
                          <a:solidFill>
                            <a:schemeClr val="tx1"/>
                          </a:solidFill>
                        </a:rPr>
                        <a:t>狀態</a:t>
                      </a:r>
                      <a:endParaRPr lang="zh-CN"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TW" altLang="en-US" sz="1600" b="1" kern="1200" dirty="0" smtClean="0">
                          <a:solidFill>
                            <a:schemeClr val="tx1"/>
                          </a:solidFill>
                          <a:latin typeface="+mn-lt"/>
                          <a:ea typeface="+mn-ea"/>
                          <a:cs typeface="+mn-cs"/>
                        </a:rPr>
                        <a:t>已消耗時間</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TW" altLang="en-US" sz="1600" b="1" i="1" kern="1200" dirty="0" smtClean="0">
                          <a:solidFill>
                            <a:srgbClr val="FF0000"/>
                          </a:solidFill>
                          <a:latin typeface="+mn-lt"/>
                          <a:ea typeface="+mn-ea"/>
                          <a:cs typeface="+mn-cs"/>
                        </a:rPr>
                        <a:t>預計仍需耗時</a:t>
                      </a:r>
                      <a:endParaRPr lang="zh-CN" altLang="en-US" sz="1600" b="1" i="1" kern="1200" dirty="0">
                        <a:solidFill>
                          <a:srgbClr val="FF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TW" altLang="en-US" sz="1600" b="1" kern="1200" dirty="0" smtClean="0">
                          <a:solidFill>
                            <a:schemeClr val="tx1"/>
                          </a:solidFill>
                          <a:latin typeface="+mn-lt"/>
                          <a:ea typeface="+mn-ea"/>
                          <a:cs typeface="+mn-cs"/>
                        </a:rPr>
                        <a:t>預測總耗時</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4543">
                <a:tc>
                  <a:txBody>
                    <a:bodyPr/>
                    <a:lstStyle/>
                    <a:p>
                      <a:pPr algn="ctr">
                        <a:lnSpc>
                          <a:spcPct val="100000"/>
                        </a:lnSpc>
                      </a:pPr>
                      <a:r>
                        <a:rPr lang="zh-TW" altLang="en-US" sz="1600" dirty="0" smtClean="0"/>
                        <a:t>離開辦公室</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i="1" dirty="0" smtClean="0">
                          <a:solidFill>
                            <a:srgbClr val="FF0000"/>
                          </a:solidFill>
                        </a:rPr>
                        <a:t>30</a:t>
                      </a:r>
                      <a:endParaRPr lang="zh-CN" altLang="en-US"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30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7840">
                <a:tc>
                  <a:txBody>
                    <a:bodyPr/>
                    <a:lstStyle/>
                    <a:p>
                      <a:pPr algn="ctr">
                        <a:lnSpc>
                          <a:spcPct val="100000"/>
                        </a:lnSpc>
                      </a:pPr>
                      <a:r>
                        <a:rPr lang="zh-TW" altLang="en-US" sz="1600" dirty="0" smtClean="0"/>
                        <a:t>取車，發現下雨</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5</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i="1" dirty="0" smtClean="0">
                          <a:solidFill>
                            <a:srgbClr val="FF0000"/>
                          </a:solidFill>
                        </a:rPr>
                        <a:t>35</a:t>
                      </a:r>
                      <a:endParaRPr lang="zh-CN" altLang="en-US"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40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1487">
                <a:tc>
                  <a:txBody>
                    <a:bodyPr/>
                    <a:lstStyle/>
                    <a:p>
                      <a:pPr algn="ctr">
                        <a:lnSpc>
                          <a:spcPct val="100000"/>
                        </a:lnSpc>
                      </a:pPr>
                      <a:r>
                        <a:rPr lang="zh-TW" altLang="en-US" sz="1600" dirty="0" smtClean="0"/>
                        <a:t>離開高速公路</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20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i="1" dirty="0" smtClean="0">
                          <a:solidFill>
                            <a:srgbClr val="FF0000"/>
                          </a:solidFill>
                        </a:rPr>
                        <a:t>15</a:t>
                      </a:r>
                      <a:endParaRPr lang="zh-CN" altLang="en-US"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35</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4543">
                <a:tc>
                  <a:txBody>
                    <a:bodyPr/>
                    <a:lstStyle/>
                    <a:p>
                      <a:pPr algn="ctr">
                        <a:lnSpc>
                          <a:spcPct val="100000"/>
                        </a:lnSpc>
                      </a:pPr>
                      <a:r>
                        <a:rPr lang="zh-TW" altLang="en-US" sz="1600" dirty="0" smtClean="0"/>
                        <a:t>被迫跟在卡車後面</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30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i="1" dirty="0" smtClean="0">
                          <a:solidFill>
                            <a:srgbClr val="FF0000"/>
                          </a:solidFill>
                        </a:rPr>
                        <a:t>10</a:t>
                      </a:r>
                      <a:endParaRPr lang="zh-CN" altLang="en-US"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40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4543">
                <a:tc>
                  <a:txBody>
                    <a:bodyPr/>
                    <a:lstStyle/>
                    <a:p>
                      <a:pPr algn="ctr">
                        <a:lnSpc>
                          <a:spcPct val="100000"/>
                        </a:lnSpc>
                      </a:pPr>
                      <a:r>
                        <a:rPr lang="zh-TW" altLang="en-US" sz="1600" dirty="0" smtClean="0">
                          <a:solidFill>
                            <a:schemeClr val="tx1"/>
                          </a:solidFill>
                        </a:rPr>
                        <a:t>到達家附近</a:t>
                      </a:r>
                      <a:endParaRPr lang="zh-CN"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i="1" dirty="0" smtClean="0">
                          <a:solidFill>
                            <a:srgbClr val="FF0000"/>
                          </a:solidFill>
                        </a:rPr>
                        <a:t>3</a:t>
                      </a:r>
                      <a:endParaRPr lang="zh-CN" altLang="en-US"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43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4543">
                <a:tc>
                  <a:txBody>
                    <a:bodyPr/>
                    <a:lstStyle/>
                    <a:p>
                      <a:pPr algn="ctr">
                        <a:lnSpc>
                          <a:spcPct val="100000"/>
                        </a:lnSpc>
                      </a:pPr>
                      <a:r>
                        <a:rPr lang="zh-TW" altLang="en-US" sz="1600" dirty="0" smtClean="0"/>
                        <a:t>到家</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43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i="1" dirty="0" smtClean="0">
                          <a:solidFill>
                            <a:srgbClr val="FF0000"/>
                          </a:solidFill>
                        </a:rPr>
                        <a:t>0</a:t>
                      </a:r>
                      <a:endParaRPr lang="zh-CN" altLang="en-US"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43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矩形 6"/>
          <p:cNvSpPr/>
          <p:nvPr/>
        </p:nvSpPr>
        <p:spPr>
          <a:xfrm>
            <a:off x="2405062" y="690962"/>
            <a:ext cx="9153525" cy="1754326"/>
          </a:xfrm>
          <a:prstGeom prst="rect">
            <a:avLst/>
          </a:prstGeom>
        </p:spPr>
        <p:txBody>
          <a:bodyPr wrap="square">
            <a:spAutoFit/>
          </a:bodyPr>
          <a:lstStyle/>
          <a:p>
            <a:pPr>
              <a:lnSpc>
                <a:spcPct val="150000"/>
              </a:lnSpc>
            </a:pPr>
            <a:r>
              <a:rPr lang="zh-TW" altLang="en-US" dirty="0" smtClean="0">
                <a:solidFill>
                  <a:srgbClr val="1A1A1A"/>
                </a:solidFill>
                <a:latin typeface="-apple-system" charset="0"/>
              </a:rPr>
              <a:t>這個例子講的是從 </a:t>
            </a:r>
            <a:r>
              <a:rPr lang="en-US" altLang="zh-TW" dirty="0" smtClean="0">
                <a:solidFill>
                  <a:srgbClr val="1A1A1A"/>
                </a:solidFill>
                <a:latin typeface="-apple-system" charset="0"/>
              </a:rPr>
              <a:t>&lt;</a:t>
            </a:r>
            <a:r>
              <a:rPr lang="zh-TW" altLang="en-US" dirty="0" smtClean="0">
                <a:solidFill>
                  <a:srgbClr val="1A1A1A"/>
                </a:solidFill>
                <a:latin typeface="-apple-system" charset="0"/>
              </a:rPr>
              <a:t>離開辦公室</a:t>
            </a:r>
            <a:r>
              <a:rPr lang="en-US" altLang="zh-TW" dirty="0" smtClean="0">
                <a:solidFill>
                  <a:srgbClr val="1A1A1A"/>
                </a:solidFill>
                <a:latin typeface="-apple-system" charset="0"/>
              </a:rPr>
              <a:t>&gt;</a:t>
            </a:r>
            <a:r>
              <a:rPr lang="zh-TW" altLang="en-US" dirty="0" smtClean="0">
                <a:solidFill>
                  <a:srgbClr val="1A1A1A"/>
                </a:solidFill>
                <a:latin typeface="-apple-system" charset="0"/>
              </a:rPr>
              <a:t> 到 </a:t>
            </a:r>
            <a:r>
              <a:rPr lang="en-US" altLang="zh-TW" dirty="0" smtClean="0">
                <a:solidFill>
                  <a:srgbClr val="1A1A1A"/>
                </a:solidFill>
                <a:latin typeface="-apple-system" charset="0"/>
              </a:rPr>
              <a:t>&lt;</a:t>
            </a:r>
            <a:r>
              <a:rPr lang="zh-TW" altLang="en-US" dirty="0" smtClean="0">
                <a:solidFill>
                  <a:srgbClr val="1A1A1A"/>
                </a:solidFill>
                <a:latin typeface="-apple-system" charset="0"/>
              </a:rPr>
              <a:t>到家</a:t>
            </a:r>
            <a:r>
              <a:rPr lang="en-US" altLang="zh-TW" dirty="0" smtClean="0">
                <a:solidFill>
                  <a:srgbClr val="1A1A1A"/>
                </a:solidFill>
                <a:latin typeface="-apple-system" charset="0"/>
              </a:rPr>
              <a:t>&gt;</a:t>
            </a:r>
            <a:r>
              <a:rPr lang="zh-TW" altLang="en-US" dirty="0" smtClean="0">
                <a:solidFill>
                  <a:srgbClr val="1A1A1A"/>
                </a:solidFill>
                <a:latin typeface="-apple-system" charset="0"/>
              </a:rPr>
              <a:t> 這個完整的 </a:t>
            </a:r>
            <a:r>
              <a:rPr lang="en-US" altLang="zh-TW" dirty="0" smtClean="0">
                <a:solidFill>
                  <a:srgbClr val="1A1A1A"/>
                </a:solidFill>
                <a:latin typeface="-apple-system" charset="0"/>
              </a:rPr>
              <a:t>Episode</a:t>
            </a:r>
            <a:r>
              <a:rPr lang="zh-TW" altLang="en-US" dirty="0" smtClean="0">
                <a:solidFill>
                  <a:srgbClr val="1A1A1A"/>
                </a:solidFill>
                <a:latin typeface="-apple-system" charset="0"/>
              </a:rPr>
              <a:t> 中</a:t>
            </a:r>
            <a:r>
              <a:rPr lang="zh-TW" altLang="en-US" dirty="0">
                <a:solidFill>
                  <a:srgbClr val="1A1A1A"/>
                </a:solidFill>
                <a:latin typeface="-apple-system" charset="0"/>
              </a:rPr>
              <a:t>，</a:t>
            </a:r>
            <a:r>
              <a:rPr lang="en-US" altLang="zh-TW" dirty="0" smtClean="0">
                <a:solidFill>
                  <a:srgbClr val="1A1A1A"/>
                </a:solidFill>
                <a:latin typeface="-apple-system" charset="0"/>
              </a:rPr>
              <a:t>TD</a:t>
            </a:r>
            <a:r>
              <a:rPr lang="zh-TW" altLang="en-US" dirty="0" smtClean="0">
                <a:solidFill>
                  <a:srgbClr val="1A1A1A"/>
                </a:solidFill>
                <a:latin typeface="-apple-system" charset="0"/>
              </a:rPr>
              <a:t> 根據已經消耗的時間和預期還需要的時間來不斷更新最終回家需要的時間。 </a:t>
            </a:r>
            <a:r>
              <a:rPr lang="zh-TW" altLang="en-US" b="1" u="sng" dirty="0" smtClean="0">
                <a:solidFill>
                  <a:srgbClr val="1A1A1A"/>
                </a:solidFill>
                <a:latin typeface="-apple-system" charset="0"/>
              </a:rPr>
              <a:t>用“預計仍須耗時”來間接反映這個狀態的價值，如在某狀態預估到家時間越長，此狀態價值越低</a:t>
            </a:r>
            <a:r>
              <a:rPr lang="zh-TW" altLang="en-US" dirty="0" smtClean="0">
                <a:solidFill>
                  <a:srgbClr val="1A1A1A"/>
                </a:solidFill>
                <a:latin typeface="-apple-system" charset="0"/>
              </a:rPr>
              <a:t>。如 </a:t>
            </a:r>
            <a:r>
              <a:rPr lang="en-US" altLang="zh-TW" dirty="0" smtClean="0">
                <a:solidFill>
                  <a:srgbClr val="1A1A1A"/>
                </a:solidFill>
                <a:latin typeface="-apple-system" charset="0"/>
              </a:rPr>
              <a:t>&lt;</a:t>
            </a:r>
            <a:r>
              <a:rPr lang="zh-TW" altLang="en-US" dirty="0" smtClean="0">
                <a:solidFill>
                  <a:srgbClr val="1A1A1A"/>
                </a:solidFill>
                <a:latin typeface="-apple-system" charset="0"/>
              </a:rPr>
              <a:t>取車，發現下雨</a:t>
            </a:r>
            <a:r>
              <a:rPr lang="en-US" altLang="zh-TW" dirty="0" smtClean="0">
                <a:solidFill>
                  <a:srgbClr val="1A1A1A"/>
                </a:solidFill>
                <a:latin typeface="-apple-system" charset="0"/>
              </a:rPr>
              <a:t>&gt; </a:t>
            </a:r>
            <a:r>
              <a:rPr lang="zh-TW" altLang="en-US" dirty="0" smtClean="0">
                <a:solidFill>
                  <a:srgbClr val="1A1A1A"/>
                </a:solidFill>
                <a:latin typeface="-apple-system" charset="0"/>
              </a:rPr>
              <a:t>，預計還需 </a:t>
            </a:r>
            <a:r>
              <a:rPr lang="en-US" altLang="zh-TW" dirty="0" smtClean="0">
                <a:solidFill>
                  <a:srgbClr val="1A1A1A"/>
                </a:solidFill>
                <a:latin typeface="-apple-system" charset="0"/>
              </a:rPr>
              <a:t>35mins</a:t>
            </a:r>
            <a:r>
              <a:rPr lang="zh-TW" altLang="en-US" dirty="0" smtClean="0">
                <a:solidFill>
                  <a:srgbClr val="1A1A1A"/>
                </a:solidFill>
                <a:latin typeface="-apple-system" charset="0"/>
              </a:rPr>
              <a:t> 到家，</a:t>
            </a:r>
            <a:r>
              <a:rPr lang="en-US" altLang="zh-TW" dirty="0">
                <a:solidFill>
                  <a:srgbClr val="1A1A1A"/>
                </a:solidFill>
                <a:latin typeface="-apple-system" charset="0"/>
              </a:rPr>
              <a:t> &lt;</a:t>
            </a:r>
            <a:r>
              <a:rPr lang="zh-TW" altLang="en-US" dirty="0">
                <a:solidFill>
                  <a:srgbClr val="1A1A1A"/>
                </a:solidFill>
                <a:latin typeface="-apple-system" charset="0"/>
              </a:rPr>
              <a:t>取車，發現下雨</a:t>
            </a:r>
            <a:r>
              <a:rPr lang="en-US" altLang="zh-TW" dirty="0" smtClean="0">
                <a:solidFill>
                  <a:srgbClr val="1A1A1A"/>
                </a:solidFill>
                <a:latin typeface="-apple-system" charset="0"/>
              </a:rPr>
              <a:t>&gt;</a:t>
            </a:r>
            <a:r>
              <a:rPr lang="zh-TW" altLang="en-US" dirty="0" smtClean="0">
                <a:solidFill>
                  <a:srgbClr val="1A1A1A"/>
                </a:solidFill>
                <a:latin typeface="-apple-system" charset="0"/>
              </a:rPr>
              <a:t> 這個狀態被認為不太好。</a:t>
            </a:r>
            <a:endParaRPr lang="en-US" altLang="zh-CN" dirty="0" smtClean="0">
              <a:solidFill>
                <a:srgbClr val="1A1A1A"/>
              </a:solidFill>
              <a:latin typeface="-apple-system" charset="0"/>
            </a:endParaRPr>
          </a:p>
        </p:txBody>
      </p:sp>
      <p:sp>
        <p:nvSpPr>
          <p:cNvPr id="8" name="矩形 7"/>
          <p:cNvSpPr/>
          <p:nvPr/>
        </p:nvSpPr>
        <p:spPr>
          <a:xfrm>
            <a:off x="7600949" y="3028950"/>
            <a:ext cx="3957638" cy="1754326"/>
          </a:xfrm>
          <a:prstGeom prst="rect">
            <a:avLst/>
          </a:prstGeom>
        </p:spPr>
        <p:txBody>
          <a:bodyPr wrap="square">
            <a:spAutoFit/>
          </a:bodyPr>
          <a:lstStyle/>
          <a:p>
            <a:pPr>
              <a:lnSpc>
                <a:spcPct val="150000"/>
              </a:lnSpc>
            </a:pPr>
            <a:r>
              <a:rPr lang="zh-TW" altLang="en-US" dirty="0" smtClean="0">
                <a:solidFill>
                  <a:srgbClr val="1A1A1A"/>
                </a:solidFill>
                <a:latin typeface="-apple-system" charset="0"/>
              </a:rPr>
              <a:t>這個例子中，已明確定義整個完整的 </a:t>
            </a:r>
            <a:r>
              <a:rPr lang="en-US" altLang="zh-TW" dirty="0" smtClean="0">
                <a:solidFill>
                  <a:srgbClr val="1A1A1A"/>
                </a:solidFill>
                <a:latin typeface="-apple-system" charset="0"/>
              </a:rPr>
              <a:t>Episode</a:t>
            </a:r>
            <a:r>
              <a:rPr lang="zh-TW" altLang="en-US" dirty="0" smtClean="0">
                <a:solidFill>
                  <a:srgbClr val="1A1A1A"/>
                </a:solidFill>
                <a:latin typeface="-apple-system" charset="0"/>
              </a:rPr>
              <a:t> 是 </a:t>
            </a:r>
            <a:r>
              <a:rPr lang="en-US" altLang="zh-TW" dirty="0" smtClean="0">
                <a:solidFill>
                  <a:srgbClr val="1A1A1A"/>
                </a:solidFill>
                <a:latin typeface="-apple-system" charset="0"/>
              </a:rPr>
              <a:t>&lt;</a:t>
            </a:r>
            <a:r>
              <a:rPr lang="zh-TW" altLang="en-US" dirty="0">
                <a:solidFill>
                  <a:srgbClr val="1A1A1A"/>
                </a:solidFill>
                <a:latin typeface="-apple-system" charset="0"/>
              </a:rPr>
              <a:t>離開辦公室</a:t>
            </a:r>
            <a:r>
              <a:rPr lang="en-US" altLang="zh-TW" dirty="0">
                <a:solidFill>
                  <a:srgbClr val="1A1A1A"/>
                </a:solidFill>
                <a:latin typeface="-apple-system" charset="0"/>
              </a:rPr>
              <a:t>&gt;</a:t>
            </a:r>
            <a:r>
              <a:rPr lang="zh-TW" altLang="en-US" dirty="0">
                <a:solidFill>
                  <a:srgbClr val="1A1A1A"/>
                </a:solidFill>
                <a:latin typeface="-apple-system" charset="0"/>
              </a:rPr>
              <a:t> 到 </a:t>
            </a:r>
            <a:r>
              <a:rPr lang="en-US" altLang="zh-TW" dirty="0">
                <a:solidFill>
                  <a:srgbClr val="1A1A1A"/>
                </a:solidFill>
                <a:latin typeface="-apple-system" charset="0"/>
              </a:rPr>
              <a:t>&lt;</a:t>
            </a:r>
            <a:r>
              <a:rPr lang="zh-TW" altLang="en-US" dirty="0">
                <a:solidFill>
                  <a:srgbClr val="1A1A1A"/>
                </a:solidFill>
                <a:latin typeface="-apple-system" charset="0"/>
              </a:rPr>
              <a:t>到家</a:t>
            </a:r>
            <a:r>
              <a:rPr lang="en-US" altLang="zh-TW" dirty="0" smtClean="0">
                <a:solidFill>
                  <a:srgbClr val="1A1A1A"/>
                </a:solidFill>
                <a:latin typeface="-apple-system" charset="0"/>
              </a:rPr>
              <a:t>&gt;</a:t>
            </a:r>
            <a:r>
              <a:rPr lang="zh-TW" altLang="en-US" dirty="0" smtClean="0">
                <a:solidFill>
                  <a:srgbClr val="1A1A1A"/>
                </a:solidFill>
                <a:latin typeface="-apple-system" charset="0"/>
              </a:rPr>
              <a:t>。</a:t>
            </a:r>
            <a:endParaRPr lang="en-US" altLang="zh-TW" dirty="0" smtClean="0">
              <a:solidFill>
                <a:srgbClr val="1A1A1A"/>
              </a:solidFill>
              <a:latin typeface="-apple-system" charset="0"/>
            </a:endParaRPr>
          </a:p>
          <a:p>
            <a:pPr>
              <a:lnSpc>
                <a:spcPct val="150000"/>
              </a:lnSpc>
            </a:pPr>
            <a:r>
              <a:rPr lang="en-US" altLang="zh-TW" dirty="0" smtClean="0">
                <a:solidFill>
                  <a:srgbClr val="1A1A1A"/>
                </a:solidFill>
                <a:latin typeface="-apple-system" charset="0"/>
              </a:rPr>
              <a:t>TD</a:t>
            </a:r>
            <a:r>
              <a:rPr lang="zh-TW" altLang="en-US" dirty="0" smtClean="0">
                <a:solidFill>
                  <a:srgbClr val="1A1A1A"/>
                </a:solidFill>
                <a:latin typeface="-apple-system" charset="0"/>
              </a:rPr>
              <a:t>方法中，每進入一個狀態，就會重新更新“</a:t>
            </a:r>
            <a:r>
              <a:rPr lang="zh-TW" altLang="en-US" b="1" dirty="0"/>
              <a:t>預測總</a:t>
            </a:r>
            <a:r>
              <a:rPr lang="zh-TW" altLang="en-US" b="1" dirty="0" smtClean="0"/>
              <a:t>耗時</a:t>
            </a:r>
            <a:r>
              <a:rPr lang="zh-TW" altLang="en-US" dirty="0">
                <a:solidFill>
                  <a:srgbClr val="1A1A1A"/>
                </a:solidFill>
                <a:latin typeface="-apple-system" charset="0"/>
              </a:rPr>
              <a:t>”</a:t>
            </a:r>
            <a:endParaRPr lang="zh-CN" altLang="en-US" b="1" dirty="0"/>
          </a:p>
        </p:txBody>
      </p:sp>
      <p:sp>
        <p:nvSpPr>
          <p:cNvPr id="9" name="文本框 8"/>
          <p:cNvSpPr txBox="1"/>
          <p:nvPr/>
        </p:nvSpPr>
        <p:spPr>
          <a:xfrm>
            <a:off x="920574" y="2296886"/>
            <a:ext cx="1484488" cy="400110"/>
          </a:xfrm>
          <a:prstGeom prst="rect">
            <a:avLst/>
          </a:prstGeom>
          <a:noFill/>
        </p:spPr>
        <p:txBody>
          <a:bodyPr wrap="square" rtlCol="0">
            <a:spAutoFit/>
          </a:bodyPr>
          <a:lstStyle/>
          <a:p>
            <a:r>
              <a:rPr kumimoji="1" lang="en-US" altLang="zh-TW" sz="2000" b="1" dirty="0" smtClean="0"/>
              <a:t>TD</a:t>
            </a:r>
            <a:r>
              <a:rPr kumimoji="1" lang="zh-TW" altLang="en-US" sz="2000" b="1" dirty="0" smtClean="0"/>
              <a:t>：</a:t>
            </a:r>
            <a:endParaRPr kumimoji="1" lang="zh-CN" altLang="en-US" sz="2000" b="1" dirty="0"/>
          </a:p>
        </p:txBody>
      </p:sp>
    </p:spTree>
    <p:extLst>
      <p:ext uri="{BB962C8B-B14F-4D97-AF65-F5344CB8AC3E}">
        <p14:creationId xmlns:p14="http://schemas.microsoft.com/office/powerpoint/2010/main" val="20581392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538157440"/>
              </p:ext>
            </p:extLst>
          </p:nvPr>
        </p:nvGraphicFramePr>
        <p:xfrm>
          <a:off x="791988" y="2300288"/>
          <a:ext cx="6357941" cy="3860668"/>
        </p:xfrm>
        <a:graphic>
          <a:graphicData uri="http://schemas.openxmlformats.org/drawingml/2006/table">
            <a:tbl>
              <a:tblPr firstRow="1" bandRow="1">
                <a:tableStyleId>{69012ECD-51FC-41F1-AA8D-1B2483CD663E}</a:tableStyleId>
              </a:tblPr>
              <a:tblGrid>
                <a:gridCol w="1953816"/>
                <a:gridCol w="1518050"/>
                <a:gridCol w="1443037"/>
                <a:gridCol w="1443038"/>
              </a:tblGrid>
              <a:tr h="740208">
                <a:tc>
                  <a:txBody>
                    <a:bodyPr/>
                    <a:lstStyle/>
                    <a:p>
                      <a:pPr algn="ctr"/>
                      <a:r>
                        <a:rPr lang="zh-TW" altLang="en-US" sz="1600" dirty="0" smtClean="0">
                          <a:solidFill>
                            <a:schemeClr val="tx1"/>
                          </a:solidFill>
                        </a:rPr>
                        <a:t>狀態</a:t>
                      </a:r>
                      <a:endParaRPr lang="zh-CN"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TW" altLang="en-US" sz="1600" b="1" kern="1200" dirty="0" smtClean="0">
                          <a:solidFill>
                            <a:schemeClr val="tx1"/>
                          </a:solidFill>
                          <a:latin typeface="+mn-lt"/>
                          <a:ea typeface="+mn-ea"/>
                          <a:cs typeface="+mn-cs"/>
                        </a:rPr>
                        <a:t>已消耗時間</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TW" altLang="en-US" sz="1600" b="1" i="1" kern="1200" dirty="0" smtClean="0">
                          <a:solidFill>
                            <a:srgbClr val="FF0000"/>
                          </a:solidFill>
                          <a:latin typeface="+mn-lt"/>
                          <a:ea typeface="+mn-ea"/>
                          <a:cs typeface="+mn-cs"/>
                        </a:rPr>
                        <a:t>預計仍需耗時</a:t>
                      </a:r>
                      <a:endParaRPr lang="zh-CN" altLang="en-US" sz="1600" b="1" i="1" kern="1200" dirty="0">
                        <a:solidFill>
                          <a:srgbClr val="FF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TW" altLang="en-US" sz="1600" b="1" kern="1200" dirty="0" smtClean="0">
                          <a:solidFill>
                            <a:schemeClr val="tx1"/>
                          </a:solidFill>
                          <a:latin typeface="+mn-lt"/>
                          <a:ea typeface="+mn-ea"/>
                          <a:cs typeface="+mn-cs"/>
                        </a:rPr>
                        <a:t>預測總耗時</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96372">
                <a:tc>
                  <a:txBody>
                    <a:bodyPr/>
                    <a:lstStyle/>
                    <a:p>
                      <a:pPr algn="ctr">
                        <a:lnSpc>
                          <a:spcPct val="100000"/>
                        </a:lnSpc>
                      </a:pPr>
                      <a:r>
                        <a:rPr lang="zh-TW" altLang="en-US" sz="1600" dirty="0" smtClean="0"/>
                        <a:t>離開辦公室</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i="1" dirty="0" smtClean="0">
                          <a:solidFill>
                            <a:srgbClr val="FF0000"/>
                          </a:solidFill>
                        </a:rPr>
                        <a:t>30</a:t>
                      </a:r>
                      <a:endParaRPr lang="zh-CN" altLang="en-US"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30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0096">
                <a:tc>
                  <a:txBody>
                    <a:bodyPr/>
                    <a:lstStyle/>
                    <a:p>
                      <a:pPr algn="ctr">
                        <a:lnSpc>
                          <a:spcPct val="100000"/>
                        </a:lnSpc>
                      </a:pPr>
                      <a:r>
                        <a:rPr lang="zh-TW" altLang="en-US" sz="1600" dirty="0" smtClean="0"/>
                        <a:t>取車，發現下雨</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5</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b="1" i="1" dirty="0" smtClean="0">
                          <a:solidFill>
                            <a:srgbClr val="FF0000"/>
                          </a:solidFill>
                        </a:rPr>
                        <a:t>25</a:t>
                      </a:r>
                      <a:endParaRPr lang="zh-CN" altLang="en-US" b="1" i="1"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30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4876">
                <a:tc>
                  <a:txBody>
                    <a:bodyPr/>
                    <a:lstStyle/>
                    <a:p>
                      <a:pPr algn="ctr">
                        <a:lnSpc>
                          <a:spcPct val="100000"/>
                        </a:lnSpc>
                      </a:pPr>
                      <a:r>
                        <a:rPr lang="zh-TW" altLang="en-US" sz="1600" dirty="0" smtClean="0"/>
                        <a:t>離開高速公路</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20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i="1" dirty="0" smtClean="0">
                          <a:solidFill>
                            <a:srgbClr val="FF0000"/>
                          </a:solidFill>
                        </a:rPr>
                        <a:t>10</a:t>
                      </a:r>
                      <a:endParaRPr lang="zh-CN" altLang="en-US"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30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6372">
                <a:tc>
                  <a:txBody>
                    <a:bodyPr/>
                    <a:lstStyle/>
                    <a:p>
                      <a:pPr algn="ctr">
                        <a:lnSpc>
                          <a:spcPct val="100000"/>
                        </a:lnSpc>
                      </a:pPr>
                      <a:r>
                        <a:rPr lang="zh-TW" altLang="en-US" sz="1600" dirty="0" smtClean="0"/>
                        <a:t>被迫跟在卡車後面</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30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i="1" dirty="0" smtClean="0">
                          <a:solidFill>
                            <a:srgbClr val="FF0000"/>
                          </a:solidFill>
                        </a:rPr>
                        <a:t>0</a:t>
                      </a:r>
                      <a:endParaRPr lang="zh-CN" altLang="en-US"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30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6372">
                <a:tc>
                  <a:txBody>
                    <a:bodyPr/>
                    <a:lstStyle/>
                    <a:p>
                      <a:pPr algn="ctr">
                        <a:lnSpc>
                          <a:spcPct val="100000"/>
                        </a:lnSpc>
                      </a:pPr>
                      <a:r>
                        <a:rPr lang="zh-TW" altLang="en-US" sz="1600" dirty="0" smtClean="0">
                          <a:solidFill>
                            <a:schemeClr val="tx1"/>
                          </a:solidFill>
                        </a:rPr>
                        <a:t>到達家附近</a:t>
                      </a:r>
                      <a:endParaRPr lang="zh-CN"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i="1" dirty="0" smtClean="0">
                          <a:solidFill>
                            <a:srgbClr val="FF0000"/>
                          </a:solidFill>
                        </a:rPr>
                        <a:t>---</a:t>
                      </a:r>
                      <a:endParaRPr lang="zh-CN" altLang="en-US"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6372">
                <a:tc>
                  <a:txBody>
                    <a:bodyPr/>
                    <a:lstStyle/>
                    <a:p>
                      <a:pPr algn="ctr">
                        <a:lnSpc>
                          <a:spcPct val="100000"/>
                        </a:lnSpc>
                      </a:pPr>
                      <a:r>
                        <a:rPr lang="zh-TW" altLang="en-US" sz="1600" dirty="0" smtClean="0"/>
                        <a:t>到家</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43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i="1" dirty="0" smtClean="0">
                          <a:solidFill>
                            <a:srgbClr val="FF0000"/>
                          </a:solidFill>
                        </a:rPr>
                        <a:t>---</a:t>
                      </a:r>
                      <a:endParaRPr lang="zh-CN" altLang="en-US"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文本框 4"/>
          <p:cNvSpPr txBox="1"/>
          <p:nvPr/>
        </p:nvSpPr>
        <p:spPr>
          <a:xfrm>
            <a:off x="791988" y="1725387"/>
            <a:ext cx="1036813" cy="400110"/>
          </a:xfrm>
          <a:prstGeom prst="rect">
            <a:avLst/>
          </a:prstGeom>
          <a:noFill/>
        </p:spPr>
        <p:txBody>
          <a:bodyPr wrap="square" rtlCol="0">
            <a:spAutoFit/>
          </a:bodyPr>
          <a:lstStyle/>
          <a:p>
            <a:r>
              <a:rPr kumimoji="1" lang="en-US" altLang="zh-TW" sz="2000" b="1" dirty="0" smtClean="0"/>
              <a:t>MC</a:t>
            </a:r>
            <a:r>
              <a:rPr kumimoji="1" lang="zh-TW" altLang="en-US" sz="2000" b="1" dirty="0" smtClean="0"/>
              <a:t>：</a:t>
            </a:r>
            <a:endParaRPr kumimoji="1" lang="zh-CN" altLang="en-US" sz="2000" b="1" dirty="0"/>
          </a:p>
        </p:txBody>
      </p:sp>
      <p:sp>
        <p:nvSpPr>
          <p:cNvPr id="6" name="矩形 5"/>
          <p:cNvSpPr/>
          <p:nvPr/>
        </p:nvSpPr>
        <p:spPr>
          <a:xfrm>
            <a:off x="2476500" y="641494"/>
            <a:ext cx="9153525" cy="923330"/>
          </a:xfrm>
          <a:prstGeom prst="rect">
            <a:avLst/>
          </a:prstGeom>
        </p:spPr>
        <p:txBody>
          <a:bodyPr wrap="square">
            <a:spAutoFit/>
          </a:bodyPr>
          <a:lstStyle/>
          <a:p>
            <a:pPr>
              <a:lnSpc>
                <a:spcPct val="150000"/>
              </a:lnSpc>
            </a:pPr>
            <a:r>
              <a:rPr lang="zh-TW" altLang="en-US" dirty="0" smtClean="0">
                <a:solidFill>
                  <a:srgbClr val="1A1A1A"/>
                </a:solidFill>
                <a:latin typeface="-apple-system" charset="0"/>
              </a:rPr>
              <a:t>同樣地， </a:t>
            </a:r>
            <a:r>
              <a:rPr lang="zh-TW" altLang="en-US" b="1" u="sng" dirty="0" smtClean="0">
                <a:solidFill>
                  <a:srgbClr val="1A1A1A"/>
                </a:solidFill>
                <a:latin typeface="-apple-system" charset="0"/>
              </a:rPr>
              <a:t>用“預計仍須耗時”來間接反映這個狀態的價值，在某狀態預估到家時間越長，此狀態價值越低</a:t>
            </a:r>
            <a:r>
              <a:rPr lang="zh-TW" altLang="en-US" dirty="0" smtClean="0">
                <a:solidFill>
                  <a:srgbClr val="1A1A1A"/>
                </a:solidFill>
                <a:latin typeface="-apple-system" charset="0"/>
              </a:rPr>
              <a:t>。</a:t>
            </a:r>
            <a:endParaRPr lang="en-US" altLang="zh-CN" dirty="0" smtClean="0">
              <a:solidFill>
                <a:srgbClr val="1A1A1A"/>
              </a:solidFill>
              <a:latin typeface="-apple-system" charset="0"/>
            </a:endParaRPr>
          </a:p>
        </p:txBody>
      </p:sp>
      <p:sp>
        <p:nvSpPr>
          <p:cNvPr id="7" name="矩形 6"/>
          <p:cNvSpPr/>
          <p:nvPr/>
        </p:nvSpPr>
        <p:spPr>
          <a:xfrm>
            <a:off x="7672387" y="2125497"/>
            <a:ext cx="3957638" cy="3416320"/>
          </a:xfrm>
          <a:prstGeom prst="rect">
            <a:avLst/>
          </a:prstGeom>
        </p:spPr>
        <p:txBody>
          <a:bodyPr wrap="square">
            <a:spAutoFit/>
          </a:bodyPr>
          <a:lstStyle/>
          <a:p>
            <a:pPr>
              <a:lnSpc>
                <a:spcPct val="150000"/>
              </a:lnSpc>
            </a:pPr>
            <a:r>
              <a:rPr lang="zh-TW" altLang="en-US" dirty="0" smtClean="0">
                <a:solidFill>
                  <a:srgbClr val="1A1A1A"/>
                </a:solidFill>
                <a:latin typeface="-apple-system" charset="0"/>
              </a:rPr>
              <a:t>這個例子中，一開始“預測總耗時” </a:t>
            </a:r>
            <a:r>
              <a:rPr lang="en-US" altLang="zh-TW" dirty="0" smtClean="0">
                <a:solidFill>
                  <a:srgbClr val="1A1A1A"/>
                </a:solidFill>
                <a:latin typeface="-apple-system" charset="0"/>
              </a:rPr>
              <a:t>30mins</a:t>
            </a:r>
            <a:r>
              <a:rPr lang="zh-TW" altLang="en-US" dirty="0">
                <a:solidFill>
                  <a:srgbClr val="1A1A1A"/>
                </a:solidFill>
                <a:latin typeface="-apple-system" charset="0"/>
              </a:rPr>
              <a:t> </a:t>
            </a:r>
            <a:r>
              <a:rPr lang="zh-TW" altLang="en-US" dirty="0" smtClean="0">
                <a:solidFill>
                  <a:srgbClr val="1A1A1A"/>
                </a:solidFill>
                <a:latin typeface="-apple-system" charset="0"/>
              </a:rPr>
              <a:t>回到家。</a:t>
            </a:r>
            <a:r>
              <a:rPr lang="en-US" altLang="zh-TW" dirty="0" smtClean="0">
                <a:solidFill>
                  <a:srgbClr val="1A1A1A"/>
                </a:solidFill>
                <a:latin typeface="-apple-system" charset="0"/>
              </a:rPr>
              <a:t>MC</a:t>
            </a:r>
            <a:r>
              <a:rPr lang="zh-TW" altLang="en-US" dirty="0" smtClean="0">
                <a:solidFill>
                  <a:srgbClr val="1A1A1A"/>
                </a:solidFill>
                <a:latin typeface="-apple-system" charset="0"/>
              </a:rPr>
              <a:t>方法會始終在這個 </a:t>
            </a:r>
            <a:r>
              <a:rPr lang="en-US" altLang="zh-TW" dirty="0" smtClean="0">
                <a:solidFill>
                  <a:srgbClr val="1A1A1A"/>
                </a:solidFill>
                <a:latin typeface="-apple-system" charset="0"/>
              </a:rPr>
              <a:t>Episode</a:t>
            </a:r>
            <a:r>
              <a:rPr lang="zh-TW" altLang="en-US" dirty="0" smtClean="0">
                <a:solidFill>
                  <a:srgbClr val="1A1A1A"/>
                </a:solidFill>
                <a:latin typeface="-apple-system" charset="0"/>
              </a:rPr>
              <a:t> 延續這個“預測總耗時”</a:t>
            </a:r>
            <a:endParaRPr lang="en-US" altLang="zh-TW" dirty="0" smtClean="0">
              <a:solidFill>
                <a:srgbClr val="1A1A1A"/>
              </a:solidFill>
              <a:latin typeface="-apple-system" charset="0"/>
            </a:endParaRPr>
          </a:p>
          <a:p>
            <a:pPr>
              <a:lnSpc>
                <a:spcPct val="150000"/>
              </a:lnSpc>
            </a:pPr>
            <a:endParaRPr lang="en-US" altLang="zh-TW" dirty="0">
              <a:solidFill>
                <a:srgbClr val="1A1A1A"/>
              </a:solidFill>
              <a:latin typeface="-apple-system" charset="0"/>
            </a:endParaRPr>
          </a:p>
          <a:p>
            <a:pPr>
              <a:lnSpc>
                <a:spcPct val="150000"/>
              </a:lnSpc>
            </a:pPr>
            <a:r>
              <a:rPr lang="en-US" altLang="zh-TW" dirty="0" smtClean="0">
                <a:solidFill>
                  <a:srgbClr val="1A1A1A"/>
                </a:solidFill>
                <a:latin typeface="-apple-system" charset="0"/>
              </a:rPr>
              <a:t>MC</a:t>
            </a:r>
            <a:r>
              <a:rPr lang="zh-TW" altLang="en-US" dirty="0" smtClean="0">
                <a:solidFill>
                  <a:srgbClr val="1A1A1A"/>
                </a:solidFill>
                <a:latin typeface="-apple-system" charset="0"/>
              </a:rPr>
              <a:t> 方法會在 </a:t>
            </a:r>
            <a:r>
              <a:rPr lang="en-US" altLang="zh-TW" dirty="0" smtClean="0">
                <a:solidFill>
                  <a:srgbClr val="1A1A1A"/>
                </a:solidFill>
                <a:latin typeface="-apple-system" charset="0"/>
              </a:rPr>
              <a:t>Episode</a:t>
            </a:r>
            <a:r>
              <a:rPr lang="zh-TW" altLang="en-US" dirty="0" smtClean="0">
                <a:solidFill>
                  <a:srgbClr val="1A1A1A"/>
                </a:solidFill>
                <a:latin typeface="-apple-system" charset="0"/>
              </a:rPr>
              <a:t> 結束之後得到 </a:t>
            </a:r>
            <a:r>
              <a:rPr lang="en-US" altLang="zh-TW" dirty="0" smtClean="0">
                <a:solidFill>
                  <a:srgbClr val="1A1A1A"/>
                </a:solidFill>
                <a:latin typeface="-apple-system" charset="0"/>
              </a:rPr>
              <a:t>43</a:t>
            </a:r>
            <a:r>
              <a:rPr lang="zh-TW" altLang="en-US" dirty="0" smtClean="0">
                <a:solidFill>
                  <a:srgbClr val="1A1A1A"/>
                </a:solidFill>
                <a:latin typeface="-apple-system" charset="0"/>
              </a:rPr>
              <a:t> 這個結果，進而更新狀態價值“</a:t>
            </a:r>
            <a:r>
              <a:rPr lang="zh-TW" altLang="en-US" b="1" i="1" dirty="0">
                <a:solidFill>
                  <a:srgbClr val="FF0000"/>
                </a:solidFill>
              </a:rPr>
              <a:t>預計仍需</a:t>
            </a:r>
            <a:r>
              <a:rPr lang="zh-TW" altLang="en-US" b="1" i="1" dirty="0" smtClean="0">
                <a:solidFill>
                  <a:srgbClr val="FF0000"/>
                </a:solidFill>
              </a:rPr>
              <a:t>耗時</a:t>
            </a:r>
            <a:r>
              <a:rPr lang="zh-TW" altLang="en-US" b="1" i="1" dirty="0" smtClean="0"/>
              <a:t>”</a:t>
            </a:r>
            <a:r>
              <a:rPr lang="zh-TW" altLang="en-US" dirty="0" smtClean="0">
                <a:solidFill>
                  <a:srgbClr val="1A1A1A"/>
                </a:solidFill>
                <a:latin typeface="-apple-system" charset="0"/>
              </a:rPr>
              <a:t>。</a:t>
            </a:r>
            <a:endParaRPr lang="en-US" altLang="zh-TW" dirty="0" smtClean="0">
              <a:solidFill>
                <a:srgbClr val="1A1A1A"/>
              </a:solidFill>
              <a:latin typeface="-apple-system" charset="0"/>
            </a:endParaRPr>
          </a:p>
          <a:p>
            <a:pPr>
              <a:lnSpc>
                <a:spcPct val="150000"/>
              </a:lnSpc>
            </a:pPr>
            <a:r>
              <a:rPr lang="zh-TW" altLang="en-US" dirty="0" smtClean="0">
                <a:solidFill>
                  <a:srgbClr val="1A1A1A"/>
                </a:solidFill>
                <a:latin typeface="-apple-system" charset="0"/>
              </a:rPr>
              <a:t>見下圖，使用 </a:t>
            </a:r>
            <a:r>
              <a:rPr lang="en-US" altLang="zh-TW" dirty="0" smtClean="0">
                <a:solidFill>
                  <a:srgbClr val="1A1A1A"/>
                </a:solidFill>
                <a:latin typeface="-apple-system" charset="0"/>
              </a:rPr>
              <a:t>MC</a:t>
            </a:r>
            <a:r>
              <a:rPr lang="zh-TW" altLang="en-US" dirty="0" smtClean="0">
                <a:solidFill>
                  <a:srgbClr val="1A1A1A"/>
                </a:solidFill>
                <a:latin typeface="-apple-system" charset="0"/>
              </a:rPr>
              <a:t> 更新的結果。</a:t>
            </a:r>
            <a:endParaRPr lang="en-US" altLang="zh-TW" dirty="0" smtClean="0">
              <a:solidFill>
                <a:srgbClr val="1A1A1A"/>
              </a:solidFill>
              <a:latin typeface="-apple-system" charset="0"/>
            </a:endParaRPr>
          </a:p>
        </p:txBody>
      </p:sp>
    </p:spTree>
    <p:extLst>
      <p:ext uri="{BB962C8B-B14F-4D97-AF65-F5344CB8AC3E}">
        <p14:creationId xmlns:p14="http://schemas.microsoft.com/office/powerpoint/2010/main" val="13326594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535909945"/>
              </p:ext>
            </p:extLst>
          </p:nvPr>
        </p:nvGraphicFramePr>
        <p:xfrm>
          <a:off x="806978" y="1325927"/>
          <a:ext cx="4919265" cy="3785613"/>
        </p:xfrm>
        <a:graphic>
          <a:graphicData uri="http://schemas.openxmlformats.org/drawingml/2006/table">
            <a:tbl>
              <a:tblPr firstRow="1" bandRow="1">
                <a:tableStyleId>{69012ECD-51FC-41F1-AA8D-1B2483CD663E}</a:tableStyleId>
              </a:tblPr>
              <a:tblGrid>
                <a:gridCol w="1511706"/>
                <a:gridCol w="1174545"/>
                <a:gridCol w="1116507"/>
                <a:gridCol w="1116507"/>
              </a:tblGrid>
              <a:tr h="698957">
                <a:tc>
                  <a:txBody>
                    <a:bodyPr/>
                    <a:lstStyle/>
                    <a:p>
                      <a:pPr algn="ctr"/>
                      <a:r>
                        <a:rPr lang="zh-TW" altLang="en-US" sz="1600" dirty="0" smtClean="0">
                          <a:solidFill>
                            <a:schemeClr val="tx1"/>
                          </a:solidFill>
                        </a:rPr>
                        <a:t>狀態</a:t>
                      </a:r>
                      <a:endParaRPr lang="zh-CN"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TW" altLang="en-US" sz="1600" b="1" kern="1200" dirty="0" smtClean="0">
                          <a:solidFill>
                            <a:schemeClr val="tx1"/>
                          </a:solidFill>
                          <a:latin typeface="+mn-lt"/>
                          <a:ea typeface="+mn-ea"/>
                          <a:cs typeface="+mn-cs"/>
                        </a:rPr>
                        <a:t>已消耗時間</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TW" altLang="en-US" sz="1600" b="1" i="1" kern="1200" dirty="0" smtClean="0">
                          <a:solidFill>
                            <a:srgbClr val="FF0000"/>
                          </a:solidFill>
                          <a:latin typeface="+mn-lt"/>
                          <a:ea typeface="+mn-ea"/>
                          <a:cs typeface="+mn-cs"/>
                        </a:rPr>
                        <a:t>預計仍需耗時</a:t>
                      </a:r>
                      <a:endParaRPr lang="zh-CN" altLang="en-US" sz="1600" b="1" i="1" kern="1200" dirty="0">
                        <a:solidFill>
                          <a:srgbClr val="FF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TW" altLang="en-US" sz="1600" b="1" kern="1200" dirty="0" smtClean="0">
                          <a:solidFill>
                            <a:schemeClr val="tx1"/>
                          </a:solidFill>
                          <a:latin typeface="+mn-lt"/>
                          <a:ea typeface="+mn-ea"/>
                          <a:cs typeface="+mn-cs"/>
                        </a:rPr>
                        <a:t>預測總耗時</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68711">
                <a:tc>
                  <a:txBody>
                    <a:bodyPr/>
                    <a:lstStyle/>
                    <a:p>
                      <a:pPr algn="ctr">
                        <a:lnSpc>
                          <a:spcPct val="100000"/>
                        </a:lnSpc>
                      </a:pPr>
                      <a:r>
                        <a:rPr lang="zh-TW" altLang="en-US" sz="1600" dirty="0" smtClean="0"/>
                        <a:t>離開辦公室</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i="1" dirty="0" smtClean="0">
                          <a:solidFill>
                            <a:srgbClr val="FF0000"/>
                          </a:solidFill>
                        </a:rPr>
                        <a:t>30</a:t>
                      </a:r>
                      <a:endParaRPr lang="zh-CN" altLang="en-US"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30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7170">
                <a:tc>
                  <a:txBody>
                    <a:bodyPr/>
                    <a:lstStyle/>
                    <a:p>
                      <a:pPr algn="ctr">
                        <a:lnSpc>
                          <a:spcPct val="100000"/>
                        </a:lnSpc>
                      </a:pPr>
                      <a:r>
                        <a:rPr lang="zh-TW" altLang="en-US" sz="1600" dirty="0" smtClean="0"/>
                        <a:t>取車，發現下雨</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5</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b="1" i="1" dirty="0" smtClean="0">
                          <a:solidFill>
                            <a:srgbClr val="FF0000"/>
                          </a:solidFill>
                        </a:rPr>
                        <a:t>25</a:t>
                      </a:r>
                      <a:endParaRPr lang="zh-CN" altLang="en-US" b="1" i="1"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30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6183">
                <a:tc>
                  <a:txBody>
                    <a:bodyPr/>
                    <a:lstStyle/>
                    <a:p>
                      <a:pPr algn="ctr">
                        <a:lnSpc>
                          <a:spcPct val="100000"/>
                        </a:lnSpc>
                      </a:pPr>
                      <a:r>
                        <a:rPr lang="zh-TW" altLang="en-US" sz="1600" dirty="0" smtClean="0"/>
                        <a:t>離開高速公路</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20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i="1" dirty="0" smtClean="0">
                          <a:solidFill>
                            <a:srgbClr val="FF0000"/>
                          </a:solidFill>
                        </a:rPr>
                        <a:t>10</a:t>
                      </a:r>
                      <a:endParaRPr lang="zh-CN" altLang="en-US"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30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7170">
                <a:tc>
                  <a:txBody>
                    <a:bodyPr/>
                    <a:lstStyle/>
                    <a:p>
                      <a:pPr algn="ctr">
                        <a:lnSpc>
                          <a:spcPct val="100000"/>
                        </a:lnSpc>
                      </a:pPr>
                      <a:r>
                        <a:rPr lang="zh-TW" altLang="en-US" sz="1600" dirty="0" smtClean="0"/>
                        <a:t>被迫跟在卡車後面</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30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i="1" dirty="0" smtClean="0">
                          <a:solidFill>
                            <a:srgbClr val="FF0000"/>
                          </a:solidFill>
                        </a:rPr>
                        <a:t>30</a:t>
                      </a:r>
                      <a:endParaRPr lang="zh-CN" altLang="en-US"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30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8711">
                <a:tc>
                  <a:txBody>
                    <a:bodyPr/>
                    <a:lstStyle/>
                    <a:p>
                      <a:pPr algn="ctr">
                        <a:lnSpc>
                          <a:spcPct val="100000"/>
                        </a:lnSpc>
                      </a:pPr>
                      <a:r>
                        <a:rPr lang="zh-TW" altLang="en-US" sz="1600" dirty="0" smtClean="0">
                          <a:solidFill>
                            <a:schemeClr val="tx1"/>
                          </a:solidFill>
                        </a:rPr>
                        <a:t>到達家附近</a:t>
                      </a:r>
                      <a:endParaRPr lang="zh-CN"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i="1" dirty="0" smtClean="0">
                          <a:solidFill>
                            <a:srgbClr val="FF0000"/>
                          </a:solidFill>
                        </a:rPr>
                        <a:t>--</a:t>
                      </a:r>
                      <a:endParaRPr lang="zh-CN" altLang="en-US"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8711">
                <a:tc>
                  <a:txBody>
                    <a:bodyPr/>
                    <a:lstStyle/>
                    <a:p>
                      <a:pPr algn="ctr">
                        <a:lnSpc>
                          <a:spcPct val="100000"/>
                        </a:lnSpc>
                      </a:pPr>
                      <a:r>
                        <a:rPr lang="zh-TW" altLang="en-US" sz="1600" dirty="0" smtClean="0"/>
                        <a:t>到家</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43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i="1" dirty="0" smtClean="0">
                          <a:solidFill>
                            <a:srgbClr val="FF0000"/>
                          </a:solidFill>
                        </a:rPr>
                        <a:t>--</a:t>
                      </a:r>
                      <a:endParaRPr lang="zh-CN" altLang="en-US"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文本框 4"/>
          <p:cNvSpPr txBox="1"/>
          <p:nvPr/>
        </p:nvSpPr>
        <p:spPr>
          <a:xfrm>
            <a:off x="806978" y="751026"/>
            <a:ext cx="1036813" cy="400110"/>
          </a:xfrm>
          <a:prstGeom prst="rect">
            <a:avLst/>
          </a:prstGeom>
          <a:noFill/>
        </p:spPr>
        <p:txBody>
          <a:bodyPr wrap="square" rtlCol="0">
            <a:spAutoFit/>
          </a:bodyPr>
          <a:lstStyle/>
          <a:p>
            <a:r>
              <a:rPr kumimoji="1" lang="en-US" altLang="zh-TW" sz="2000" b="1" dirty="0" smtClean="0"/>
              <a:t>MC</a:t>
            </a:r>
            <a:r>
              <a:rPr kumimoji="1" lang="zh-TW" altLang="en-US" sz="2000" b="1" dirty="0" smtClean="0"/>
              <a:t>：</a:t>
            </a:r>
            <a:endParaRPr kumimoji="1" lang="zh-CN" altLang="en-US" sz="2000" b="1" dirty="0"/>
          </a:p>
        </p:txBody>
      </p:sp>
      <p:graphicFrame>
        <p:nvGraphicFramePr>
          <p:cNvPr id="7" name="表格 6"/>
          <p:cNvGraphicFramePr>
            <a:graphicFrameLocks noGrp="1"/>
          </p:cNvGraphicFramePr>
          <p:nvPr>
            <p:extLst>
              <p:ext uri="{D42A27DB-BD31-4B8C-83A1-F6EECF244321}">
                <p14:modId xmlns:p14="http://schemas.microsoft.com/office/powerpoint/2010/main" val="2126589458"/>
              </p:ext>
            </p:extLst>
          </p:nvPr>
        </p:nvGraphicFramePr>
        <p:xfrm>
          <a:off x="6445770" y="1332721"/>
          <a:ext cx="5276537" cy="3778818"/>
        </p:xfrm>
        <a:graphic>
          <a:graphicData uri="http://schemas.openxmlformats.org/drawingml/2006/table">
            <a:tbl>
              <a:tblPr firstRow="1" bandRow="1">
                <a:tableStyleId>{69012ECD-51FC-41F1-AA8D-1B2483CD663E}</a:tableStyleId>
              </a:tblPr>
              <a:tblGrid>
                <a:gridCol w="1621497"/>
                <a:gridCol w="1097740"/>
                <a:gridCol w="1359704"/>
                <a:gridCol w="1197596"/>
              </a:tblGrid>
              <a:tr h="697703">
                <a:tc>
                  <a:txBody>
                    <a:bodyPr/>
                    <a:lstStyle/>
                    <a:p>
                      <a:pPr algn="ctr"/>
                      <a:r>
                        <a:rPr lang="zh-TW" altLang="en-US" sz="1600" dirty="0" smtClean="0">
                          <a:solidFill>
                            <a:schemeClr val="tx1"/>
                          </a:solidFill>
                        </a:rPr>
                        <a:t>狀態</a:t>
                      </a:r>
                      <a:endParaRPr lang="zh-CN"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TW" altLang="en-US" sz="1600" b="1" kern="1200" dirty="0" smtClean="0">
                          <a:solidFill>
                            <a:schemeClr val="tx1"/>
                          </a:solidFill>
                          <a:latin typeface="+mn-lt"/>
                          <a:ea typeface="+mn-ea"/>
                          <a:cs typeface="+mn-cs"/>
                        </a:rPr>
                        <a:t>已消耗時間</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TW" altLang="en-US" sz="1600" b="1" i="1" kern="1200" dirty="0" smtClean="0">
                          <a:solidFill>
                            <a:srgbClr val="FF0000"/>
                          </a:solidFill>
                          <a:latin typeface="+mn-lt"/>
                          <a:ea typeface="+mn-ea"/>
                          <a:cs typeface="+mn-cs"/>
                        </a:rPr>
                        <a:t>預計仍需耗時</a:t>
                      </a:r>
                      <a:endParaRPr lang="zh-CN" altLang="en-US" sz="1600" b="1" i="1" kern="1200" dirty="0">
                        <a:solidFill>
                          <a:srgbClr val="FF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TW" altLang="en-US" sz="1600" b="1" kern="1200" dirty="0" smtClean="0">
                          <a:solidFill>
                            <a:schemeClr val="tx1"/>
                          </a:solidFill>
                          <a:latin typeface="+mn-lt"/>
                          <a:ea typeface="+mn-ea"/>
                          <a:cs typeface="+mn-cs"/>
                        </a:rPr>
                        <a:t>預測總耗時</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67869">
                <a:tc>
                  <a:txBody>
                    <a:bodyPr/>
                    <a:lstStyle/>
                    <a:p>
                      <a:pPr algn="ctr">
                        <a:lnSpc>
                          <a:spcPct val="100000"/>
                        </a:lnSpc>
                      </a:pPr>
                      <a:r>
                        <a:rPr lang="zh-TW" altLang="en-US" sz="1600" dirty="0" smtClean="0"/>
                        <a:t>離開辦公室</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0</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b="1" i="1" dirty="0" smtClean="0">
                          <a:solidFill>
                            <a:srgbClr val="FF0000"/>
                          </a:solidFill>
                        </a:rPr>
                        <a:t>43</a:t>
                      </a:r>
                      <a:endParaRPr lang="zh-CN" altLang="en-US" sz="1600"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43</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6099">
                <a:tc>
                  <a:txBody>
                    <a:bodyPr/>
                    <a:lstStyle/>
                    <a:p>
                      <a:pPr algn="ctr">
                        <a:lnSpc>
                          <a:spcPct val="100000"/>
                        </a:lnSpc>
                      </a:pPr>
                      <a:r>
                        <a:rPr lang="zh-TW" altLang="en-US" sz="1600" dirty="0" smtClean="0"/>
                        <a:t>取車，發現下雨</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5</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600" b="1" i="1" dirty="0" smtClean="0">
                          <a:solidFill>
                            <a:srgbClr val="FF0000"/>
                          </a:solidFill>
                        </a:rPr>
                        <a:t>38</a:t>
                      </a:r>
                      <a:endParaRPr lang="zh-CN" altLang="en-US" sz="1600" b="1" i="1"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43</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5310">
                <a:tc>
                  <a:txBody>
                    <a:bodyPr/>
                    <a:lstStyle/>
                    <a:p>
                      <a:pPr algn="ctr">
                        <a:lnSpc>
                          <a:spcPct val="100000"/>
                        </a:lnSpc>
                      </a:pPr>
                      <a:r>
                        <a:rPr lang="zh-TW" altLang="en-US" sz="1600" dirty="0" smtClean="0"/>
                        <a:t>離開高速公路</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20</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b="1" i="1" dirty="0" smtClean="0">
                          <a:solidFill>
                            <a:srgbClr val="FF0000"/>
                          </a:solidFill>
                        </a:rPr>
                        <a:t>23</a:t>
                      </a:r>
                      <a:endParaRPr lang="zh-CN" altLang="en-US" sz="1600"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43</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6099">
                <a:tc>
                  <a:txBody>
                    <a:bodyPr/>
                    <a:lstStyle/>
                    <a:p>
                      <a:pPr algn="ctr">
                        <a:lnSpc>
                          <a:spcPct val="100000"/>
                        </a:lnSpc>
                      </a:pPr>
                      <a:r>
                        <a:rPr lang="zh-TW" altLang="en-US" sz="1600" dirty="0" smtClean="0"/>
                        <a:t>被迫跟在卡車後面</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30</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b="1" i="1" dirty="0" smtClean="0">
                          <a:solidFill>
                            <a:srgbClr val="FF0000"/>
                          </a:solidFill>
                        </a:rPr>
                        <a:t>13</a:t>
                      </a:r>
                      <a:endParaRPr lang="zh-CN" altLang="en-US" sz="1600"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43</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7869">
                <a:tc>
                  <a:txBody>
                    <a:bodyPr/>
                    <a:lstStyle/>
                    <a:p>
                      <a:pPr algn="ctr">
                        <a:lnSpc>
                          <a:spcPct val="100000"/>
                        </a:lnSpc>
                      </a:pPr>
                      <a:r>
                        <a:rPr lang="zh-TW" altLang="en-US" sz="1600" dirty="0" smtClean="0">
                          <a:solidFill>
                            <a:schemeClr val="tx1"/>
                          </a:solidFill>
                        </a:rPr>
                        <a:t>到達家附近</a:t>
                      </a:r>
                      <a:endParaRPr lang="zh-CN"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b="1" i="1" dirty="0" smtClean="0">
                          <a:solidFill>
                            <a:srgbClr val="FF0000"/>
                          </a:solidFill>
                        </a:rPr>
                        <a:t>3</a:t>
                      </a:r>
                      <a:endParaRPr lang="zh-CN" altLang="en-US" sz="1600"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43</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7869">
                <a:tc>
                  <a:txBody>
                    <a:bodyPr/>
                    <a:lstStyle/>
                    <a:p>
                      <a:pPr algn="ctr">
                        <a:lnSpc>
                          <a:spcPct val="100000"/>
                        </a:lnSpc>
                      </a:pPr>
                      <a:r>
                        <a:rPr lang="zh-TW" altLang="en-US" sz="1600" dirty="0" smtClean="0"/>
                        <a:t>到家</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43</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b="1" i="1" dirty="0" smtClean="0">
                          <a:solidFill>
                            <a:srgbClr val="FF0000"/>
                          </a:solidFill>
                        </a:rPr>
                        <a:t>0</a:t>
                      </a:r>
                      <a:endParaRPr lang="zh-CN" altLang="en-US" sz="1600"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43</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473043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828766460"/>
              </p:ext>
            </p:extLst>
          </p:nvPr>
        </p:nvGraphicFramePr>
        <p:xfrm>
          <a:off x="449706" y="1018629"/>
          <a:ext cx="5321506" cy="4362840"/>
        </p:xfrm>
        <a:graphic>
          <a:graphicData uri="http://schemas.openxmlformats.org/drawingml/2006/table">
            <a:tbl>
              <a:tblPr firstRow="1" bandRow="1">
                <a:tableStyleId>{69012ECD-51FC-41F1-AA8D-1B2483CD663E}</a:tableStyleId>
              </a:tblPr>
              <a:tblGrid>
                <a:gridCol w="1635317"/>
                <a:gridCol w="1107095"/>
                <a:gridCol w="1371292"/>
                <a:gridCol w="1207802"/>
              </a:tblGrid>
              <a:tr h="805534">
                <a:tc>
                  <a:txBody>
                    <a:bodyPr/>
                    <a:lstStyle/>
                    <a:p>
                      <a:pPr algn="ctr"/>
                      <a:r>
                        <a:rPr lang="zh-TW" altLang="en-US" sz="1600" dirty="0" smtClean="0">
                          <a:solidFill>
                            <a:schemeClr val="tx1"/>
                          </a:solidFill>
                        </a:rPr>
                        <a:t>狀態</a:t>
                      </a:r>
                      <a:endParaRPr lang="zh-CN"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TW" altLang="en-US" sz="1600" b="1" kern="1200" dirty="0" smtClean="0">
                          <a:solidFill>
                            <a:schemeClr val="tx1"/>
                          </a:solidFill>
                          <a:latin typeface="+mn-lt"/>
                          <a:ea typeface="+mn-ea"/>
                          <a:cs typeface="+mn-cs"/>
                        </a:rPr>
                        <a:t>已消耗時間</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TW" altLang="en-US" sz="1600" b="1" i="1" kern="1200" dirty="0" smtClean="0">
                          <a:solidFill>
                            <a:srgbClr val="FF0000"/>
                          </a:solidFill>
                          <a:latin typeface="+mn-lt"/>
                          <a:ea typeface="+mn-ea"/>
                          <a:cs typeface="+mn-cs"/>
                        </a:rPr>
                        <a:t>預計仍需耗時</a:t>
                      </a:r>
                      <a:endParaRPr lang="zh-CN" altLang="en-US" sz="1600" b="1" i="1" kern="1200" dirty="0">
                        <a:solidFill>
                          <a:srgbClr val="FF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TW" altLang="en-US" sz="1600" b="1" kern="1200" dirty="0" smtClean="0">
                          <a:solidFill>
                            <a:schemeClr val="tx1"/>
                          </a:solidFill>
                          <a:latin typeface="+mn-lt"/>
                          <a:ea typeface="+mn-ea"/>
                          <a:cs typeface="+mn-cs"/>
                        </a:rPr>
                        <a:t>預測總耗時</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40179">
                <a:tc>
                  <a:txBody>
                    <a:bodyPr/>
                    <a:lstStyle/>
                    <a:p>
                      <a:pPr algn="ctr">
                        <a:lnSpc>
                          <a:spcPct val="100000"/>
                        </a:lnSpc>
                      </a:pPr>
                      <a:r>
                        <a:rPr lang="zh-TW" altLang="en-US" sz="1600" dirty="0" smtClean="0"/>
                        <a:t>離開辦公室</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0</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b="1" i="1" dirty="0" smtClean="0">
                          <a:solidFill>
                            <a:srgbClr val="FF0000"/>
                          </a:solidFill>
                        </a:rPr>
                        <a:t>43</a:t>
                      </a:r>
                      <a:endParaRPr lang="zh-CN" altLang="en-US" sz="1600"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43</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8227">
                <a:tc>
                  <a:txBody>
                    <a:bodyPr/>
                    <a:lstStyle/>
                    <a:p>
                      <a:pPr algn="ctr">
                        <a:lnSpc>
                          <a:spcPct val="100000"/>
                        </a:lnSpc>
                      </a:pPr>
                      <a:r>
                        <a:rPr lang="zh-TW" altLang="en-US" sz="1600" dirty="0" smtClean="0"/>
                        <a:t>取車，發現下雨</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5</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600" b="1" i="1" dirty="0" smtClean="0">
                          <a:solidFill>
                            <a:srgbClr val="FF0000"/>
                          </a:solidFill>
                        </a:rPr>
                        <a:t>38</a:t>
                      </a:r>
                      <a:endParaRPr lang="zh-CN" altLang="en-US" sz="1600" b="1" i="1"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43</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0315">
                <a:tc>
                  <a:txBody>
                    <a:bodyPr/>
                    <a:lstStyle/>
                    <a:p>
                      <a:pPr algn="ctr">
                        <a:lnSpc>
                          <a:spcPct val="100000"/>
                        </a:lnSpc>
                      </a:pPr>
                      <a:r>
                        <a:rPr lang="zh-TW" altLang="en-US" sz="1600" dirty="0" smtClean="0"/>
                        <a:t>離開高速公路</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20</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b="1" i="1" dirty="0" smtClean="0">
                          <a:solidFill>
                            <a:srgbClr val="FF0000"/>
                          </a:solidFill>
                        </a:rPr>
                        <a:t>23</a:t>
                      </a:r>
                      <a:endParaRPr lang="zh-CN" altLang="en-US" sz="1600"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43</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8227">
                <a:tc>
                  <a:txBody>
                    <a:bodyPr/>
                    <a:lstStyle/>
                    <a:p>
                      <a:pPr algn="ctr">
                        <a:lnSpc>
                          <a:spcPct val="100000"/>
                        </a:lnSpc>
                      </a:pPr>
                      <a:r>
                        <a:rPr lang="zh-TW" altLang="en-US" sz="1600" dirty="0" smtClean="0"/>
                        <a:t>被迫跟在卡車後面</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30</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b="1" i="1" dirty="0" smtClean="0">
                          <a:solidFill>
                            <a:srgbClr val="FF0000"/>
                          </a:solidFill>
                        </a:rPr>
                        <a:t>13</a:t>
                      </a:r>
                      <a:endParaRPr lang="zh-CN" altLang="en-US" sz="1600"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43</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0179">
                <a:tc>
                  <a:txBody>
                    <a:bodyPr/>
                    <a:lstStyle/>
                    <a:p>
                      <a:pPr algn="ctr">
                        <a:lnSpc>
                          <a:spcPct val="100000"/>
                        </a:lnSpc>
                      </a:pPr>
                      <a:r>
                        <a:rPr lang="zh-TW" altLang="en-US" sz="1600" dirty="0" smtClean="0">
                          <a:solidFill>
                            <a:schemeClr val="tx1"/>
                          </a:solidFill>
                        </a:rPr>
                        <a:t>到達家附近</a:t>
                      </a:r>
                      <a:endParaRPr lang="zh-CN"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b="1" i="1" dirty="0" smtClean="0">
                          <a:solidFill>
                            <a:srgbClr val="FF0000"/>
                          </a:solidFill>
                        </a:rPr>
                        <a:t>3</a:t>
                      </a:r>
                      <a:endParaRPr lang="zh-CN" altLang="en-US" sz="1600"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43</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0179">
                <a:tc>
                  <a:txBody>
                    <a:bodyPr/>
                    <a:lstStyle/>
                    <a:p>
                      <a:pPr algn="ctr">
                        <a:lnSpc>
                          <a:spcPct val="100000"/>
                        </a:lnSpc>
                      </a:pPr>
                      <a:r>
                        <a:rPr lang="zh-TW" altLang="en-US" sz="1600" dirty="0" smtClean="0"/>
                        <a:t>到家</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43</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b="1" i="1" dirty="0" smtClean="0">
                          <a:solidFill>
                            <a:srgbClr val="FF0000"/>
                          </a:solidFill>
                        </a:rPr>
                        <a:t>0</a:t>
                      </a:r>
                      <a:endParaRPr lang="zh-CN" altLang="en-US" sz="1600"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43</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文本框 4"/>
          <p:cNvSpPr txBox="1"/>
          <p:nvPr/>
        </p:nvSpPr>
        <p:spPr>
          <a:xfrm>
            <a:off x="449706" y="443728"/>
            <a:ext cx="2666289" cy="400110"/>
          </a:xfrm>
          <a:prstGeom prst="rect">
            <a:avLst/>
          </a:prstGeom>
          <a:noFill/>
        </p:spPr>
        <p:txBody>
          <a:bodyPr wrap="square" rtlCol="0">
            <a:spAutoFit/>
          </a:bodyPr>
          <a:lstStyle/>
          <a:p>
            <a:r>
              <a:rPr kumimoji="1" lang="en-US" altLang="zh-TW" sz="2000" b="1" dirty="0" smtClean="0"/>
              <a:t>MC</a:t>
            </a:r>
            <a:r>
              <a:rPr kumimoji="1" lang="zh-TW" altLang="en-US" sz="2000" b="1" dirty="0" smtClean="0"/>
              <a:t> ：</a:t>
            </a:r>
            <a:endParaRPr kumimoji="1" lang="zh-CN" altLang="en-US" sz="2000" b="1" dirty="0"/>
          </a:p>
        </p:txBody>
      </p:sp>
      <p:graphicFrame>
        <p:nvGraphicFramePr>
          <p:cNvPr id="6" name="表格 5"/>
          <p:cNvGraphicFramePr>
            <a:graphicFrameLocks noGrp="1"/>
          </p:cNvGraphicFramePr>
          <p:nvPr>
            <p:extLst>
              <p:ext uri="{D42A27DB-BD31-4B8C-83A1-F6EECF244321}">
                <p14:modId xmlns:p14="http://schemas.microsoft.com/office/powerpoint/2010/main" val="1211200431"/>
              </p:ext>
            </p:extLst>
          </p:nvPr>
        </p:nvGraphicFramePr>
        <p:xfrm>
          <a:off x="6295868" y="1018629"/>
          <a:ext cx="5411448" cy="4362839"/>
        </p:xfrm>
        <a:graphic>
          <a:graphicData uri="http://schemas.openxmlformats.org/drawingml/2006/table">
            <a:tbl>
              <a:tblPr firstRow="1" bandRow="1">
                <a:tableStyleId>{69012ECD-51FC-41F1-AA8D-1B2483CD663E}</a:tableStyleId>
              </a:tblPr>
              <a:tblGrid>
                <a:gridCol w="1662956"/>
                <a:gridCol w="1147135"/>
                <a:gridCol w="1373141"/>
                <a:gridCol w="1228216"/>
              </a:tblGrid>
              <a:tr h="808016">
                <a:tc>
                  <a:txBody>
                    <a:bodyPr/>
                    <a:lstStyle/>
                    <a:p>
                      <a:pPr algn="ctr"/>
                      <a:r>
                        <a:rPr lang="zh-TW" altLang="en-US" sz="1600" dirty="0" smtClean="0">
                          <a:solidFill>
                            <a:schemeClr val="tx1"/>
                          </a:solidFill>
                        </a:rPr>
                        <a:t>狀態</a:t>
                      </a:r>
                      <a:endParaRPr lang="zh-CN"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TW" altLang="en-US" sz="1600" b="1" kern="1200" dirty="0" smtClean="0">
                          <a:solidFill>
                            <a:schemeClr val="tx1"/>
                          </a:solidFill>
                          <a:latin typeface="+mn-lt"/>
                          <a:ea typeface="+mn-ea"/>
                          <a:cs typeface="+mn-cs"/>
                        </a:rPr>
                        <a:t>已消耗時間</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TW" altLang="en-US" sz="1600" b="1" i="1" kern="1200" dirty="0" smtClean="0">
                          <a:solidFill>
                            <a:srgbClr val="FF0000"/>
                          </a:solidFill>
                          <a:latin typeface="+mn-lt"/>
                          <a:ea typeface="+mn-ea"/>
                          <a:cs typeface="+mn-cs"/>
                        </a:rPr>
                        <a:t>預計仍需耗時</a:t>
                      </a:r>
                      <a:endParaRPr lang="zh-CN" altLang="en-US" sz="1600" b="1" i="1" kern="1200" dirty="0">
                        <a:solidFill>
                          <a:srgbClr val="FF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TW" altLang="en-US" sz="1600" b="1" kern="1200" dirty="0" smtClean="0">
                          <a:solidFill>
                            <a:schemeClr val="tx1"/>
                          </a:solidFill>
                          <a:latin typeface="+mn-lt"/>
                          <a:ea typeface="+mn-ea"/>
                          <a:cs typeface="+mn-cs"/>
                        </a:rPr>
                        <a:t>預測總耗時</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41844">
                <a:tc>
                  <a:txBody>
                    <a:bodyPr/>
                    <a:lstStyle/>
                    <a:p>
                      <a:pPr algn="ctr">
                        <a:lnSpc>
                          <a:spcPct val="100000"/>
                        </a:lnSpc>
                      </a:pPr>
                      <a:r>
                        <a:rPr lang="zh-TW" altLang="en-US" sz="1600" dirty="0" smtClean="0"/>
                        <a:t>離開辦公室</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i="1" dirty="0" smtClean="0">
                          <a:solidFill>
                            <a:srgbClr val="FF0000"/>
                          </a:solidFill>
                        </a:rPr>
                        <a:t>30</a:t>
                      </a:r>
                      <a:endParaRPr lang="zh-CN" altLang="en-US"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30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6901">
                <a:tc>
                  <a:txBody>
                    <a:bodyPr/>
                    <a:lstStyle/>
                    <a:p>
                      <a:pPr algn="ctr">
                        <a:lnSpc>
                          <a:spcPct val="100000"/>
                        </a:lnSpc>
                      </a:pPr>
                      <a:r>
                        <a:rPr lang="zh-TW" altLang="en-US" sz="1600" dirty="0" smtClean="0"/>
                        <a:t>取車，發現下雨</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5</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i="1" dirty="0" smtClean="0">
                          <a:solidFill>
                            <a:srgbClr val="FF0000"/>
                          </a:solidFill>
                        </a:rPr>
                        <a:t>35</a:t>
                      </a:r>
                      <a:endParaRPr lang="zh-CN" altLang="en-US"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40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2042">
                <a:tc>
                  <a:txBody>
                    <a:bodyPr/>
                    <a:lstStyle/>
                    <a:p>
                      <a:pPr algn="ctr">
                        <a:lnSpc>
                          <a:spcPct val="100000"/>
                        </a:lnSpc>
                      </a:pPr>
                      <a:r>
                        <a:rPr lang="zh-TW" altLang="en-US" sz="1600" dirty="0" smtClean="0"/>
                        <a:t>離開高速公路</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20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i="1" dirty="0" smtClean="0">
                          <a:solidFill>
                            <a:srgbClr val="FF0000"/>
                          </a:solidFill>
                        </a:rPr>
                        <a:t>15</a:t>
                      </a:r>
                      <a:endParaRPr lang="zh-CN" altLang="en-US"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35</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90348">
                <a:tc>
                  <a:txBody>
                    <a:bodyPr/>
                    <a:lstStyle/>
                    <a:p>
                      <a:pPr algn="ctr">
                        <a:lnSpc>
                          <a:spcPct val="100000"/>
                        </a:lnSpc>
                      </a:pPr>
                      <a:r>
                        <a:rPr lang="zh-TW" altLang="en-US" sz="1600" dirty="0" smtClean="0"/>
                        <a:t>被迫跟在卡車後面</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30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i="1" dirty="0" smtClean="0">
                          <a:solidFill>
                            <a:srgbClr val="FF0000"/>
                          </a:solidFill>
                        </a:rPr>
                        <a:t>10</a:t>
                      </a:r>
                      <a:endParaRPr lang="zh-CN" altLang="en-US"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40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44">
                <a:tc>
                  <a:txBody>
                    <a:bodyPr/>
                    <a:lstStyle/>
                    <a:p>
                      <a:pPr algn="ctr">
                        <a:lnSpc>
                          <a:spcPct val="100000"/>
                        </a:lnSpc>
                      </a:pPr>
                      <a:r>
                        <a:rPr lang="zh-TW" altLang="en-US" sz="1600" dirty="0" smtClean="0">
                          <a:solidFill>
                            <a:schemeClr val="tx1"/>
                          </a:solidFill>
                        </a:rPr>
                        <a:t>到達家附近</a:t>
                      </a:r>
                      <a:endParaRPr lang="zh-CN"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i="1" dirty="0" smtClean="0">
                          <a:solidFill>
                            <a:srgbClr val="FF0000"/>
                          </a:solidFill>
                        </a:rPr>
                        <a:t>3</a:t>
                      </a:r>
                      <a:endParaRPr lang="zh-CN" altLang="en-US"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43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44">
                <a:tc>
                  <a:txBody>
                    <a:bodyPr/>
                    <a:lstStyle/>
                    <a:p>
                      <a:pPr algn="ctr">
                        <a:lnSpc>
                          <a:spcPct val="100000"/>
                        </a:lnSpc>
                      </a:pPr>
                      <a:r>
                        <a:rPr lang="zh-TW" altLang="en-US" sz="1600" dirty="0" smtClean="0"/>
                        <a:t>到家</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43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i="1" dirty="0" smtClean="0">
                          <a:solidFill>
                            <a:srgbClr val="FF0000"/>
                          </a:solidFill>
                        </a:rPr>
                        <a:t>0</a:t>
                      </a:r>
                      <a:endParaRPr lang="zh-CN" altLang="en-US"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solidFill>
                            <a:schemeClr val="tx1"/>
                          </a:solidFill>
                        </a:rPr>
                        <a:t>43</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文本框 6"/>
          <p:cNvSpPr txBox="1"/>
          <p:nvPr/>
        </p:nvSpPr>
        <p:spPr>
          <a:xfrm>
            <a:off x="6295868" y="443728"/>
            <a:ext cx="1234109" cy="400110"/>
          </a:xfrm>
          <a:prstGeom prst="rect">
            <a:avLst/>
          </a:prstGeom>
          <a:noFill/>
        </p:spPr>
        <p:txBody>
          <a:bodyPr wrap="square" rtlCol="0">
            <a:spAutoFit/>
          </a:bodyPr>
          <a:lstStyle/>
          <a:p>
            <a:r>
              <a:rPr kumimoji="1" lang="en-US" altLang="zh-TW" sz="2000" b="1" dirty="0" smtClean="0"/>
              <a:t>TD</a:t>
            </a:r>
            <a:r>
              <a:rPr kumimoji="1" lang="zh-TW" altLang="en-US" sz="2000" b="1" dirty="0" smtClean="0"/>
              <a:t>：</a:t>
            </a:r>
            <a:endParaRPr kumimoji="1" lang="zh-CN" altLang="en-US" sz="2000" b="1" dirty="0"/>
          </a:p>
        </p:txBody>
      </p:sp>
      <p:sp>
        <p:nvSpPr>
          <p:cNvPr id="8" name="矩形 7"/>
          <p:cNvSpPr/>
          <p:nvPr/>
        </p:nvSpPr>
        <p:spPr>
          <a:xfrm>
            <a:off x="449706" y="5556259"/>
            <a:ext cx="9873603" cy="923330"/>
          </a:xfrm>
          <a:prstGeom prst="rect">
            <a:avLst/>
          </a:prstGeom>
        </p:spPr>
        <p:txBody>
          <a:bodyPr wrap="square">
            <a:spAutoFit/>
          </a:bodyPr>
          <a:lstStyle/>
          <a:p>
            <a:pPr>
              <a:lnSpc>
                <a:spcPct val="150000"/>
              </a:lnSpc>
            </a:pPr>
            <a:r>
              <a:rPr lang="zh-TW" altLang="en-US" b="1" u="sng" dirty="0" smtClean="0">
                <a:solidFill>
                  <a:srgbClr val="1A1A1A"/>
                </a:solidFill>
                <a:latin typeface="-apple-system" charset="0"/>
              </a:rPr>
              <a:t>在紅色標記的狀態價值的數字上，是明顯不同的。之所以導致這樣的結果，取決於狀態價值的更新是否需要經歷完整的 </a:t>
            </a:r>
            <a:r>
              <a:rPr lang="en-US" altLang="zh-TW" b="1" u="sng" dirty="0" smtClean="0">
                <a:solidFill>
                  <a:srgbClr val="1A1A1A"/>
                </a:solidFill>
                <a:latin typeface="-apple-system" charset="0"/>
              </a:rPr>
              <a:t>Episode</a:t>
            </a:r>
            <a:r>
              <a:rPr lang="zh-TW" altLang="en-US" b="1" u="sng" dirty="0" smtClean="0">
                <a:solidFill>
                  <a:srgbClr val="1A1A1A"/>
                </a:solidFill>
                <a:latin typeface="-apple-system" charset="0"/>
              </a:rPr>
              <a:t> ，此例意在說明這個問題。</a:t>
            </a:r>
            <a:endParaRPr lang="zh-CN" altLang="en-US" b="1" u="sng" dirty="0"/>
          </a:p>
        </p:txBody>
      </p:sp>
    </p:spTree>
    <p:extLst>
      <p:ext uri="{BB962C8B-B14F-4D97-AF65-F5344CB8AC3E}">
        <p14:creationId xmlns:p14="http://schemas.microsoft.com/office/powerpoint/2010/main" val="15523363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75604" y="877526"/>
            <a:ext cx="3486534" cy="400110"/>
          </a:xfrm>
          <a:prstGeom prst="rect">
            <a:avLst/>
          </a:prstGeom>
          <a:noFill/>
        </p:spPr>
        <p:txBody>
          <a:bodyPr wrap="square" rtlCol="0">
            <a:spAutoFit/>
          </a:bodyPr>
          <a:lstStyle/>
          <a:p>
            <a:r>
              <a:rPr kumimoji="1" lang="en-US" altLang="zh-TW" sz="2000" b="1" i="1" dirty="0" smtClean="0"/>
              <a:t>Example</a:t>
            </a:r>
            <a:r>
              <a:rPr kumimoji="1" lang="zh-TW" altLang="en-US" sz="2000" b="1" i="1" dirty="0" smtClean="0"/>
              <a:t> </a:t>
            </a:r>
            <a:r>
              <a:rPr kumimoji="1" lang="en-US" altLang="zh-TW" sz="2000" b="1" i="1" dirty="0" smtClean="0"/>
              <a:t>2</a:t>
            </a:r>
            <a:r>
              <a:rPr kumimoji="1" lang="zh-TW" altLang="en-US" sz="2000" b="1" i="1" dirty="0" smtClean="0"/>
              <a:t>：</a:t>
            </a:r>
            <a:r>
              <a:rPr kumimoji="1" lang="en-US" altLang="zh-TW" sz="2000" b="1" i="1" dirty="0" smtClean="0"/>
              <a:t>Random</a:t>
            </a:r>
            <a:r>
              <a:rPr kumimoji="1" lang="zh-TW" altLang="en-US" sz="2000" b="1" i="1" dirty="0" smtClean="0"/>
              <a:t> </a:t>
            </a:r>
            <a:r>
              <a:rPr kumimoji="1" lang="en-US" altLang="zh-TW" sz="2000" b="1" i="1" dirty="0" smtClean="0"/>
              <a:t>Walk</a:t>
            </a:r>
            <a:endParaRPr kumimoji="1" lang="zh-CN" altLang="en-US" sz="2000" b="1" i="1" dirty="0"/>
          </a:p>
        </p:txBody>
      </p:sp>
      <p:sp>
        <p:nvSpPr>
          <p:cNvPr id="5" name="矩形 4"/>
          <p:cNvSpPr/>
          <p:nvPr/>
        </p:nvSpPr>
        <p:spPr>
          <a:xfrm>
            <a:off x="875604" y="1430524"/>
            <a:ext cx="2582951" cy="400110"/>
          </a:xfrm>
          <a:prstGeom prst="rect">
            <a:avLst/>
          </a:prstGeom>
        </p:spPr>
        <p:txBody>
          <a:bodyPr wrap="none">
            <a:spAutoFit/>
          </a:bodyPr>
          <a:lstStyle/>
          <a:p>
            <a:r>
              <a:rPr lang="en-US" altLang="zh-TW" sz="2000" dirty="0" smtClean="0">
                <a:solidFill>
                  <a:srgbClr val="1A1A1A"/>
                </a:solidFill>
                <a:latin typeface="-apple-system" charset="0"/>
              </a:rPr>
              <a:t>Compare</a:t>
            </a:r>
            <a:r>
              <a:rPr lang="zh-TW" altLang="en-US" sz="2000" dirty="0" smtClean="0">
                <a:solidFill>
                  <a:srgbClr val="1A1A1A"/>
                </a:solidFill>
                <a:latin typeface="-apple-system" charset="0"/>
              </a:rPr>
              <a:t> </a:t>
            </a:r>
            <a:r>
              <a:rPr lang="en-US" altLang="zh-TW" sz="2000" dirty="0" smtClean="0">
                <a:solidFill>
                  <a:srgbClr val="1A1A1A"/>
                </a:solidFill>
                <a:latin typeface="-apple-system" charset="0"/>
              </a:rPr>
              <a:t>the</a:t>
            </a:r>
            <a:r>
              <a:rPr lang="zh-TW" altLang="en-US" sz="2000" dirty="0" smtClean="0">
                <a:solidFill>
                  <a:srgbClr val="1A1A1A"/>
                </a:solidFill>
                <a:latin typeface="-apple-system" charset="0"/>
              </a:rPr>
              <a:t> </a:t>
            </a:r>
            <a:r>
              <a:rPr lang="en-US" altLang="zh-CN" sz="2000" dirty="0" smtClean="0">
                <a:solidFill>
                  <a:srgbClr val="1A1A1A"/>
                </a:solidFill>
                <a:latin typeface="-apple-system" charset="0"/>
              </a:rPr>
              <a:t>efficiency</a:t>
            </a:r>
            <a:endParaRPr lang="zh-CN" altLang="en-US" sz="2000" dirty="0">
              <a:solidFill>
                <a:srgbClr val="1A1A1A"/>
              </a:solidFill>
              <a:latin typeface="-apple-system" charset="0"/>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3980" y="4191252"/>
            <a:ext cx="7462092" cy="1149119"/>
          </a:xfrm>
          <a:prstGeom prst="rect">
            <a:avLst/>
          </a:prstGeom>
        </p:spPr>
      </p:pic>
      <p:sp>
        <p:nvSpPr>
          <p:cNvPr id="9" name="矩形 8"/>
          <p:cNvSpPr/>
          <p:nvPr/>
        </p:nvSpPr>
        <p:spPr>
          <a:xfrm>
            <a:off x="875603" y="1857281"/>
            <a:ext cx="9497590" cy="1754326"/>
          </a:xfrm>
          <a:prstGeom prst="rect">
            <a:avLst/>
          </a:prstGeom>
        </p:spPr>
        <p:txBody>
          <a:bodyPr wrap="square">
            <a:spAutoFit/>
          </a:bodyPr>
          <a:lstStyle/>
          <a:p>
            <a:pPr>
              <a:lnSpc>
                <a:spcPct val="150000"/>
              </a:lnSpc>
            </a:pPr>
            <a:r>
              <a:rPr lang="zh-TW" altLang="en-US" dirty="0" smtClean="0">
                <a:solidFill>
                  <a:srgbClr val="1A1A1A"/>
                </a:solidFill>
                <a:latin typeface="-apple-system" charset="0"/>
              </a:rPr>
              <a:t>這部分為原文書的例子，對比</a:t>
            </a:r>
            <a:r>
              <a:rPr lang="en-US" altLang="zh-TW" dirty="0" smtClean="0">
                <a:solidFill>
                  <a:srgbClr val="1A1A1A"/>
                </a:solidFill>
                <a:latin typeface="-apple-system" charset="0"/>
              </a:rPr>
              <a:t>MC</a:t>
            </a:r>
            <a:r>
              <a:rPr lang="zh-TW" altLang="en-US" dirty="0" smtClean="0">
                <a:solidFill>
                  <a:srgbClr val="1A1A1A"/>
                </a:solidFill>
                <a:latin typeface="-apple-system" charset="0"/>
              </a:rPr>
              <a:t>與</a:t>
            </a:r>
            <a:r>
              <a:rPr lang="en-US" altLang="zh-TW" dirty="0" smtClean="0">
                <a:solidFill>
                  <a:srgbClr val="1A1A1A"/>
                </a:solidFill>
                <a:latin typeface="-apple-system" charset="0"/>
              </a:rPr>
              <a:t>TD</a:t>
            </a:r>
            <a:r>
              <a:rPr lang="zh-TW" altLang="en-US" dirty="0" smtClean="0">
                <a:solidFill>
                  <a:srgbClr val="1A1A1A"/>
                </a:solidFill>
                <a:latin typeface="-apple-system" charset="0"/>
              </a:rPr>
              <a:t>的效率問題。</a:t>
            </a:r>
            <a:endParaRPr lang="en-US" altLang="zh-TW" dirty="0">
              <a:solidFill>
                <a:srgbClr val="1A1A1A"/>
              </a:solidFill>
              <a:latin typeface="-apple-system" charset="0"/>
            </a:endParaRPr>
          </a:p>
          <a:p>
            <a:pPr>
              <a:lnSpc>
                <a:spcPct val="150000"/>
              </a:lnSpc>
            </a:pPr>
            <a:r>
              <a:rPr lang="zh-TW" altLang="en-US" dirty="0" smtClean="0">
                <a:solidFill>
                  <a:srgbClr val="1A1A1A"/>
                </a:solidFill>
                <a:latin typeface="-apple-system" charset="0"/>
              </a:rPr>
              <a:t>問題描述：起始狀態為 </a:t>
            </a:r>
            <a:r>
              <a:rPr lang="en-US" altLang="zh-TW" dirty="0" smtClean="0">
                <a:solidFill>
                  <a:srgbClr val="1A1A1A"/>
                </a:solidFill>
                <a:latin typeface="-apple-system" charset="0"/>
              </a:rPr>
              <a:t>C</a:t>
            </a:r>
            <a:r>
              <a:rPr lang="zh-TW" altLang="en-US" dirty="0" smtClean="0">
                <a:solidFill>
                  <a:srgbClr val="1A1A1A"/>
                </a:solidFill>
                <a:latin typeface="-apple-system" charset="0"/>
              </a:rPr>
              <a:t> ，向左和向右的概率相同，只有到達最右側的終止狀態，</a:t>
            </a:r>
            <a:r>
              <a:rPr lang="en-US" altLang="zh-TW" dirty="0" smtClean="0">
                <a:solidFill>
                  <a:srgbClr val="1A1A1A"/>
                </a:solidFill>
                <a:latin typeface="-apple-system" charset="0"/>
              </a:rPr>
              <a:t>reward</a:t>
            </a:r>
            <a:r>
              <a:rPr lang="zh-TW" altLang="en-US" dirty="0" smtClean="0">
                <a:solidFill>
                  <a:srgbClr val="1A1A1A"/>
                </a:solidFill>
                <a:latin typeface="-apple-system" charset="0"/>
              </a:rPr>
              <a:t> </a:t>
            </a:r>
            <a:r>
              <a:rPr lang="en-US" altLang="zh-TW" dirty="0" smtClean="0">
                <a:solidFill>
                  <a:srgbClr val="1A1A1A"/>
                </a:solidFill>
                <a:latin typeface="-apple-system" charset="0"/>
              </a:rPr>
              <a:t>=</a:t>
            </a:r>
            <a:r>
              <a:rPr lang="zh-TW" altLang="en-US" dirty="0" smtClean="0">
                <a:solidFill>
                  <a:srgbClr val="1A1A1A"/>
                </a:solidFill>
                <a:latin typeface="-apple-system" charset="0"/>
              </a:rPr>
              <a:t> </a:t>
            </a:r>
            <a:r>
              <a:rPr lang="en-US" altLang="zh-TW" dirty="0" smtClean="0">
                <a:solidFill>
                  <a:srgbClr val="1A1A1A"/>
                </a:solidFill>
                <a:latin typeface="-apple-system" charset="0"/>
              </a:rPr>
              <a:t>1</a:t>
            </a:r>
            <a:r>
              <a:rPr lang="zh-TW" altLang="en-US" dirty="0" smtClean="0">
                <a:solidFill>
                  <a:srgbClr val="1A1A1A"/>
                </a:solidFill>
                <a:latin typeface="-apple-system" charset="0"/>
              </a:rPr>
              <a:t>，其他均為 </a:t>
            </a:r>
            <a:r>
              <a:rPr lang="en-US" altLang="zh-TW" dirty="0" smtClean="0">
                <a:solidFill>
                  <a:srgbClr val="1A1A1A"/>
                </a:solidFill>
                <a:latin typeface="-apple-system" charset="0"/>
              </a:rPr>
              <a:t>0</a:t>
            </a:r>
            <a:r>
              <a:rPr lang="zh-TW" altLang="en-US" dirty="0" smtClean="0">
                <a:solidFill>
                  <a:srgbClr val="1A1A1A"/>
                </a:solidFill>
                <a:latin typeface="-apple-system" charset="0"/>
              </a:rPr>
              <a:t> ，有最右和最左兩個終止狀態。</a:t>
            </a:r>
            <a:endParaRPr lang="en-US" altLang="zh-TW" dirty="0" smtClean="0">
              <a:solidFill>
                <a:srgbClr val="1A1A1A"/>
              </a:solidFill>
              <a:latin typeface="-apple-system" charset="0"/>
            </a:endParaRPr>
          </a:p>
          <a:p>
            <a:pPr>
              <a:lnSpc>
                <a:spcPct val="150000"/>
              </a:lnSpc>
            </a:pPr>
            <a:r>
              <a:rPr lang="en-US" altLang="zh-TW" dirty="0" smtClean="0">
                <a:solidFill>
                  <a:srgbClr val="1A1A1A"/>
                </a:solidFill>
                <a:latin typeface="-apple-system" charset="0"/>
              </a:rPr>
              <a:t>True</a:t>
            </a:r>
            <a:r>
              <a:rPr lang="zh-TW" altLang="en-US" dirty="0" smtClean="0">
                <a:solidFill>
                  <a:srgbClr val="1A1A1A"/>
                </a:solidFill>
                <a:latin typeface="-apple-system" charset="0"/>
              </a:rPr>
              <a:t> </a:t>
            </a:r>
            <a:r>
              <a:rPr lang="en-US" altLang="zh-TW" dirty="0" smtClean="0">
                <a:solidFill>
                  <a:srgbClr val="1A1A1A"/>
                </a:solidFill>
                <a:latin typeface="-apple-system" charset="0"/>
              </a:rPr>
              <a:t>Value</a:t>
            </a:r>
            <a:r>
              <a:rPr lang="zh-TW" altLang="en-US" dirty="0" smtClean="0">
                <a:solidFill>
                  <a:srgbClr val="1A1A1A"/>
                </a:solidFill>
                <a:latin typeface="-apple-system" charset="0"/>
              </a:rPr>
              <a:t>：</a:t>
            </a:r>
            <a:r>
              <a:rPr lang="en-US" altLang="zh-TW" dirty="0" smtClean="0">
                <a:solidFill>
                  <a:srgbClr val="1A1A1A"/>
                </a:solidFill>
                <a:latin typeface="-apple-system" charset="0"/>
              </a:rPr>
              <a:t>V(A) = 1/6 , V(B) </a:t>
            </a:r>
            <a:r>
              <a:rPr lang="en-US" altLang="zh-TW" dirty="0">
                <a:solidFill>
                  <a:srgbClr val="1A1A1A"/>
                </a:solidFill>
                <a:latin typeface="-apple-system" charset="0"/>
              </a:rPr>
              <a:t>= </a:t>
            </a:r>
            <a:r>
              <a:rPr lang="en-US" altLang="zh-TW" dirty="0" smtClean="0">
                <a:solidFill>
                  <a:srgbClr val="1A1A1A"/>
                </a:solidFill>
                <a:latin typeface="-apple-system" charset="0"/>
              </a:rPr>
              <a:t>2/6,  V(C) = 3/6, V(D) = 4/6, V(E) = 5/6 </a:t>
            </a:r>
          </a:p>
        </p:txBody>
      </p:sp>
    </p:spTree>
    <p:extLst>
      <p:ext uri="{BB962C8B-B14F-4D97-AF65-F5344CB8AC3E}">
        <p14:creationId xmlns:p14="http://schemas.microsoft.com/office/powerpoint/2010/main" val="996193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755" y="2945567"/>
            <a:ext cx="7636865" cy="3155729"/>
          </a:xfrm>
          <a:prstGeom prst="rect">
            <a:avLst/>
          </a:prstGeom>
        </p:spPr>
      </p:pic>
      <p:sp>
        <p:nvSpPr>
          <p:cNvPr id="5" name="矩形 4"/>
          <p:cNvSpPr/>
          <p:nvPr/>
        </p:nvSpPr>
        <p:spPr>
          <a:xfrm>
            <a:off x="562755" y="800938"/>
            <a:ext cx="5238437" cy="1754326"/>
          </a:xfrm>
          <a:prstGeom prst="rect">
            <a:avLst/>
          </a:prstGeom>
        </p:spPr>
        <p:txBody>
          <a:bodyPr wrap="square">
            <a:spAutoFit/>
          </a:bodyPr>
          <a:lstStyle/>
          <a:p>
            <a:pPr>
              <a:lnSpc>
                <a:spcPct val="150000"/>
              </a:lnSpc>
            </a:pPr>
            <a:r>
              <a:rPr lang="zh-TW" altLang="en-US" dirty="0" smtClean="0">
                <a:solidFill>
                  <a:srgbClr val="1A1A1A"/>
                </a:solidFill>
                <a:latin typeface="-apple-system" charset="0"/>
              </a:rPr>
              <a:t>左圖為使用 </a:t>
            </a:r>
            <a:r>
              <a:rPr lang="en-US" altLang="zh-TW" dirty="0" smtClean="0">
                <a:solidFill>
                  <a:srgbClr val="1A1A1A"/>
                </a:solidFill>
                <a:latin typeface="-apple-system" charset="0"/>
              </a:rPr>
              <a:t>TD</a:t>
            </a:r>
            <a:r>
              <a:rPr lang="zh-TW" altLang="en-US" dirty="0" smtClean="0">
                <a:solidFill>
                  <a:srgbClr val="1A1A1A"/>
                </a:solidFill>
                <a:latin typeface="-apple-system" charset="0"/>
              </a:rPr>
              <a:t> 算法得到的結果：橫坐標表示的是狀態，縱座標表示各狀態的估計值，共</a:t>
            </a:r>
            <a:r>
              <a:rPr lang="en-US" altLang="zh-TW" dirty="0" smtClean="0">
                <a:solidFill>
                  <a:srgbClr val="1A1A1A"/>
                </a:solidFill>
                <a:latin typeface="-apple-system" charset="0"/>
              </a:rPr>
              <a:t>5</a:t>
            </a:r>
            <a:r>
              <a:rPr lang="zh-TW" altLang="en-US" dirty="0" smtClean="0">
                <a:solidFill>
                  <a:srgbClr val="1A1A1A"/>
                </a:solidFill>
                <a:latin typeface="-apple-system" charset="0"/>
              </a:rPr>
              <a:t>條折線，數字表示實際經歷了多少次 </a:t>
            </a:r>
            <a:r>
              <a:rPr lang="en-US" altLang="zh-TW" dirty="0" smtClean="0">
                <a:solidFill>
                  <a:srgbClr val="1A1A1A"/>
                </a:solidFill>
                <a:latin typeface="-apple-system" charset="0"/>
              </a:rPr>
              <a:t>Episode</a:t>
            </a:r>
            <a:r>
              <a:rPr lang="zh-TW" altLang="en-US" dirty="0" smtClean="0">
                <a:solidFill>
                  <a:srgbClr val="1A1A1A"/>
                </a:solidFill>
                <a:latin typeface="-apple-system" charset="0"/>
              </a:rPr>
              <a:t>，可見隨著 </a:t>
            </a:r>
            <a:r>
              <a:rPr lang="en-US" altLang="zh-TW" dirty="0" smtClean="0">
                <a:solidFill>
                  <a:srgbClr val="1A1A1A"/>
                </a:solidFill>
                <a:latin typeface="-apple-system" charset="0"/>
              </a:rPr>
              <a:t>Episode</a:t>
            </a:r>
            <a:r>
              <a:rPr lang="zh-TW" altLang="en-US" dirty="0" smtClean="0">
                <a:solidFill>
                  <a:srgbClr val="1A1A1A"/>
                </a:solidFill>
                <a:latin typeface="-apple-system" charset="0"/>
              </a:rPr>
              <a:t> 增多，估計值逐漸逼近真實值。</a:t>
            </a:r>
            <a:endParaRPr lang="zh-CN" altLang="en-US" dirty="0"/>
          </a:p>
        </p:txBody>
      </p:sp>
      <mc:AlternateContent xmlns:mc="http://schemas.openxmlformats.org/markup-compatibility/2006" xmlns:a14="http://schemas.microsoft.com/office/drawing/2010/main">
        <mc:Choice Requires="a14">
          <p:sp>
            <p:nvSpPr>
              <p:cNvPr id="6" name="矩形 5"/>
              <p:cNvSpPr/>
              <p:nvPr/>
            </p:nvSpPr>
            <p:spPr>
              <a:xfrm>
                <a:off x="6306486" y="800938"/>
                <a:ext cx="5430812" cy="1754326"/>
              </a:xfrm>
              <a:prstGeom prst="rect">
                <a:avLst/>
              </a:prstGeom>
            </p:spPr>
            <p:txBody>
              <a:bodyPr wrap="square">
                <a:spAutoFit/>
              </a:bodyPr>
              <a:lstStyle/>
              <a:p>
                <a:pPr>
                  <a:lnSpc>
                    <a:spcPct val="150000"/>
                  </a:lnSpc>
                </a:pPr>
                <a:r>
                  <a:rPr lang="zh-TW" altLang="en-US" dirty="0" smtClean="0">
                    <a:solidFill>
                      <a:srgbClr val="1A1A1A"/>
                    </a:solidFill>
                    <a:latin typeface="-apple-system" charset="0"/>
                  </a:rPr>
                  <a:t>右圖，計算估計值與真實值的均方差</a:t>
                </a:r>
                <a:r>
                  <a:rPr lang="zh-TW" altLang="en-US" dirty="0">
                    <a:solidFill>
                      <a:srgbClr val="1A1A1A"/>
                    </a:solidFill>
                    <a:latin typeface="-apple-system" charset="0"/>
                  </a:rPr>
                  <a:t>，</a:t>
                </a:r>
                <a:r>
                  <a:rPr lang="zh-TW" altLang="en-US" dirty="0" smtClean="0">
                    <a:solidFill>
                      <a:srgbClr val="1A1A1A"/>
                    </a:solidFill>
                    <a:latin typeface="-apple-system" charset="0"/>
                  </a:rPr>
                  <a:t>比較的是 </a:t>
                </a:r>
                <a:r>
                  <a:rPr lang="en-US" altLang="zh-TW" dirty="0" smtClean="0">
                    <a:solidFill>
                      <a:srgbClr val="1A1A1A"/>
                    </a:solidFill>
                    <a:latin typeface="-apple-system" charset="0"/>
                  </a:rPr>
                  <a:t>MC</a:t>
                </a:r>
                <a:r>
                  <a:rPr lang="zh-TW" altLang="en-US" dirty="0" smtClean="0">
                    <a:solidFill>
                      <a:srgbClr val="1A1A1A"/>
                    </a:solidFill>
                    <a:latin typeface="-apple-system" charset="0"/>
                  </a:rPr>
                  <a:t>和</a:t>
                </a:r>
                <a:r>
                  <a:rPr lang="en-US" altLang="zh-TW" dirty="0" smtClean="0">
                    <a:solidFill>
                      <a:srgbClr val="1A1A1A"/>
                    </a:solidFill>
                    <a:latin typeface="-apple-system" charset="0"/>
                  </a:rPr>
                  <a:t>TD</a:t>
                </a:r>
                <a:r>
                  <a:rPr lang="zh-TW" altLang="en-US" dirty="0" smtClean="0">
                    <a:solidFill>
                      <a:srgbClr val="1A1A1A"/>
                    </a:solidFill>
                    <a:latin typeface="-apple-system" charset="0"/>
                  </a:rPr>
                  <a:t> 的效率，兩種算法都試驗了不同的 </a:t>
                </a:r>
                <a14:m>
                  <m:oMath xmlns:m="http://schemas.openxmlformats.org/officeDocument/2006/math">
                    <m:r>
                      <a:rPr lang="zh-TW" altLang="en-US" i="1" smtClean="0">
                        <a:solidFill>
                          <a:srgbClr val="1A1A1A"/>
                        </a:solidFill>
                        <a:latin typeface="Cambria Math" charset="0"/>
                        <a:ea typeface="Cambria Math" charset="0"/>
                        <a:cs typeface="Cambria Math" charset="0"/>
                      </a:rPr>
                      <m:t>𝛼</m:t>
                    </m:r>
                  </m:oMath>
                </a14:m>
                <a:r>
                  <a:rPr lang="zh-TW" altLang="en-US" dirty="0" smtClean="0"/>
                  <a:t> ，</a:t>
                </a:r>
                <a14:m>
                  <m:oMath xmlns:m="http://schemas.openxmlformats.org/officeDocument/2006/math">
                    <m:r>
                      <a:rPr lang="zh-TW" altLang="en-US" i="1">
                        <a:solidFill>
                          <a:srgbClr val="1A1A1A"/>
                        </a:solidFill>
                        <a:latin typeface="Cambria Math" charset="0"/>
                        <a:ea typeface="Cambria Math" charset="0"/>
                        <a:cs typeface="Cambria Math" charset="0"/>
                      </a:rPr>
                      <m:t>𝛼</m:t>
                    </m:r>
                  </m:oMath>
                </a14:m>
                <a:r>
                  <a:rPr lang="zh-TW" altLang="en-US" dirty="0" smtClean="0"/>
                  <a:t>可理解為學習率。試驗結果表明，</a:t>
                </a:r>
                <a:r>
                  <a:rPr lang="en-US" altLang="zh-TW" dirty="0" smtClean="0">
                    <a:solidFill>
                      <a:srgbClr val="1A1A1A"/>
                    </a:solidFill>
                    <a:latin typeface="-apple-system" charset="0"/>
                  </a:rPr>
                  <a:t>TD</a:t>
                </a:r>
                <a:r>
                  <a:rPr lang="zh-TW" altLang="en-US" dirty="0" smtClean="0">
                    <a:solidFill>
                      <a:srgbClr val="1A1A1A"/>
                    </a:solidFill>
                    <a:latin typeface="-apple-system" charset="0"/>
                  </a:rPr>
                  <a:t> </a:t>
                </a:r>
                <a:r>
                  <a:rPr lang="zh-TW" altLang="en-US" dirty="0" smtClean="0"/>
                  <a:t>的收斂速度更快。（先不探討相同算法中，</a:t>
                </a:r>
                <a14:m>
                  <m:oMath xmlns:m="http://schemas.openxmlformats.org/officeDocument/2006/math">
                    <m:r>
                      <a:rPr lang="zh-TW" altLang="en-US" i="1">
                        <a:solidFill>
                          <a:srgbClr val="1A1A1A"/>
                        </a:solidFill>
                        <a:latin typeface="Cambria Math" charset="0"/>
                        <a:ea typeface="Cambria Math" charset="0"/>
                        <a:cs typeface="Cambria Math" charset="0"/>
                      </a:rPr>
                      <m:t>𝛼</m:t>
                    </m:r>
                  </m:oMath>
                </a14:m>
                <a:r>
                  <a:rPr lang="zh-TW" altLang="en-US" dirty="0" smtClean="0"/>
                  <a:t> 帶來的影響）</a:t>
                </a:r>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6306486" y="800938"/>
                <a:ext cx="5430812" cy="1754326"/>
              </a:xfrm>
              <a:prstGeom prst="rect">
                <a:avLst/>
              </a:prstGeom>
              <a:blipFill rotWithShape="0">
                <a:blip r:embed="rId3"/>
                <a:stretch>
                  <a:fillRect l="-1011" r="-449" b="-2083"/>
                </a:stretch>
              </a:blipFill>
            </p:spPr>
            <p:txBody>
              <a:bodyPr/>
              <a:lstStyle/>
              <a:p>
                <a:r>
                  <a:rPr lang="zh-CN" altLang="en-US">
                    <a:noFill/>
                  </a:rPr>
                  <a:t> </a:t>
                </a:r>
              </a:p>
            </p:txBody>
          </p:sp>
        </mc:Fallback>
      </mc:AlternateContent>
      <p:sp>
        <p:nvSpPr>
          <p:cNvPr id="7" name="矩形 6"/>
          <p:cNvSpPr/>
          <p:nvPr/>
        </p:nvSpPr>
        <p:spPr>
          <a:xfrm>
            <a:off x="8649471" y="5731964"/>
            <a:ext cx="2834430" cy="369332"/>
          </a:xfrm>
          <a:prstGeom prst="rect">
            <a:avLst/>
          </a:prstGeom>
        </p:spPr>
        <p:txBody>
          <a:bodyPr wrap="none">
            <a:spAutoFit/>
          </a:bodyPr>
          <a:lstStyle/>
          <a:p>
            <a:r>
              <a:rPr lang="zh-TW" altLang="en-US" dirty="0" smtClean="0"/>
              <a:t>結論：</a:t>
            </a:r>
            <a:r>
              <a:rPr lang="en-US" altLang="zh-TW" dirty="0" smtClean="0"/>
              <a:t>TD</a:t>
            </a:r>
            <a:r>
              <a:rPr lang="zh-TW" altLang="en-US" dirty="0" smtClean="0"/>
              <a:t> 算法的效率更高</a:t>
            </a:r>
            <a:endParaRPr lang="zh-CN" altLang="en-US" dirty="0"/>
          </a:p>
        </p:txBody>
      </p:sp>
    </p:spTree>
    <p:extLst>
      <p:ext uri="{BB962C8B-B14F-4D97-AF65-F5344CB8AC3E}">
        <p14:creationId xmlns:p14="http://schemas.microsoft.com/office/powerpoint/2010/main" val="21151964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70476" y="822484"/>
            <a:ext cx="1484488" cy="400110"/>
          </a:xfrm>
          <a:prstGeom prst="rect">
            <a:avLst/>
          </a:prstGeom>
          <a:noFill/>
        </p:spPr>
        <p:txBody>
          <a:bodyPr wrap="square" rtlCol="0">
            <a:spAutoFit/>
          </a:bodyPr>
          <a:lstStyle/>
          <a:p>
            <a:r>
              <a:rPr kumimoji="1" lang="en-US" altLang="zh-TW" sz="2000" b="1" i="1" dirty="0" smtClean="0"/>
              <a:t>Example</a:t>
            </a:r>
            <a:r>
              <a:rPr kumimoji="1" lang="zh-TW" altLang="en-US" sz="2000" b="1" i="1" dirty="0" smtClean="0"/>
              <a:t> </a:t>
            </a:r>
            <a:r>
              <a:rPr kumimoji="1" lang="en-US" altLang="zh-TW" sz="2000" b="1" i="1" dirty="0"/>
              <a:t>3</a:t>
            </a:r>
            <a:r>
              <a:rPr kumimoji="1" lang="zh-TW" altLang="en-US" sz="2000" b="1" i="1" dirty="0" smtClean="0"/>
              <a:t>：</a:t>
            </a:r>
            <a:endParaRPr kumimoji="1" lang="zh-CN" altLang="en-US" sz="2000" b="1" i="1" dirty="0"/>
          </a:p>
        </p:txBody>
      </p:sp>
      <p:sp>
        <p:nvSpPr>
          <p:cNvPr id="5" name="文本框 4"/>
          <p:cNvSpPr txBox="1"/>
          <p:nvPr/>
        </p:nvSpPr>
        <p:spPr>
          <a:xfrm>
            <a:off x="1070476" y="1653987"/>
            <a:ext cx="6544527" cy="1938992"/>
          </a:xfrm>
          <a:prstGeom prst="rect">
            <a:avLst/>
          </a:prstGeom>
          <a:noFill/>
        </p:spPr>
        <p:txBody>
          <a:bodyPr wrap="square" rtlCol="0">
            <a:spAutoFit/>
          </a:bodyPr>
          <a:lstStyle/>
          <a:p>
            <a:pPr>
              <a:lnSpc>
                <a:spcPct val="150000"/>
              </a:lnSpc>
            </a:pPr>
            <a:r>
              <a:rPr kumimoji="1" lang="zh-TW" altLang="en-US" sz="2000" b="1" dirty="0"/>
              <a:t>已知</a:t>
            </a:r>
            <a:r>
              <a:rPr kumimoji="1" lang="zh-TW" altLang="en-US" sz="2000" dirty="0" smtClean="0"/>
              <a:t>：現有兩個狀態 </a:t>
            </a:r>
            <a:r>
              <a:rPr kumimoji="1" lang="en-US" altLang="zh-TW" sz="2000" dirty="0" smtClean="0"/>
              <a:t>A</a:t>
            </a:r>
            <a:r>
              <a:rPr kumimoji="1" lang="zh-TW" altLang="en-US" sz="2000" dirty="0" smtClean="0"/>
              <a:t> 和 </a:t>
            </a:r>
            <a:r>
              <a:rPr kumimoji="1" lang="en-US" altLang="zh-TW" sz="2000" dirty="0" smtClean="0"/>
              <a:t>B</a:t>
            </a:r>
            <a:r>
              <a:rPr kumimoji="1" lang="zh-TW" altLang="en-US" sz="2000" dirty="0" smtClean="0"/>
              <a:t>，未知 </a:t>
            </a:r>
            <a:r>
              <a:rPr kumimoji="1" lang="en-US" altLang="zh-TW" sz="2000" dirty="0" smtClean="0"/>
              <a:t>MDP</a:t>
            </a:r>
            <a:r>
              <a:rPr kumimoji="1" lang="zh-TW" altLang="en-US" sz="2000" dirty="0" smtClean="0"/>
              <a:t>。假設有如下 </a:t>
            </a:r>
            <a:r>
              <a:rPr kumimoji="1" lang="en-US" altLang="zh-TW" sz="2000" dirty="0" smtClean="0"/>
              <a:t>8</a:t>
            </a:r>
            <a:r>
              <a:rPr kumimoji="1" lang="zh-TW" altLang="en-US" sz="2000" dirty="0" smtClean="0"/>
              <a:t> 個完整的 </a:t>
            </a:r>
            <a:r>
              <a:rPr kumimoji="1" lang="en-US" altLang="zh-TW" sz="2000" dirty="0" smtClean="0"/>
              <a:t>Episode</a:t>
            </a:r>
            <a:r>
              <a:rPr kumimoji="1" lang="zh-TW" altLang="en-US" sz="2000" dirty="0" smtClean="0"/>
              <a:t> 的經驗和對應的即時獎勵，其中除了第</a:t>
            </a:r>
            <a:r>
              <a:rPr kumimoji="1" lang="zh-TW" altLang="en-US" sz="2000" dirty="0"/>
              <a:t> </a:t>
            </a:r>
            <a:r>
              <a:rPr kumimoji="1" lang="en-US" altLang="zh-TW" sz="2000" dirty="0" smtClean="0"/>
              <a:t>1</a:t>
            </a:r>
            <a:r>
              <a:rPr kumimoji="1" lang="zh-TW" altLang="en-US" sz="2000" dirty="0"/>
              <a:t> </a:t>
            </a:r>
            <a:r>
              <a:rPr kumimoji="1" lang="zh-TW" altLang="en-US" sz="2000" dirty="0" smtClean="0"/>
              <a:t>個</a:t>
            </a:r>
            <a:r>
              <a:rPr kumimoji="1" lang="en-US" altLang="zh-TW" sz="2000" dirty="0" smtClean="0"/>
              <a:t>Episode</a:t>
            </a:r>
            <a:r>
              <a:rPr kumimoji="1" lang="zh-TW" altLang="en-US" sz="2000" dirty="0" smtClean="0"/>
              <a:t>有狀態轉移外，其餘七個均只有一個終止狀態。（表中的數值都是假定的）</a:t>
            </a:r>
            <a:endParaRPr kumimoji="1" lang="en-US" altLang="zh-TW" sz="2000" dirty="0" smtClean="0"/>
          </a:p>
        </p:txBody>
      </p:sp>
      <p:graphicFrame>
        <p:nvGraphicFramePr>
          <p:cNvPr id="7" name="表格 6"/>
          <p:cNvGraphicFramePr>
            <a:graphicFrameLocks noGrp="1"/>
          </p:cNvGraphicFramePr>
          <p:nvPr>
            <p:extLst>
              <p:ext uri="{D42A27DB-BD31-4B8C-83A1-F6EECF244321}">
                <p14:modId xmlns:p14="http://schemas.microsoft.com/office/powerpoint/2010/main" val="849045924"/>
              </p:ext>
            </p:extLst>
          </p:nvPr>
        </p:nvGraphicFramePr>
        <p:xfrm>
          <a:off x="8244591" y="1774098"/>
          <a:ext cx="3043002" cy="4260706"/>
        </p:xfrm>
        <a:graphic>
          <a:graphicData uri="http://schemas.openxmlformats.org/drawingml/2006/table">
            <a:tbl>
              <a:tblPr firstRow="1" bandRow="1">
                <a:tableStyleId>{69012ECD-51FC-41F1-AA8D-1B2483CD663E}</a:tableStyleId>
              </a:tblPr>
              <a:tblGrid>
                <a:gridCol w="1197590"/>
                <a:gridCol w="1845412"/>
              </a:tblGrid>
              <a:tr h="579830">
                <a:tc>
                  <a:txBody>
                    <a:bodyPr/>
                    <a:lstStyle/>
                    <a:p>
                      <a:pPr algn="ctr"/>
                      <a:r>
                        <a:rPr lang="en-US" altLang="zh-TW" sz="1600" dirty="0" smtClean="0">
                          <a:solidFill>
                            <a:schemeClr val="tx1"/>
                          </a:solidFill>
                        </a:rPr>
                        <a:t>Episode</a:t>
                      </a:r>
                      <a:endParaRPr lang="zh-CN"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TW" altLang="en-US" sz="1600" b="1" kern="1200" dirty="0" smtClean="0">
                          <a:solidFill>
                            <a:schemeClr val="tx1"/>
                          </a:solidFill>
                          <a:latin typeface="+mn-lt"/>
                          <a:ea typeface="+mn-ea"/>
                          <a:cs typeface="+mn-cs"/>
                        </a:rPr>
                        <a:t>狀態轉移及獎勵</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61091">
                <a:tc>
                  <a:txBody>
                    <a:bodyPr/>
                    <a:lstStyle/>
                    <a:p>
                      <a:pPr algn="ctr">
                        <a:lnSpc>
                          <a:spcPct val="100000"/>
                        </a:lnSpc>
                      </a:pPr>
                      <a:r>
                        <a:rPr lang="en-US" altLang="zh-TW" sz="1600" dirty="0" smtClean="0"/>
                        <a:t>1</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A</a:t>
                      </a:r>
                      <a:r>
                        <a:rPr lang="zh-TW" altLang="en-US" sz="1600" dirty="0" smtClean="0"/>
                        <a:t>：</a:t>
                      </a:r>
                      <a:r>
                        <a:rPr lang="en-US" altLang="zh-TW" sz="1600" dirty="0" smtClean="0"/>
                        <a:t>0</a:t>
                      </a:r>
                      <a:r>
                        <a:rPr lang="zh-TW" altLang="en-US" sz="1600" dirty="0" smtClean="0"/>
                        <a:t>  </a:t>
                      </a:r>
                      <a:r>
                        <a:rPr lang="en-US" altLang="zh-TW" sz="1600" dirty="0" smtClean="0"/>
                        <a:t>B</a:t>
                      </a:r>
                      <a:r>
                        <a:rPr lang="zh-TW" altLang="en-US" sz="1600" dirty="0" smtClean="0"/>
                        <a:t>：</a:t>
                      </a:r>
                      <a:r>
                        <a:rPr lang="en-US" altLang="zh-TW" sz="1600" dirty="0" smtClean="0"/>
                        <a:t>0</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4695">
                <a:tc>
                  <a:txBody>
                    <a:bodyPr/>
                    <a:lstStyle/>
                    <a:p>
                      <a:pPr algn="ctr">
                        <a:lnSpc>
                          <a:spcPct val="100000"/>
                        </a:lnSpc>
                      </a:pPr>
                      <a:r>
                        <a:rPr lang="en-US" altLang="zh-TW" sz="1600" dirty="0" smtClean="0"/>
                        <a:t>2</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B</a:t>
                      </a:r>
                      <a:r>
                        <a:rPr lang="zh-TW" altLang="en-US" sz="1600" dirty="0" smtClean="0"/>
                        <a:t>：</a:t>
                      </a:r>
                      <a:r>
                        <a:rPr lang="en-US" altLang="zh-TW" sz="1600" dirty="0" smtClean="0"/>
                        <a:t>1</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6599">
                <a:tc>
                  <a:txBody>
                    <a:bodyPr/>
                    <a:lstStyle/>
                    <a:p>
                      <a:pPr algn="ctr">
                        <a:lnSpc>
                          <a:spcPct val="100000"/>
                        </a:lnSpc>
                      </a:pPr>
                      <a:r>
                        <a:rPr lang="en-US" altLang="zh-TW" sz="1600" dirty="0" smtClean="0"/>
                        <a:t>3</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B</a:t>
                      </a:r>
                      <a:r>
                        <a:rPr lang="zh-TW" altLang="en-US" sz="1600" dirty="0" smtClean="0"/>
                        <a:t>：</a:t>
                      </a:r>
                      <a:r>
                        <a:rPr lang="en-US" altLang="zh-TW" sz="1600" dirty="0" smtClean="0"/>
                        <a:t>1</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9167">
                <a:tc>
                  <a:txBody>
                    <a:bodyPr/>
                    <a:lstStyle/>
                    <a:p>
                      <a:pPr algn="ctr">
                        <a:lnSpc>
                          <a:spcPct val="100000"/>
                        </a:lnSpc>
                      </a:pPr>
                      <a:r>
                        <a:rPr lang="en-US" altLang="zh-TW" sz="1600" dirty="0" smtClean="0"/>
                        <a:t>4</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smtClean="0"/>
                        <a:t>B</a:t>
                      </a:r>
                      <a:r>
                        <a:rPr lang="zh-TW" altLang="en-US" sz="1600" smtClean="0"/>
                        <a:t>：</a:t>
                      </a:r>
                      <a:r>
                        <a:rPr lang="en-US" altLang="zh-TW" sz="1600" smtClean="0"/>
                        <a:t>1</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9831">
                <a:tc>
                  <a:txBody>
                    <a:bodyPr/>
                    <a:lstStyle/>
                    <a:p>
                      <a:pPr algn="ctr">
                        <a:lnSpc>
                          <a:spcPct val="100000"/>
                        </a:lnSpc>
                      </a:pPr>
                      <a:r>
                        <a:rPr lang="en-US" altLang="zh-TW" sz="1600" dirty="0" smtClean="0">
                          <a:solidFill>
                            <a:schemeClr val="tx1"/>
                          </a:solidFill>
                        </a:rPr>
                        <a:t>5</a:t>
                      </a:r>
                      <a:endParaRPr lang="zh-CN"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B</a:t>
                      </a:r>
                      <a:r>
                        <a:rPr lang="zh-TW" altLang="en-US" sz="1600" dirty="0" smtClean="0"/>
                        <a:t>：</a:t>
                      </a:r>
                      <a:r>
                        <a:rPr lang="en-US" altLang="zh-TW" sz="1600" dirty="0" smtClean="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9831">
                <a:tc>
                  <a:txBody>
                    <a:bodyPr/>
                    <a:lstStyle/>
                    <a:p>
                      <a:pPr algn="ctr">
                        <a:lnSpc>
                          <a:spcPct val="100000"/>
                        </a:lnSpc>
                      </a:pPr>
                      <a:r>
                        <a:rPr lang="en-US" altLang="zh-TW" sz="1600" dirty="0" smtClean="0"/>
                        <a:t>6</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smtClean="0"/>
                        <a:t>B</a:t>
                      </a:r>
                      <a:r>
                        <a:rPr lang="zh-TW" altLang="en-US" sz="1600" smtClean="0"/>
                        <a:t>：</a:t>
                      </a:r>
                      <a:r>
                        <a:rPr lang="en-US" altLang="zh-TW" sz="1600" smtClean="0"/>
                        <a:t>1</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9831">
                <a:tc>
                  <a:txBody>
                    <a:bodyPr/>
                    <a:lstStyle/>
                    <a:p>
                      <a:pPr algn="ctr">
                        <a:lnSpc>
                          <a:spcPct val="100000"/>
                        </a:lnSpc>
                      </a:pPr>
                      <a:r>
                        <a:rPr lang="en-US" altLang="zh-TW" sz="1600" dirty="0" smtClean="0"/>
                        <a:t>7</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B</a:t>
                      </a:r>
                      <a:r>
                        <a:rPr lang="zh-TW" altLang="en-US" sz="1600" dirty="0" smtClean="0"/>
                        <a:t>：</a:t>
                      </a:r>
                      <a:r>
                        <a:rPr lang="en-US" altLang="zh-TW" sz="1600" dirty="0" smtClean="0"/>
                        <a:t>1</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9831">
                <a:tc>
                  <a:txBody>
                    <a:bodyPr/>
                    <a:lstStyle/>
                    <a:p>
                      <a:pPr algn="ctr">
                        <a:lnSpc>
                          <a:spcPct val="100000"/>
                        </a:lnSpc>
                      </a:pPr>
                      <a:r>
                        <a:rPr lang="en-US" altLang="zh-TW" sz="1600" dirty="0" smtClean="0"/>
                        <a:t>8</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B</a:t>
                      </a:r>
                      <a:r>
                        <a:rPr lang="zh-TW" altLang="en-US" sz="1600" dirty="0" smtClean="0"/>
                        <a:t>：</a:t>
                      </a:r>
                      <a:r>
                        <a:rPr lang="en-US" altLang="zh-TW" sz="1600" dirty="0" smtClean="0"/>
                        <a:t>0</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矩形 7"/>
          <p:cNvSpPr/>
          <p:nvPr/>
        </p:nvSpPr>
        <p:spPr>
          <a:xfrm>
            <a:off x="1081058" y="4024373"/>
            <a:ext cx="4506362" cy="369332"/>
          </a:xfrm>
          <a:prstGeom prst="rect">
            <a:avLst/>
          </a:prstGeom>
        </p:spPr>
        <p:txBody>
          <a:bodyPr wrap="none">
            <a:spAutoFit/>
          </a:bodyPr>
          <a:lstStyle/>
          <a:p>
            <a:r>
              <a:rPr kumimoji="1" lang="zh-TW" altLang="en-US" b="1" dirty="0" smtClean="0"/>
              <a:t>問題：</a:t>
            </a:r>
            <a:r>
              <a:rPr kumimoji="1" lang="zh-TW" altLang="en-US" dirty="0" smtClean="0"/>
              <a:t>計算各狀態的價值，即 </a:t>
            </a:r>
            <a:r>
              <a:rPr kumimoji="1" lang="en-US" altLang="zh-TW" dirty="0" smtClean="0"/>
              <a:t>V(A)</a:t>
            </a:r>
            <a:r>
              <a:rPr kumimoji="1" lang="zh-TW" altLang="en-US" dirty="0" smtClean="0"/>
              <a:t> 和 </a:t>
            </a:r>
            <a:r>
              <a:rPr kumimoji="1" lang="en-US" altLang="zh-TW" dirty="0" smtClean="0"/>
              <a:t>V(B)</a:t>
            </a:r>
            <a:endParaRPr lang="zh-CN" altLang="en-US" dirty="0"/>
          </a:p>
        </p:txBody>
      </p:sp>
      <mc:AlternateContent xmlns:mc="http://schemas.openxmlformats.org/markup-compatibility/2006" xmlns:a14="http://schemas.microsoft.com/office/drawing/2010/main">
        <mc:Choice Requires="a14">
          <p:sp>
            <p:nvSpPr>
              <p:cNvPr id="9" name="矩形 8"/>
              <p:cNvSpPr/>
              <p:nvPr/>
            </p:nvSpPr>
            <p:spPr>
              <a:xfrm>
                <a:off x="5816738" y="4024372"/>
                <a:ext cx="1918187" cy="369332"/>
              </a:xfrm>
              <a:prstGeom prst="rect">
                <a:avLst/>
              </a:prstGeom>
            </p:spPr>
            <p:txBody>
              <a:bodyPr wrap="square">
                <a:spAutoFit/>
              </a:bodyPr>
              <a:lstStyle/>
              <a:p>
                <a:r>
                  <a:rPr kumimoji="1" lang="en-US" altLang="zh-TW" dirty="0" smtClean="0">
                    <a:ea typeface="Cambria Math" charset="0"/>
                    <a:cs typeface="Cambria Math" charset="0"/>
                  </a:rPr>
                  <a:t>( </a:t>
                </a:r>
                <a14:m>
                  <m:oMath xmlns:m="http://schemas.openxmlformats.org/officeDocument/2006/math">
                    <m:r>
                      <a:rPr kumimoji="1" lang="en-US" altLang="zh-TW" i="1">
                        <a:latin typeface="Cambria Math" charset="0"/>
                        <a:ea typeface="Cambria Math" charset="0"/>
                        <a:cs typeface="Cambria Math" charset="0"/>
                      </a:rPr>
                      <m:t>𝛾</m:t>
                    </m:r>
                  </m:oMath>
                </a14:m>
                <a:r>
                  <a:rPr kumimoji="1" lang="en-US" altLang="zh-TW" dirty="0"/>
                  <a:t> = 1</a:t>
                </a:r>
                <a:r>
                  <a:rPr kumimoji="1" lang="zh-TW" altLang="en-US" dirty="0"/>
                  <a:t>，</a:t>
                </a:r>
                <a14:m>
                  <m:oMath xmlns:m="http://schemas.openxmlformats.org/officeDocument/2006/math">
                    <m:r>
                      <a:rPr kumimoji="1" lang="zh-CN" altLang="en-US" i="1">
                        <a:latin typeface="Cambria Math" charset="0"/>
                        <a:ea typeface="Cambria Math" charset="0"/>
                        <a:cs typeface="Cambria Math" charset="0"/>
                      </a:rPr>
                      <m:t>𝛼</m:t>
                    </m:r>
                  </m:oMath>
                </a14:m>
                <a:r>
                  <a:rPr kumimoji="1" lang="zh-TW" altLang="en-US" dirty="0"/>
                  <a:t> </a:t>
                </a:r>
                <a:r>
                  <a:rPr kumimoji="1" lang="en-US" altLang="zh-TW" dirty="0"/>
                  <a:t>=</a:t>
                </a:r>
                <a:r>
                  <a:rPr kumimoji="1" lang="zh-TW" altLang="en-US" dirty="0"/>
                  <a:t> </a:t>
                </a:r>
                <a:r>
                  <a:rPr kumimoji="1" lang="en-US" altLang="zh-TW" dirty="0" smtClean="0"/>
                  <a:t>1)</a:t>
                </a:r>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5816738" y="4024372"/>
                <a:ext cx="1918187" cy="369332"/>
              </a:xfrm>
              <a:prstGeom prst="rect">
                <a:avLst/>
              </a:prstGeom>
              <a:blipFill rotWithShape="0">
                <a:blip r:embed="rId2"/>
                <a:stretch>
                  <a:fillRect l="-2540" t="-819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258258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11234" y="764015"/>
            <a:ext cx="1988045" cy="505523"/>
          </a:xfrm>
          <a:prstGeom prst="rect">
            <a:avLst/>
          </a:prstGeom>
        </p:spPr>
        <p:txBody>
          <a:bodyPr wrap="none">
            <a:spAutoFit/>
          </a:bodyPr>
          <a:lstStyle/>
          <a:p>
            <a:pPr>
              <a:lnSpc>
                <a:spcPct val="150000"/>
              </a:lnSpc>
            </a:pPr>
            <a:r>
              <a:rPr kumimoji="1" lang="zh-TW" altLang="en-US" sz="2000" dirty="0" smtClean="0"/>
              <a:t>利用 </a:t>
            </a:r>
            <a:r>
              <a:rPr kumimoji="1" lang="en-US" altLang="zh-TW" sz="2000" dirty="0" smtClean="0"/>
              <a:t>MC</a:t>
            </a:r>
            <a:r>
              <a:rPr kumimoji="1" lang="zh-TW" altLang="en-US" sz="2000" dirty="0" smtClean="0"/>
              <a:t> 算法：</a:t>
            </a:r>
            <a:endParaRPr kumimoji="1" lang="en-US" altLang="zh-TW" sz="2000" dirty="0" smtClean="0"/>
          </a:p>
        </p:txBody>
      </p:sp>
      <mc:AlternateContent xmlns:mc="http://schemas.openxmlformats.org/markup-compatibility/2006" xmlns:a14="http://schemas.microsoft.com/office/drawing/2010/main">
        <mc:Choice Requires="a14">
          <p:sp>
            <p:nvSpPr>
              <p:cNvPr id="5" name="文本框 4"/>
              <p:cNvSpPr txBox="1"/>
              <p:nvPr/>
            </p:nvSpPr>
            <p:spPr>
              <a:xfrm>
                <a:off x="2799279" y="764015"/>
                <a:ext cx="1325235" cy="576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charset="0"/>
                        </a:rPr>
                        <m:t>𝑉</m:t>
                      </m:r>
                      <m:d>
                        <m:dPr>
                          <m:ctrlPr>
                            <a:rPr kumimoji="1" lang="en-US" altLang="zh-CN" b="0" i="1" smtClean="0">
                              <a:latin typeface="Cambria Math" charset="0"/>
                            </a:rPr>
                          </m:ctrlPr>
                        </m:dPr>
                        <m:e>
                          <m:r>
                            <a:rPr kumimoji="1" lang="en-US" altLang="zh-CN" b="0" i="1" smtClean="0">
                              <a:latin typeface="Cambria Math" charset="0"/>
                            </a:rPr>
                            <m:t>𝑆</m:t>
                          </m:r>
                        </m:e>
                      </m:d>
                      <m:r>
                        <a:rPr kumimoji="1" lang="en-US" altLang="zh-CN" b="0" i="1" smtClean="0">
                          <a:latin typeface="Cambria Math" charset="0"/>
                        </a:rPr>
                        <m:t>=</m:t>
                      </m:r>
                      <m:f>
                        <m:fPr>
                          <m:ctrlPr>
                            <a:rPr kumimoji="1" lang="en-US" altLang="zh-CN" b="0" i="1" smtClean="0">
                              <a:latin typeface="Cambria Math" charset="0"/>
                            </a:rPr>
                          </m:ctrlPr>
                        </m:fPr>
                        <m:num>
                          <m:r>
                            <a:rPr kumimoji="1" lang="en-US" altLang="zh-CN" b="0" i="1" smtClean="0">
                              <a:latin typeface="Cambria Math" charset="0"/>
                            </a:rPr>
                            <m:t>𝑆</m:t>
                          </m:r>
                          <m:d>
                            <m:dPr>
                              <m:ctrlPr>
                                <a:rPr kumimoji="1" lang="en-US" altLang="zh-CN" b="0" i="1" smtClean="0">
                                  <a:latin typeface="Cambria Math" charset="0"/>
                                </a:rPr>
                              </m:ctrlPr>
                            </m:dPr>
                            <m:e>
                              <m:r>
                                <a:rPr kumimoji="1" lang="en-US" altLang="zh-CN" b="0" i="1" smtClean="0">
                                  <a:latin typeface="Cambria Math" charset="0"/>
                                </a:rPr>
                                <m:t>𝑆</m:t>
                              </m:r>
                            </m:e>
                          </m:d>
                        </m:num>
                        <m:den>
                          <m:r>
                            <a:rPr kumimoji="1" lang="en-US" altLang="zh-CN" b="0" i="1" smtClean="0">
                              <a:latin typeface="Cambria Math" charset="0"/>
                              <a:ea typeface="Cambria Math" charset="0"/>
                              <a:cs typeface="Cambria Math" charset="0"/>
                            </a:rPr>
                            <m:t>𝑁</m:t>
                          </m:r>
                          <m:d>
                            <m:dPr>
                              <m:ctrlPr>
                                <a:rPr kumimoji="1" lang="en-US" altLang="zh-CN" b="0" i="1" smtClean="0">
                                  <a:latin typeface="Cambria Math" charset="0"/>
                                  <a:ea typeface="Cambria Math" charset="0"/>
                                  <a:cs typeface="Cambria Math" charset="0"/>
                                </a:rPr>
                              </m:ctrlPr>
                            </m:dPr>
                            <m:e>
                              <m:r>
                                <a:rPr kumimoji="1" lang="en-US" altLang="zh-CN" b="0" i="1" smtClean="0">
                                  <a:latin typeface="Cambria Math" charset="0"/>
                                  <a:ea typeface="Cambria Math" charset="0"/>
                                  <a:cs typeface="Cambria Math" charset="0"/>
                                </a:rPr>
                                <m:t>𝑆</m:t>
                              </m:r>
                            </m:e>
                          </m:d>
                        </m:den>
                      </m:f>
                    </m:oMath>
                  </m:oMathPara>
                </a14:m>
                <a:endParaRPr kumimoji="1"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2799279" y="764015"/>
                <a:ext cx="1325235" cy="576761"/>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2386474" y="1812992"/>
                <a:ext cx="3476080" cy="5772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charset="0"/>
                        </a:rPr>
                        <m:t>𝑉</m:t>
                      </m:r>
                      <m:d>
                        <m:dPr>
                          <m:ctrlPr>
                            <a:rPr kumimoji="1" lang="en-US" altLang="zh-CN" b="0" i="1" smtClean="0">
                              <a:latin typeface="Cambria Math" charset="0"/>
                            </a:rPr>
                          </m:ctrlPr>
                        </m:dPr>
                        <m:e>
                          <m:r>
                            <a:rPr kumimoji="1" lang="en-US" altLang="zh-TW" b="0" i="1" smtClean="0">
                              <a:latin typeface="Cambria Math" charset="0"/>
                            </a:rPr>
                            <m:t>𝐴</m:t>
                          </m:r>
                        </m:e>
                      </m:d>
                      <m:r>
                        <a:rPr kumimoji="1" lang="en-US" altLang="zh-CN" b="0" i="1" smtClean="0">
                          <a:latin typeface="Cambria Math" charset="0"/>
                        </a:rPr>
                        <m:t>=</m:t>
                      </m:r>
                      <m:f>
                        <m:fPr>
                          <m:ctrlPr>
                            <a:rPr kumimoji="1" lang="en-US" altLang="zh-CN" b="0" i="1" smtClean="0">
                              <a:latin typeface="Cambria Math" charset="0"/>
                            </a:rPr>
                          </m:ctrlPr>
                        </m:fPr>
                        <m:num>
                          <m:r>
                            <a:rPr kumimoji="1" lang="zh-TW" altLang="en-US" i="1" smtClean="0">
                              <a:latin typeface="Cambria Math" charset="0"/>
                            </a:rPr>
                            <m:t>狀態</m:t>
                          </m:r>
                          <m:r>
                            <a:rPr kumimoji="1" lang="en-US" altLang="zh-TW" b="0" i="1" smtClean="0">
                              <a:latin typeface="Cambria Math" charset="0"/>
                            </a:rPr>
                            <m:t>𝐴</m:t>
                          </m:r>
                          <m:r>
                            <a:rPr kumimoji="1" lang="zh-TW" altLang="en-US" i="1" smtClean="0">
                              <a:latin typeface="Cambria Math" charset="0"/>
                            </a:rPr>
                            <m:t>獲得</m:t>
                          </m:r>
                          <m:r>
                            <a:rPr kumimoji="1" lang="zh-TW" altLang="en-US" b="0" i="1" smtClean="0">
                              <a:latin typeface="Cambria Math" charset="0"/>
                            </a:rPr>
                            <m:t>的</m:t>
                          </m:r>
                          <m:r>
                            <a:rPr kumimoji="1" lang="zh-TW" altLang="en-US" i="1" smtClean="0">
                              <a:latin typeface="Cambria Math" charset="0"/>
                            </a:rPr>
                            <m:t>獎勵</m:t>
                          </m:r>
                        </m:num>
                        <m:den>
                          <m:r>
                            <a:rPr kumimoji="1" lang="zh-TW" altLang="en-US" i="1" smtClean="0">
                              <a:latin typeface="Cambria Math" charset="0"/>
                            </a:rPr>
                            <m:t>狀態</m:t>
                          </m:r>
                          <m:r>
                            <a:rPr kumimoji="1" lang="en-US" altLang="zh-TW" b="0" i="1" smtClean="0">
                              <a:latin typeface="Cambria Math" charset="0"/>
                            </a:rPr>
                            <m:t>𝐴</m:t>
                          </m:r>
                          <m:r>
                            <a:rPr kumimoji="1" lang="zh-TW" altLang="en-US" i="1" smtClean="0">
                              <a:latin typeface="Cambria Math" charset="0"/>
                            </a:rPr>
                            <m:t>出現</m:t>
                          </m:r>
                          <m:r>
                            <a:rPr kumimoji="1" lang="zh-TW" altLang="en-US" b="0" i="1" smtClean="0">
                              <a:latin typeface="Cambria Math" charset="0"/>
                            </a:rPr>
                            <m:t>的</m:t>
                          </m:r>
                          <m:r>
                            <a:rPr kumimoji="1" lang="zh-TW" altLang="en-US" i="1" smtClean="0">
                              <a:latin typeface="Cambria Math" charset="0"/>
                            </a:rPr>
                            <m:t>次數</m:t>
                          </m:r>
                        </m:den>
                      </m:f>
                      <m:r>
                        <a:rPr kumimoji="1" lang="en-US" altLang="zh-TW" b="0" i="1" smtClean="0">
                          <a:latin typeface="Cambria Math" charset="0"/>
                          <a:ea typeface="Cambria Math" charset="0"/>
                          <a:cs typeface="Cambria Math" charset="0"/>
                        </a:rPr>
                        <m:t>=</m:t>
                      </m:r>
                      <m:f>
                        <m:fPr>
                          <m:ctrlPr>
                            <a:rPr kumimoji="1" lang="en-US" altLang="zh-TW" b="0" i="1" smtClean="0">
                              <a:latin typeface="Cambria Math" charset="0"/>
                              <a:ea typeface="Cambria Math" charset="0"/>
                              <a:cs typeface="Cambria Math" charset="0"/>
                            </a:rPr>
                          </m:ctrlPr>
                        </m:fPr>
                        <m:num>
                          <m:r>
                            <a:rPr kumimoji="1" lang="en-US" altLang="zh-TW" b="0" i="1" smtClean="0">
                              <a:latin typeface="Cambria Math" charset="0"/>
                              <a:ea typeface="Cambria Math" charset="0"/>
                              <a:cs typeface="Cambria Math" charset="0"/>
                            </a:rPr>
                            <m:t>0</m:t>
                          </m:r>
                        </m:num>
                        <m:den>
                          <m:r>
                            <a:rPr kumimoji="1" lang="en-US" altLang="zh-TW" b="0" i="1" smtClean="0">
                              <a:latin typeface="Cambria Math" charset="0"/>
                              <a:ea typeface="Cambria Math" charset="0"/>
                              <a:cs typeface="Cambria Math" charset="0"/>
                            </a:rPr>
                            <m:t>1</m:t>
                          </m:r>
                        </m:den>
                      </m:f>
                      <m:r>
                        <a:rPr kumimoji="1" lang="en-US" altLang="zh-TW" b="0" i="1" smtClean="0">
                          <a:latin typeface="Cambria Math" charset="0"/>
                          <a:ea typeface="Cambria Math" charset="0"/>
                          <a:cs typeface="Cambria Math" charset="0"/>
                        </a:rPr>
                        <m:t>=0</m:t>
                      </m:r>
                    </m:oMath>
                  </m:oMathPara>
                </a14:m>
                <a:endParaRPr kumimoji="1"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2386474" y="1812992"/>
                <a:ext cx="3476080" cy="577274"/>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6432545" y="1812992"/>
                <a:ext cx="3606693" cy="5772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charset="0"/>
                        </a:rPr>
                        <m:t>𝑉</m:t>
                      </m:r>
                      <m:d>
                        <m:dPr>
                          <m:ctrlPr>
                            <a:rPr kumimoji="1" lang="en-US" altLang="zh-CN" b="0" i="1" smtClean="0">
                              <a:latin typeface="Cambria Math" charset="0"/>
                            </a:rPr>
                          </m:ctrlPr>
                        </m:dPr>
                        <m:e>
                          <m:r>
                            <a:rPr kumimoji="1" lang="en-US" altLang="zh-TW" b="0" i="1" smtClean="0">
                              <a:latin typeface="Cambria Math" charset="0"/>
                            </a:rPr>
                            <m:t>𝐵</m:t>
                          </m:r>
                        </m:e>
                      </m:d>
                      <m:r>
                        <a:rPr kumimoji="1" lang="en-US" altLang="zh-CN" b="0" i="1" smtClean="0">
                          <a:latin typeface="Cambria Math" charset="0"/>
                        </a:rPr>
                        <m:t>=</m:t>
                      </m:r>
                      <m:f>
                        <m:fPr>
                          <m:ctrlPr>
                            <a:rPr kumimoji="1" lang="en-US" altLang="zh-CN" b="0" i="1" smtClean="0">
                              <a:latin typeface="Cambria Math" charset="0"/>
                            </a:rPr>
                          </m:ctrlPr>
                        </m:fPr>
                        <m:num>
                          <m:r>
                            <a:rPr kumimoji="1" lang="zh-TW" altLang="en-US" i="1" smtClean="0">
                              <a:latin typeface="Cambria Math" charset="0"/>
                            </a:rPr>
                            <m:t>狀態</m:t>
                          </m:r>
                          <m:r>
                            <a:rPr kumimoji="1" lang="en-US" altLang="zh-TW" b="0" i="1" smtClean="0">
                              <a:latin typeface="Cambria Math" charset="0"/>
                            </a:rPr>
                            <m:t>𝐵</m:t>
                          </m:r>
                          <m:r>
                            <a:rPr kumimoji="1" lang="zh-TW" altLang="en-US" i="1" smtClean="0">
                              <a:latin typeface="Cambria Math" charset="0"/>
                            </a:rPr>
                            <m:t>獲得</m:t>
                          </m:r>
                          <m:r>
                            <a:rPr kumimoji="1" lang="zh-TW" altLang="en-US" b="0" i="1" smtClean="0">
                              <a:latin typeface="Cambria Math" charset="0"/>
                            </a:rPr>
                            <m:t>的</m:t>
                          </m:r>
                          <m:r>
                            <a:rPr kumimoji="1" lang="zh-TW" altLang="en-US" i="1" smtClean="0">
                              <a:latin typeface="Cambria Math" charset="0"/>
                            </a:rPr>
                            <m:t>獎勵</m:t>
                          </m:r>
                        </m:num>
                        <m:den>
                          <m:r>
                            <a:rPr kumimoji="1" lang="zh-TW" altLang="en-US" i="1" smtClean="0">
                              <a:latin typeface="Cambria Math" charset="0"/>
                            </a:rPr>
                            <m:t>狀態</m:t>
                          </m:r>
                          <m:r>
                            <a:rPr kumimoji="1" lang="en-US" altLang="zh-TW" b="0" i="1" smtClean="0">
                              <a:latin typeface="Cambria Math" charset="0"/>
                            </a:rPr>
                            <m:t>𝐵</m:t>
                          </m:r>
                          <m:r>
                            <a:rPr kumimoji="1" lang="zh-TW" altLang="en-US" i="1" smtClean="0">
                              <a:latin typeface="Cambria Math" charset="0"/>
                            </a:rPr>
                            <m:t>出現</m:t>
                          </m:r>
                          <m:r>
                            <a:rPr kumimoji="1" lang="zh-TW" altLang="en-US" b="0" i="1" smtClean="0">
                              <a:latin typeface="Cambria Math" charset="0"/>
                            </a:rPr>
                            <m:t>的</m:t>
                          </m:r>
                          <m:r>
                            <a:rPr kumimoji="1" lang="zh-TW" altLang="en-US" i="1" smtClean="0">
                              <a:latin typeface="Cambria Math" charset="0"/>
                            </a:rPr>
                            <m:t>次數</m:t>
                          </m:r>
                        </m:den>
                      </m:f>
                      <m:r>
                        <a:rPr kumimoji="1" lang="en-US" altLang="zh-TW" b="0" i="1" smtClean="0">
                          <a:latin typeface="Cambria Math" charset="0"/>
                          <a:ea typeface="Cambria Math" charset="0"/>
                          <a:cs typeface="Cambria Math" charset="0"/>
                        </a:rPr>
                        <m:t>=</m:t>
                      </m:r>
                      <m:f>
                        <m:fPr>
                          <m:ctrlPr>
                            <a:rPr kumimoji="1" lang="en-US" altLang="zh-TW" b="0" i="1" smtClean="0">
                              <a:latin typeface="Cambria Math" charset="0"/>
                              <a:ea typeface="Cambria Math" charset="0"/>
                              <a:cs typeface="Cambria Math" charset="0"/>
                            </a:rPr>
                          </m:ctrlPr>
                        </m:fPr>
                        <m:num>
                          <m:r>
                            <a:rPr kumimoji="1" lang="en-US" altLang="zh-TW" b="0" i="1" smtClean="0">
                              <a:latin typeface="Cambria Math" charset="0"/>
                              <a:ea typeface="Cambria Math" charset="0"/>
                              <a:cs typeface="Cambria Math" charset="0"/>
                            </a:rPr>
                            <m:t>6</m:t>
                          </m:r>
                        </m:num>
                        <m:den>
                          <m:r>
                            <a:rPr kumimoji="1" lang="en-US" altLang="zh-TW" b="0" i="1" smtClean="0">
                              <a:latin typeface="Cambria Math" charset="0"/>
                              <a:ea typeface="Cambria Math" charset="0"/>
                              <a:cs typeface="Cambria Math" charset="0"/>
                            </a:rPr>
                            <m:t>8</m:t>
                          </m:r>
                        </m:den>
                      </m:f>
                      <m:r>
                        <a:rPr kumimoji="1" lang="en-US" altLang="zh-TW" b="0" i="1" smtClean="0">
                          <a:latin typeface="Cambria Math" charset="0"/>
                          <a:ea typeface="Cambria Math" charset="0"/>
                          <a:cs typeface="Cambria Math" charset="0"/>
                        </a:rPr>
                        <m:t>=</m:t>
                      </m:r>
                      <m:f>
                        <m:fPr>
                          <m:ctrlPr>
                            <a:rPr kumimoji="1" lang="en-US" altLang="zh-TW" b="0" i="1" smtClean="0">
                              <a:latin typeface="Cambria Math" charset="0"/>
                              <a:ea typeface="Cambria Math" charset="0"/>
                              <a:cs typeface="Cambria Math" charset="0"/>
                            </a:rPr>
                          </m:ctrlPr>
                        </m:fPr>
                        <m:num>
                          <m:r>
                            <a:rPr kumimoji="1" lang="en-US" altLang="zh-TW" b="0" i="1" smtClean="0">
                              <a:latin typeface="Cambria Math" charset="0"/>
                              <a:ea typeface="Cambria Math" charset="0"/>
                              <a:cs typeface="Cambria Math" charset="0"/>
                            </a:rPr>
                            <m:t>6</m:t>
                          </m:r>
                        </m:num>
                        <m:den>
                          <m:r>
                            <a:rPr kumimoji="1" lang="en-US" altLang="zh-TW" b="0" i="1" smtClean="0">
                              <a:latin typeface="Cambria Math" charset="0"/>
                              <a:ea typeface="Cambria Math" charset="0"/>
                              <a:cs typeface="Cambria Math" charset="0"/>
                            </a:rPr>
                            <m:t>8</m:t>
                          </m:r>
                        </m:den>
                      </m:f>
                    </m:oMath>
                  </m:oMathPara>
                </a14:m>
                <a:endParaRPr kumimoji="1"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6432545" y="1812992"/>
                <a:ext cx="3606693" cy="577274"/>
              </a:xfrm>
              <a:prstGeom prst="rect">
                <a:avLst/>
              </a:prstGeom>
              <a:blipFill rotWithShape="0">
                <a:blip r:embed="rId4"/>
                <a:stretch>
                  <a:fillRect/>
                </a:stretch>
              </a:blipFill>
            </p:spPr>
            <p:txBody>
              <a:bodyPr/>
              <a:lstStyle/>
              <a:p>
                <a:r>
                  <a:rPr lang="zh-CN" altLang="en-US">
                    <a:noFill/>
                  </a:rPr>
                  <a:t> </a:t>
                </a:r>
              </a:p>
            </p:txBody>
          </p:sp>
        </mc:Fallback>
      </mc:AlternateContent>
      <p:sp>
        <p:nvSpPr>
          <p:cNvPr id="9" name="矩形 8"/>
          <p:cNvSpPr/>
          <p:nvPr/>
        </p:nvSpPr>
        <p:spPr>
          <a:xfrm>
            <a:off x="811234" y="2993676"/>
            <a:ext cx="9756832" cy="1477328"/>
          </a:xfrm>
          <a:prstGeom prst="rect">
            <a:avLst/>
          </a:prstGeom>
        </p:spPr>
        <p:txBody>
          <a:bodyPr wrap="square">
            <a:spAutoFit/>
          </a:bodyPr>
          <a:lstStyle/>
          <a:p>
            <a:pPr>
              <a:lnSpc>
                <a:spcPct val="150000"/>
              </a:lnSpc>
            </a:pPr>
            <a:r>
              <a:rPr kumimoji="1" lang="zh-TW" altLang="en-US" sz="2000" dirty="0" smtClean="0"/>
              <a:t>利用 </a:t>
            </a:r>
            <a:r>
              <a:rPr kumimoji="1" lang="en-US" altLang="zh-TW" sz="2000" dirty="0" smtClean="0"/>
              <a:t>TD</a:t>
            </a:r>
            <a:r>
              <a:rPr kumimoji="1" lang="zh-TW" altLang="en-US" sz="2000" dirty="0" smtClean="0"/>
              <a:t> 算法：利用現有的</a:t>
            </a:r>
            <a:r>
              <a:rPr kumimoji="1" lang="en-US" altLang="zh-TW" sz="2000" dirty="0" smtClean="0"/>
              <a:t>Episode</a:t>
            </a:r>
            <a:r>
              <a:rPr kumimoji="1" lang="zh-TW" altLang="en-US" sz="2000" dirty="0" smtClean="0"/>
              <a:t>構建一個 </a:t>
            </a:r>
            <a:r>
              <a:rPr kumimoji="1" lang="en-US" altLang="zh-TW" sz="2000" dirty="0" smtClean="0"/>
              <a:t>MDP</a:t>
            </a:r>
            <a:r>
              <a:rPr kumimoji="1" lang="zh-TW" altLang="en-US" sz="2000" dirty="0" smtClean="0"/>
              <a:t> 架構，存在一個</a:t>
            </a:r>
            <a:r>
              <a:rPr kumimoji="1" lang="en-US" altLang="zh-TW" sz="2000" dirty="0" smtClean="0"/>
              <a:t>Episode</a:t>
            </a:r>
            <a:r>
              <a:rPr kumimoji="1" lang="zh-TW" altLang="en-US" sz="2000" dirty="0" smtClean="0"/>
              <a:t>使得狀態 </a:t>
            </a:r>
            <a:r>
              <a:rPr kumimoji="1" lang="en-US" altLang="zh-TW" sz="2000" dirty="0" smtClean="0"/>
              <a:t>A</a:t>
            </a:r>
            <a:r>
              <a:rPr kumimoji="1" lang="zh-TW" altLang="en-US" sz="2000" dirty="0" smtClean="0"/>
              <a:t>有後繼狀態 </a:t>
            </a:r>
            <a:r>
              <a:rPr kumimoji="1" lang="en-US" altLang="zh-TW" sz="2000" dirty="0" smtClean="0"/>
              <a:t>B</a:t>
            </a:r>
            <a:r>
              <a:rPr kumimoji="1" lang="zh-TW" altLang="en-US" sz="2000" dirty="0" smtClean="0"/>
              <a:t> ，</a:t>
            </a:r>
            <a:r>
              <a:rPr kumimoji="1" lang="zh-TW" altLang="en-US" sz="2000" b="1" u="sng" dirty="0" smtClean="0"/>
              <a:t>因此 </a:t>
            </a:r>
            <a:r>
              <a:rPr kumimoji="1" lang="en-US" altLang="zh-TW" sz="2000" b="1" u="sng" dirty="0" smtClean="0"/>
              <a:t>A</a:t>
            </a:r>
            <a:r>
              <a:rPr kumimoji="1" lang="zh-TW" altLang="en-US" sz="2000" b="1" u="sng" dirty="0" smtClean="0"/>
              <a:t> 的價值可通過 </a:t>
            </a:r>
            <a:r>
              <a:rPr kumimoji="1" lang="en-US" altLang="zh-TW" sz="2000" b="1" u="sng" dirty="0" smtClean="0"/>
              <a:t>B</a:t>
            </a:r>
            <a:r>
              <a:rPr kumimoji="1" lang="zh-TW" altLang="en-US" sz="2000" b="1" u="sng" dirty="0" smtClean="0"/>
              <a:t> 的價值來計算</a:t>
            </a:r>
            <a:r>
              <a:rPr kumimoji="1" lang="zh-TW" altLang="en-US" sz="2000" dirty="0" smtClean="0"/>
              <a:t>。同時在假設的例子中，</a:t>
            </a:r>
            <a:r>
              <a:rPr kumimoji="1" lang="en-US" altLang="zh-TW" sz="2000" dirty="0" smtClean="0"/>
              <a:t>A</a:t>
            </a:r>
            <a:r>
              <a:rPr kumimoji="1" lang="zh-TW" altLang="en-US" sz="2000" dirty="0" smtClean="0"/>
              <a:t>轉移到</a:t>
            </a:r>
            <a:r>
              <a:rPr kumimoji="1" lang="en-US" altLang="zh-TW" sz="2000" dirty="0" smtClean="0"/>
              <a:t>B</a:t>
            </a:r>
            <a:r>
              <a:rPr kumimoji="1" lang="zh-TW" altLang="en-US" sz="2000" dirty="0" smtClean="0"/>
              <a:t>的機率為 </a:t>
            </a:r>
            <a:r>
              <a:rPr kumimoji="1" lang="en-US" altLang="zh-TW" sz="2000" dirty="0" smtClean="0"/>
              <a:t>100%</a:t>
            </a:r>
            <a:r>
              <a:rPr kumimoji="1" lang="zh-TW" altLang="en-US" sz="2000" dirty="0" smtClean="0"/>
              <a:t>。</a:t>
            </a:r>
            <a:endParaRPr kumimoji="1" lang="en-US" altLang="zh-TW" sz="2000" dirty="0" smtClean="0"/>
          </a:p>
        </p:txBody>
      </p:sp>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8875" y="4598668"/>
            <a:ext cx="2715199" cy="1871126"/>
          </a:xfrm>
          <a:prstGeom prst="rect">
            <a:avLst/>
          </a:prstGeom>
        </p:spPr>
      </p:pic>
      <mc:AlternateContent xmlns:mc="http://schemas.openxmlformats.org/markup-compatibility/2006" xmlns:a14="http://schemas.microsoft.com/office/drawing/2010/main">
        <mc:Choice Requires="a14">
          <p:sp>
            <p:nvSpPr>
              <p:cNvPr id="11" name="文本框 10"/>
              <p:cNvSpPr txBox="1"/>
              <p:nvPr/>
            </p:nvSpPr>
            <p:spPr>
              <a:xfrm>
                <a:off x="4706912" y="4666377"/>
                <a:ext cx="4987744"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000" b="0" i="1" smtClean="0">
                          <a:latin typeface="Cambria Math" charset="0"/>
                        </a:rPr>
                        <m:t>𝑉</m:t>
                      </m:r>
                      <m:d>
                        <m:dPr>
                          <m:ctrlPr>
                            <a:rPr kumimoji="1" lang="en-US" altLang="zh-CN" sz="2000" b="0" i="1" smtClean="0">
                              <a:latin typeface="Cambria Math" charset="0"/>
                            </a:rPr>
                          </m:ctrlPr>
                        </m:dPr>
                        <m:e>
                          <m:r>
                            <a:rPr kumimoji="1" lang="en-US" altLang="zh-TW" sz="2000" b="0" i="1" smtClean="0">
                              <a:latin typeface="Cambria Math" charset="0"/>
                            </a:rPr>
                            <m:t>𝐴</m:t>
                          </m:r>
                        </m:e>
                      </m:d>
                      <m:r>
                        <a:rPr kumimoji="1" lang="en-US" altLang="zh-CN" sz="2000" b="0" i="1" smtClean="0">
                          <a:latin typeface="Cambria Math" charset="0"/>
                          <a:ea typeface="Cambria Math" charset="0"/>
                          <a:cs typeface="Cambria Math" charset="0"/>
                        </a:rPr>
                        <m:t>←</m:t>
                      </m:r>
                      <m:r>
                        <a:rPr kumimoji="1" lang="en-US" altLang="zh-CN" sz="2000" b="0" i="1" smtClean="0">
                          <a:latin typeface="Cambria Math" charset="0"/>
                          <a:ea typeface="Cambria Math" charset="0"/>
                          <a:cs typeface="Cambria Math" charset="0"/>
                        </a:rPr>
                        <m:t>𝑉</m:t>
                      </m:r>
                      <m:d>
                        <m:dPr>
                          <m:ctrlPr>
                            <a:rPr kumimoji="1" lang="en-US" altLang="zh-CN" sz="2000" b="0" i="1" smtClean="0">
                              <a:latin typeface="Cambria Math" charset="0"/>
                              <a:ea typeface="Cambria Math" charset="0"/>
                              <a:cs typeface="Cambria Math" charset="0"/>
                            </a:rPr>
                          </m:ctrlPr>
                        </m:dPr>
                        <m:e>
                          <m:r>
                            <a:rPr kumimoji="1" lang="en-US" altLang="zh-CN" sz="2000" b="0" i="1" smtClean="0">
                              <a:latin typeface="Cambria Math" charset="0"/>
                              <a:ea typeface="Cambria Math" charset="0"/>
                              <a:cs typeface="Cambria Math" charset="0"/>
                            </a:rPr>
                            <m:t>𝐴</m:t>
                          </m:r>
                        </m:e>
                      </m:d>
                      <m:r>
                        <a:rPr kumimoji="1" lang="en-US" altLang="zh-CN" sz="2000" b="0" i="1" smtClean="0">
                          <a:latin typeface="Cambria Math" charset="0"/>
                          <a:ea typeface="Cambria Math" charset="0"/>
                          <a:cs typeface="Cambria Math" charset="0"/>
                        </a:rPr>
                        <m:t>+</m:t>
                      </m:r>
                      <m:r>
                        <a:rPr kumimoji="1" lang="zh-CN" altLang="en-US" sz="2000" i="1" smtClean="0">
                          <a:latin typeface="Cambria Math" charset="0"/>
                          <a:ea typeface="Cambria Math" charset="0"/>
                          <a:cs typeface="Cambria Math" charset="0"/>
                        </a:rPr>
                        <m:t>𝛼</m:t>
                      </m:r>
                      <m:r>
                        <a:rPr kumimoji="1" lang="en-US" altLang="zh-CN" sz="2000" b="0" i="1" smtClean="0">
                          <a:latin typeface="Cambria Math" charset="0"/>
                          <a:ea typeface="Cambria Math" charset="0"/>
                          <a:cs typeface="Cambria Math" charset="0"/>
                        </a:rPr>
                        <m:t> (</m:t>
                      </m:r>
                      <m:sSub>
                        <m:sSubPr>
                          <m:ctrlPr>
                            <a:rPr kumimoji="1" lang="en-US" altLang="zh-CN" sz="2000" i="1">
                              <a:latin typeface="Cambria Math" charset="0"/>
                            </a:rPr>
                          </m:ctrlPr>
                        </m:sSubPr>
                        <m:e>
                          <m:r>
                            <a:rPr kumimoji="1" lang="en-US" altLang="zh-CN" sz="2000" i="1">
                              <a:latin typeface="Cambria Math" charset="0"/>
                            </a:rPr>
                            <m:t>𝑟</m:t>
                          </m:r>
                        </m:e>
                        <m:sub>
                          <m:r>
                            <a:rPr kumimoji="1" lang="en-US" altLang="zh-CN" sz="2000" i="1">
                              <a:latin typeface="Cambria Math" charset="0"/>
                            </a:rPr>
                            <m:t>𝑡</m:t>
                          </m:r>
                          <m:r>
                            <a:rPr kumimoji="1" lang="en-US" altLang="zh-CN" sz="2000" i="1">
                              <a:latin typeface="Cambria Math" charset="0"/>
                            </a:rPr>
                            <m:t>+1</m:t>
                          </m:r>
                        </m:sub>
                      </m:sSub>
                      <m:r>
                        <a:rPr kumimoji="1" lang="en-US" altLang="zh-TW" sz="2000" b="0" i="1" smtClean="0">
                          <a:latin typeface="Cambria Math" charset="0"/>
                        </a:rPr>
                        <m:t>+</m:t>
                      </m:r>
                      <m:r>
                        <a:rPr kumimoji="1" lang="en-US" altLang="zh-TW" sz="2000" i="1">
                          <a:latin typeface="Cambria Math" charset="0"/>
                          <a:ea typeface="Cambria Math" charset="0"/>
                          <a:cs typeface="Cambria Math" charset="0"/>
                        </a:rPr>
                        <m:t>𝛾</m:t>
                      </m:r>
                      <m:r>
                        <a:rPr kumimoji="1" lang="en-US" altLang="zh-CN" sz="2000" i="1">
                          <a:latin typeface="Cambria Math" charset="0"/>
                          <a:ea typeface="Cambria Math" charset="0"/>
                          <a:cs typeface="Cambria Math" charset="0"/>
                        </a:rPr>
                        <m:t>𝑉</m:t>
                      </m:r>
                      <m:d>
                        <m:dPr>
                          <m:ctrlPr>
                            <a:rPr kumimoji="1" lang="en-US" altLang="zh-CN" sz="2000" i="1">
                              <a:latin typeface="Cambria Math" charset="0"/>
                              <a:ea typeface="Cambria Math" charset="0"/>
                              <a:cs typeface="Cambria Math" charset="0"/>
                            </a:rPr>
                          </m:ctrlPr>
                        </m:dPr>
                        <m:e>
                          <m:r>
                            <a:rPr kumimoji="1" lang="en-US" altLang="zh-CN" sz="2000" b="0" i="1" smtClean="0">
                              <a:latin typeface="Cambria Math" charset="0"/>
                              <a:ea typeface="Cambria Math" charset="0"/>
                              <a:cs typeface="Cambria Math" charset="0"/>
                            </a:rPr>
                            <m:t>𝐵</m:t>
                          </m:r>
                        </m:e>
                      </m:d>
                      <m:r>
                        <a:rPr kumimoji="1" lang="en-US" altLang="zh-CN" sz="2000" b="0" i="1" smtClean="0">
                          <a:latin typeface="Cambria Math" charset="0"/>
                        </a:rPr>
                        <m:t>−</m:t>
                      </m:r>
                      <m:r>
                        <a:rPr kumimoji="1" lang="en-US" altLang="zh-CN" sz="2000" b="0" i="1" smtClean="0">
                          <a:latin typeface="Cambria Math" charset="0"/>
                          <a:ea typeface="Cambria Math" charset="0"/>
                          <a:cs typeface="Cambria Math" charset="0"/>
                        </a:rPr>
                        <m:t>𝑉</m:t>
                      </m:r>
                      <m:d>
                        <m:dPr>
                          <m:ctrlPr>
                            <a:rPr kumimoji="1" lang="en-US" altLang="zh-CN" sz="2000" b="0" i="1" smtClean="0">
                              <a:latin typeface="Cambria Math" charset="0"/>
                              <a:ea typeface="Cambria Math" charset="0"/>
                              <a:cs typeface="Cambria Math" charset="0"/>
                            </a:rPr>
                          </m:ctrlPr>
                        </m:dPr>
                        <m:e>
                          <m:r>
                            <a:rPr kumimoji="1" lang="en-US" altLang="zh-CN" sz="2000" b="0" i="1" smtClean="0">
                              <a:latin typeface="Cambria Math" charset="0"/>
                              <a:ea typeface="Cambria Math" charset="0"/>
                              <a:cs typeface="Cambria Math" charset="0"/>
                            </a:rPr>
                            <m:t>𝐴</m:t>
                          </m:r>
                        </m:e>
                      </m:d>
                      <m:r>
                        <a:rPr kumimoji="1" lang="en-US" altLang="zh-CN" sz="2000" b="0" i="1" smtClean="0">
                          <a:latin typeface="Cambria Math" charset="0"/>
                          <a:ea typeface="Cambria Math" charset="0"/>
                          <a:cs typeface="Cambria Math" charset="0"/>
                        </a:rPr>
                        <m:t>)</m:t>
                      </m:r>
                    </m:oMath>
                  </m:oMathPara>
                </a14:m>
                <a:endParaRPr kumimoji="1" lang="zh-CN" altLang="en-US" sz="20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4706912" y="4666377"/>
                <a:ext cx="4987744" cy="307777"/>
              </a:xfrm>
              <a:prstGeom prst="rect">
                <a:avLst/>
              </a:prstGeom>
              <a:blipFill rotWithShape="0">
                <a:blip r:embed="rId6"/>
                <a:stretch>
                  <a:fillRect t="-141176" b="-1764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4883944" y="5229483"/>
                <a:ext cx="6703894" cy="529697"/>
              </a:xfrm>
              <a:prstGeom prst="rect">
                <a:avLst/>
              </a:prstGeom>
            </p:spPr>
            <p:txBody>
              <a:bodyPr wrap="square">
                <a:spAutoFit/>
              </a:bodyPr>
              <a:lstStyle/>
              <a:p>
                <a:r>
                  <a:rPr kumimoji="1" lang="zh-TW" altLang="en-US" dirty="0" smtClean="0"/>
                  <a:t>只要 </a:t>
                </a:r>
                <a:r>
                  <a:rPr kumimoji="1" lang="en-US" altLang="zh-TW" dirty="0" smtClean="0"/>
                  <a:t>B</a:t>
                </a:r>
                <a:r>
                  <a:rPr kumimoji="1" lang="zh-TW" altLang="en-US" dirty="0" smtClean="0"/>
                  <a:t> 更新，</a:t>
                </a:r>
                <a:r>
                  <a:rPr kumimoji="1" lang="en-US" altLang="zh-TW" dirty="0" smtClean="0"/>
                  <a:t>A</a:t>
                </a:r>
                <a:r>
                  <a:rPr kumimoji="1" lang="zh-TW" altLang="en-US" dirty="0" smtClean="0"/>
                  <a:t>會隨之更新，因此 </a:t>
                </a:r>
                <a:r>
                  <a:rPr kumimoji="1" lang="en-US" altLang="zh-TW" dirty="0" smtClean="0"/>
                  <a:t>A</a:t>
                </a:r>
                <a:r>
                  <a:rPr kumimoji="1" lang="zh-TW" altLang="en-US" dirty="0" smtClean="0"/>
                  <a:t> 最終的價值為 </a:t>
                </a:r>
                <a14:m>
                  <m:oMath xmlns:m="http://schemas.openxmlformats.org/officeDocument/2006/math">
                    <m:r>
                      <a:rPr kumimoji="1" lang="en-US" altLang="zh-CN" sz="2000" i="1">
                        <a:latin typeface="Cambria Math" charset="0"/>
                      </a:rPr>
                      <m:t>𝑉</m:t>
                    </m:r>
                    <m:d>
                      <m:dPr>
                        <m:ctrlPr>
                          <a:rPr kumimoji="1" lang="en-US" altLang="zh-CN" sz="2000" i="1">
                            <a:latin typeface="Cambria Math" charset="0"/>
                          </a:rPr>
                        </m:ctrlPr>
                      </m:dPr>
                      <m:e>
                        <m:r>
                          <a:rPr kumimoji="1" lang="en-US" altLang="zh-TW" sz="2000" i="1">
                            <a:latin typeface="Cambria Math" charset="0"/>
                          </a:rPr>
                          <m:t>𝐴</m:t>
                        </m:r>
                      </m:e>
                    </m:d>
                    <m:r>
                      <a:rPr kumimoji="1" lang="en-US" altLang="zh-TW" sz="2000" b="0" i="1" smtClean="0">
                        <a:latin typeface="Cambria Math" charset="0"/>
                      </a:rPr>
                      <m:t>=</m:t>
                    </m:r>
                    <m:f>
                      <m:fPr>
                        <m:ctrlPr>
                          <a:rPr kumimoji="1" lang="en-US" altLang="zh-TW" sz="2000" i="1">
                            <a:latin typeface="Cambria Math" charset="0"/>
                            <a:ea typeface="Cambria Math" charset="0"/>
                            <a:cs typeface="Cambria Math" charset="0"/>
                          </a:rPr>
                        </m:ctrlPr>
                      </m:fPr>
                      <m:num>
                        <m:r>
                          <a:rPr kumimoji="1" lang="en-US" altLang="zh-TW" sz="2000" i="1">
                            <a:latin typeface="Cambria Math" charset="0"/>
                            <a:ea typeface="Cambria Math" charset="0"/>
                            <a:cs typeface="Cambria Math" charset="0"/>
                          </a:rPr>
                          <m:t>6</m:t>
                        </m:r>
                      </m:num>
                      <m:den>
                        <m:r>
                          <a:rPr kumimoji="1" lang="en-US" altLang="zh-TW" sz="2000" i="1">
                            <a:latin typeface="Cambria Math" charset="0"/>
                            <a:ea typeface="Cambria Math" charset="0"/>
                            <a:cs typeface="Cambria Math" charset="0"/>
                          </a:rPr>
                          <m:t>8</m:t>
                        </m:r>
                      </m:den>
                    </m:f>
                  </m:oMath>
                </a14:m>
                <a:endParaRPr lang="zh-CN" altLang="en-US" sz="2000" dirty="0"/>
              </a:p>
            </p:txBody>
          </p:sp>
        </mc:Choice>
        <mc:Fallback xmlns="">
          <p:sp>
            <p:nvSpPr>
              <p:cNvPr id="12" name="矩形 11"/>
              <p:cNvSpPr>
                <a:spLocks noRot="1" noChangeAspect="1" noMove="1" noResize="1" noEditPoints="1" noAdjustHandles="1" noChangeArrowheads="1" noChangeShapeType="1" noTextEdit="1"/>
              </p:cNvSpPr>
              <p:nvPr/>
            </p:nvSpPr>
            <p:spPr>
              <a:xfrm>
                <a:off x="4883944" y="5229483"/>
                <a:ext cx="6703894" cy="529697"/>
              </a:xfrm>
              <a:prstGeom prst="rect">
                <a:avLst/>
              </a:prstGeom>
              <a:blipFill rotWithShape="0">
                <a:blip r:embed="rId7"/>
                <a:stretch>
                  <a:fillRect l="-727" b="-45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863650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22960" y="1078349"/>
            <a:ext cx="9749790" cy="369332"/>
          </a:xfrm>
          <a:prstGeom prst="rect">
            <a:avLst/>
          </a:prstGeom>
          <a:noFill/>
        </p:spPr>
        <p:txBody>
          <a:bodyPr wrap="square" rtlCol="0">
            <a:spAutoFit/>
          </a:bodyPr>
          <a:lstStyle/>
          <a:p>
            <a:r>
              <a:rPr kumimoji="1" lang="zh-TW" altLang="en-US" b="1" dirty="0" smtClean="0"/>
              <a:t>重新回故價值函數的公式推導，了解 </a:t>
            </a:r>
            <a:r>
              <a:rPr kumimoji="1" lang="en-US" altLang="zh-TW" b="1" dirty="0" smtClean="0"/>
              <a:t>Dynamic</a:t>
            </a:r>
            <a:r>
              <a:rPr kumimoji="1" lang="zh-TW" altLang="en-US" b="1" dirty="0" smtClean="0"/>
              <a:t> </a:t>
            </a:r>
            <a:r>
              <a:rPr kumimoji="1" lang="en-US" altLang="zh-TW" b="1" dirty="0" smtClean="0"/>
              <a:t>Programming</a:t>
            </a:r>
            <a:r>
              <a:rPr kumimoji="1" lang="zh-TW" altLang="en-US" b="1" dirty="0" smtClean="0"/>
              <a:t> </a:t>
            </a:r>
            <a:r>
              <a:rPr kumimoji="1" lang="en-US" altLang="zh-TW" b="1" dirty="0" smtClean="0"/>
              <a:t>/</a:t>
            </a:r>
            <a:r>
              <a:rPr kumimoji="1" lang="zh-TW" altLang="en-US" b="1" dirty="0" smtClean="0"/>
              <a:t> </a:t>
            </a:r>
            <a:r>
              <a:rPr kumimoji="1" lang="en-US" altLang="zh-TW" b="1" dirty="0" smtClean="0"/>
              <a:t>Monte-Carlo</a:t>
            </a:r>
            <a:r>
              <a:rPr kumimoji="1" lang="zh-TW" altLang="en-US" b="1" dirty="0" smtClean="0"/>
              <a:t> 分別用到的公式</a:t>
            </a:r>
            <a:endParaRPr kumimoji="1" lang="zh-CN" altLang="en-US" b="1" dirty="0"/>
          </a:p>
        </p:txBody>
      </p:sp>
      <mc:AlternateContent xmlns:mc="http://schemas.openxmlformats.org/markup-compatibility/2006" xmlns:a14="http://schemas.microsoft.com/office/drawing/2010/main">
        <mc:Choice Requires="a14">
          <p:sp>
            <p:nvSpPr>
              <p:cNvPr id="6" name="文本框 5"/>
              <p:cNvSpPr txBox="1"/>
              <p:nvPr/>
            </p:nvSpPr>
            <p:spPr>
              <a:xfrm>
                <a:off x="485729" y="2017497"/>
                <a:ext cx="4100287"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i="1" smtClean="0">
                              <a:latin typeface="Cambria Math" charset="0"/>
                            </a:rPr>
                          </m:ctrlPr>
                        </m:sSubPr>
                        <m:e>
                          <m:r>
                            <a:rPr kumimoji="1" lang="en-US" altLang="zh-CN" sz="2000" i="1">
                              <a:latin typeface="Cambria Math" charset="0"/>
                            </a:rPr>
                            <m:t>𝑉</m:t>
                          </m:r>
                        </m:e>
                        <m:sub>
                          <m:r>
                            <a:rPr kumimoji="1" lang="en-US" altLang="zh-CN" sz="2000" i="1">
                              <a:latin typeface="Cambria Math" charset="0"/>
                              <a:ea typeface="Cambria Math" charset="0"/>
                              <a:cs typeface="Cambria Math" charset="0"/>
                            </a:rPr>
                            <m:t>𝜋</m:t>
                          </m:r>
                        </m:sub>
                      </m:sSub>
                      <m:d>
                        <m:dPr>
                          <m:ctrlPr>
                            <a:rPr kumimoji="1" lang="en-US" altLang="zh-CN" sz="2000" i="1">
                              <a:latin typeface="Cambria Math" charset="0"/>
                            </a:rPr>
                          </m:ctrlPr>
                        </m:dPr>
                        <m:e>
                          <m:r>
                            <a:rPr kumimoji="1" lang="en-US" altLang="zh-CN" sz="2000" i="1">
                              <a:latin typeface="Cambria Math" charset="0"/>
                            </a:rPr>
                            <m:t>𝑆</m:t>
                          </m:r>
                        </m:e>
                      </m:d>
                      <m:r>
                        <a:rPr kumimoji="1" lang="en-US" altLang="zh-CN" sz="2000" b="0" i="1" smtClean="0">
                          <a:latin typeface="Cambria Math" charset="0"/>
                        </a:rPr>
                        <m:t>=</m:t>
                      </m:r>
                      <m:sSub>
                        <m:sSubPr>
                          <m:ctrlPr>
                            <a:rPr kumimoji="1" lang="en-US" altLang="zh-CN" sz="2000" i="1">
                              <a:latin typeface="Cambria Math" charset="0"/>
                            </a:rPr>
                          </m:ctrlPr>
                        </m:sSubPr>
                        <m:e>
                          <m:r>
                            <a:rPr kumimoji="1" lang="en-US" altLang="zh-CN" sz="2000" i="1">
                              <a:latin typeface="Cambria Math" charset="0"/>
                            </a:rPr>
                            <m:t>𝐸</m:t>
                          </m:r>
                        </m:e>
                        <m:sub>
                          <m:r>
                            <a:rPr kumimoji="1" lang="en-US" altLang="zh-CN" sz="2000" i="1">
                              <a:latin typeface="Cambria Math" charset="0"/>
                              <a:ea typeface="Cambria Math" charset="0"/>
                              <a:cs typeface="Cambria Math" charset="0"/>
                            </a:rPr>
                            <m:t>𝜋</m:t>
                          </m:r>
                        </m:sub>
                      </m:sSub>
                      <m:r>
                        <a:rPr kumimoji="1" lang="en-US" altLang="zh-CN" sz="2000" b="0" i="1" smtClean="0">
                          <a:latin typeface="Cambria Math" charset="0"/>
                          <a:ea typeface="Cambria Math" charset="0"/>
                          <a:cs typeface="Cambria Math" charset="0"/>
                        </a:rPr>
                        <m:t> </m:t>
                      </m:r>
                      <m:d>
                        <m:dPr>
                          <m:begChr m:val="["/>
                          <m:endChr m:val="|"/>
                          <m:ctrlPr>
                            <a:rPr kumimoji="1" lang="en-US" altLang="zh-CN" sz="2000" b="0" i="1" smtClean="0">
                              <a:latin typeface="Cambria Math" charset="0"/>
                            </a:rPr>
                          </m:ctrlPr>
                        </m:dPr>
                        <m:e>
                          <m:sSub>
                            <m:sSubPr>
                              <m:ctrlPr>
                                <a:rPr kumimoji="1" lang="en-US" altLang="zh-CN" sz="2000" b="0" i="1" smtClean="0">
                                  <a:solidFill>
                                    <a:srgbClr val="FF0000"/>
                                  </a:solidFill>
                                  <a:latin typeface="Cambria Math" charset="0"/>
                                </a:rPr>
                              </m:ctrlPr>
                            </m:sSubPr>
                            <m:e>
                              <m:r>
                                <a:rPr kumimoji="1" lang="en-US" altLang="zh-CN" sz="2000" b="0" i="1" smtClean="0">
                                  <a:solidFill>
                                    <a:srgbClr val="FF0000"/>
                                  </a:solidFill>
                                  <a:latin typeface="Cambria Math" charset="0"/>
                                </a:rPr>
                                <m:t> </m:t>
                              </m:r>
                              <m:r>
                                <a:rPr kumimoji="1" lang="en-US" altLang="zh-CN" sz="2000" b="0" i="1" smtClean="0">
                                  <a:solidFill>
                                    <a:srgbClr val="FF0000"/>
                                  </a:solidFill>
                                  <a:latin typeface="Cambria Math" charset="0"/>
                                </a:rPr>
                                <m:t>𝑅</m:t>
                              </m:r>
                            </m:e>
                            <m:sub>
                              <m:r>
                                <a:rPr kumimoji="1" lang="en-US" altLang="zh-CN" sz="2000" b="0" i="1" smtClean="0">
                                  <a:solidFill>
                                    <a:srgbClr val="FF0000"/>
                                  </a:solidFill>
                                  <a:latin typeface="Cambria Math" charset="0"/>
                                </a:rPr>
                                <m:t>𝑡</m:t>
                              </m:r>
                            </m:sub>
                          </m:sSub>
                          <m:r>
                            <a:rPr kumimoji="1" lang="en-US" altLang="zh-CN" sz="2000" b="0" i="1" smtClean="0">
                              <a:latin typeface="Cambria Math" charset="0"/>
                            </a:rPr>
                            <m:t> </m:t>
                          </m:r>
                        </m:e>
                      </m:d>
                      <m:r>
                        <a:rPr kumimoji="1" lang="en-US" altLang="zh-CN" sz="2000" b="0" i="1" smtClean="0">
                          <a:latin typeface="Cambria Math" charset="0"/>
                        </a:rPr>
                        <m:t> </m:t>
                      </m:r>
                      <m:sSub>
                        <m:sSubPr>
                          <m:ctrlPr>
                            <a:rPr kumimoji="1" lang="en-US" altLang="zh-CN" sz="2000" b="0" i="1" smtClean="0">
                              <a:latin typeface="Cambria Math" charset="0"/>
                            </a:rPr>
                          </m:ctrlPr>
                        </m:sSubPr>
                        <m:e>
                          <m:r>
                            <a:rPr kumimoji="1" lang="en-US" altLang="zh-CN" sz="2000" b="0" i="1" smtClean="0">
                              <a:latin typeface="Cambria Math" charset="0"/>
                            </a:rPr>
                            <m:t>𝑆</m:t>
                          </m:r>
                        </m:e>
                        <m:sub>
                          <m:r>
                            <a:rPr kumimoji="1" lang="en-US" altLang="zh-CN" sz="2000" b="0" i="1" smtClean="0">
                              <a:latin typeface="Cambria Math" charset="0"/>
                            </a:rPr>
                            <m:t>𝑡</m:t>
                          </m:r>
                        </m:sub>
                      </m:sSub>
                      <m:r>
                        <a:rPr kumimoji="1" lang="en-US" altLang="zh-CN" sz="2000" b="0" i="1" smtClean="0">
                          <a:latin typeface="Cambria Math" charset="0"/>
                        </a:rPr>
                        <m:t>=</m:t>
                      </m:r>
                      <m:r>
                        <a:rPr kumimoji="1" lang="en-US" altLang="zh-CN" sz="2000" b="0" i="1" smtClean="0">
                          <a:latin typeface="Cambria Math" charset="0"/>
                        </a:rPr>
                        <m:t>𝑆</m:t>
                      </m:r>
                      <m:r>
                        <a:rPr kumimoji="1" lang="en-US" altLang="zh-CN" sz="2000" b="0" i="1" smtClean="0">
                          <a:latin typeface="Cambria Math" charset="0"/>
                        </a:rPr>
                        <m:t> ]</m:t>
                      </m:r>
                    </m:oMath>
                  </m:oMathPara>
                </a14:m>
                <a:endParaRPr kumimoji="1" lang="zh-CN" altLang="en-US" sz="2000" dirty="0"/>
              </a:p>
            </p:txBody>
          </p:sp>
        </mc:Choice>
        <mc:Fallback xmlns="">
          <p:sp>
            <p:nvSpPr>
              <p:cNvPr id="6" name="文本框 5"/>
              <p:cNvSpPr txBox="1">
                <a:spLocks noRot="1" noChangeAspect="1" noMove="1" noResize="1" noEditPoints="1" noAdjustHandles="1" noChangeArrowheads="1" noChangeShapeType="1" noTextEdit="1"/>
              </p:cNvSpPr>
              <p:nvPr/>
            </p:nvSpPr>
            <p:spPr>
              <a:xfrm>
                <a:off x="485729" y="2017497"/>
                <a:ext cx="4100287" cy="307777"/>
              </a:xfrm>
              <a:prstGeom prst="rect">
                <a:avLst/>
              </a:prstGeom>
              <a:blipFill rotWithShape="0">
                <a:blip r:embed="rId2"/>
                <a:stretch>
                  <a:fillRect t="-146000" b="-18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613380" y="2614091"/>
                <a:ext cx="3606800" cy="8395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000" b="0" i="1" smtClean="0">
                          <a:latin typeface="Cambria Math" charset="0"/>
                        </a:rPr>
                        <m:t>=</m:t>
                      </m:r>
                      <m:sSub>
                        <m:sSubPr>
                          <m:ctrlPr>
                            <a:rPr kumimoji="1" lang="en-US" altLang="zh-CN" sz="2000" i="1">
                              <a:latin typeface="Cambria Math" charset="0"/>
                            </a:rPr>
                          </m:ctrlPr>
                        </m:sSubPr>
                        <m:e>
                          <m:r>
                            <a:rPr kumimoji="1" lang="en-US" altLang="zh-CN" sz="2000" b="0" i="1" smtClean="0">
                              <a:latin typeface="Cambria Math" charset="0"/>
                            </a:rPr>
                            <m:t>𝐸</m:t>
                          </m:r>
                        </m:e>
                        <m:sub>
                          <m:r>
                            <a:rPr kumimoji="1" lang="en-US" altLang="zh-CN" sz="2000" i="1">
                              <a:latin typeface="Cambria Math" charset="0"/>
                              <a:ea typeface="Cambria Math" charset="0"/>
                              <a:cs typeface="Cambria Math" charset="0"/>
                            </a:rPr>
                            <m:t>𝜋</m:t>
                          </m:r>
                        </m:sub>
                      </m:sSub>
                      <m:r>
                        <a:rPr kumimoji="1" lang="en-US" altLang="zh-CN" sz="2000" i="1" smtClean="0">
                          <a:latin typeface="Cambria Math" charset="0"/>
                        </a:rPr>
                        <m:t> </m:t>
                      </m:r>
                      <m:r>
                        <a:rPr kumimoji="1" lang="en-US" altLang="zh-CN" sz="2000" b="0" i="1" smtClean="0">
                          <a:latin typeface="Cambria Math" charset="0"/>
                        </a:rPr>
                        <m:t>[</m:t>
                      </m:r>
                      <m:nary>
                        <m:naryPr>
                          <m:chr m:val="∑"/>
                          <m:ctrlPr>
                            <a:rPr kumimoji="1" lang="is-IS" altLang="zh-CN" sz="2000" b="0" i="1" smtClean="0">
                              <a:latin typeface="Cambria Math" charset="0"/>
                            </a:rPr>
                          </m:ctrlPr>
                        </m:naryPr>
                        <m:sub>
                          <m:r>
                            <m:rPr>
                              <m:brk m:alnAt="23"/>
                            </m:rPr>
                            <a:rPr kumimoji="1" lang="en-US" altLang="zh-CN" sz="2000" b="0" i="1" smtClean="0">
                              <a:latin typeface="Cambria Math" charset="0"/>
                            </a:rPr>
                            <m:t>𝑘</m:t>
                          </m:r>
                          <m:r>
                            <a:rPr kumimoji="1" lang="en-US" altLang="zh-CN" sz="2000" b="0" i="1" smtClean="0">
                              <a:latin typeface="Cambria Math" charset="0"/>
                            </a:rPr>
                            <m:t>=0</m:t>
                          </m:r>
                        </m:sub>
                        <m:sup>
                          <m:r>
                            <a:rPr kumimoji="1" lang="is-IS" altLang="zh-CN" sz="2000" b="0" i="1" smtClean="0">
                              <a:latin typeface="Cambria Math" charset="0"/>
                              <a:ea typeface="Cambria Math" charset="0"/>
                              <a:cs typeface="Cambria Math" charset="0"/>
                            </a:rPr>
                            <m:t>∞</m:t>
                          </m:r>
                        </m:sup>
                        <m:e>
                          <m:sSup>
                            <m:sSupPr>
                              <m:ctrlPr>
                                <a:rPr kumimoji="1" lang="is-IS" altLang="zh-CN" sz="2000" b="0" i="1" smtClean="0">
                                  <a:latin typeface="Cambria Math" charset="0"/>
                                </a:rPr>
                              </m:ctrlPr>
                            </m:sSupPr>
                            <m:e>
                              <m:r>
                                <a:rPr kumimoji="1" lang="is-IS" altLang="zh-CN" sz="2000" b="0" i="1" smtClean="0">
                                  <a:latin typeface="Cambria Math" charset="0"/>
                                  <a:ea typeface="Cambria Math" charset="0"/>
                                  <a:cs typeface="Cambria Math" charset="0"/>
                                </a:rPr>
                                <m:t>𝛾</m:t>
                              </m:r>
                            </m:e>
                            <m:sup>
                              <m:r>
                                <a:rPr kumimoji="1" lang="en-US" altLang="zh-CN" sz="2000" b="0" i="1" smtClean="0">
                                  <a:latin typeface="Cambria Math" charset="0"/>
                                </a:rPr>
                                <m:t>𝑘</m:t>
                              </m:r>
                            </m:sup>
                          </m:sSup>
                          <m:sSub>
                            <m:sSubPr>
                              <m:ctrlPr>
                                <a:rPr kumimoji="1" lang="en-US" altLang="zh-CN" sz="2000" b="0" i="1" smtClean="0">
                                  <a:latin typeface="Cambria Math" charset="0"/>
                                </a:rPr>
                              </m:ctrlPr>
                            </m:sSubPr>
                            <m:e>
                              <m:r>
                                <a:rPr kumimoji="1" lang="en-US" altLang="zh-CN" sz="2000" b="0" i="1" smtClean="0">
                                  <a:latin typeface="Cambria Math" charset="0"/>
                                </a:rPr>
                                <m:t>𝑟</m:t>
                              </m:r>
                            </m:e>
                            <m:sub>
                              <m:r>
                                <a:rPr kumimoji="1" lang="en-US" altLang="zh-CN" sz="2000" b="0" i="1" smtClean="0">
                                  <a:latin typeface="Cambria Math" charset="0"/>
                                </a:rPr>
                                <m:t>𝑡</m:t>
                              </m:r>
                              <m:r>
                                <a:rPr kumimoji="1" lang="en-US" altLang="zh-CN" sz="2000" b="0" i="1" smtClean="0">
                                  <a:latin typeface="Cambria Math" charset="0"/>
                                </a:rPr>
                                <m:t>+</m:t>
                              </m:r>
                              <m:r>
                                <a:rPr kumimoji="1" lang="en-US" altLang="zh-CN" sz="2000" b="0" i="1" smtClean="0">
                                  <a:latin typeface="Cambria Math" charset="0"/>
                                </a:rPr>
                                <m:t>𝑘</m:t>
                              </m:r>
                              <m:r>
                                <a:rPr kumimoji="1" lang="en-US" altLang="zh-CN" sz="2000" b="0" i="1" smtClean="0">
                                  <a:latin typeface="Cambria Math" charset="0"/>
                                </a:rPr>
                                <m:t>+1</m:t>
                              </m:r>
                            </m:sub>
                          </m:sSub>
                          <m:r>
                            <a:rPr kumimoji="1" lang="en-US" altLang="zh-CN" sz="2000" b="0" i="1" smtClean="0">
                              <a:latin typeface="Cambria Math" charset="0"/>
                            </a:rPr>
                            <m:t> |</m:t>
                          </m:r>
                          <m:sSub>
                            <m:sSubPr>
                              <m:ctrlPr>
                                <a:rPr kumimoji="1" lang="en-US" altLang="zh-CN" sz="2000" b="0" i="1" smtClean="0">
                                  <a:latin typeface="Cambria Math" charset="0"/>
                                </a:rPr>
                              </m:ctrlPr>
                            </m:sSubPr>
                            <m:e>
                              <m:r>
                                <a:rPr kumimoji="1" lang="en-US" altLang="zh-CN" sz="2000" b="0" i="1" smtClean="0">
                                  <a:latin typeface="Cambria Math" charset="0"/>
                                </a:rPr>
                                <m:t> </m:t>
                              </m:r>
                              <m:r>
                                <a:rPr kumimoji="1" lang="en-US" altLang="zh-CN" sz="2000" b="0" i="1" smtClean="0">
                                  <a:latin typeface="Cambria Math" charset="0"/>
                                </a:rPr>
                                <m:t>𝑆</m:t>
                              </m:r>
                            </m:e>
                            <m:sub>
                              <m:r>
                                <a:rPr kumimoji="1" lang="en-US" altLang="zh-CN" sz="2000" b="0" i="1" smtClean="0">
                                  <a:latin typeface="Cambria Math" charset="0"/>
                                </a:rPr>
                                <m:t>𝑡</m:t>
                              </m:r>
                            </m:sub>
                          </m:sSub>
                          <m:r>
                            <a:rPr kumimoji="1" lang="en-US" altLang="zh-CN" sz="2000" b="0" i="1" smtClean="0">
                              <a:latin typeface="Cambria Math" charset="0"/>
                            </a:rPr>
                            <m:t>=</m:t>
                          </m:r>
                          <m:r>
                            <a:rPr kumimoji="1" lang="en-US" altLang="zh-CN" sz="2000" b="0" i="1" smtClean="0">
                              <a:latin typeface="Cambria Math" charset="0"/>
                            </a:rPr>
                            <m:t>𝑆</m:t>
                          </m:r>
                        </m:e>
                      </m:nary>
                      <m:r>
                        <a:rPr kumimoji="1" lang="en-US" altLang="zh-CN" sz="2000" b="0" i="1" smtClean="0">
                          <a:latin typeface="Cambria Math" charset="0"/>
                        </a:rPr>
                        <m:t>]</m:t>
                      </m:r>
                    </m:oMath>
                  </m:oMathPara>
                </a14:m>
                <a:endParaRPr kumimoji="1" lang="zh-CN" altLang="en-US" sz="20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613380" y="2614091"/>
                <a:ext cx="3606800" cy="839525"/>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985838" y="3579156"/>
                <a:ext cx="5771647" cy="8395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000" b="0" i="1" smtClean="0">
                          <a:latin typeface="Cambria Math" charset="0"/>
                        </a:rPr>
                        <m:t>=</m:t>
                      </m:r>
                      <m:sSub>
                        <m:sSubPr>
                          <m:ctrlPr>
                            <a:rPr kumimoji="1" lang="en-US" altLang="zh-CN" sz="2000" i="1">
                              <a:latin typeface="Cambria Math" charset="0"/>
                            </a:rPr>
                          </m:ctrlPr>
                        </m:sSubPr>
                        <m:e>
                          <m:r>
                            <a:rPr kumimoji="1" lang="en-US" altLang="zh-CN" sz="2000" b="0" i="1" smtClean="0">
                              <a:latin typeface="Cambria Math" charset="0"/>
                            </a:rPr>
                            <m:t>𝐸</m:t>
                          </m:r>
                        </m:e>
                        <m:sub>
                          <m:r>
                            <a:rPr kumimoji="1" lang="en-US" altLang="zh-CN" sz="2000" b="0" i="1">
                              <a:latin typeface="Cambria Math" charset="0"/>
                              <a:ea typeface="Cambria Math" charset="0"/>
                              <a:cs typeface="Cambria Math" charset="0"/>
                            </a:rPr>
                            <m:t>𝜋</m:t>
                          </m:r>
                        </m:sub>
                      </m:sSub>
                      <m:r>
                        <a:rPr kumimoji="1" lang="en-US" altLang="zh-CN" sz="2000" b="0" i="1" smtClean="0">
                          <a:latin typeface="Cambria Math" charset="0"/>
                        </a:rPr>
                        <m:t> [ </m:t>
                      </m:r>
                      <m:sSub>
                        <m:sSubPr>
                          <m:ctrlPr>
                            <a:rPr kumimoji="1" lang="en-US" altLang="zh-CN" sz="2000" i="1">
                              <a:latin typeface="Cambria Math" charset="0"/>
                            </a:rPr>
                          </m:ctrlPr>
                        </m:sSubPr>
                        <m:e>
                          <m:r>
                            <a:rPr kumimoji="1" lang="en-US" altLang="zh-CN" sz="2000" b="0" i="1">
                              <a:latin typeface="Cambria Math" charset="0"/>
                            </a:rPr>
                            <m:t>𝑟</m:t>
                          </m:r>
                        </m:e>
                        <m:sub>
                          <m:r>
                            <a:rPr kumimoji="1" lang="en-US" altLang="zh-CN" sz="2000" b="0" i="1">
                              <a:latin typeface="Cambria Math" charset="0"/>
                            </a:rPr>
                            <m:t>𝑡</m:t>
                          </m:r>
                          <m:r>
                            <a:rPr kumimoji="1" lang="en-US" altLang="zh-CN" sz="2000" b="0" i="1">
                              <a:latin typeface="Cambria Math" charset="0"/>
                            </a:rPr>
                            <m:t>+1</m:t>
                          </m:r>
                        </m:sub>
                      </m:sSub>
                      <m:r>
                        <a:rPr kumimoji="1" lang="en-US" altLang="zh-CN" sz="2000" b="0" i="1" smtClean="0">
                          <a:latin typeface="Cambria Math" charset="0"/>
                        </a:rPr>
                        <m:t>+</m:t>
                      </m:r>
                      <m:r>
                        <a:rPr lang="en-US" altLang="zh-CN" sz="2000" b="0" i="1">
                          <a:latin typeface="Cambria Math" charset="0"/>
                          <a:ea typeface="Cambria Math" charset="0"/>
                          <a:cs typeface="Cambria Math" charset="0"/>
                        </a:rPr>
                        <m:t>𝛾</m:t>
                      </m:r>
                      <m:nary>
                        <m:naryPr>
                          <m:chr m:val="∑"/>
                          <m:ctrlPr>
                            <a:rPr kumimoji="1" lang="is-IS" altLang="zh-CN" sz="2000" i="1" smtClean="0">
                              <a:latin typeface="Cambria Math" charset="0"/>
                            </a:rPr>
                          </m:ctrlPr>
                        </m:naryPr>
                        <m:sub>
                          <m:r>
                            <m:rPr>
                              <m:brk m:alnAt="23"/>
                            </m:rPr>
                            <a:rPr kumimoji="1" lang="en-US" altLang="zh-CN" sz="2000" b="0" i="1" smtClean="0">
                              <a:latin typeface="Cambria Math" charset="0"/>
                            </a:rPr>
                            <m:t>𝑘</m:t>
                          </m:r>
                          <m:r>
                            <a:rPr kumimoji="1" lang="en-US" altLang="zh-CN" sz="2000" b="0" i="1" smtClean="0">
                              <a:latin typeface="Cambria Math" charset="0"/>
                            </a:rPr>
                            <m:t>=0</m:t>
                          </m:r>
                        </m:sub>
                        <m:sup>
                          <m:r>
                            <a:rPr kumimoji="1" lang="is-IS" altLang="zh-CN" sz="2000" b="0" i="1" smtClean="0">
                              <a:latin typeface="Cambria Math" charset="0"/>
                              <a:ea typeface="Cambria Math" charset="0"/>
                              <a:cs typeface="Cambria Math" charset="0"/>
                            </a:rPr>
                            <m:t>∞</m:t>
                          </m:r>
                        </m:sup>
                        <m:e>
                          <m:sSup>
                            <m:sSupPr>
                              <m:ctrlPr>
                                <a:rPr kumimoji="1" lang="is-IS" altLang="zh-CN" sz="2000" i="1" smtClean="0">
                                  <a:latin typeface="Cambria Math" charset="0"/>
                                </a:rPr>
                              </m:ctrlPr>
                            </m:sSupPr>
                            <m:e>
                              <m:r>
                                <a:rPr kumimoji="1" lang="is-IS" altLang="zh-CN" sz="2000" b="0" i="1" smtClean="0">
                                  <a:latin typeface="Cambria Math" charset="0"/>
                                  <a:ea typeface="Cambria Math" charset="0"/>
                                  <a:cs typeface="Cambria Math" charset="0"/>
                                </a:rPr>
                                <m:t>𝛾</m:t>
                              </m:r>
                            </m:e>
                            <m:sup>
                              <m:r>
                                <a:rPr kumimoji="1" lang="en-US" altLang="zh-CN" sz="2000" b="0" i="1" smtClean="0">
                                  <a:latin typeface="Cambria Math" charset="0"/>
                                </a:rPr>
                                <m:t>𝑘</m:t>
                              </m:r>
                            </m:sup>
                          </m:sSup>
                          <m:sSub>
                            <m:sSubPr>
                              <m:ctrlPr>
                                <a:rPr kumimoji="1" lang="en-US" altLang="zh-CN" sz="2000" i="1" smtClean="0">
                                  <a:latin typeface="Cambria Math" charset="0"/>
                                </a:rPr>
                              </m:ctrlPr>
                            </m:sSubPr>
                            <m:e>
                              <m:r>
                                <a:rPr kumimoji="1" lang="en-US" altLang="zh-CN" sz="2000" b="0" i="1" smtClean="0">
                                  <a:latin typeface="Cambria Math" charset="0"/>
                                </a:rPr>
                                <m:t>𝑟</m:t>
                              </m:r>
                            </m:e>
                            <m:sub>
                              <m:r>
                                <a:rPr kumimoji="1" lang="en-US" altLang="zh-CN" sz="2000" b="0" i="1" smtClean="0">
                                  <a:latin typeface="Cambria Math" charset="0"/>
                                </a:rPr>
                                <m:t>𝑡</m:t>
                              </m:r>
                              <m:r>
                                <a:rPr kumimoji="1" lang="en-US" altLang="zh-CN" sz="2000" b="0" i="1" smtClean="0">
                                  <a:latin typeface="Cambria Math" charset="0"/>
                                </a:rPr>
                                <m:t>+</m:t>
                              </m:r>
                              <m:r>
                                <a:rPr kumimoji="1" lang="en-US" altLang="zh-CN" sz="2000" b="0" i="1" smtClean="0">
                                  <a:latin typeface="Cambria Math" charset="0"/>
                                </a:rPr>
                                <m:t>𝑘</m:t>
                              </m:r>
                              <m:r>
                                <a:rPr kumimoji="1" lang="en-US" altLang="zh-CN" sz="2000" b="0" i="1" smtClean="0">
                                  <a:latin typeface="Cambria Math" charset="0"/>
                                </a:rPr>
                                <m:t>+2</m:t>
                              </m:r>
                            </m:sub>
                          </m:sSub>
                          <m:r>
                            <a:rPr kumimoji="1" lang="en-US" altLang="zh-CN" sz="2000" b="0" i="1" smtClean="0">
                              <a:latin typeface="Cambria Math" charset="0"/>
                            </a:rPr>
                            <m:t> |</m:t>
                          </m:r>
                          <m:sSub>
                            <m:sSubPr>
                              <m:ctrlPr>
                                <a:rPr kumimoji="1" lang="en-US" altLang="zh-CN" sz="2000" i="1" smtClean="0">
                                  <a:latin typeface="Cambria Math" charset="0"/>
                                </a:rPr>
                              </m:ctrlPr>
                            </m:sSubPr>
                            <m:e>
                              <m:r>
                                <a:rPr kumimoji="1" lang="en-US" altLang="zh-CN" sz="2000" b="0" i="1" smtClean="0">
                                  <a:latin typeface="Cambria Math" charset="0"/>
                                </a:rPr>
                                <m:t> </m:t>
                              </m:r>
                              <m:r>
                                <a:rPr kumimoji="1" lang="en-US" altLang="zh-CN" sz="2000" b="0" i="1" smtClean="0">
                                  <a:latin typeface="Cambria Math" charset="0"/>
                                </a:rPr>
                                <m:t>𝑆</m:t>
                              </m:r>
                            </m:e>
                            <m:sub>
                              <m:r>
                                <a:rPr kumimoji="1" lang="en-US" altLang="zh-CN" sz="2000" b="0" i="1" smtClean="0">
                                  <a:latin typeface="Cambria Math" charset="0"/>
                                </a:rPr>
                                <m:t>𝑡</m:t>
                              </m:r>
                            </m:sub>
                          </m:sSub>
                          <m:r>
                            <a:rPr kumimoji="1" lang="en-US" altLang="zh-CN" sz="2000" b="0" i="1" smtClean="0">
                              <a:latin typeface="Cambria Math" charset="0"/>
                            </a:rPr>
                            <m:t>=</m:t>
                          </m:r>
                          <m:r>
                            <a:rPr kumimoji="1" lang="en-US" altLang="zh-CN" sz="2000" b="0" i="1" smtClean="0">
                              <a:latin typeface="Cambria Math" charset="0"/>
                            </a:rPr>
                            <m:t>𝑆</m:t>
                          </m:r>
                        </m:e>
                      </m:nary>
                      <m:r>
                        <a:rPr kumimoji="1" lang="en-US" altLang="zh-CN" sz="2000" b="0" i="1" smtClean="0">
                          <a:latin typeface="Cambria Math" charset="0"/>
                        </a:rPr>
                        <m:t>]</m:t>
                      </m:r>
                    </m:oMath>
                  </m:oMathPara>
                </a14:m>
                <a:endParaRPr kumimoji="1" lang="zh-CN" altLang="en-US" sz="2000" dirty="0"/>
              </a:p>
            </p:txBody>
          </p:sp>
        </mc:Choice>
        <mc:Fallback xmlns="">
          <p:sp>
            <p:nvSpPr>
              <p:cNvPr id="10" name="文本框 9"/>
              <p:cNvSpPr txBox="1">
                <a:spLocks noRot="1" noChangeAspect="1" noMove="1" noResize="1" noEditPoints="1" noAdjustHandles="1" noChangeArrowheads="1" noChangeShapeType="1" noTextEdit="1"/>
              </p:cNvSpPr>
              <p:nvPr/>
            </p:nvSpPr>
            <p:spPr>
              <a:xfrm>
                <a:off x="985838" y="3579156"/>
                <a:ext cx="5771647" cy="839525"/>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600075" y="4728887"/>
                <a:ext cx="5826043"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000" b="0" i="1" smtClean="0">
                          <a:latin typeface="Cambria Math" charset="0"/>
                        </a:rPr>
                        <m:t>=</m:t>
                      </m:r>
                      <m:sSub>
                        <m:sSubPr>
                          <m:ctrlPr>
                            <a:rPr kumimoji="1" lang="en-US" altLang="zh-CN" sz="2000" i="1">
                              <a:latin typeface="Cambria Math" charset="0"/>
                            </a:rPr>
                          </m:ctrlPr>
                        </m:sSubPr>
                        <m:e>
                          <m:r>
                            <a:rPr kumimoji="1" lang="en-US" altLang="zh-CN" sz="2000" b="0" i="1" smtClean="0">
                              <a:latin typeface="Cambria Math" charset="0"/>
                            </a:rPr>
                            <m:t>𝐸</m:t>
                          </m:r>
                        </m:e>
                        <m:sub>
                          <m:r>
                            <a:rPr kumimoji="1" lang="en-US" altLang="zh-CN" sz="2000" b="0" i="1">
                              <a:latin typeface="Cambria Math" charset="0"/>
                              <a:ea typeface="Cambria Math" charset="0"/>
                              <a:cs typeface="Cambria Math" charset="0"/>
                            </a:rPr>
                            <m:t>𝜋</m:t>
                          </m:r>
                        </m:sub>
                      </m:sSub>
                      <m:r>
                        <a:rPr kumimoji="1" lang="en-US" altLang="zh-CN" sz="2000" b="0" i="1" smtClean="0">
                          <a:latin typeface="Cambria Math" charset="0"/>
                        </a:rPr>
                        <m:t> [ </m:t>
                      </m:r>
                      <m:sSub>
                        <m:sSubPr>
                          <m:ctrlPr>
                            <a:rPr kumimoji="1" lang="en-US" altLang="zh-CN" sz="2000" i="1">
                              <a:latin typeface="Cambria Math" charset="0"/>
                            </a:rPr>
                          </m:ctrlPr>
                        </m:sSubPr>
                        <m:e>
                          <m:r>
                            <a:rPr kumimoji="1" lang="en-US" altLang="zh-CN" sz="2000" b="0" i="1">
                              <a:latin typeface="Cambria Math" charset="0"/>
                            </a:rPr>
                            <m:t>𝑟</m:t>
                          </m:r>
                        </m:e>
                        <m:sub>
                          <m:r>
                            <a:rPr kumimoji="1" lang="en-US" altLang="zh-CN" sz="2000" b="0" i="1">
                              <a:latin typeface="Cambria Math" charset="0"/>
                            </a:rPr>
                            <m:t>𝑡</m:t>
                          </m:r>
                          <m:r>
                            <a:rPr kumimoji="1" lang="en-US" altLang="zh-CN" sz="2000" b="0" i="1">
                              <a:latin typeface="Cambria Math" charset="0"/>
                            </a:rPr>
                            <m:t>+1</m:t>
                          </m:r>
                        </m:sub>
                      </m:sSub>
                      <m:r>
                        <a:rPr kumimoji="1" lang="en-US" altLang="zh-CN" sz="2000" b="0" i="1" smtClean="0">
                          <a:latin typeface="Cambria Math" charset="0"/>
                        </a:rPr>
                        <m:t>+</m:t>
                      </m:r>
                      <m:r>
                        <a:rPr lang="en-US" altLang="zh-CN" sz="2000" b="0" i="1">
                          <a:latin typeface="Cambria Math" charset="0"/>
                          <a:ea typeface="Cambria Math" charset="0"/>
                          <a:cs typeface="Cambria Math" charset="0"/>
                        </a:rPr>
                        <m:t>𝛾</m:t>
                      </m:r>
                      <m:sSub>
                        <m:sSubPr>
                          <m:ctrlPr>
                            <a:rPr kumimoji="1" lang="en-US" altLang="zh-CN" sz="2000" i="1">
                              <a:solidFill>
                                <a:srgbClr val="FF0000"/>
                              </a:solidFill>
                              <a:latin typeface="Cambria Math" charset="0"/>
                            </a:rPr>
                          </m:ctrlPr>
                        </m:sSubPr>
                        <m:e>
                          <m:r>
                            <a:rPr kumimoji="1" lang="en-US" altLang="zh-CN" sz="2000" i="1">
                              <a:solidFill>
                                <a:srgbClr val="FF0000"/>
                              </a:solidFill>
                              <a:latin typeface="Cambria Math" charset="0"/>
                            </a:rPr>
                            <m:t> </m:t>
                          </m:r>
                          <m:r>
                            <a:rPr kumimoji="1" lang="en-US" altLang="zh-CN" sz="2000" i="1">
                              <a:solidFill>
                                <a:srgbClr val="FF0000"/>
                              </a:solidFill>
                              <a:latin typeface="Cambria Math" charset="0"/>
                            </a:rPr>
                            <m:t>𝑅</m:t>
                          </m:r>
                        </m:e>
                        <m:sub>
                          <m:r>
                            <a:rPr kumimoji="1" lang="en-US" altLang="zh-CN" sz="2000" i="1">
                              <a:solidFill>
                                <a:srgbClr val="FF0000"/>
                              </a:solidFill>
                              <a:latin typeface="Cambria Math" charset="0"/>
                            </a:rPr>
                            <m:t>𝑡</m:t>
                          </m:r>
                          <m:r>
                            <a:rPr kumimoji="1" lang="en-US" altLang="zh-CN" sz="2000" b="0" i="1" smtClean="0">
                              <a:solidFill>
                                <a:srgbClr val="FF0000"/>
                              </a:solidFill>
                              <a:latin typeface="Cambria Math" charset="0"/>
                            </a:rPr>
                            <m:t>+1</m:t>
                          </m:r>
                        </m:sub>
                      </m:sSub>
                      <m:r>
                        <a:rPr kumimoji="1" lang="en-US" altLang="zh-CN" sz="2000" b="0" i="1" smtClean="0">
                          <a:solidFill>
                            <a:srgbClr val="FF0000"/>
                          </a:solidFill>
                          <a:latin typeface="Cambria Math" charset="0"/>
                        </a:rPr>
                        <m:t>  </m:t>
                      </m:r>
                      <m:r>
                        <a:rPr kumimoji="1" lang="en-US" altLang="zh-CN" sz="2000" i="1">
                          <a:latin typeface="Cambria Math" charset="0"/>
                        </a:rPr>
                        <m:t>|</m:t>
                      </m:r>
                      <m:sSub>
                        <m:sSubPr>
                          <m:ctrlPr>
                            <a:rPr kumimoji="1" lang="en-US" altLang="zh-CN" sz="2000" i="1">
                              <a:latin typeface="Cambria Math" charset="0"/>
                            </a:rPr>
                          </m:ctrlPr>
                        </m:sSubPr>
                        <m:e>
                          <m:r>
                            <a:rPr kumimoji="1" lang="en-US" altLang="zh-CN" sz="2000" i="1">
                              <a:latin typeface="Cambria Math" charset="0"/>
                            </a:rPr>
                            <m:t> </m:t>
                          </m:r>
                          <m:r>
                            <a:rPr kumimoji="1" lang="en-US" altLang="zh-CN" sz="2000" i="1">
                              <a:latin typeface="Cambria Math" charset="0"/>
                            </a:rPr>
                            <m:t>𝑆</m:t>
                          </m:r>
                        </m:e>
                        <m:sub>
                          <m:r>
                            <a:rPr kumimoji="1" lang="en-US" altLang="zh-CN" sz="2000" i="1">
                              <a:latin typeface="Cambria Math" charset="0"/>
                            </a:rPr>
                            <m:t>𝑡</m:t>
                          </m:r>
                        </m:sub>
                      </m:sSub>
                      <m:r>
                        <a:rPr kumimoji="1" lang="en-US" altLang="zh-CN" sz="2000" i="1">
                          <a:latin typeface="Cambria Math" charset="0"/>
                        </a:rPr>
                        <m:t>=</m:t>
                      </m:r>
                      <m:r>
                        <a:rPr kumimoji="1" lang="en-US" altLang="zh-CN" sz="2000" i="1">
                          <a:latin typeface="Cambria Math" charset="0"/>
                        </a:rPr>
                        <m:t>𝑆</m:t>
                      </m:r>
                      <m:r>
                        <a:rPr kumimoji="1" lang="en-US" altLang="zh-CN" sz="2000" i="1">
                          <a:latin typeface="Cambria Math" charset="0"/>
                        </a:rPr>
                        <m:t>]</m:t>
                      </m:r>
                    </m:oMath>
                  </m:oMathPara>
                </a14:m>
                <a:endParaRPr kumimoji="1" lang="zh-CN" altLang="en-US" sz="20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600075" y="4728887"/>
                <a:ext cx="5826043" cy="307777"/>
              </a:xfrm>
              <a:prstGeom prst="rect">
                <a:avLst/>
              </a:prstGeom>
              <a:blipFill rotWithShape="0">
                <a:blip r:embed="rId5"/>
                <a:stretch>
                  <a:fillRect t="-146000" b="-18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713268" y="5549452"/>
                <a:ext cx="5867686"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000" b="0" i="1" smtClean="0">
                          <a:latin typeface="Cambria Math" charset="0"/>
                        </a:rPr>
                        <m:t>=</m:t>
                      </m:r>
                      <m:sSub>
                        <m:sSubPr>
                          <m:ctrlPr>
                            <a:rPr kumimoji="1" lang="en-US" altLang="zh-CN" sz="2000" i="1">
                              <a:latin typeface="Cambria Math" charset="0"/>
                            </a:rPr>
                          </m:ctrlPr>
                        </m:sSubPr>
                        <m:e>
                          <m:r>
                            <a:rPr kumimoji="1" lang="en-US" altLang="zh-CN" sz="2000" b="0" i="1" smtClean="0">
                              <a:latin typeface="Cambria Math" charset="0"/>
                            </a:rPr>
                            <m:t>𝐸</m:t>
                          </m:r>
                        </m:e>
                        <m:sub>
                          <m:r>
                            <a:rPr kumimoji="1" lang="en-US" altLang="zh-CN" sz="2000" b="0" i="1">
                              <a:latin typeface="Cambria Math" charset="0"/>
                              <a:ea typeface="Cambria Math" charset="0"/>
                              <a:cs typeface="Cambria Math" charset="0"/>
                            </a:rPr>
                            <m:t>𝜋</m:t>
                          </m:r>
                        </m:sub>
                      </m:sSub>
                      <m:r>
                        <a:rPr kumimoji="1" lang="en-US" altLang="zh-CN" sz="2000" b="0" i="1" smtClean="0">
                          <a:latin typeface="Cambria Math" charset="0"/>
                        </a:rPr>
                        <m:t> [ </m:t>
                      </m:r>
                      <m:sSub>
                        <m:sSubPr>
                          <m:ctrlPr>
                            <a:rPr kumimoji="1" lang="en-US" altLang="zh-CN" sz="2000" i="1">
                              <a:latin typeface="Cambria Math" charset="0"/>
                            </a:rPr>
                          </m:ctrlPr>
                        </m:sSubPr>
                        <m:e>
                          <m:r>
                            <a:rPr kumimoji="1" lang="en-US" altLang="zh-CN" sz="2000" b="0" i="1">
                              <a:latin typeface="Cambria Math" charset="0"/>
                            </a:rPr>
                            <m:t>𝑟</m:t>
                          </m:r>
                        </m:e>
                        <m:sub>
                          <m:r>
                            <a:rPr kumimoji="1" lang="en-US" altLang="zh-CN" sz="2000" b="0" i="1">
                              <a:latin typeface="Cambria Math" charset="0"/>
                            </a:rPr>
                            <m:t>𝑡</m:t>
                          </m:r>
                          <m:r>
                            <a:rPr kumimoji="1" lang="en-US" altLang="zh-CN" sz="2000" b="0" i="1">
                              <a:latin typeface="Cambria Math" charset="0"/>
                            </a:rPr>
                            <m:t>+1</m:t>
                          </m:r>
                        </m:sub>
                      </m:sSub>
                      <m:r>
                        <a:rPr kumimoji="1" lang="en-US" altLang="zh-CN" sz="2000" b="0" i="1" smtClean="0">
                          <a:latin typeface="Cambria Math" charset="0"/>
                        </a:rPr>
                        <m:t>+</m:t>
                      </m:r>
                      <m:r>
                        <a:rPr lang="en-US" altLang="zh-CN" sz="2000" b="0" i="1">
                          <a:latin typeface="Cambria Math" charset="0"/>
                          <a:ea typeface="Cambria Math" charset="0"/>
                          <a:cs typeface="Cambria Math" charset="0"/>
                        </a:rPr>
                        <m:t>𝛾</m:t>
                      </m:r>
                      <m:sSub>
                        <m:sSubPr>
                          <m:ctrlPr>
                            <a:rPr kumimoji="1" lang="en-US" altLang="zh-CN" sz="2000" i="1">
                              <a:latin typeface="Cambria Math" charset="0"/>
                            </a:rPr>
                          </m:ctrlPr>
                        </m:sSubPr>
                        <m:e>
                          <m:r>
                            <a:rPr kumimoji="1" lang="en-US" altLang="zh-CN" sz="2000" i="1">
                              <a:latin typeface="Cambria Math" charset="0"/>
                            </a:rPr>
                            <m:t>𝑉</m:t>
                          </m:r>
                        </m:e>
                        <m:sub>
                          <m:r>
                            <a:rPr kumimoji="1" lang="en-US" altLang="zh-CN" sz="2000" i="1">
                              <a:latin typeface="Cambria Math" charset="0"/>
                              <a:ea typeface="Cambria Math" charset="0"/>
                              <a:cs typeface="Cambria Math" charset="0"/>
                            </a:rPr>
                            <m:t>𝜋</m:t>
                          </m:r>
                        </m:sub>
                      </m:sSub>
                      <m:d>
                        <m:dPr>
                          <m:ctrlPr>
                            <a:rPr kumimoji="1" lang="en-US" altLang="zh-CN" sz="2000" i="1">
                              <a:latin typeface="Cambria Math" charset="0"/>
                            </a:rPr>
                          </m:ctrlPr>
                        </m:dPr>
                        <m:e>
                          <m:sSub>
                            <m:sSubPr>
                              <m:ctrlPr>
                                <a:rPr kumimoji="1" lang="en-US" altLang="zh-CN" sz="2000" i="1">
                                  <a:latin typeface="Cambria Math" charset="0"/>
                                </a:rPr>
                              </m:ctrlPr>
                            </m:sSubPr>
                            <m:e>
                              <m:r>
                                <a:rPr kumimoji="1" lang="en-US" altLang="zh-CN" sz="2000" i="1">
                                  <a:latin typeface="Cambria Math" charset="0"/>
                                </a:rPr>
                                <m:t>𝑆</m:t>
                              </m:r>
                            </m:e>
                            <m:sub>
                              <m:r>
                                <a:rPr kumimoji="1" lang="en-US" altLang="zh-CN" sz="2000" i="1">
                                  <a:latin typeface="Cambria Math" charset="0"/>
                                </a:rPr>
                                <m:t>𝑡</m:t>
                              </m:r>
                              <m:r>
                                <a:rPr kumimoji="1" lang="en-US" altLang="zh-CN" sz="2000" b="0" i="1" smtClean="0">
                                  <a:latin typeface="Cambria Math" charset="0"/>
                                </a:rPr>
                                <m:t>+1</m:t>
                              </m:r>
                            </m:sub>
                          </m:sSub>
                        </m:e>
                      </m:d>
                      <m:r>
                        <a:rPr kumimoji="1" lang="en-US" altLang="zh-CN" sz="2000" i="1">
                          <a:latin typeface="Cambria Math" charset="0"/>
                        </a:rPr>
                        <m:t>|</m:t>
                      </m:r>
                      <m:sSub>
                        <m:sSubPr>
                          <m:ctrlPr>
                            <a:rPr kumimoji="1" lang="en-US" altLang="zh-CN" sz="2000" i="1">
                              <a:latin typeface="Cambria Math" charset="0"/>
                            </a:rPr>
                          </m:ctrlPr>
                        </m:sSubPr>
                        <m:e>
                          <m:r>
                            <a:rPr kumimoji="1" lang="en-US" altLang="zh-CN" sz="2000" i="1">
                              <a:latin typeface="Cambria Math" charset="0"/>
                            </a:rPr>
                            <m:t> </m:t>
                          </m:r>
                          <m:r>
                            <a:rPr kumimoji="1" lang="en-US" altLang="zh-CN" sz="2000" i="1">
                              <a:latin typeface="Cambria Math" charset="0"/>
                            </a:rPr>
                            <m:t>𝑆</m:t>
                          </m:r>
                        </m:e>
                        <m:sub>
                          <m:r>
                            <a:rPr kumimoji="1" lang="en-US" altLang="zh-CN" sz="2000" i="1">
                              <a:latin typeface="Cambria Math" charset="0"/>
                            </a:rPr>
                            <m:t>𝑡</m:t>
                          </m:r>
                        </m:sub>
                      </m:sSub>
                      <m:r>
                        <a:rPr kumimoji="1" lang="en-US" altLang="zh-CN" sz="2000" i="1">
                          <a:latin typeface="Cambria Math" charset="0"/>
                        </a:rPr>
                        <m:t>=</m:t>
                      </m:r>
                      <m:r>
                        <a:rPr kumimoji="1" lang="en-US" altLang="zh-CN" sz="2000" i="1">
                          <a:latin typeface="Cambria Math" charset="0"/>
                        </a:rPr>
                        <m:t>𝑆</m:t>
                      </m:r>
                      <m:r>
                        <a:rPr kumimoji="1" lang="en-US" altLang="zh-CN" sz="2000" i="1">
                          <a:latin typeface="Cambria Math" charset="0"/>
                        </a:rPr>
                        <m:t>]</m:t>
                      </m:r>
                    </m:oMath>
                  </m:oMathPara>
                </a14:m>
                <a:endParaRPr kumimoji="1" lang="zh-CN" altLang="en-US" sz="2000" dirty="0"/>
              </a:p>
            </p:txBody>
          </p:sp>
        </mc:Choice>
        <mc:Fallback xmlns="">
          <p:sp>
            <p:nvSpPr>
              <p:cNvPr id="14" name="文本框 13"/>
              <p:cNvSpPr txBox="1">
                <a:spLocks noRot="1" noChangeAspect="1" noMove="1" noResize="1" noEditPoints="1" noAdjustHandles="1" noChangeArrowheads="1" noChangeShapeType="1" noTextEdit="1"/>
              </p:cNvSpPr>
              <p:nvPr/>
            </p:nvSpPr>
            <p:spPr>
              <a:xfrm>
                <a:off x="713268" y="5549452"/>
                <a:ext cx="5867686" cy="307777"/>
              </a:xfrm>
              <a:prstGeom prst="rect">
                <a:avLst/>
              </a:prstGeom>
              <a:blipFill rotWithShape="0">
                <a:blip r:embed="rId6"/>
                <a:stretch>
                  <a:fillRect t="-141176" b="-176471"/>
                </a:stretch>
              </a:blipFill>
            </p:spPr>
            <p:txBody>
              <a:bodyPr/>
              <a:lstStyle/>
              <a:p>
                <a:r>
                  <a:rPr lang="zh-CN" altLang="en-US">
                    <a:noFill/>
                  </a:rPr>
                  <a:t> </a:t>
                </a:r>
              </a:p>
            </p:txBody>
          </p:sp>
        </mc:Fallback>
      </mc:AlternateContent>
      <p:sp>
        <p:nvSpPr>
          <p:cNvPr id="17" name="矩形 16"/>
          <p:cNvSpPr/>
          <p:nvPr/>
        </p:nvSpPr>
        <p:spPr>
          <a:xfrm>
            <a:off x="6229350" y="1865513"/>
            <a:ext cx="5029200" cy="923330"/>
          </a:xfrm>
          <a:prstGeom prst="rect">
            <a:avLst/>
          </a:prstGeom>
        </p:spPr>
        <p:txBody>
          <a:bodyPr wrap="square">
            <a:spAutoFit/>
          </a:bodyPr>
          <a:lstStyle/>
          <a:p>
            <a:pPr>
              <a:lnSpc>
                <a:spcPct val="150000"/>
              </a:lnSpc>
            </a:pPr>
            <a:r>
              <a:rPr kumimoji="1" lang="en-US" altLang="zh-TW" dirty="0" smtClean="0"/>
              <a:t>Monte-Carlo</a:t>
            </a:r>
            <a:r>
              <a:rPr kumimoji="1" lang="zh-TW" altLang="en-US" dirty="0" smtClean="0"/>
              <a:t> 從這行公式出發，因此決定了它被定義在解決完整的 </a:t>
            </a:r>
            <a:r>
              <a:rPr kumimoji="1" lang="en-US" altLang="zh-TW" dirty="0" smtClean="0"/>
              <a:t>Episode</a:t>
            </a:r>
            <a:r>
              <a:rPr kumimoji="1" lang="zh-TW" altLang="en-US" dirty="0" smtClean="0"/>
              <a:t> 問題裡。</a:t>
            </a:r>
            <a:endParaRPr lang="zh-CN" altLang="en-US" dirty="0"/>
          </a:p>
        </p:txBody>
      </p:sp>
      <p:cxnSp>
        <p:nvCxnSpPr>
          <p:cNvPr id="19" name="直线箭头连接符 18"/>
          <p:cNvCxnSpPr/>
          <p:nvPr/>
        </p:nvCxnSpPr>
        <p:spPr>
          <a:xfrm flipH="1">
            <a:off x="4300266" y="2171385"/>
            <a:ext cx="155760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矩形 19"/>
          <p:cNvSpPr/>
          <p:nvPr/>
        </p:nvSpPr>
        <p:spPr>
          <a:xfrm>
            <a:off x="7428494" y="5417365"/>
            <a:ext cx="4378122" cy="879728"/>
          </a:xfrm>
          <a:prstGeom prst="rect">
            <a:avLst/>
          </a:prstGeom>
        </p:spPr>
        <p:txBody>
          <a:bodyPr wrap="none">
            <a:spAutoFit/>
          </a:bodyPr>
          <a:lstStyle/>
          <a:p>
            <a:pPr>
              <a:lnSpc>
                <a:spcPct val="150000"/>
              </a:lnSpc>
            </a:pPr>
            <a:r>
              <a:rPr kumimoji="1" lang="en-US" altLang="zh-TW" dirty="0"/>
              <a:t>Dynamic</a:t>
            </a:r>
            <a:r>
              <a:rPr kumimoji="1" lang="zh-TW" altLang="en-US" dirty="0"/>
              <a:t> </a:t>
            </a:r>
            <a:r>
              <a:rPr kumimoji="1" lang="en-US" altLang="zh-TW" dirty="0"/>
              <a:t>Programming</a:t>
            </a:r>
            <a:r>
              <a:rPr kumimoji="1" lang="zh-TW" altLang="en-US" dirty="0" smtClean="0"/>
              <a:t> 從這行公式出發，</a:t>
            </a:r>
            <a:endParaRPr kumimoji="1" lang="en-US" altLang="zh-TW" dirty="0" smtClean="0"/>
          </a:p>
          <a:p>
            <a:pPr>
              <a:lnSpc>
                <a:spcPct val="150000"/>
              </a:lnSpc>
            </a:pPr>
            <a:r>
              <a:rPr kumimoji="1" lang="en-US" altLang="zh-TW" dirty="0" smtClean="0"/>
              <a:t>Temporal-Different</a:t>
            </a:r>
            <a:r>
              <a:rPr kumimoji="1" lang="zh-TW" altLang="en-US" dirty="0" smtClean="0"/>
              <a:t> 也是從這裡出發。</a:t>
            </a:r>
            <a:endParaRPr lang="zh-CN" altLang="en-US" dirty="0"/>
          </a:p>
        </p:txBody>
      </p:sp>
      <p:cxnSp>
        <p:nvCxnSpPr>
          <p:cNvPr id="21" name="直线箭头连接符 20"/>
          <p:cNvCxnSpPr/>
          <p:nvPr/>
        </p:nvCxnSpPr>
        <p:spPr>
          <a:xfrm flipH="1">
            <a:off x="5697855" y="5716241"/>
            <a:ext cx="155760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83511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11234" y="764015"/>
            <a:ext cx="10603526" cy="3785652"/>
          </a:xfrm>
          <a:prstGeom prst="rect">
            <a:avLst/>
          </a:prstGeom>
        </p:spPr>
        <p:txBody>
          <a:bodyPr wrap="square">
            <a:spAutoFit/>
          </a:bodyPr>
          <a:lstStyle/>
          <a:p>
            <a:pPr>
              <a:lnSpc>
                <a:spcPct val="150000"/>
              </a:lnSpc>
            </a:pPr>
            <a:r>
              <a:rPr kumimoji="1" lang="zh-TW" altLang="en-US" sz="2000" dirty="0" smtClean="0"/>
              <a:t>在 </a:t>
            </a:r>
            <a:r>
              <a:rPr kumimoji="1" lang="en-US" altLang="zh-TW" sz="2000" b="1" i="1" dirty="0" smtClean="0"/>
              <a:t>Example</a:t>
            </a:r>
            <a:r>
              <a:rPr kumimoji="1" lang="zh-TW" altLang="en-US" sz="2000" b="1" i="1" dirty="0"/>
              <a:t> </a:t>
            </a:r>
            <a:r>
              <a:rPr kumimoji="1" lang="en-US" altLang="zh-TW" sz="2000" b="1" i="1" dirty="0" smtClean="0"/>
              <a:t>3</a:t>
            </a:r>
            <a:r>
              <a:rPr kumimoji="1" lang="zh-TW" altLang="en-US" sz="2000" dirty="0"/>
              <a:t> </a:t>
            </a:r>
            <a:r>
              <a:rPr kumimoji="1" lang="zh-TW" altLang="en-US" sz="2000" dirty="0" smtClean="0"/>
              <a:t>中，需要說明的是，在前面提到的 </a:t>
            </a:r>
            <a:r>
              <a:rPr kumimoji="1" lang="en-US" altLang="zh-TW" sz="2000" dirty="0" smtClean="0"/>
              <a:t>MC</a:t>
            </a:r>
            <a:r>
              <a:rPr kumimoji="1" lang="zh-TW" altLang="en-US" sz="2000" dirty="0" smtClean="0"/>
              <a:t> 價值函數更新，是針對一個 </a:t>
            </a:r>
            <a:r>
              <a:rPr kumimoji="1" lang="en-US" altLang="zh-TW" sz="2000" dirty="0" smtClean="0"/>
              <a:t>Episode</a:t>
            </a:r>
            <a:r>
              <a:rPr kumimoji="1" lang="zh-TW" altLang="en-US" sz="2000" dirty="0" smtClean="0"/>
              <a:t>的，即每完成一個 </a:t>
            </a:r>
            <a:r>
              <a:rPr kumimoji="1" lang="en-US" altLang="zh-TW" sz="2000" dirty="0" smtClean="0"/>
              <a:t>Episode</a:t>
            </a:r>
            <a:r>
              <a:rPr kumimoji="1" lang="zh-TW" altLang="en-US" sz="2000" dirty="0" smtClean="0"/>
              <a:t> 價值函數會進行更新。對於 </a:t>
            </a:r>
            <a:r>
              <a:rPr kumimoji="1" lang="en-US" altLang="zh-TW" sz="2000" dirty="0" smtClean="0"/>
              <a:t>TD</a:t>
            </a:r>
            <a:r>
              <a:rPr kumimoji="1" lang="zh-TW" altLang="en-US" sz="2000" dirty="0" smtClean="0"/>
              <a:t> 也是一樣，在一個 </a:t>
            </a:r>
            <a:r>
              <a:rPr kumimoji="1" lang="en-US" altLang="zh-TW" sz="2000" dirty="0" smtClean="0"/>
              <a:t>Episode</a:t>
            </a:r>
            <a:r>
              <a:rPr kumimoji="1" lang="zh-TW" altLang="en-US" sz="2000" dirty="0" smtClean="0"/>
              <a:t> 裡面進行更新價值函數。</a:t>
            </a:r>
            <a:endParaRPr kumimoji="1" lang="en-US" altLang="zh-TW" sz="2000" dirty="0" smtClean="0"/>
          </a:p>
          <a:p>
            <a:pPr>
              <a:lnSpc>
                <a:spcPct val="150000"/>
              </a:lnSpc>
            </a:pPr>
            <a:endParaRPr kumimoji="1" lang="en-US" altLang="zh-TW" sz="2000" dirty="0"/>
          </a:p>
          <a:p>
            <a:pPr>
              <a:lnSpc>
                <a:spcPct val="150000"/>
              </a:lnSpc>
            </a:pPr>
            <a:r>
              <a:rPr kumimoji="1" lang="zh-TW" altLang="en-US" sz="2000" dirty="0" smtClean="0"/>
              <a:t>但在例子中，</a:t>
            </a:r>
            <a:r>
              <a:rPr kumimoji="1" lang="en-US" altLang="zh-TW" sz="2000" dirty="0" smtClean="0"/>
              <a:t>A</a:t>
            </a:r>
            <a:r>
              <a:rPr kumimoji="1" lang="zh-TW" altLang="en-US" sz="2000" dirty="0" smtClean="0"/>
              <a:t> 狀態只出現在 </a:t>
            </a:r>
            <a:r>
              <a:rPr kumimoji="1" lang="en-US" altLang="zh-TW" sz="2000" dirty="0" smtClean="0"/>
              <a:t>Episode</a:t>
            </a:r>
            <a:r>
              <a:rPr kumimoji="1" lang="zh-TW" altLang="en-US" sz="2000" dirty="0" smtClean="0"/>
              <a:t> </a:t>
            </a:r>
            <a:r>
              <a:rPr kumimoji="1" lang="en-US" altLang="zh-TW" sz="2000" dirty="0" smtClean="0"/>
              <a:t>1</a:t>
            </a:r>
            <a:r>
              <a:rPr kumimoji="1" lang="zh-TW" altLang="en-US" sz="2000" dirty="0" smtClean="0"/>
              <a:t> 裡面，最後更新卻用到了 </a:t>
            </a:r>
            <a:r>
              <a:rPr kumimoji="1" lang="en-US" altLang="zh-TW" sz="2000" dirty="0" smtClean="0"/>
              <a:t>8</a:t>
            </a:r>
            <a:r>
              <a:rPr kumimoji="1" lang="zh-TW" altLang="en-US" sz="2000" dirty="0" smtClean="0"/>
              <a:t> 次</a:t>
            </a:r>
            <a:r>
              <a:rPr kumimoji="1" lang="en-US" altLang="zh-TW" sz="2000" dirty="0" smtClean="0"/>
              <a:t>Episode</a:t>
            </a:r>
            <a:r>
              <a:rPr kumimoji="1" lang="zh-TW" altLang="en-US" sz="2000" dirty="0" smtClean="0"/>
              <a:t>完成後的狀態</a:t>
            </a:r>
            <a:r>
              <a:rPr kumimoji="1" lang="en-US" altLang="zh-TW" sz="2000" dirty="0" smtClean="0"/>
              <a:t>B</a:t>
            </a:r>
            <a:r>
              <a:rPr kumimoji="1" lang="zh-TW" altLang="en-US" sz="2000" dirty="0" smtClean="0"/>
              <a:t>，因為這裡引入了 </a:t>
            </a:r>
            <a:r>
              <a:rPr kumimoji="1" lang="en-US" altLang="zh-TW" sz="2000" dirty="0" smtClean="0"/>
              <a:t>Batch</a:t>
            </a:r>
            <a:r>
              <a:rPr kumimoji="1" lang="zh-TW" altLang="en-US" sz="2000" dirty="0" smtClean="0"/>
              <a:t> 的概念。即完成一個 </a:t>
            </a:r>
            <a:r>
              <a:rPr kumimoji="1" lang="en-US" altLang="zh-TW" sz="2000" dirty="0" smtClean="0"/>
              <a:t>Batch</a:t>
            </a:r>
            <a:r>
              <a:rPr kumimoji="1" lang="zh-TW" altLang="en-US" sz="2000" dirty="0" smtClean="0"/>
              <a:t> 的 </a:t>
            </a:r>
            <a:r>
              <a:rPr kumimoji="1" lang="en-US" altLang="zh-TW" sz="2000" dirty="0" smtClean="0"/>
              <a:t>Episode</a:t>
            </a:r>
            <a:r>
              <a:rPr kumimoji="1" lang="zh-TW" altLang="en-US" sz="2000" dirty="0" smtClean="0"/>
              <a:t> 之後，再進行價值函數的更新。</a:t>
            </a:r>
            <a:endParaRPr kumimoji="1" lang="en-US" altLang="zh-TW" sz="2000" dirty="0" smtClean="0"/>
          </a:p>
          <a:p>
            <a:pPr>
              <a:lnSpc>
                <a:spcPct val="150000"/>
              </a:lnSpc>
            </a:pPr>
            <a:endParaRPr kumimoji="1" lang="en-US" altLang="zh-TW" sz="2000" dirty="0"/>
          </a:p>
          <a:p>
            <a:pPr>
              <a:lnSpc>
                <a:spcPct val="150000"/>
              </a:lnSpc>
            </a:pPr>
            <a:r>
              <a:rPr kumimoji="1" lang="zh-TW" altLang="en-US" sz="2000" dirty="0" smtClean="0"/>
              <a:t>此例說明的是 </a:t>
            </a:r>
            <a:r>
              <a:rPr kumimoji="1" lang="en-US" altLang="zh-TW" sz="2000" dirty="0" smtClean="0"/>
              <a:t>MC</a:t>
            </a:r>
            <a:r>
              <a:rPr kumimoji="1" lang="zh-TW" altLang="en-US" sz="2000" dirty="0" smtClean="0"/>
              <a:t> 和 </a:t>
            </a:r>
            <a:r>
              <a:rPr kumimoji="1" lang="en-US" altLang="zh-TW" sz="2000" dirty="0" smtClean="0"/>
              <a:t>TD</a:t>
            </a:r>
            <a:r>
              <a:rPr kumimoji="1" lang="zh-TW" altLang="en-US" sz="2000" dirty="0"/>
              <a:t> </a:t>
            </a:r>
            <a:r>
              <a:rPr kumimoji="1" lang="zh-TW" altLang="en-US" sz="2000" dirty="0" smtClean="0"/>
              <a:t>在更新價值函數上的不同。</a:t>
            </a:r>
            <a:endParaRPr kumimoji="1" lang="en-US" altLang="zh-TW" sz="2000" dirty="0" smtClean="0"/>
          </a:p>
        </p:txBody>
      </p:sp>
    </p:spTree>
    <p:extLst>
      <p:ext uri="{BB962C8B-B14F-4D97-AF65-F5344CB8AC3E}">
        <p14:creationId xmlns:p14="http://schemas.microsoft.com/office/powerpoint/2010/main" val="20968164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036" y="1156077"/>
            <a:ext cx="5060872" cy="2729459"/>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8683" y="1282452"/>
            <a:ext cx="4616306" cy="2603084"/>
          </a:xfrm>
          <a:prstGeom prst="rect">
            <a:avLst/>
          </a:prstGeom>
        </p:spPr>
      </p:pic>
      <p:sp>
        <p:nvSpPr>
          <p:cNvPr id="4" name="矩形 3"/>
          <p:cNvSpPr/>
          <p:nvPr/>
        </p:nvSpPr>
        <p:spPr>
          <a:xfrm>
            <a:off x="930802" y="561095"/>
            <a:ext cx="1273105" cy="400110"/>
          </a:xfrm>
          <a:prstGeom prst="rect">
            <a:avLst/>
          </a:prstGeom>
        </p:spPr>
        <p:txBody>
          <a:bodyPr wrap="none">
            <a:spAutoFit/>
          </a:bodyPr>
          <a:lstStyle/>
          <a:p>
            <a:r>
              <a:rPr kumimoji="1" lang="en-US" altLang="zh-TW" sz="2000" b="1" i="1" smtClean="0"/>
              <a:t>Conclude</a:t>
            </a:r>
            <a:endParaRPr lang="zh-CN" altLang="en-US" sz="2000" b="1" i="1" dirty="0"/>
          </a:p>
        </p:txBody>
      </p:sp>
      <p:sp>
        <p:nvSpPr>
          <p:cNvPr id="7" name="矩形 6"/>
          <p:cNvSpPr/>
          <p:nvPr/>
        </p:nvSpPr>
        <p:spPr>
          <a:xfrm>
            <a:off x="992471" y="4563469"/>
            <a:ext cx="10674717" cy="1338828"/>
          </a:xfrm>
          <a:prstGeom prst="rect">
            <a:avLst/>
          </a:prstGeom>
        </p:spPr>
        <p:txBody>
          <a:bodyPr wrap="none">
            <a:spAutoFit/>
          </a:bodyPr>
          <a:lstStyle/>
          <a:p>
            <a:pPr>
              <a:lnSpc>
                <a:spcPct val="150000"/>
              </a:lnSpc>
            </a:pPr>
            <a:r>
              <a:rPr lang="zh-TW" altLang="en-US" dirty="0" smtClean="0"/>
              <a:t>學習方式： </a:t>
            </a:r>
            <a:r>
              <a:rPr lang="en-US" altLang="zh-TW" dirty="0" smtClean="0"/>
              <a:t>1.</a:t>
            </a:r>
            <a:r>
              <a:rPr lang="zh-TW" altLang="en-US" dirty="0" smtClean="0"/>
              <a:t> </a:t>
            </a:r>
            <a:r>
              <a:rPr lang="en-US" altLang="zh-TW" dirty="0" smtClean="0"/>
              <a:t>TD</a:t>
            </a:r>
            <a:r>
              <a:rPr lang="zh-TW" altLang="en-US" dirty="0" smtClean="0"/>
              <a:t> 可以根據每一步來更新價值函數，而 </a:t>
            </a:r>
            <a:r>
              <a:rPr lang="en-US" altLang="zh-TW" dirty="0" smtClean="0"/>
              <a:t>MC</a:t>
            </a:r>
            <a:r>
              <a:rPr lang="zh-TW" altLang="en-US" dirty="0" smtClean="0"/>
              <a:t> 只能在 </a:t>
            </a:r>
            <a:r>
              <a:rPr lang="en-US" altLang="zh-TW" dirty="0" smtClean="0"/>
              <a:t>Episode</a:t>
            </a:r>
            <a:r>
              <a:rPr lang="zh-TW" altLang="en-US" dirty="0" smtClean="0"/>
              <a:t>完結後才可以更新價值函數。</a:t>
            </a:r>
            <a:endParaRPr lang="en-US" altLang="zh-TW" dirty="0" smtClean="0"/>
          </a:p>
          <a:p>
            <a:pPr>
              <a:lnSpc>
                <a:spcPct val="150000"/>
              </a:lnSpc>
            </a:pPr>
            <a:r>
              <a:rPr lang="en-US" altLang="zh-TW" dirty="0" smtClean="0"/>
              <a:t>	</a:t>
            </a:r>
            <a:r>
              <a:rPr lang="zh-TW" altLang="en-US" smtClean="0"/>
              <a:t>     </a:t>
            </a:r>
            <a:r>
              <a:rPr lang="en-US" altLang="zh-TW" dirty="0" smtClean="0"/>
              <a:t>2.</a:t>
            </a:r>
            <a:r>
              <a:rPr lang="zh-TW" altLang="en-US" dirty="0" smtClean="0"/>
              <a:t> </a:t>
            </a:r>
            <a:r>
              <a:rPr lang="en-US" altLang="zh-TW" dirty="0" smtClean="0"/>
              <a:t>TD</a:t>
            </a:r>
            <a:r>
              <a:rPr lang="zh-TW" altLang="en-US" dirty="0" smtClean="0"/>
              <a:t> 可以在一個不完整的序列中學習，</a:t>
            </a:r>
            <a:r>
              <a:rPr lang="en-US" altLang="zh-TW" dirty="0" smtClean="0"/>
              <a:t>MC</a:t>
            </a:r>
            <a:r>
              <a:rPr lang="zh-TW" altLang="en-US" dirty="0" smtClean="0"/>
              <a:t> 只能針對一個完整序列進行學習。</a:t>
            </a:r>
            <a:endParaRPr lang="en-US" altLang="zh-TW" dirty="0" smtClean="0"/>
          </a:p>
          <a:p>
            <a:pPr>
              <a:lnSpc>
                <a:spcPct val="150000"/>
              </a:lnSpc>
            </a:pPr>
            <a:r>
              <a:rPr lang="en-US" altLang="zh-CN" dirty="0"/>
              <a:t>	</a:t>
            </a:r>
            <a:r>
              <a:rPr lang="zh-TW" altLang="en-US" dirty="0" smtClean="0"/>
              <a:t>    </a:t>
            </a:r>
            <a:r>
              <a:rPr lang="zh-TW" altLang="en-US" dirty="0"/>
              <a:t> </a:t>
            </a:r>
            <a:r>
              <a:rPr lang="en-US" altLang="zh-TW" dirty="0" smtClean="0"/>
              <a:t>3.</a:t>
            </a:r>
            <a:r>
              <a:rPr lang="zh-TW" altLang="en-US" dirty="0" smtClean="0"/>
              <a:t> </a:t>
            </a:r>
            <a:r>
              <a:rPr lang="en-US" altLang="zh-TW" dirty="0" smtClean="0"/>
              <a:t>TD</a:t>
            </a:r>
            <a:r>
              <a:rPr lang="zh-TW" altLang="en-US" dirty="0" smtClean="0"/>
              <a:t> 的應用環境可以是沒有終止狀態的，而 </a:t>
            </a:r>
            <a:r>
              <a:rPr lang="en-US" altLang="zh-TW" dirty="0" smtClean="0"/>
              <a:t>MC</a:t>
            </a:r>
            <a:r>
              <a:rPr lang="zh-TW" altLang="en-US" dirty="0" smtClean="0"/>
              <a:t> 需要是一個“任務”式的環境。</a:t>
            </a:r>
            <a:endParaRPr lang="zh-CN" altLang="en-US" dirty="0"/>
          </a:p>
        </p:txBody>
      </p:sp>
      <p:sp>
        <p:nvSpPr>
          <p:cNvPr id="5" name="矩形 4"/>
          <p:cNvSpPr/>
          <p:nvPr/>
        </p:nvSpPr>
        <p:spPr>
          <a:xfrm>
            <a:off x="10529760" y="873975"/>
            <a:ext cx="794477" cy="369332"/>
          </a:xfrm>
          <a:prstGeom prst="rect">
            <a:avLst/>
          </a:prstGeom>
        </p:spPr>
        <p:txBody>
          <a:bodyPr wrap="square">
            <a:spAutoFit/>
          </a:bodyPr>
          <a:lstStyle/>
          <a:p>
            <a:r>
              <a:rPr kumimoji="1" lang="en-US" altLang="zh-TW" b="1"/>
              <a:t>TD</a:t>
            </a:r>
            <a:endParaRPr lang="zh-CN" altLang="en-US" b="1" dirty="0"/>
          </a:p>
        </p:txBody>
      </p:sp>
      <p:sp>
        <p:nvSpPr>
          <p:cNvPr id="8" name="矩形 7"/>
          <p:cNvSpPr/>
          <p:nvPr/>
        </p:nvSpPr>
        <p:spPr>
          <a:xfrm>
            <a:off x="5560887" y="873975"/>
            <a:ext cx="794477" cy="369332"/>
          </a:xfrm>
          <a:prstGeom prst="rect">
            <a:avLst/>
          </a:prstGeom>
        </p:spPr>
        <p:txBody>
          <a:bodyPr wrap="square">
            <a:spAutoFit/>
          </a:bodyPr>
          <a:lstStyle/>
          <a:p>
            <a:r>
              <a:rPr kumimoji="1" lang="en-US" altLang="zh-TW" b="1" dirty="0" smtClean="0"/>
              <a:t>MC</a:t>
            </a:r>
            <a:endParaRPr lang="zh-CN" altLang="en-US" b="1" dirty="0"/>
          </a:p>
        </p:txBody>
      </p:sp>
    </p:spTree>
    <p:extLst>
      <p:ext uri="{BB962C8B-B14F-4D97-AF65-F5344CB8AC3E}">
        <p14:creationId xmlns:p14="http://schemas.microsoft.com/office/powerpoint/2010/main" val="14930231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p:cNvSpPr/>
              <p:nvPr/>
            </p:nvSpPr>
            <p:spPr>
              <a:xfrm>
                <a:off x="842251" y="740777"/>
                <a:ext cx="9485722" cy="5493812"/>
              </a:xfrm>
              <a:prstGeom prst="rect">
                <a:avLst/>
              </a:prstGeom>
            </p:spPr>
            <p:txBody>
              <a:bodyPr wrap="square">
                <a:spAutoFit/>
              </a:bodyPr>
              <a:lstStyle/>
              <a:p>
                <a:pPr>
                  <a:lnSpc>
                    <a:spcPct val="150000"/>
                  </a:lnSpc>
                </a:pPr>
                <a:r>
                  <a:rPr kumimoji="1" lang="zh-TW" altLang="en-US" dirty="0" smtClean="0"/>
                  <a:t>到此，已介紹了 </a:t>
                </a:r>
                <a:r>
                  <a:rPr kumimoji="1" lang="en-US" altLang="zh-TW" dirty="0" smtClean="0"/>
                  <a:t>MC</a:t>
                </a:r>
                <a:r>
                  <a:rPr kumimoji="1" lang="zh-TW" altLang="en-US" dirty="0" smtClean="0"/>
                  <a:t> 和 </a:t>
                </a:r>
                <a:r>
                  <a:rPr kumimoji="1" lang="en-US" altLang="zh-TW" dirty="0" smtClean="0"/>
                  <a:t>TD</a:t>
                </a:r>
                <a:r>
                  <a:rPr kumimoji="1" lang="zh-TW" altLang="en-US" dirty="0" smtClean="0"/>
                  <a:t> 兩種不需依賴 </a:t>
                </a:r>
                <a:r>
                  <a:rPr kumimoji="1" lang="en-US" altLang="zh-TW" dirty="0" smtClean="0"/>
                  <a:t>Model</a:t>
                </a:r>
                <a:r>
                  <a:rPr kumimoji="1" lang="zh-TW" altLang="en-US" dirty="0" smtClean="0"/>
                  <a:t> 的強化學習方法，同時介紹了兩種方法如何更新狀態價值函數 </a:t>
                </a:r>
                <a:r>
                  <a:rPr kumimoji="1" lang="en-US" altLang="zh-TW" b="1" dirty="0" smtClean="0"/>
                  <a:t>V(s)</a:t>
                </a:r>
                <a:r>
                  <a:rPr kumimoji="1" lang="zh-TW" altLang="en-US" b="1" dirty="0" smtClean="0"/>
                  <a:t> </a:t>
                </a:r>
                <a:r>
                  <a:rPr kumimoji="1" lang="zh-TW" altLang="en-US" dirty="0" smtClean="0"/>
                  <a:t>。</a:t>
                </a:r>
                <a:endParaRPr kumimoji="1" lang="en-US" altLang="zh-TW" dirty="0" smtClean="0"/>
              </a:p>
              <a:p>
                <a:pPr>
                  <a:lnSpc>
                    <a:spcPct val="150000"/>
                  </a:lnSpc>
                </a:pPr>
                <a:endParaRPr kumimoji="1" lang="en-US" altLang="zh-TW" dirty="0"/>
              </a:p>
              <a:p>
                <a:pPr>
                  <a:lnSpc>
                    <a:spcPct val="150000"/>
                  </a:lnSpc>
                </a:pPr>
                <a:r>
                  <a:rPr kumimoji="1" lang="zh-TW" altLang="en-US" dirty="0" smtClean="0"/>
                  <a:t>需要強調的是，這兩節並沒有提到策略 </a:t>
                </a:r>
                <a14:m>
                  <m:oMath xmlns:m="http://schemas.openxmlformats.org/officeDocument/2006/math">
                    <m:r>
                      <a:rPr kumimoji="1" lang="is-IS" altLang="zh-TW" b="1" i="1">
                        <a:latin typeface="Cambria Math" charset="0"/>
                        <a:ea typeface="Cambria Math" charset="0"/>
                        <a:cs typeface="Cambria Math" charset="0"/>
                      </a:rPr>
                      <m:t>𝝅</m:t>
                    </m:r>
                  </m:oMath>
                </a14:m>
                <a:r>
                  <a:rPr kumimoji="1" lang="zh-TW" altLang="en-US" dirty="0" smtClean="0"/>
                  <a:t> ，而更新策略 </a:t>
                </a:r>
                <a14:m>
                  <m:oMath xmlns:m="http://schemas.openxmlformats.org/officeDocument/2006/math">
                    <m:r>
                      <a:rPr kumimoji="1" lang="is-IS" altLang="zh-TW" i="1">
                        <a:latin typeface="Cambria Math" charset="0"/>
                        <a:ea typeface="Cambria Math" charset="0"/>
                        <a:cs typeface="Cambria Math" charset="0"/>
                      </a:rPr>
                      <m:t>𝜋</m:t>
                    </m:r>
                  </m:oMath>
                </a14:m>
                <a:r>
                  <a:rPr kumimoji="1" lang="zh-TW" altLang="en-US" dirty="0" smtClean="0"/>
                  <a:t> 是強化學習的最終目標。之後會介紹在狀態價值函數的基礎上如何更新策略 </a:t>
                </a:r>
                <a14:m>
                  <m:oMath xmlns:m="http://schemas.openxmlformats.org/officeDocument/2006/math">
                    <m:r>
                      <a:rPr kumimoji="1" lang="is-IS" altLang="zh-TW" b="1" i="1">
                        <a:latin typeface="Cambria Math" charset="0"/>
                        <a:ea typeface="Cambria Math" charset="0"/>
                        <a:cs typeface="Cambria Math" charset="0"/>
                      </a:rPr>
                      <m:t>𝝅</m:t>
                    </m:r>
                  </m:oMath>
                </a14:m>
                <a:r>
                  <a:rPr kumimoji="1" lang="zh-TW" altLang="en-US" dirty="0" smtClean="0"/>
                  <a:t> ，這部分會與動作價值函數 </a:t>
                </a:r>
                <a:r>
                  <a:rPr kumimoji="1" lang="en-US" altLang="zh-TW" b="1" dirty="0" smtClean="0"/>
                  <a:t>Q(</a:t>
                </a:r>
                <a:r>
                  <a:rPr kumimoji="1" lang="en-US" altLang="zh-TW" b="1" dirty="0" err="1" smtClean="0"/>
                  <a:t>s,a</a:t>
                </a:r>
                <a:r>
                  <a:rPr kumimoji="1" lang="en-US" altLang="zh-TW" b="1" dirty="0" smtClean="0"/>
                  <a:t>)</a:t>
                </a:r>
                <a:r>
                  <a:rPr kumimoji="1" lang="en-US" altLang="zh-TW" dirty="0" smtClean="0"/>
                  <a:t> </a:t>
                </a:r>
                <a:r>
                  <a:rPr kumimoji="1" lang="zh-TW" altLang="en-US" dirty="0" smtClean="0"/>
                  <a:t>結合。</a:t>
                </a:r>
                <a:endParaRPr kumimoji="1" lang="en-US" altLang="zh-TW" dirty="0" smtClean="0"/>
              </a:p>
              <a:p>
                <a:pPr>
                  <a:lnSpc>
                    <a:spcPct val="150000"/>
                  </a:lnSpc>
                </a:pPr>
                <a:endParaRPr kumimoji="1" lang="en-US" altLang="zh-TW" dirty="0"/>
              </a:p>
              <a:p>
                <a:pPr>
                  <a:lnSpc>
                    <a:spcPct val="150000"/>
                  </a:lnSpc>
                </a:pPr>
                <a:r>
                  <a:rPr kumimoji="1" lang="zh-TW" altLang="en-US" dirty="0" smtClean="0"/>
                  <a:t>理論上，更新狀態價值函數 </a:t>
                </a:r>
                <a:r>
                  <a:rPr kumimoji="1" lang="en-US" altLang="zh-TW" b="1" dirty="0" smtClean="0"/>
                  <a:t>V(s)</a:t>
                </a:r>
                <a:r>
                  <a:rPr kumimoji="1" lang="zh-TW" altLang="en-US" b="1" dirty="0" smtClean="0"/>
                  <a:t> </a:t>
                </a:r>
                <a:r>
                  <a:rPr kumimoji="1" lang="zh-TW" altLang="en-US" dirty="0" smtClean="0"/>
                  <a:t>被稱為是“預測”，即預測能有多大的 </a:t>
                </a:r>
                <a:r>
                  <a:rPr kumimoji="1" lang="en-US" altLang="zh-TW" dirty="0" smtClean="0"/>
                  <a:t>Reward</a:t>
                </a:r>
                <a:r>
                  <a:rPr kumimoji="1" lang="zh-TW" altLang="en-US" dirty="0" smtClean="0"/>
                  <a:t>。而更新 </a:t>
                </a:r>
                <a:r>
                  <a:rPr kumimoji="1" lang="en-US" altLang="zh-TW" b="1" dirty="0"/>
                  <a:t>Q(</a:t>
                </a:r>
                <a:r>
                  <a:rPr kumimoji="1" lang="en-US" altLang="zh-TW" b="1" dirty="0" err="1"/>
                  <a:t>s,a</a:t>
                </a:r>
                <a:r>
                  <a:rPr kumimoji="1" lang="en-US" altLang="zh-TW" b="1" dirty="0" smtClean="0"/>
                  <a:t>)</a:t>
                </a:r>
                <a:r>
                  <a:rPr kumimoji="1" lang="zh-TW" altLang="en-US" b="1" dirty="0" smtClean="0"/>
                  <a:t> </a:t>
                </a:r>
                <a:r>
                  <a:rPr kumimoji="1" lang="zh-TW" altLang="en-US" dirty="0" smtClean="0"/>
                  <a:t>被稱為是“控制”。即即時進行控制，收穫更大的</a:t>
                </a:r>
                <a:r>
                  <a:rPr kumimoji="1" lang="en-US" altLang="zh-TW" dirty="0" smtClean="0"/>
                  <a:t>Reward</a:t>
                </a:r>
                <a:r>
                  <a:rPr kumimoji="1" lang="zh-TW" altLang="en-US" dirty="0" smtClean="0"/>
                  <a:t>。 </a:t>
                </a:r>
                <a:r>
                  <a:rPr kumimoji="1" lang="en-US" altLang="zh-TW" b="1" dirty="0"/>
                  <a:t>Q(</a:t>
                </a:r>
                <a:r>
                  <a:rPr kumimoji="1" lang="en-US" altLang="zh-TW" b="1" dirty="0" err="1"/>
                  <a:t>s,a</a:t>
                </a:r>
                <a:r>
                  <a:rPr kumimoji="1" lang="en-US" altLang="zh-TW" b="1" dirty="0" smtClean="0"/>
                  <a:t>)</a:t>
                </a:r>
                <a:r>
                  <a:rPr kumimoji="1" lang="zh-TW" altLang="en-US" b="1" dirty="0" smtClean="0"/>
                  <a:t> </a:t>
                </a:r>
                <a:r>
                  <a:rPr kumimoji="1" lang="zh-TW" altLang="en-US" dirty="0"/>
                  <a:t>的產生是依賴策略</a:t>
                </a:r>
                <a:r>
                  <a:rPr kumimoji="1" lang="zh-TW" altLang="en-US" dirty="0" smtClean="0"/>
                  <a:t> </a:t>
                </a:r>
                <a14:m>
                  <m:oMath xmlns:m="http://schemas.openxmlformats.org/officeDocument/2006/math">
                    <m:r>
                      <a:rPr kumimoji="1" lang="is-IS" altLang="zh-TW" b="1" i="1">
                        <a:latin typeface="Cambria Math" charset="0"/>
                        <a:ea typeface="Cambria Math" charset="0"/>
                        <a:cs typeface="Cambria Math" charset="0"/>
                      </a:rPr>
                      <m:t>𝝅</m:t>
                    </m:r>
                  </m:oMath>
                </a14:m>
                <a:r>
                  <a:rPr kumimoji="1" lang="zh-TW" altLang="en-US" dirty="0" smtClean="0"/>
                  <a:t> 的，</a:t>
                </a:r>
                <a:r>
                  <a:rPr kumimoji="1" lang="en-US" altLang="zh-TW" b="1" dirty="0" smtClean="0"/>
                  <a:t> </a:t>
                </a:r>
                <a:r>
                  <a:rPr kumimoji="1" lang="zh-TW" altLang="en-US" dirty="0"/>
                  <a:t>同時</a:t>
                </a:r>
                <a:r>
                  <a:rPr kumimoji="1" lang="zh-TW" altLang="en-US" b="1" dirty="0" smtClean="0"/>
                  <a:t> </a:t>
                </a:r>
                <a:r>
                  <a:rPr kumimoji="1" lang="en-US" altLang="zh-TW" b="1" dirty="0" smtClean="0"/>
                  <a:t>Q(</a:t>
                </a:r>
                <a:r>
                  <a:rPr kumimoji="1" lang="en-US" altLang="zh-TW" b="1" dirty="0" err="1" smtClean="0"/>
                  <a:t>s,a</a:t>
                </a:r>
                <a:r>
                  <a:rPr kumimoji="1" lang="en-US" altLang="zh-TW" b="1" dirty="0" smtClean="0"/>
                  <a:t>)</a:t>
                </a:r>
                <a:r>
                  <a:rPr kumimoji="1" lang="zh-TW" altLang="en-US" b="1" dirty="0" smtClean="0"/>
                  <a:t> </a:t>
                </a:r>
                <a:r>
                  <a:rPr kumimoji="1" lang="zh-TW" altLang="en-US" dirty="0" smtClean="0"/>
                  <a:t>的</a:t>
                </a:r>
                <a:r>
                  <a:rPr kumimoji="1" lang="zh-TW" altLang="en-US" dirty="0"/>
                  <a:t>價值是依賴下一個狀態的</a:t>
                </a:r>
                <a:r>
                  <a:rPr kumimoji="1" lang="zh-TW" altLang="en-US" dirty="0" smtClean="0"/>
                  <a:t>價值，因此控制會涉及策略的改變。</a:t>
                </a:r>
                <a:endParaRPr kumimoji="1" lang="en-US" altLang="zh-TW" dirty="0" smtClean="0"/>
              </a:p>
              <a:p>
                <a:pPr>
                  <a:lnSpc>
                    <a:spcPct val="150000"/>
                  </a:lnSpc>
                </a:pPr>
                <a:endParaRPr kumimoji="1" lang="en-US" altLang="zh-TW" dirty="0"/>
              </a:p>
              <a:p>
                <a:pPr>
                  <a:lnSpc>
                    <a:spcPct val="150000"/>
                  </a:lnSpc>
                </a:pPr>
                <a:r>
                  <a:rPr kumimoji="1" lang="zh-TW" altLang="en-US" dirty="0" smtClean="0"/>
                  <a:t>總結，在前幾節，我們把計算 </a:t>
                </a:r>
                <a:r>
                  <a:rPr kumimoji="1" lang="en-US" altLang="zh-TW" dirty="0" smtClean="0"/>
                  <a:t>Total</a:t>
                </a:r>
                <a:r>
                  <a:rPr kumimoji="1" lang="zh-TW" altLang="en-US" dirty="0" smtClean="0"/>
                  <a:t> </a:t>
                </a:r>
                <a:r>
                  <a:rPr kumimoji="1" lang="en-US" altLang="zh-TW" dirty="0" smtClean="0"/>
                  <a:t>Reward</a:t>
                </a:r>
                <a:r>
                  <a:rPr kumimoji="1" lang="zh-TW" altLang="en-US" dirty="0" smtClean="0"/>
                  <a:t> 的問題，轉化成計算狀態價值函數 </a:t>
                </a:r>
                <a:r>
                  <a:rPr kumimoji="1" lang="en-US" altLang="zh-TW" b="1" dirty="0" smtClean="0"/>
                  <a:t>V(s)</a:t>
                </a:r>
                <a:r>
                  <a:rPr kumimoji="1" lang="zh-TW" altLang="en-US" b="1" dirty="0" smtClean="0"/>
                  <a:t> </a:t>
                </a:r>
                <a:r>
                  <a:rPr kumimoji="1" lang="zh-TW" altLang="en-US" dirty="0"/>
                  <a:t>的問題，</a:t>
                </a:r>
                <a:r>
                  <a:rPr kumimoji="1" lang="zh-TW" altLang="en-US" dirty="0" smtClean="0"/>
                  <a:t>但策略 </a:t>
                </a:r>
                <a14:m>
                  <m:oMath xmlns:m="http://schemas.openxmlformats.org/officeDocument/2006/math">
                    <m:r>
                      <a:rPr kumimoji="1" lang="is-IS" altLang="zh-TW" b="1" i="1">
                        <a:latin typeface="Cambria Math" charset="0"/>
                        <a:ea typeface="Cambria Math" charset="0"/>
                        <a:cs typeface="Cambria Math" charset="0"/>
                      </a:rPr>
                      <m:t>𝝅</m:t>
                    </m:r>
                  </m:oMath>
                </a14:m>
                <a:r>
                  <a:rPr kumimoji="1" lang="zh-TW" altLang="en-US" b="1" dirty="0" smtClean="0"/>
                  <a:t> </a:t>
                </a:r>
                <a:r>
                  <a:rPr kumimoji="1" lang="zh-TW" altLang="en-US" dirty="0"/>
                  <a:t>是給定的，也就是說，下一步</a:t>
                </a:r>
                <a:r>
                  <a:rPr kumimoji="1" lang="zh-TW" altLang="en-US" dirty="0" smtClean="0"/>
                  <a:t>要解決的是如何通過優化</a:t>
                </a:r>
                <a:r>
                  <a:rPr kumimoji="1" lang="zh-TW" altLang="en-US" dirty="0"/>
                  <a:t>策略 </a:t>
                </a:r>
                <a14:m>
                  <m:oMath xmlns:m="http://schemas.openxmlformats.org/officeDocument/2006/math">
                    <m:r>
                      <a:rPr kumimoji="1" lang="is-IS" altLang="zh-TW" b="1" i="1">
                        <a:latin typeface="Cambria Math" charset="0"/>
                        <a:ea typeface="Cambria Math" charset="0"/>
                        <a:cs typeface="Cambria Math" charset="0"/>
                      </a:rPr>
                      <m:t>𝝅</m:t>
                    </m:r>
                  </m:oMath>
                </a14:m>
                <a:r>
                  <a:rPr kumimoji="1" lang="zh-TW" altLang="en-US" b="1" dirty="0"/>
                  <a:t> </a:t>
                </a:r>
                <a:r>
                  <a:rPr kumimoji="1" lang="zh-TW" altLang="en-US" b="1" dirty="0" smtClean="0"/>
                  <a:t>，</a:t>
                </a:r>
                <a:r>
                  <a:rPr kumimoji="1" lang="zh-TW" altLang="en-US" dirty="0"/>
                  <a:t>即時採取好的動作來收穫更好的狀態價值函數 </a:t>
                </a:r>
                <a:r>
                  <a:rPr kumimoji="1" lang="en-US" altLang="zh-TW" b="1" dirty="0"/>
                  <a:t>V(s)</a:t>
                </a:r>
                <a:r>
                  <a:rPr kumimoji="1" lang="zh-TW" altLang="en-US" b="1" dirty="0"/>
                  <a:t> 。</a:t>
                </a:r>
                <a:endParaRPr kumimoji="1" lang="en-US" altLang="zh-TW" dirty="0"/>
              </a:p>
            </p:txBody>
          </p:sp>
        </mc:Choice>
        <mc:Fallback xmlns="">
          <p:sp>
            <p:nvSpPr>
              <p:cNvPr id="4" name="矩形 3"/>
              <p:cNvSpPr>
                <a:spLocks noRot="1" noChangeAspect="1" noMove="1" noResize="1" noEditPoints="1" noAdjustHandles="1" noChangeArrowheads="1" noChangeShapeType="1" noTextEdit="1"/>
              </p:cNvSpPr>
              <p:nvPr/>
            </p:nvSpPr>
            <p:spPr>
              <a:xfrm>
                <a:off x="842251" y="740777"/>
                <a:ext cx="9485722" cy="5493812"/>
              </a:xfrm>
              <a:prstGeom prst="rect">
                <a:avLst/>
              </a:prstGeom>
              <a:blipFill rotWithShape="0">
                <a:blip r:embed="rId2"/>
                <a:stretch>
                  <a:fillRect l="-514" r="-257" b="-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65743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p:cNvSpPr txBox="1"/>
              <p:nvPr/>
            </p:nvSpPr>
            <p:spPr>
              <a:xfrm>
                <a:off x="579221" y="1769220"/>
                <a:ext cx="407534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000" b="0" i="1" smtClean="0">
                          <a:latin typeface="Cambria Math" charset="0"/>
                        </a:rPr>
                        <m:t>𝑉</m:t>
                      </m:r>
                      <m:d>
                        <m:dPr>
                          <m:ctrlPr>
                            <a:rPr kumimoji="1" lang="en-US" altLang="zh-CN" sz="2000" b="0" i="1" smtClean="0">
                              <a:latin typeface="Cambria Math" charset="0"/>
                            </a:rPr>
                          </m:ctrlPr>
                        </m:dPr>
                        <m:e>
                          <m:sSub>
                            <m:sSubPr>
                              <m:ctrlPr>
                                <a:rPr kumimoji="1" lang="en-US" altLang="zh-CN" sz="2000" b="0" i="1" smtClean="0">
                                  <a:latin typeface="Cambria Math" charset="0"/>
                                </a:rPr>
                              </m:ctrlPr>
                            </m:sSubPr>
                            <m:e>
                              <m:r>
                                <a:rPr kumimoji="1" lang="en-US" altLang="zh-CN" sz="2000" b="0" i="1" smtClean="0">
                                  <a:latin typeface="Cambria Math" charset="0"/>
                                </a:rPr>
                                <m:t>𝑆</m:t>
                              </m:r>
                            </m:e>
                            <m:sub>
                              <m:r>
                                <a:rPr kumimoji="1" lang="en-US" altLang="zh-CN" sz="2000" b="0" i="1" smtClean="0">
                                  <a:latin typeface="Cambria Math" charset="0"/>
                                </a:rPr>
                                <m:t>𝑡</m:t>
                              </m:r>
                            </m:sub>
                          </m:sSub>
                        </m:e>
                      </m:d>
                      <m:r>
                        <a:rPr kumimoji="1" lang="en-US" altLang="zh-CN" sz="2000" b="0" i="1" smtClean="0">
                          <a:latin typeface="Cambria Math" charset="0"/>
                          <a:ea typeface="Cambria Math" charset="0"/>
                          <a:cs typeface="Cambria Math" charset="0"/>
                        </a:rPr>
                        <m:t>←</m:t>
                      </m:r>
                      <m:r>
                        <a:rPr kumimoji="1" lang="en-US" altLang="zh-CN" sz="2000" b="0" i="1" smtClean="0">
                          <a:latin typeface="Cambria Math" charset="0"/>
                          <a:ea typeface="Cambria Math" charset="0"/>
                          <a:cs typeface="Cambria Math" charset="0"/>
                        </a:rPr>
                        <m:t>𝑉</m:t>
                      </m:r>
                      <m:d>
                        <m:dPr>
                          <m:ctrlPr>
                            <a:rPr kumimoji="1" lang="en-US" altLang="zh-CN" sz="2000" b="0" i="1" smtClean="0">
                              <a:latin typeface="Cambria Math" charset="0"/>
                              <a:ea typeface="Cambria Math" charset="0"/>
                              <a:cs typeface="Cambria Math" charset="0"/>
                            </a:rPr>
                          </m:ctrlPr>
                        </m:dPr>
                        <m:e>
                          <m:sSub>
                            <m:sSubPr>
                              <m:ctrlPr>
                                <a:rPr kumimoji="1" lang="en-US" altLang="zh-CN" sz="2000" b="0" i="1" smtClean="0">
                                  <a:latin typeface="Cambria Math" charset="0"/>
                                  <a:ea typeface="Cambria Math" charset="0"/>
                                  <a:cs typeface="Cambria Math" charset="0"/>
                                </a:rPr>
                              </m:ctrlPr>
                            </m:sSubPr>
                            <m:e>
                              <m:r>
                                <a:rPr kumimoji="1" lang="en-US" altLang="zh-CN" sz="2000" b="0" i="1" smtClean="0">
                                  <a:latin typeface="Cambria Math" charset="0"/>
                                  <a:ea typeface="Cambria Math" charset="0"/>
                                  <a:cs typeface="Cambria Math" charset="0"/>
                                </a:rPr>
                                <m:t>𝑆</m:t>
                              </m:r>
                            </m:e>
                            <m:sub>
                              <m:r>
                                <a:rPr kumimoji="1" lang="en-US" altLang="zh-CN" sz="2000" b="0" i="1" smtClean="0">
                                  <a:latin typeface="Cambria Math" charset="0"/>
                                  <a:ea typeface="Cambria Math" charset="0"/>
                                  <a:cs typeface="Cambria Math" charset="0"/>
                                </a:rPr>
                                <m:t>𝑡</m:t>
                              </m:r>
                            </m:sub>
                          </m:sSub>
                        </m:e>
                      </m:d>
                      <m:r>
                        <a:rPr kumimoji="1" lang="en-US" altLang="zh-CN" sz="2000" b="0" i="1" smtClean="0">
                          <a:latin typeface="Cambria Math" charset="0"/>
                          <a:ea typeface="Cambria Math" charset="0"/>
                          <a:cs typeface="Cambria Math" charset="0"/>
                        </a:rPr>
                        <m:t>+</m:t>
                      </m:r>
                      <m:r>
                        <a:rPr kumimoji="1" lang="zh-CN" altLang="en-US" sz="2000" i="1" smtClean="0">
                          <a:latin typeface="Cambria Math" charset="0"/>
                          <a:ea typeface="Cambria Math" charset="0"/>
                          <a:cs typeface="Cambria Math" charset="0"/>
                        </a:rPr>
                        <m:t>𝛼</m:t>
                      </m:r>
                      <m:r>
                        <a:rPr kumimoji="1" lang="en-US" altLang="zh-CN" sz="2000" b="0" i="1" smtClean="0">
                          <a:latin typeface="Cambria Math" charset="0"/>
                          <a:ea typeface="Cambria Math" charset="0"/>
                          <a:cs typeface="Cambria Math" charset="0"/>
                        </a:rPr>
                        <m:t> (</m:t>
                      </m:r>
                      <m:sSub>
                        <m:sSubPr>
                          <m:ctrlPr>
                            <a:rPr kumimoji="1" lang="en-US" altLang="zh-CN" sz="2000" b="0" i="1" smtClean="0">
                              <a:latin typeface="Cambria Math" charset="0"/>
                            </a:rPr>
                          </m:ctrlPr>
                        </m:sSubPr>
                        <m:e>
                          <m:r>
                            <a:rPr kumimoji="1" lang="en-US" altLang="zh-CN" sz="2000" b="0" i="1" smtClean="0">
                              <a:latin typeface="Cambria Math" charset="0"/>
                            </a:rPr>
                            <m:t>𝑅</m:t>
                          </m:r>
                        </m:e>
                        <m:sub>
                          <m:r>
                            <a:rPr kumimoji="1" lang="en-US" altLang="zh-CN" sz="2000" b="0" i="1" smtClean="0">
                              <a:latin typeface="Cambria Math" charset="0"/>
                            </a:rPr>
                            <m:t>𝑡</m:t>
                          </m:r>
                        </m:sub>
                      </m:sSub>
                      <m:r>
                        <a:rPr kumimoji="1" lang="en-US" altLang="zh-CN" sz="2000" b="0" i="1" smtClean="0">
                          <a:latin typeface="Cambria Math" charset="0"/>
                        </a:rPr>
                        <m:t>−</m:t>
                      </m:r>
                      <m:r>
                        <a:rPr kumimoji="1" lang="en-US" altLang="zh-CN" sz="2000" b="0" i="1" smtClean="0">
                          <a:latin typeface="Cambria Math" charset="0"/>
                          <a:ea typeface="Cambria Math" charset="0"/>
                          <a:cs typeface="Cambria Math" charset="0"/>
                        </a:rPr>
                        <m:t>𝑉</m:t>
                      </m:r>
                      <m:d>
                        <m:dPr>
                          <m:ctrlPr>
                            <a:rPr kumimoji="1" lang="en-US" altLang="zh-CN" sz="2000" b="0" i="1" smtClean="0">
                              <a:latin typeface="Cambria Math" charset="0"/>
                              <a:ea typeface="Cambria Math" charset="0"/>
                              <a:cs typeface="Cambria Math" charset="0"/>
                            </a:rPr>
                          </m:ctrlPr>
                        </m:dPr>
                        <m:e>
                          <m:sSub>
                            <m:sSubPr>
                              <m:ctrlPr>
                                <a:rPr kumimoji="1" lang="en-US" altLang="zh-CN" sz="2000" b="0" i="1" smtClean="0">
                                  <a:latin typeface="Cambria Math" charset="0"/>
                                  <a:ea typeface="Cambria Math" charset="0"/>
                                  <a:cs typeface="Cambria Math" charset="0"/>
                                </a:rPr>
                              </m:ctrlPr>
                            </m:sSubPr>
                            <m:e>
                              <m:r>
                                <a:rPr kumimoji="1" lang="en-US" altLang="zh-CN" sz="2000" b="0" i="1" smtClean="0">
                                  <a:latin typeface="Cambria Math" charset="0"/>
                                  <a:ea typeface="Cambria Math" charset="0"/>
                                  <a:cs typeface="Cambria Math" charset="0"/>
                                </a:rPr>
                                <m:t>𝑆</m:t>
                              </m:r>
                            </m:e>
                            <m:sub>
                              <m:r>
                                <a:rPr kumimoji="1" lang="en-US" altLang="zh-CN" sz="2000" b="0" i="1" smtClean="0">
                                  <a:latin typeface="Cambria Math" charset="0"/>
                                  <a:ea typeface="Cambria Math" charset="0"/>
                                  <a:cs typeface="Cambria Math" charset="0"/>
                                </a:rPr>
                                <m:t>𝑡</m:t>
                              </m:r>
                            </m:sub>
                          </m:sSub>
                        </m:e>
                      </m:d>
                      <m:r>
                        <a:rPr kumimoji="1" lang="en-US" altLang="zh-CN" sz="2000" b="0" i="1" smtClean="0">
                          <a:latin typeface="Cambria Math" charset="0"/>
                          <a:ea typeface="Cambria Math" charset="0"/>
                          <a:cs typeface="Cambria Math" charset="0"/>
                        </a:rPr>
                        <m:t>)</m:t>
                      </m:r>
                    </m:oMath>
                  </m:oMathPara>
                </a14:m>
                <a:endParaRPr kumimoji="1" lang="zh-CN" altLang="en-US" sz="2000" dirty="0"/>
              </a:p>
            </p:txBody>
          </p:sp>
        </mc:Choice>
        <mc:Fallback>
          <p:sp>
            <p:nvSpPr>
              <p:cNvPr id="4" name="文本框 3"/>
              <p:cNvSpPr txBox="1">
                <a:spLocks noRot="1" noChangeAspect="1" noMove="1" noResize="1" noEditPoints="1" noAdjustHandles="1" noChangeArrowheads="1" noChangeShapeType="1" noTextEdit="1"/>
              </p:cNvSpPr>
              <p:nvPr/>
            </p:nvSpPr>
            <p:spPr>
              <a:xfrm>
                <a:off x="579221" y="1769220"/>
                <a:ext cx="4075345" cy="307777"/>
              </a:xfrm>
              <a:prstGeom prst="rect">
                <a:avLst/>
              </a:prstGeom>
              <a:blipFill rotWithShape="0">
                <a:blip r:embed="rId2"/>
                <a:stretch>
                  <a:fillRect t="-143137" b="-176471"/>
                </a:stretch>
              </a:blipFill>
            </p:spPr>
            <p:txBody>
              <a:bodyPr/>
              <a:lstStyle/>
              <a:p>
                <a:r>
                  <a:rPr lang="zh-CN" altLang="en-US">
                    <a:noFill/>
                  </a:rPr>
                  <a:t> </a:t>
                </a:r>
              </a:p>
            </p:txBody>
          </p:sp>
        </mc:Fallback>
      </mc:AlternateContent>
      <p:sp>
        <p:nvSpPr>
          <p:cNvPr id="5" name="矩形 4"/>
          <p:cNvSpPr/>
          <p:nvPr/>
        </p:nvSpPr>
        <p:spPr>
          <a:xfrm>
            <a:off x="764959" y="929758"/>
            <a:ext cx="6578816" cy="400110"/>
          </a:xfrm>
          <a:prstGeom prst="rect">
            <a:avLst/>
          </a:prstGeom>
        </p:spPr>
        <p:txBody>
          <a:bodyPr wrap="square">
            <a:spAutoFit/>
          </a:bodyPr>
          <a:lstStyle/>
          <a:p>
            <a:r>
              <a:rPr kumimoji="1" lang="en-US" altLang="zh-TW" sz="2000" b="1" dirty="0" smtClean="0"/>
              <a:t>Monte-Carlo</a:t>
            </a:r>
            <a:r>
              <a:rPr kumimoji="1" lang="zh-TW" altLang="en-US" sz="2000" b="1" dirty="0" smtClean="0"/>
              <a:t> </a:t>
            </a:r>
            <a:r>
              <a:rPr kumimoji="1" lang="en-US" altLang="zh-TW" sz="2000" b="1" dirty="0" smtClean="0"/>
              <a:t>Method</a:t>
            </a:r>
            <a:r>
              <a:rPr kumimoji="1" lang="zh-TW" altLang="en-US" sz="2000" b="1" dirty="0" smtClean="0"/>
              <a:t> </a:t>
            </a:r>
            <a:r>
              <a:rPr kumimoji="1" lang="zh-TW" altLang="en-US" sz="2000" dirty="0" smtClean="0"/>
              <a:t>價值函數的</a:t>
            </a:r>
            <a:r>
              <a:rPr kumimoji="1" lang="zh-TW" altLang="en-US" sz="2000" b="1" u="sng" dirty="0" smtClean="0"/>
              <a:t>更新方法</a:t>
            </a:r>
            <a:r>
              <a:rPr kumimoji="1" lang="zh-TW" altLang="en-US" sz="2000" dirty="0" smtClean="0"/>
              <a:t>如下：</a:t>
            </a:r>
            <a:endParaRPr lang="zh-CN" altLang="en-US" sz="2000" dirty="0"/>
          </a:p>
        </p:txBody>
      </p:sp>
      <mc:AlternateContent xmlns:mc="http://schemas.openxmlformats.org/markup-compatibility/2006">
        <mc:Choice xmlns:a14="http://schemas.microsoft.com/office/drawing/2010/main" Requires="a14">
          <p:sp>
            <p:nvSpPr>
              <p:cNvPr id="6" name="文本框 5"/>
              <p:cNvSpPr txBox="1"/>
              <p:nvPr/>
            </p:nvSpPr>
            <p:spPr>
              <a:xfrm>
                <a:off x="873447" y="3671716"/>
                <a:ext cx="502147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000" b="0" i="1" smtClean="0">
                          <a:latin typeface="Cambria Math" charset="0"/>
                        </a:rPr>
                        <m:t>𝑉</m:t>
                      </m:r>
                      <m:d>
                        <m:dPr>
                          <m:ctrlPr>
                            <a:rPr kumimoji="1" lang="en-US" altLang="zh-CN" sz="2000" b="0" i="1" smtClean="0">
                              <a:latin typeface="Cambria Math" charset="0"/>
                            </a:rPr>
                          </m:ctrlPr>
                        </m:dPr>
                        <m:e>
                          <m:sSub>
                            <m:sSubPr>
                              <m:ctrlPr>
                                <a:rPr kumimoji="1" lang="en-US" altLang="zh-CN" sz="2000" b="0" i="1" smtClean="0">
                                  <a:latin typeface="Cambria Math" charset="0"/>
                                </a:rPr>
                              </m:ctrlPr>
                            </m:sSubPr>
                            <m:e>
                              <m:r>
                                <a:rPr kumimoji="1" lang="en-US" altLang="zh-CN" sz="2000" b="0" i="1" smtClean="0">
                                  <a:latin typeface="Cambria Math" charset="0"/>
                                </a:rPr>
                                <m:t>𝑆</m:t>
                              </m:r>
                            </m:e>
                            <m:sub>
                              <m:r>
                                <a:rPr kumimoji="1" lang="en-US" altLang="zh-CN" sz="2000" b="0" i="1" smtClean="0">
                                  <a:latin typeface="Cambria Math" charset="0"/>
                                </a:rPr>
                                <m:t>𝑡</m:t>
                              </m:r>
                            </m:sub>
                          </m:sSub>
                        </m:e>
                      </m:d>
                      <m:r>
                        <a:rPr kumimoji="1" lang="en-US" altLang="zh-CN" sz="2000" b="0" i="1" smtClean="0">
                          <a:latin typeface="Cambria Math" charset="0"/>
                          <a:ea typeface="Cambria Math" charset="0"/>
                          <a:cs typeface="Cambria Math" charset="0"/>
                        </a:rPr>
                        <m:t>←</m:t>
                      </m:r>
                      <m:r>
                        <a:rPr kumimoji="1" lang="en-US" altLang="zh-CN" sz="2000" b="0" i="1" smtClean="0">
                          <a:latin typeface="Cambria Math" charset="0"/>
                          <a:ea typeface="Cambria Math" charset="0"/>
                          <a:cs typeface="Cambria Math" charset="0"/>
                        </a:rPr>
                        <m:t>𝑉</m:t>
                      </m:r>
                      <m:d>
                        <m:dPr>
                          <m:ctrlPr>
                            <a:rPr kumimoji="1" lang="en-US" altLang="zh-CN" sz="2000" b="0" i="1" smtClean="0">
                              <a:latin typeface="Cambria Math" charset="0"/>
                              <a:ea typeface="Cambria Math" charset="0"/>
                              <a:cs typeface="Cambria Math" charset="0"/>
                            </a:rPr>
                          </m:ctrlPr>
                        </m:dPr>
                        <m:e>
                          <m:sSub>
                            <m:sSubPr>
                              <m:ctrlPr>
                                <a:rPr kumimoji="1" lang="en-US" altLang="zh-CN" sz="2000" b="0" i="1" smtClean="0">
                                  <a:latin typeface="Cambria Math" charset="0"/>
                                  <a:ea typeface="Cambria Math" charset="0"/>
                                  <a:cs typeface="Cambria Math" charset="0"/>
                                </a:rPr>
                              </m:ctrlPr>
                            </m:sSubPr>
                            <m:e>
                              <m:r>
                                <a:rPr kumimoji="1" lang="en-US" altLang="zh-CN" sz="2000" b="0" i="1" smtClean="0">
                                  <a:latin typeface="Cambria Math" charset="0"/>
                                  <a:ea typeface="Cambria Math" charset="0"/>
                                  <a:cs typeface="Cambria Math" charset="0"/>
                                </a:rPr>
                                <m:t>𝑆</m:t>
                              </m:r>
                            </m:e>
                            <m:sub>
                              <m:r>
                                <a:rPr kumimoji="1" lang="en-US" altLang="zh-CN" sz="2000" b="0" i="1" smtClean="0">
                                  <a:latin typeface="Cambria Math" charset="0"/>
                                  <a:ea typeface="Cambria Math" charset="0"/>
                                  <a:cs typeface="Cambria Math" charset="0"/>
                                </a:rPr>
                                <m:t>𝑡</m:t>
                              </m:r>
                            </m:sub>
                          </m:sSub>
                        </m:e>
                      </m:d>
                      <m:r>
                        <a:rPr kumimoji="1" lang="en-US" altLang="zh-CN" sz="2000" b="0" i="1" smtClean="0">
                          <a:latin typeface="Cambria Math" charset="0"/>
                          <a:ea typeface="Cambria Math" charset="0"/>
                          <a:cs typeface="Cambria Math" charset="0"/>
                        </a:rPr>
                        <m:t>+</m:t>
                      </m:r>
                      <m:r>
                        <a:rPr kumimoji="1" lang="zh-CN" altLang="en-US" sz="2000" i="1" smtClean="0">
                          <a:latin typeface="Cambria Math" charset="0"/>
                          <a:ea typeface="Cambria Math" charset="0"/>
                          <a:cs typeface="Cambria Math" charset="0"/>
                        </a:rPr>
                        <m:t>𝛼</m:t>
                      </m:r>
                      <m:r>
                        <a:rPr kumimoji="1" lang="en-US" altLang="zh-CN" sz="2000" b="0" i="1" smtClean="0">
                          <a:latin typeface="Cambria Math" charset="0"/>
                          <a:ea typeface="Cambria Math" charset="0"/>
                          <a:cs typeface="Cambria Math" charset="0"/>
                        </a:rPr>
                        <m:t> (</m:t>
                      </m:r>
                      <m:sSub>
                        <m:sSubPr>
                          <m:ctrlPr>
                            <a:rPr kumimoji="1" lang="en-US" altLang="zh-CN" sz="2000" i="1">
                              <a:latin typeface="Cambria Math" charset="0"/>
                            </a:rPr>
                          </m:ctrlPr>
                        </m:sSubPr>
                        <m:e>
                          <m:r>
                            <a:rPr kumimoji="1" lang="en-US" altLang="zh-CN" sz="2000" i="1">
                              <a:latin typeface="Cambria Math" charset="0"/>
                            </a:rPr>
                            <m:t>𝑟</m:t>
                          </m:r>
                        </m:e>
                        <m:sub>
                          <m:r>
                            <a:rPr kumimoji="1" lang="en-US" altLang="zh-CN" sz="2000" i="1">
                              <a:latin typeface="Cambria Math" charset="0"/>
                            </a:rPr>
                            <m:t>𝑡</m:t>
                          </m:r>
                          <m:r>
                            <a:rPr kumimoji="1" lang="en-US" altLang="zh-CN" sz="2000" i="1">
                              <a:latin typeface="Cambria Math" charset="0"/>
                            </a:rPr>
                            <m:t>+1</m:t>
                          </m:r>
                        </m:sub>
                      </m:sSub>
                      <m:r>
                        <a:rPr kumimoji="1" lang="en-US" altLang="zh-TW" sz="2000" b="0" i="1" smtClean="0">
                          <a:latin typeface="Cambria Math" charset="0"/>
                        </a:rPr>
                        <m:t>+</m:t>
                      </m:r>
                      <m:r>
                        <a:rPr kumimoji="1" lang="en-US" altLang="zh-TW" sz="2000" i="1">
                          <a:latin typeface="Cambria Math" charset="0"/>
                          <a:ea typeface="Cambria Math" charset="0"/>
                          <a:cs typeface="Cambria Math" charset="0"/>
                        </a:rPr>
                        <m:t>𝛾</m:t>
                      </m:r>
                      <m:r>
                        <a:rPr kumimoji="1" lang="en-US" altLang="zh-CN" sz="2000" i="1">
                          <a:latin typeface="Cambria Math" charset="0"/>
                          <a:ea typeface="Cambria Math" charset="0"/>
                          <a:cs typeface="Cambria Math" charset="0"/>
                        </a:rPr>
                        <m:t>𝑉</m:t>
                      </m:r>
                      <m:d>
                        <m:dPr>
                          <m:ctrlPr>
                            <a:rPr kumimoji="1" lang="en-US" altLang="zh-CN" sz="2000" i="1">
                              <a:latin typeface="Cambria Math" charset="0"/>
                              <a:ea typeface="Cambria Math" charset="0"/>
                              <a:cs typeface="Cambria Math" charset="0"/>
                            </a:rPr>
                          </m:ctrlPr>
                        </m:dPr>
                        <m:e>
                          <m:sSub>
                            <m:sSubPr>
                              <m:ctrlPr>
                                <a:rPr kumimoji="1" lang="en-US" altLang="zh-CN" sz="2000" i="1">
                                  <a:latin typeface="Cambria Math" charset="0"/>
                                  <a:ea typeface="Cambria Math" charset="0"/>
                                  <a:cs typeface="Cambria Math" charset="0"/>
                                </a:rPr>
                              </m:ctrlPr>
                            </m:sSubPr>
                            <m:e>
                              <m:r>
                                <a:rPr kumimoji="1" lang="en-US" altLang="zh-CN" sz="2000" i="1">
                                  <a:latin typeface="Cambria Math" charset="0"/>
                                  <a:ea typeface="Cambria Math" charset="0"/>
                                  <a:cs typeface="Cambria Math" charset="0"/>
                                </a:rPr>
                                <m:t>𝑆</m:t>
                              </m:r>
                            </m:e>
                            <m:sub>
                              <m:r>
                                <a:rPr kumimoji="1" lang="en-US" altLang="zh-CN" sz="2000" i="1">
                                  <a:latin typeface="Cambria Math" charset="0"/>
                                  <a:ea typeface="Cambria Math" charset="0"/>
                                  <a:cs typeface="Cambria Math" charset="0"/>
                                </a:rPr>
                                <m:t>𝑡</m:t>
                              </m:r>
                              <m:r>
                                <a:rPr kumimoji="1" lang="en-US" altLang="zh-TW" sz="2000" b="0" i="1" smtClean="0">
                                  <a:latin typeface="Cambria Math" charset="0"/>
                                  <a:ea typeface="Cambria Math" charset="0"/>
                                  <a:cs typeface="Cambria Math" charset="0"/>
                                </a:rPr>
                                <m:t>+1</m:t>
                              </m:r>
                            </m:sub>
                          </m:sSub>
                        </m:e>
                      </m:d>
                      <m:r>
                        <a:rPr kumimoji="1" lang="en-US" altLang="zh-CN" sz="2000" b="0" i="1" smtClean="0">
                          <a:latin typeface="Cambria Math" charset="0"/>
                        </a:rPr>
                        <m:t>−</m:t>
                      </m:r>
                      <m:r>
                        <a:rPr kumimoji="1" lang="en-US" altLang="zh-CN" sz="2000" b="0" i="1" smtClean="0">
                          <a:latin typeface="Cambria Math" charset="0"/>
                          <a:ea typeface="Cambria Math" charset="0"/>
                          <a:cs typeface="Cambria Math" charset="0"/>
                        </a:rPr>
                        <m:t>𝑉</m:t>
                      </m:r>
                      <m:d>
                        <m:dPr>
                          <m:ctrlPr>
                            <a:rPr kumimoji="1" lang="en-US" altLang="zh-CN" sz="2000" b="0" i="1" smtClean="0">
                              <a:latin typeface="Cambria Math" charset="0"/>
                              <a:ea typeface="Cambria Math" charset="0"/>
                              <a:cs typeface="Cambria Math" charset="0"/>
                            </a:rPr>
                          </m:ctrlPr>
                        </m:dPr>
                        <m:e>
                          <m:sSub>
                            <m:sSubPr>
                              <m:ctrlPr>
                                <a:rPr kumimoji="1" lang="en-US" altLang="zh-CN" sz="2000" b="0" i="1" smtClean="0">
                                  <a:latin typeface="Cambria Math" charset="0"/>
                                  <a:ea typeface="Cambria Math" charset="0"/>
                                  <a:cs typeface="Cambria Math" charset="0"/>
                                </a:rPr>
                              </m:ctrlPr>
                            </m:sSubPr>
                            <m:e>
                              <m:r>
                                <a:rPr kumimoji="1" lang="en-US" altLang="zh-CN" sz="2000" b="0" i="1" smtClean="0">
                                  <a:latin typeface="Cambria Math" charset="0"/>
                                  <a:ea typeface="Cambria Math" charset="0"/>
                                  <a:cs typeface="Cambria Math" charset="0"/>
                                </a:rPr>
                                <m:t>𝑆</m:t>
                              </m:r>
                            </m:e>
                            <m:sub>
                              <m:r>
                                <a:rPr kumimoji="1" lang="en-US" altLang="zh-CN" sz="2000" b="0" i="1" smtClean="0">
                                  <a:latin typeface="Cambria Math" charset="0"/>
                                  <a:ea typeface="Cambria Math" charset="0"/>
                                  <a:cs typeface="Cambria Math" charset="0"/>
                                </a:rPr>
                                <m:t>𝑡</m:t>
                              </m:r>
                            </m:sub>
                          </m:sSub>
                        </m:e>
                      </m:d>
                      <m:r>
                        <a:rPr kumimoji="1" lang="en-US" altLang="zh-CN" sz="2000" b="0" i="1" smtClean="0">
                          <a:latin typeface="Cambria Math" charset="0"/>
                          <a:ea typeface="Cambria Math" charset="0"/>
                          <a:cs typeface="Cambria Math" charset="0"/>
                        </a:rPr>
                        <m:t>)</m:t>
                      </m:r>
                    </m:oMath>
                  </m:oMathPara>
                </a14:m>
                <a:endParaRPr kumimoji="1" lang="zh-CN" altLang="en-US" sz="2000" dirty="0"/>
              </a:p>
            </p:txBody>
          </p:sp>
        </mc:Choice>
        <mc:Fallback>
          <p:sp>
            <p:nvSpPr>
              <p:cNvPr id="6" name="文本框 5"/>
              <p:cNvSpPr txBox="1">
                <a:spLocks noRot="1" noChangeAspect="1" noMove="1" noResize="1" noEditPoints="1" noAdjustHandles="1" noChangeArrowheads="1" noChangeShapeType="1" noTextEdit="1"/>
              </p:cNvSpPr>
              <p:nvPr/>
            </p:nvSpPr>
            <p:spPr>
              <a:xfrm>
                <a:off x="873447" y="3671716"/>
                <a:ext cx="5021479" cy="307777"/>
              </a:xfrm>
              <a:prstGeom prst="rect">
                <a:avLst/>
              </a:prstGeom>
              <a:blipFill rotWithShape="0">
                <a:blip r:embed="rId3"/>
                <a:stretch>
                  <a:fillRect l="-364" t="-141176" r="-1092" b="-176471"/>
                </a:stretch>
              </a:blipFill>
            </p:spPr>
            <p:txBody>
              <a:bodyPr/>
              <a:lstStyle/>
              <a:p>
                <a:r>
                  <a:rPr lang="zh-CN" altLang="en-US">
                    <a:noFill/>
                  </a:rPr>
                  <a:t> </a:t>
                </a:r>
              </a:p>
            </p:txBody>
          </p:sp>
        </mc:Fallback>
      </mc:AlternateContent>
      <p:sp>
        <p:nvSpPr>
          <p:cNvPr id="8" name="矩形 7"/>
          <p:cNvSpPr/>
          <p:nvPr/>
        </p:nvSpPr>
        <p:spPr>
          <a:xfrm>
            <a:off x="764958" y="2751246"/>
            <a:ext cx="6964579" cy="400110"/>
          </a:xfrm>
          <a:prstGeom prst="rect">
            <a:avLst/>
          </a:prstGeom>
        </p:spPr>
        <p:txBody>
          <a:bodyPr wrap="square">
            <a:spAutoFit/>
          </a:bodyPr>
          <a:lstStyle/>
          <a:p>
            <a:r>
              <a:rPr kumimoji="1" lang="en-US" altLang="zh-TW" sz="2000" b="1" dirty="0" smtClean="0"/>
              <a:t>Temporal-Different</a:t>
            </a:r>
            <a:r>
              <a:rPr kumimoji="1" lang="zh-TW" altLang="en-US" sz="2000" b="1" dirty="0" smtClean="0"/>
              <a:t> </a:t>
            </a:r>
            <a:r>
              <a:rPr kumimoji="1" lang="en-US" altLang="zh-TW" sz="2000" b="1" dirty="0" smtClean="0"/>
              <a:t>Method</a:t>
            </a:r>
            <a:r>
              <a:rPr kumimoji="1" lang="zh-TW" altLang="en-US" sz="2000" b="1" dirty="0" smtClean="0"/>
              <a:t> </a:t>
            </a:r>
            <a:r>
              <a:rPr kumimoji="1" lang="zh-TW" altLang="en-US" sz="2000" dirty="0" smtClean="0"/>
              <a:t>價值函數的</a:t>
            </a:r>
            <a:r>
              <a:rPr kumimoji="1" lang="zh-TW" altLang="en-US" sz="2000" b="1" u="sng" dirty="0" smtClean="0"/>
              <a:t>更新方法</a:t>
            </a:r>
            <a:r>
              <a:rPr kumimoji="1" lang="zh-TW" altLang="en-US" sz="2000" dirty="0" smtClean="0"/>
              <a:t>定義如下：</a:t>
            </a:r>
            <a:endParaRPr lang="zh-CN" altLang="en-US" sz="2000" dirty="0"/>
          </a:p>
        </p:txBody>
      </p:sp>
      <p:sp>
        <p:nvSpPr>
          <p:cNvPr id="9" name="文本框 8"/>
          <p:cNvSpPr txBox="1"/>
          <p:nvPr/>
        </p:nvSpPr>
        <p:spPr>
          <a:xfrm>
            <a:off x="10167547" y="3548195"/>
            <a:ext cx="1028700" cy="369332"/>
          </a:xfrm>
          <a:prstGeom prst="rect">
            <a:avLst/>
          </a:prstGeom>
          <a:noFill/>
        </p:spPr>
        <p:txBody>
          <a:bodyPr wrap="square" rtlCol="0">
            <a:spAutoFit/>
          </a:bodyPr>
          <a:lstStyle/>
          <a:p>
            <a:r>
              <a:rPr kumimoji="1" lang="en-US" altLang="zh-CN" b="1" dirty="0" smtClean="0">
                <a:solidFill>
                  <a:srgbClr val="FF0000"/>
                </a:solidFill>
              </a:rPr>
              <a:t>▶</a:t>
            </a:r>
            <a:r>
              <a:rPr kumimoji="1" lang="zh-TW" altLang="en-US" b="1" dirty="0" smtClean="0">
                <a:solidFill>
                  <a:srgbClr val="FF0000"/>
                </a:solidFill>
              </a:rPr>
              <a:t> 式 </a:t>
            </a:r>
            <a:r>
              <a:rPr kumimoji="1" lang="en-US" altLang="zh-TW" b="1" dirty="0" smtClean="0">
                <a:solidFill>
                  <a:srgbClr val="FF0000"/>
                </a:solidFill>
              </a:rPr>
              <a:t>4.1</a:t>
            </a:r>
            <a:endParaRPr kumimoji="1" lang="zh-CN" altLang="en-US" b="1" dirty="0">
              <a:solidFill>
                <a:srgbClr val="FF0000"/>
              </a:solidFill>
            </a:endParaRPr>
          </a:p>
        </p:txBody>
      </p:sp>
      <p:sp>
        <p:nvSpPr>
          <p:cNvPr id="10" name="矩形 9"/>
          <p:cNvSpPr/>
          <p:nvPr/>
        </p:nvSpPr>
        <p:spPr>
          <a:xfrm>
            <a:off x="764959" y="4499853"/>
            <a:ext cx="6578816" cy="967188"/>
          </a:xfrm>
          <a:prstGeom prst="rect">
            <a:avLst/>
          </a:prstGeom>
        </p:spPr>
        <p:txBody>
          <a:bodyPr wrap="square">
            <a:spAutoFit/>
          </a:bodyPr>
          <a:lstStyle/>
          <a:p>
            <a:pPr>
              <a:lnSpc>
                <a:spcPct val="150000"/>
              </a:lnSpc>
            </a:pPr>
            <a:r>
              <a:rPr kumimoji="1" lang="zh-TW" altLang="en-US" sz="2000" dirty="0" smtClean="0"/>
              <a:t>價值函數的更新方法描述為：當前狀態的價值函數的更新</a:t>
            </a:r>
            <a:r>
              <a:rPr kumimoji="1" lang="zh-TW" altLang="en-US" sz="2000" smtClean="0"/>
              <a:t>需要利用後繼狀態的價值函數</a:t>
            </a:r>
            <a:endParaRPr lang="zh-CN" altLang="en-US" sz="2000" dirty="0"/>
          </a:p>
        </p:txBody>
      </p:sp>
      <p:sp>
        <p:nvSpPr>
          <p:cNvPr id="11" name="文本框 10"/>
          <p:cNvSpPr txBox="1"/>
          <p:nvPr/>
        </p:nvSpPr>
        <p:spPr>
          <a:xfrm>
            <a:off x="8996214" y="1646520"/>
            <a:ext cx="2342666" cy="369332"/>
          </a:xfrm>
          <a:prstGeom prst="rect">
            <a:avLst/>
          </a:prstGeom>
          <a:noFill/>
        </p:spPr>
        <p:txBody>
          <a:bodyPr wrap="square" rtlCol="0">
            <a:spAutoFit/>
          </a:bodyPr>
          <a:lstStyle/>
          <a:p>
            <a:r>
              <a:rPr kumimoji="1" lang="en-US" altLang="zh-CN" b="1" dirty="0" smtClean="0">
                <a:solidFill>
                  <a:srgbClr val="FF0000"/>
                </a:solidFill>
              </a:rPr>
              <a:t>▶</a:t>
            </a:r>
            <a:r>
              <a:rPr kumimoji="1" lang="zh-TW" altLang="en-US" b="1" dirty="0" smtClean="0">
                <a:solidFill>
                  <a:srgbClr val="FF0000"/>
                </a:solidFill>
              </a:rPr>
              <a:t> </a:t>
            </a:r>
            <a:r>
              <a:rPr kumimoji="1" lang="zh-TW" altLang="en-US" b="1" dirty="0" smtClean="0">
                <a:solidFill>
                  <a:srgbClr val="FF0000"/>
                </a:solidFill>
              </a:rPr>
              <a:t>參考第三節 式 </a:t>
            </a:r>
            <a:r>
              <a:rPr kumimoji="1" lang="en-US" altLang="zh-TW" b="1" dirty="0" smtClean="0">
                <a:solidFill>
                  <a:srgbClr val="FF0000"/>
                </a:solidFill>
              </a:rPr>
              <a:t>3.2</a:t>
            </a:r>
          </a:p>
        </p:txBody>
      </p:sp>
    </p:spTree>
    <p:extLst>
      <p:ext uri="{BB962C8B-B14F-4D97-AF65-F5344CB8AC3E}">
        <p14:creationId xmlns:p14="http://schemas.microsoft.com/office/powerpoint/2010/main" val="315986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0399" y="478046"/>
            <a:ext cx="7626351" cy="923330"/>
          </a:xfrm>
          <a:prstGeom prst="rect">
            <a:avLst/>
          </a:prstGeom>
        </p:spPr>
        <p:txBody>
          <a:bodyPr wrap="square">
            <a:spAutoFit/>
          </a:bodyPr>
          <a:lstStyle/>
          <a:p>
            <a:pPr>
              <a:lnSpc>
                <a:spcPct val="150000"/>
              </a:lnSpc>
            </a:pPr>
            <a:r>
              <a:rPr lang="zh-TW" altLang="en-US" dirty="0" smtClean="0"/>
              <a:t>在計算狀態價值的時候，可以所有</a:t>
            </a:r>
            <a:r>
              <a:rPr lang="en-US" altLang="zh-TW" dirty="0" smtClean="0"/>
              <a:t>Episode</a:t>
            </a:r>
            <a:r>
              <a:rPr lang="zh-TW" altLang="en-US" dirty="0" smtClean="0"/>
              <a:t>結束之後再進行計算，或者每結束一個</a:t>
            </a:r>
            <a:r>
              <a:rPr lang="en-US" altLang="zh-TW" dirty="0" smtClean="0"/>
              <a:t>Episode</a:t>
            </a:r>
            <a:r>
              <a:rPr lang="zh-TW" altLang="en-US" dirty="0" smtClean="0"/>
              <a:t>，計算一次。前者佔用記憶體。</a:t>
            </a:r>
            <a:r>
              <a:rPr lang="zh-TW" altLang="en-US" b="1" u="sng" dirty="0" smtClean="0">
                <a:solidFill>
                  <a:srgbClr val="FF0000"/>
                </a:solidFill>
              </a:rPr>
              <a:t>現只考慮</a:t>
            </a:r>
            <a:r>
              <a:rPr lang="en-US" altLang="zh-TW" b="1" u="sng" dirty="0" smtClean="0">
                <a:solidFill>
                  <a:srgbClr val="FF0000"/>
                </a:solidFill>
              </a:rPr>
              <a:t>First-visit</a:t>
            </a:r>
            <a:r>
              <a:rPr lang="zh-TW" altLang="en-US" b="1" u="sng" dirty="0" smtClean="0">
                <a:solidFill>
                  <a:srgbClr val="FF0000"/>
                </a:solidFill>
              </a:rPr>
              <a:t> 的情況</a:t>
            </a:r>
            <a:r>
              <a:rPr lang="zh-TW" altLang="en-US" dirty="0" smtClean="0"/>
              <a:t>。</a:t>
            </a:r>
            <a:endParaRPr lang="zh-CN" altLang="en-US" dirty="0"/>
          </a:p>
        </p:txBody>
      </p:sp>
      <mc:AlternateContent xmlns:mc="http://schemas.openxmlformats.org/markup-compatibility/2006" xmlns:a14="http://schemas.microsoft.com/office/drawing/2010/main">
        <mc:Choice Requires="a14">
          <p:sp>
            <p:nvSpPr>
              <p:cNvPr id="5" name="文本框 4"/>
              <p:cNvSpPr txBox="1"/>
              <p:nvPr/>
            </p:nvSpPr>
            <p:spPr>
              <a:xfrm>
                <a:off x="660399" y="1372869"/>
                <a:ext cx="11155365" cy="1377428"/>
              </a:xfrm>
              <a:prstGeom prst="rect">
                <a:avLst/>
              </a:prstGeom>
              <a:noFill/>
            </p:spPr>
            <p:txBody>
              <a:bodyPr wrap="square" rtlCol="0">
                <a:spAutoFit/>
              </a:bodyPr>
              <a:lstStyle/>
              <a:p>
                <a:pPr>
                  <a:lnSpc>
                    <a:spcPct val="150000"/>
                  </a:lnSpc>
                </a:pPr>
                <a:r>
                  <a:rPr kumimoji="1" lang="zh-TW" altLang="en-US" b="1" i="1" dirty="0" smtClean="0"/>
                  <a:t>數學表示：</a:t>
                </a:r>
                <a:r>
                  <a:rPr kumimoji="1" lang="en-US" altLang="zh-TW" b="1" i="1" dirty="0" smtClean="0"/>
                  <a:t> </a:t>
                </a:r>
                <a:r>
                  <a:rPr kumimoji="1" lang="en-US" altLang="zh-TW" b="1" dirty="0" smtClean="0"/>
                  <a:t>k</a:t>
                </a:r>
                <a:r>
                  <a:rPr kumimoji="1" lang="zh-TW" altLang="en-US" b="1" dirty="0" smtClean="0"/>
                  <a:t> 表示狀態 </a:t>
                </a:r>
                <a:r>
                  <a:rPr kumimoji="1" lang="en-US" altLang="zh-TW" b="1" dirty="0" smtClean="0"/>
                  <a:t>s</a:t>
                </a:r>
                <a:r>
                  <a:rPr kumimoji="1" lang="zh-TW" altLang="en-US" b="1" dirty="0" smtClean="0"/>
                  <a:t> 出現的次數，即 </a:t>
                </a:r>
                <a14:m>
                  <m:oMath xmlns:m="http://schemas.openxmlformats.org/officeDocument/2006/math">
                    <m:r>
                      <m:rPr>
                        <m:sty m:val="p"/>
                      </m:rPr>
                      <a:rPr kumimoji="1" lang="en-US" altLang="zh-CN" b="0" i="0" smtClean="0">
                        <a:latin typeface="Cambria Math" charset="0"/>
                      </a:rPr>
                      <m:t>N</m:t>
                    </m:r>
                    <m:d>
                      <m:dPr>
                        <m:ctrlPr>
                          <a:rPr kumimoji="1" lang="en-US" altLang="zh-CN" b="0" i="1" smtClean="0">
                            <a:latin typeface="Cambria Math" charset="0"/>
                          </a:rPr>
                        </m:ctrlPr>
                      </m:dPr>
                      <m:e>
                        <m:r>
                          <m:rPr>
                            <m:sty m:val="p"/>
                          </m:rPr>
                          <a:rPr kumimoji="1" lang="en-US" altLang="zh-CN" b="0" i="0" smtClean="0">
                            <a:latin typeface="Cambria Math" charset="0"/>
                          </a:rPr>
                          <m:t>s</m:t>
                        </m:r>
                      </m:e>
                    </m:d>
                  </m:oMath>
                </a14:m>
                <a:r>
                  <a:rPr lang="zh-TW" altLang="en-US" dirty="0" smtClean="0">
                    <a:solidFill>
                      <a:schemeClr val="tx1"/>
                    </a:solidFill>
                    <a:ea typeface="Cambria Math" charset="0"/>
                    <a:cs typeface="Cambria Math" charset="0"/>
                  </a:rPr>
                  <a:t>。</a:t>
                </a:r>
                <a:r>
                  <a:rPr lang="en-US" altLang="zh-CN" dirty="0" smtClean="0">
                    <a:solidFill>
                      <a:schemeClr val="tx1"/>
                    </a:solidFill>
                    <a:ea typeface="Cambria Math" charset="0"/>
                    <a:cs typeface="Cambria Math" charset="0"/>
                  </a:rPr>
                  <a:t> </a:t>
                </a:r>
                <a14:m>
                  <m:oMath xmlns:m="http://schemas.openxmlformats.org/officeDocument/2006/math">
                    <m:sSub>
                      <m:sSubPr>
                        <m:ctrlPr>
                          <a:rPr lang="en-US" altLang="zh-CN" i="1">
                            <a:solidFill>
                              <a:schemeClr val="tx1"/>
                            </a:solidFill>
                            <a:latin typeface="Cambria Math" charset="0"/>
                            <a:ea typeface="Cambria Math" charset="0"/>
                            <a:cs typeface="Cambria Math" charset="0"/>
                          </a:rPr>
                        </m:ctrlPr>
                      </m:sSubPr>
                      <m:e>
                        <m:r>
                          <m:rPr>
                            <m:sty m:val="p"/>
                          </m:rPr>
                          <a:rPr lang="en-US" altLang="zh-CN" i="0">
                            <a:solidFill>
                              <a:schemeClr val="tx1"/>
                            </a:solidFill>
                            <a:latin typeface="Cambria Math" charset="0"/>
                            <a:ea typeface="Cambria Math" charset="0"/>
                            <a:cs typeface="Cambria Math" charset="0"/>
                          </a:rPr>
                          <m:t>R</m:t>
                        </m:r>
                      </m:e>
                      <m:sub>
                        <m:r>
                          <m:rPr>
                            <m:sty m:val="p"/>
                          </m:rPr>
                          <a:rPr lang="en-US" altLang="zh-CN" b="0" i="0" smtClean="0">
                            <a:solidFill>
                              <a:schemeClr val="tx1"/>
                            </a:solidFill>
                            <a:latin typeface="Cambria Math" charset="0"/>
                            <a:ea typeface="Cambria Math" charset="0"/>
                            <a:cs typeface="Cambria Math" charset="0"/>
                          </a:rPr>
                          <m:t>j</m:t>
                        </m:r>
                      </m:sub>
                    </m:sSub>
                    <m:r>
                      <a:rPr lang="en-US" altLang="zh-CN" b="0" i="0" smtClean="0">
                        <a:solidFill>
                          <a:schemeClr val="tx1"/>
                        </a:solidFill>
                        <a:latin typeface="Cambria Math" charset="0"/>
                        <a:ea typeface="Cambria Math" charset="0"/>
                        <a:cs typeface="Cambria Math" charset="0"/>
                      </a:rPr>
                      <m:t>(</m:t>
                    </m:r>
                    <m:r>
                      <m:rPr>
                        <m:sty m:val="p"/>
                      </m:rPr>
                      <a:rPr lang="en-US" altLang="zh-CN" b="0" i="0" smtClean="0">
                        <a:solidFill>
                          <a:schemeClr val="tx1"/>
                        </a:solidFill>
                        <a:latin typeface="Cambria Math" charset="0"/>
                        <a:ea typeface="Cambria Math" charset="0"/>
                        <a:cs typeface="Cambria Math" charset="0"/>
                      </a:rPr>
                      <m:t>s</m:t>
                    </m:r>
                    <m:r>
                      <a:rPr lang="en-US" altLang="zh-CN" b="0" i="0" smtClean="0">
                        <a:solidFill>
                          <a:schemeClr val="tx1"/>
                        </a:solidFill>
                        <a:latin typeface="Cambria Math" charset="0"/>
                        <a:ea typeface="Cambria Math" charset="0"/>
                        <a:cs typeface="Cambria Math" charset="0"/>
                      </a:rPr>
                      <m:t>)</m:t>
                    </m:r>
                  </m:oMath>
                </a14:m>
                <a:r>
                  <a:rPr kumimoji="1" lang="zh-TW" altLang="en-US" b="1" dirty="0" smtClean="0"/>
                  <a:t>表示狀態 </a:t>
                </a:r>
                <a:r>
                  <a:rPr kumimoji="1" lang="en-US" altLang="zh-TW" b="1" dirty="0" smtClean="0"/>
                  <a:t>s</a:t>
                </a:r>
                <a:r>
                  <a:rPr kumimoji="1" lang="zh-TW" altLang="en-US" b="1" dirty="0" smtClean="0"/>
                  <a:t> 在第 </a:t>
                </a:r>
                <a:r>
                  <a:rPr kumimoji="1" lang="en-US" altLang="zh-TW" b="1" dirty="0" smtClean="0"/>
                  <a:t>j</a:t>
                </a:r>
                <a:r>
                  <a:rPr kumimoji="1" lang="zh-TW" altLang="en-US" b="1" dirty="0" smtClean="0"/>
                  <a:t> 次出現時獲得的獎勵（如 </a:t>
                </a:r>
                <a14:m>
                  <m:oMath xmlns:m="http://schemas.openxmlformats.org/officeDocument/2006/math">
                    <m:sSub>
                      <m:sSubPr>
                        <m:ctrlPr>
                          <a:rPr lang="en-US" altLang="zh-CN" i="1" smtClean="0">
                            <a:solidFill>
                              <a:schemeClr val="tx1"/>
                            </a:solidFill>
                            <a:latin typeface="Cambria Math" charset="0"/>
                            <a:ea typeface="Cambria Math" charset="0"/>
                            <a:cs typeface="Cambria Math" charset="0"/>
                          </a:rPr>
                        </m:ctrlPr>
                      </m:sSubPr>
                      <m:e>
                        <m:r>
                          <m:rPr>
                            <m:sty m:val="p"/>
                          </m:rPr>
                          <a:rPr lang="en-US" altLang="zh-CN" i="0">
                            <a:solidFill>
                              <a:schemeClr val="tx1"/>
                            </a:solidFill>
                            <a:latin typeface="Cambria Math" charset="0"/>
                            <a:ea typeface="Cambria Math" charset="0"/>
                            <a:cs typeface="Cambria Math" charset="0"/>
                          </a:rPr>
                          <m:t>R</m:t>
                        </m:r>
                      </m:e>
                      <m:sub>
                        <m:r>
                          <a:rPr lang="en-US" altLang="zh-TW" b="0" i="0" smtClean="0">
                            <a:solidFill>
                              <a:schemeClr val="tx1"/>
                            </a:solidFill>
                            <a:latin typeface="Cambria Math" charset="0"/>
                            <a:ea typeface="Cambria Math" charset="0"/>
                            <a:cs typeface="Cambria Math" charset="0"/>
                          </a:rPr>
                          <m:t>1</m:t>
                        </m:r>
                      </m:sub>
                    </m:sSub>
                    <m:r>
                      <a:rPr lang="en-US" altLang="zh-CN" b="0" i="0" smtClean="0">
                        <a:solidFill>
                          <a:schemeClr val="tx1"/>
                        </a:solidFill>
                        <a:latin typeface="Cambria Math" charset="0"/>
                        <a:ea typeface="Cambria Math" charset="0"/>
                        <a:cs typeface="Cambria Math" charset="0"/>
                      </a:rPr>
                      <m:t>(</m:t>
                    </m:r>
                    <m:r>
                      <m:rPr>
                        <m:sty m:val="p"/>
                      </m:rPr>
                      <a:rPr lang="en-US" altLang="zh-CN" b="0" i="0" smtClean="0">
                        <a:solidFill>
                          <a:schemeClr val="tx1"/>
                        </a:solidFill>
                        <a:latin typeface="Cambria Math" charset="0"/>
                        <a:ea typeface="Cambria Math" charset="0"/>
                        <a:cs typeface="Cambria Math" charset="0"/>
                      </a:rPr>
                      <m:t>s</m:t>
                    </m:r>
                    <m:r>
                      <a:rPr lang="en-US" altLang="zh-CN" b="0" i="0" smtClean="0">
                        <a:solidFill>
                          <a:schemeClr val="tx1"/>
                        </a:solidFill>
                        <a:latin typeface="Cambria Math" charset="0"/>
                        <a:ea typeface="Cambria Math" charset="0"/>
                        <a:cs typeface="Cambria Math" charset="0"/>
                      </a:rPr>
                      <m:t>)</m:t>
                    </m:r>
                  </m:oMath>
                </a14:m>
                <a:r>
                  <a:rPr kumimoji="1" lang="zh-TW" altLang="en-US" b="1" dirty="0" smtClean="0"/>
                  <a:t>可理解為第一次出現時獲得的獎勵），</a:t>
                </a:r>
                <a:r>
                  <a:rPr kumimoji="1" lang="zh-TW" altLang="en-US" b="1" u="sng" dirty="0" smtClean="0"/>
                  <a:t>此處的次數</a:t>
                </a:r>
                <a14:m>
                  <m:oMath xmlns:m="http://schemas.openxmlformats.org/officeDocument/2006/math">
                    <m:r>
                      <a:rPr kumimoji="1" lang="zh-TW" altLang="en-US" b="1" i="0" u="sng" smtClean="0">
                        <a:latin typeface="Cambria Math" charset="0"/>
                      </a:rPr>
                      <m:t> </m:t>
                    </m:r>
                    <m:r>
                      <m:rPr>
                        <m:sty m:val="p"/>
                      </m:rPr>
                      <a:rPr kumimoji="1" lang="en-US" altLang="zh-CN" b="0" i="0" u="sng" smtClean="0">
                        <a:latin typeface="Cambria Math" charset="0"/>
                      </a:rPr>
                      <m:t>N</m:t>
                    </m:r>
                    <m:d>
                      <m:dPr>
                        <m:ctrlPr>
                          <a:rPr kumimoji="1" lang="en-US" altLang="zh-CN" b="0" i="1" u="sng" smtClean="0">
                            <a:latin typeface="Cambria Math" charset="0"/>
                          </a:rPr>
                        </m:ctrlPr>
                      </m:dPr>
                      <m:e>
                        <m:r>
                          <m:rPr>
                            <m:sty m:val="p"/>
                          </m:rPr>
                          <a:rPr kumimoji="1" lang="en-US" altLang="zh-CN" b="0" i="0" u="sng" smtClean="0">
                            <a:latin typeface="Cambria Math" charset="0"/>
                          </a:rPr>
                          <m:t>s</m:t>
                        </m:r>
                      </m:e>
                    </m:d>
                  </m:oMath>
                </a14:m>
                <a:r>
                  <a:rPr kumimoji="1" lang="zh-TW" altLang="en-US" b="1" u="sng" dirty="0" smtClean="0"/>
                  <a:t> 不可理解為 </a:t>
                </a:r>
                <a:r>
                  <a:rPr kumimoji="1" lang="en-US" altLang="zh-TW" b="1" u="sng" dirty="0" smtClean="0"/>
                  <a:t>episode</a:t>
                </a:r>
                <a:r>
                  <a:rPr kumimoji="1" lang="zh-TW" altLang="en-US" b="1" u="sng" dirty="0" smtClean="0"/>
                  <a:t> 的數量，因爲狀態有可能沒有出現過。故 </a:t>
                </a:r>
                <a:r>
                  <a:rPr kumimoji="1" lang="en-US" altLang="zh-TW" b="1" u="sng" dirty="0" smtClean="0"/>
                  <a:t>k</a:t>
                </a:r>
                <a:r>
                  <a:rPr kumimoji="1" lang="zh-TW" altLang="en-US" b="1" u="sng" dirty="0" smtClean="0"/>
                  <a:t> 也不表示為 </a:t>
                </a:r>
                <a:r>
                  <a:rPr kumimoji="1" lang="en-US" altLang="zh-TW" b="1" u="sng" dirty="0" smtClean="0"/>
                  <a:t>episode</a:t>
                </a:r>
                <a:r>
                  <a:rPr kumimoji="1" lang="zh-TW" altLang="en-US" b="1" u="sng" dirty="0" smtClean="0"/>
                  <a:t>的數量。</a:t>
                </a:r>
                <a:r>
                  <a:rPr kumimoji="1" lang="zh-TW" altLang="en-US" b="1" dirty="0" smtClean="0"/>
                  <a:t>因此，</a:t>
                </a:r>
                <a14:m>
                  <m:oMath xmlns:m="http://schemas.openxmlformats.org/officeDocument/2006/math">
                    <m:sSub>
                      <m:sSubPr>
                        <m:ctrlPr>
                          <a:rPr kumimoji="0" lang="en-US" altLang="zh-CN" b="0" i="1" strike="noStrike" cap="none" spc="0" normalizeH="0" baseline="0" smtClean="0">
                            <a:ln>
                              <a:noFill/>
                            </a:ln>
                            <a:solidFill>
                              <a:schemeClr val="tx1"/>
                            </a:solidFill>
                            <a:effectLst/>
                            <a:uFillTx/>
                            <a:latin typeface="Cambria Math" charset="0"/>
                            <a:sym typeface="Helvetica Light"/>
                          </a:rPr>
                        </m:ctrlPr>
                      </m:sSubPr>
                      <m:e>
                        <m:r>
                          <a:rPr kumimoji="0" lang="en-US" altLang="zh-CN" b="0" i="1" strike="noStrike" cap="none" spc="0" normalizeH="0" baseline="0" smtClean="0">
                            <a:ln>
                              <a:noFill/>
                            </a:ln>
                            <a:solidFill>
                              <a:schemeClr val="tx1"/>
                            </a:solidFill>
                            <a:effectLst/>
                            <a:uFillTx/>
                            <a:latin typeface="Cambria Math" charset="0"/>
                            <a:sym typeface="Helvetica Light"/>
                          </a:rPr>
                          <m:t>𝑣</m:t>
                        </m:r>
                      </m:e>
                      <m:sub>
                        <m:r>
                          <a:rPr kumimoji="0" lang="en-US" altLang="zh-CN" b="0" i="1" strike="noStrike" cap="none" spc="0" normalizeH="0" baseline="0" smtClean="0">
                            <a:ln>
                              <a:noFill/>
                            </a:ln>
                            <a:solidFill>
                              <a:schemeClr val="tx1"/>
                            </a:solidFill>
                            <a:effectLst/>
                            <a:uFillTx/>
                            <a:latin typeface="Cambria Math" charset="0"/>
                            <a:sym typeface="Helvetica Light"/>
                          </a:rPr>
                          <m:t>𝑘</m:t>
                        </m:r>
                      </m:sub>
                    </m:sSub>
                    <m:d>
                      <m:dPr>
                        <m:ctrlPr>
                          <a:rPr kumimoji="0" lang="en-US" altLang="zh-CN" b="0" i="1" strike="noStrike" cap="none" spc="0" normalizeH="0" baseline="0" smtClean="0">
                            <a:ln>
                              <a:noFill/>
                            </a:ln>
                            <a:solidFill>
                              <a:schemeClr val="tx1"/>
                            </a:solidFill>
                            <a:effectLst/>
                            <a:uFillTx/>
                            <a:latin typeface="Cambria Math" charset="0"/>
                            <a:sym typeface="Helvetica Light"/>
                          </a:rPr>
                        </m:ctrlPr>
                      </m:dPr>
                      <m:e>
                        <m:r>
                          <a:rPr kumimoji="0" lang="en-US" altLang="zh-CN" b="0" i="1" strike="noStrike" cap="none" spc="0" normalizeH="0" baseline="0" smtClean="0">
                            <a:ln>
                              <a:noFill/>
                            </a:ln>
                            <a:solidFill>
                              <a:schemeClr val="tx1"/>
                            </a:solidFill>
                            <a:effectLst/>
                            <a:uFillTx/>
                            <a:latin typeface="Cambria Math" charset="0"/>
                            <a:sym typeface="Helvetica Light"/>
                          </a:rPr>
                          <m:t>𝑠</m:t>
                        </m:r>
                      </m:e>
                    </m:d>
                  </m:oMath>
                </a14:m>
                <a:r>
                  <a:rPr kumimoji="1" lang="zh-TW" altLang="en-US" b="1" dirty="0" smtClean="0"/>
                  <a:t> 可理解為出現 </a:t>
                </a:r>
                <a:r>
                  <a:rPr kumimoji="1" lang="en-US" altLang="zh-TW" b="1" dirty="0" smtClean="0"/>
                  <a:t>k</a:t>
                </a:r>
                <a:r>
                  <a:rPr kumimoji="1" lang="zh-TW" altLang="en-US" b="1" dirty="0" smtClean="0"/>
                  <a:t> 次之後狀態 </a:t>
                </a:r>
                <a:r>
                  <a:rPr kumimoji="1" lang="en-US" altLang="zh-TW" b="1" dirty="0" smtClean="0"/>
                  <a:t>s</a:t>
                </a:r>
                <a:r>
                  <a:rPr kumimoji="1" lang="zh-TW" altLang="en-US" b="1" dirty="0" smtClean="0"/>
                  <a:t> 的價值。</a:t>
                </a:r>
                <a:endParaRPr kumimoji="1" lang="zh-CN" altLang="en-US" b="1" dirty="0"/>
              </a:p>
            </p:txBody>
          </p:sp>
        </mc:Choice>
        <mc:Fallback xmlns="">
          <p:sp>
            <p:nvSpPr>
              <p:cNvPr id="5" name="文本框 4"/>
              <p:cNvSpPr txBox="1">
                <a:spLocks noRot="1" noChangeAspect="1" noMove="1" noResize="1" noEditPoints="1" noAdjustHandles="1" noChangeArrowheads="1" noChangeShapeType="1" noTextEdit="1"/>
              </p:cNvSpPr>
              <p:nvPr/>
            </p:nvSpPr>
            <p:spPr>
              <a:xfrm>
                <a:off x="660399" y="1372869"/>
                <a:ext cx="11155365" cy="1377428"/>
              </a:xfrm>
              <a:prstGeom prst="rect">
                <a:avLst/>
              </a:prstGeom>
              <a:blipFill rotWithShape="0">
                <a:blip r:embed="rId2"/>
                <a:stretch>
                  <a:fillRect l="-437" r="-2514" b="-30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3649999" y="2850364"/>
                <a:ext cx="2850813" cy="8158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14:m>
                  <m:oMathPara xmlns:m="http://schemas.openxmlformats.org/officeDocument/2006/math">
                    <m:oMathParaPr>
                      <m:jc m:val="centerGroup"/>
                    </m:oMathParaPr>
                    <m:oMath xmlns:m="http://schemas.openxmlformats.org/officeDocument/2006/math">
                      <m:sSub>
                        <m:sSubPr>
                          <m:ctrlPr>
                            <a:rPr kumimoji="0" lang="en-US" altLang="zh-CN" b="0" i="1" u="none" strike="noStrike" cap="none" spc="0" normalizeH="0" baseline="0" smtClean="0">
                              <a:ln>
                                <a:noFill/>
                              </a:ln>
                              <a:solidFill>
                                <a:schemeClr val="tx1"/>
                              </a:solidFill>
                              <a:effectLst/>
                              <a:uFillTx/>
                              <a:latin typeface="Cambria Math" charset="0"/>
                              <a:sym typeface="Helvetica Light"/>
                            </a:rPr>
                          </m:ctrlPr>
                        </m:sSubPr>
                        <m:e>
                          <m:r>
                            <a:rPr kumimoji="0" lang="en-US" altLang="zh-CN" b="0" i="1" u="none" strike="noStrike" cap="none" spc="0" normalizeH="0" baseline="0" smtClean="0">
                              <a:ln>
                                <a:noFill/>
                              </a:ln>
                              <a:solidFill>
                                <a:schemeClr val="tx1"/>
                              </a:solidFill>
                              <a:effectLst/>
                              <a:uFillTx/>
                              <a:latin typeface="Cambria Math" charset="0"/>
                              <a:sym typeface="Helvetica Light"/>
                            </a:rPr>
                            <m:t>𝑣</m:t>
                          </m:r>
                        </m:e>
                        <m:sub>
                          <m:r>
                            <a:rPr kumimoji="0" lang="en-US" altLang="zh-CN" b="0" i="1" u="none" strike="noStrike" cap="none" spc="0" normalizeH="0" baseline="0" smtClean="0">
                              <a:ln>
                                <a:noFill/>
                              </a:ln>
                              <a:solidFill>
                                <a:schemeClr val="tx1"/>
                              </a:solidFill>
                              <a:effectLst/>
                              <a:uFillTx/>
                              <a:latin typeface="Cambria Math" charset="0"/>
                              <a:sym typeface="Helvetica Light"/>
                            </a:rPr>
                            <m:t>𝑘</m:t>
                          </m:r>
                        </m:sub>
                      </m:sSub>
                      <m:d>
                        <m:dPr>
                          <m:ctrlPr>
                            <a:rPr kumimoji="0" lang="en-US" altLang="zh-CN" b="0" i="1" u="none" strike="noStrike" cap="none" spc="0" normalizeH="0" baseline="0" smtClean="0">
                              <a:ln>
                                <a:noFill/>
                              </a:ln>
                              <a:solidFill>
                                <a:schemeClr val="tx1"/>
                              </a:solidFill>
                              <a:effectLst/>
                              <a:uFillTx/>
                              <a:latin typeface="Cambria Math" charset="0"/>
                              <a:sym typeface="Helvetica Light"/>
                            </a:rPr>
                          </m:ctrlPr>
                        </m:dPr>
                        <m:e>
                          <m:r>
                            <a:rPr kumimoji="0" lang="en-US" altLang="zh-CN" b="0" i="1" u="none" strike="noStrike" cap="none" spc="0" normalizeH="0" baseline="0" smtClean="0">
                              <a:ln>
                                <a:noFill/>
                              </a:ln>
                              <a:solidFill>
                                <a:schemeClr val="tx1"/>
                              </a:solidFill>
                              <a:effectLst/>
                              <a:uFillTx/>
                              <a:latin typeface="Cambria Math" charset="0"/>
                              <a:sym typeface="Helvetica Light"/>
                            </a:rPr>
                            <m:t>𝑠</m:t>
                          </m:r>
                        </m:e>
                      </m:d>
                      <m:r>
                        <a:rPr kumimoji="0" lang="en-US" altLang="zh-CN" b="0" i="1" u="none" strike="noStrike" cap="none" spc="0" normalizeH="0" baseline="0" smtClean="0">
                          <a:ln>
                            <a:noFill/>
                          </a:ln>
                          <a:solidFill>
                            <a:schemeClr val="tx1"/>
                          </a:solidFill>
                          <a:effectLst/>
                          <a:uFillTx/>
                          <a:latin typeface="Cambria Math" charset="0"/>
                          <a:sym typeface="Helvetica Light"/>
                        </a:rPr>
                        <m:t>= </m:t>
                      </m:r>
                      <m:f>
                        <m:fPr>
                          <m:ctrlPr>
                            <a:rPr kumimoji="0" lang="mr-IN" altLang="zh-CN" b="0" i="1" u="none" strike="noStrike" cap="none" spc="0" normalizeH="0" baseline="0" smtClean="0">
                              <a:ln>
                                <a:noFill/>
                              </a:ln>
                              <a:solidFill>
                                <a:schemeClr val="tx1"/>
                              </a:solidFill>
                              <a:effectLst/>
                              <a:uFillTx/>
                              <a:latin typeface="Cambria Math" charset="0"/>
                              <a:sym typeface="Helvetica Light"/>
                            </a:rPr>
                          </m:ctrlPr>
                        </m:fPr>
                        <m:num>
                          <m:r>
                            <a:rPr kumimoji="0" lang="en-US" altLang="zh-CN" b="0" i="1" u="none" strike="noStrike" cap="none" spc="0" normalizeH="0" baseline="0" smtClean="0">
                              <a:ln>
                                <a:noFill/>
                              </a:ln>
                              <a:solidFill>
                                <a:schemeClr val="tx1"/>
                              </a:solidFill>
                              <a:effectLst/>
                              <a:uFillTx/>
                              <a:latin typeface="Cambria Math" charset="0"/>
                              <a:sym typeface="Helvetica Light"/>
                            </a:rPr>
                            <m:t>1</m:t>
                          </m:r>
                        </m:num>
                        <m:den>
                          <m:r>
                            <a:rPr kumimoji="0" lang="en-US" altLang="zh-CN" b="0" i="1" u="none" strike="noStrike" cap="none" spc="0" normalizeH="0" baseline="0" smtClean="0">
                              <a:ln>
                                <a:noFill/>
                              </a:ln>
                              <a:solidFill>
                                <a:schemeClr val="tx1"/>
                              </a:solidFill>
                              <a:effectLst/>
                              <a:uFillTx/>
                              <a:latin typeface="Cambria Math" charset="0"/>
                              <a:sym typeface="Helvetica Light"/>
                            </a:rPr>
                            <m:t>𝑘</m:t>
                          </m:r>
                        </m:den>
                      </m:f>
                      <m:nary>
                        <m:naryPr>
                          <m:chr m:val="∑"/>
                          <m:ctrlPr>
                            <a:rPr kumimoji="0" lang="is-IS" altLang="zh-CN" b="0" i="1" u="none" strike="noStrike" cap="none" spc="0" normalizeH="0" baseline="0" smtClean="0">
                              <a:ln>
                                <a:noFill/>
                              </a:ln>
                              <a:solidFill>
                                <a:schemeClr val="tx1"/>
                              </a:solidFill>
                              <a:effectLst/>
                              <a:uFillTx/>
                              <a:latin typeface="Cambria Math" charset="0"/>
                              <a:sym typeface="Helvetica Light"/>
                            </a:rPr>
                          </m:ctrlPr>
                        </m:naryPr>
                        <m:sub>
                          <m:r>
                            <m:rPr>
                              <m:brk m:alnAt="23"/>
                            </m:rPr>
                            <a:rPr kumimoji="0" lang="en-US" altLang="zh-CN" b="0" i="1" u="none" strike="noStrike" cap="none" spc="0" normalizeH="0" baseline="0" smtClean="0">
                              <a:ln>
                                <a:noFill/>
                              </a:ln>
                              <a:solidFill>
                                <a:schemeClr val="tx1"/>
                              </a:solidFill>
                              <a:effectLst/>
                              <a:uFillTx/>
                              <a:latin typeface="Cambria Math" charset="0"/>
                              <a:sym typeface="Helvetica Light"/>
                            </a:rPr>
                            <m:t> </m:t>
                          </m:r>
                          <m:r>
                            <a:rPr kumimoji="0" lang="en-US" altLang="zh-CN" b="0" i="1" u="none" strike="noStrike" cap="none" spc="0" normalizeH="0" baseline="0" smtClean="0">
                              <a:ln>
                                <a:noFill/>
                              </a:ln>
                              <a:solidFill>
                                <a:schemeClr val="tx1"/>
                              </a:solidFill>
                              <a:effectLst/>
                              <a:uFillTx/>
                              <a:latin typeface="Cambria Math" charset="0"/>
                              <a:sym typeface="Helvetica Light"/>
                            </a:rPr>
                            <m:t>𝑗</m:t>
                          </m:r>
                          <m:r>
                            <a:rPr kumimoji="0" lang="en-US" altLang="zh-CN" b="0" i="1" u="none" strike="noStrike" cap="none" spc="0" normalizeH="0" baseline="0" smtClean="0">
                              <a:ln>
                                <a:noFill/>
                              </a:ln>
                              <a:solidFill>
                                <a:schemeClr val="tx1"/>
                              </a:solidFill>
                              <a:effectLst/>
                              <a:uFillTx/>
                              <a:latin typeface="Cambria Math" charset="0"/>
                              <a:sym typeface="Helvetica Light"/>
                            </a:rPr>
                            <m:t>=1</m:t>
                          </m:r>
                        </m:sub>
                        <m:sup>
                          <m:r>
                            <a:rPr kumimoji="0" lang="en-US" altLang="zh-CN" b="0" i="1" u="none" strike="noStrike" cap="none" spc="0" normalizeH="0" baseline="0" smtClean="0">
                              <a:ln>
                                <a:noFill/>
                              </a:ln>
                              <a:solidFill>
                                <a:schemeClr val="tx1"/>
                              </a:solidFill>
                              <a:effectLst/>
                              <a:uFillTx/>
                              <a:latin typeface="Cambria Math" charset="0"/>
                              <a:sym typeface="Helvetica Light"/>
                            </a:rPr>
                            <m:t>𝑘</m:t>
                          </m:r>
                        </m:sup>
                        <m:e>
                          <m:sSub>
                            <m:sSubPr>
                              <m:ctrlPr>
                                <a:rPr lang="en-US" altLang="zh-CN" i="1">
                                  <a:solidFill>
                                    <a:schemeClr val="tx1"/>
                                  </a:solidFill>
                                  <a:latin typeface="Cambria Math" charset="0"/>
                                  <a:ea typeface="Cambria Math" charset="0"/>
                                  <a:cs typeface="Cambria Math" charset="0"/>
                                </a:rPr>
                              </m:ctrlPr>
                            </m:sSubPr>
                            <m:e>
                              <m:r>
                                <a:rPr lang="en-US" altLang="zh-CN" i="1">
                                  <a:solidFill>
                                    <a:schemeClr val="tx1"/>
                                  </a:solidFill>
                                  <a:latin typeface="Cambria Math" charset="0"/>
                                  <a:ea typeface="Cambria Math" charset="0"/>
                                  <a:cs typeface="Cambria Math" charset="0"/>
                                </a:rPr>
                                <m:t>𝑅</m:t>
                              </m:r>
                            </m:e>
                            <m:sub>
                              <m:r>
                                <a:rPr lang="en-US" altLang="zh-CN" b="0" i="1" smtClean="0">
                                  <a:solidFill>
                                    <a:schemeClr val="tx1"/>
                                  </a:solidFill>
                                  <a:latin typeface="Cambria Math" charset="0"/>
                                  <a:ea typeface="Cambria Math" charset="0"/>
                                  <a:cs typeface="Cambria Math" charset="0"/>
                                </a:rPr>
                                <m:t>𝑗</m:t>
                              </m:r>
                            </m:sub>
                          </m:sSub>
                          <m:r>
                            <a:rPr lang="en-US" altLang="zh-CN" b="0" i="1" smtClean="0">
                              <a:solidFill>
                                <a:schemeClr val="tx1"/>
                              </a:solidFill>
                              <a:latin typeface="Cambria Math" charset="0"/>
                              <a:ea typeface="Cambria Math" charset="0"/>
                              <a:cs typeface="Cambria Math" charset="0"/>
                            </a:rPr>
                            <m:t>(</m:t>
                          </m:r>
                          <m:r>
                            <a:rPr lang="en-US" altLang="zh-CN" b="0" i="1" smtClean="0">
                              <a:solidFill>
                                <a:schemeClr val="tx1"/>
                              </a:solidFill>
                              <a:latin typeface="Cambria Math" charset="0"/>
                              <a:ea typeface="Cambria Math" charset="0"/>
                              <a:cs typeface="Cambria Math" charset="0"/>
                            </a:rPr>
                            <m:t>𝑠</m:t>
                          </m:r>
                          <m:r>
                            <a:rPr lang="en-US" altLang="zh-CN" b="0" i="1" smtClean="0">
                              <a:solidFill>
                                <a:schemeClr val="tx1"/>
                              </a:solidFill>
                              <a:latin typeface="Cambria Math" charset="0"/>
                              <a:ea typeface="Cambria Math" charset="0"/>
                              <a:cs typeface="Cambria Math" charset="0"/>
                            </a:rPr>
                            <m:t>)</m:t>
                          </m:r>
                        </m:e>
                      </m:nary>
                    </m:oMath>
                  </m:oMathPara>
                </a14:m>
                <a:endParaRPr kumimoji="0" lang="en-US" altLang="zh-CN" b="0" i="0" u="none" strike="noStrike" cap="none" spc="0" normalizeH="0" baseline="0" dirty="0" smtClean="0">
                  <a:ln>
                    <a:noFill/>
                  </a:ln>
                  <a:solidFill>
                    <a:schemeClr val="tx1"/>
                  </a:solidFill>
                  <a:effectLst/>
                  <a:uFillTx/>
                  <a:sym typeface="Helvetica Light"/>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3649999" y="2850364"/>
                <a:ext cx="2850813" cy="815864"/>
              </a:xfrm>
              <a:prstGeom prst="rect">
                <a:avLst/>
              </a:prstGeom>
              <a:blipFill rotWithShape="0">
                <a:blip r:embed="rId3"/>
                <a:stretch>
                  <a:fillRect b="-752"/>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4618018" y="3914725"/>
                <a:ext cx="2578270" cy="8917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ctr">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tx1"/>
                          </a:solidFill>
                          <a:latin typeface="Cambria Math" charset="0"/>
                        </a:rPr>
                        <m:t>= </m:t>
                      </m:r>
                      <m:f>
                        <m:fPr>
                          <m:ctrlPr>
                            <a:rPr lang="mr-IN" altLang="zh-CN" i="1">
                              <a:solidFill>
                                <a:schemeClr val="tx1"/>
                              </a:solidFill>
                              <a:latin typeface="Cambria Math" charset="0"/>
                            </a:rPr>
                          </m:ctrlPr>
                        </m:fPr>
                        <m:num>
                          <m:r>
                            <a:rPr lang="en-US" altLang="zh-CN" i="1">
                              <a:solidFill>
                                <a:schemeClr val="tx1"/>
                              </a:solidFill>
                              <a:latin typeface="Cambria Math" charset="0"/>
                            </a:rPr>
                            <m:t>1</m:t>
                          </m:r>
                        </m:num>
                        <m:den>
                          <m:r>
                            <a:rPr lang="en-US" altLang="zh-CN" i="1">
                              <a:solidFill>
                                <a:schemeClr val="tx1"/>
                              </a:solidFill>
                              <a:latin typeface="Cambria Math" charset="0"/>
                            </a:rPr>
                            <m:t>𝑘</m:t>
                          </m:r>
                        </m:den>
                      </m:f>
                      <m:d>
                        <m:dPr>
                          <m:ctrlPr>
                            <a:rPr lang="mr-IN" altLang="zh-CN" i="1">
                              <a:solidFill>
                                <a:schemeClr val="tx1"/>
                              </a:solidFill>
                              <a:latin typeface="Cambria Math" charset="0"/>
                            </a:rPr>
                          </m:ctrlPr>
                        </m:dPr>
                        <m:e>
                          <m:sSub>
                            <m:sSubPr>
                              <m:ctrlPr>
                                <a:rPr lang="en-US" altLang="zh-CN" i="1">
                                  <a:solidFill>
                                    <a:schemeClr val="tx1"/>
                                  </a:solidFill>
                                  <a:latin typeface="Cambria Math" charset="0"/>
                                </a:rPr>
                              </m:ctrlPr>
                            </m:sSubPr>
                            <m:e>
                              <m:r>
                                <a:rPr lang="en-US" altLang="zh-CN" i="1">
                                  <a:solidFill>
                                    <a:schemeClr val="tx1"/>
                                  </a:solidFill>
                                  <a:latin typeface="Cambria Math" charset="0"/>
                                </a:rPr>
                                <m:t>𝑅</m:t>
                              </m:r>
                            </m:e>
                            <m:sub>
                              <m:r>
                                <a:rPr lang="en-US" altLang="zh-CN" i="1">
                                  <a:solidFill>
                                    <a:schemeClr val="tx1"/>
                                  </a:solidFill>
                                  <a:latin typeface="Cambria Math" charset="0"/>
                                </a:rPr>
                                <m:t>𝑘</m:t>
                              </m:r>
                            </m:sub>
                          </m:sSub>
                          <m:d>
                            <m:dPr>
                              <m:ctrlPr>
                                <a:rPr lang="en-US" altLang="zh-CN" i="1">
                                  <a:solidFill>
                                    <a:schemeClr val="tx1"/>
                                  </a:solidFill>
                                  <a:latin typeface="Cambria Math" charset="0"/>
                                </a:rPr>
                              </m:ctrlPr>
                            </m:dPr>
                            <m:e>
                              <m:r>
                                <a:rPr lang="en-US" altLang="zh-CN" i="1">
                                  <a:solidFill>
                                    <a:schemeClr val="tx1"/>
                                  </a:solidFill>
                                  <a:latin typeface="Cambria Math" charset="0"/>
                                </a:rPr>
                                <m:t>𝑠</m:t>
                              </m:r>
                            </m:e>
                          </m:d>
                          <m:r>
                            <a:rPr lang="en-US" altLang="zh-CN" i="1">
                              <a:solidFill>
                                <a:schemeClr val="tx1"/>
                              </a:solidFill>
                              <a:latin typeface="Cambria Math" charset="0"/>
                            </a:rPr>
                            <m:t>+</m:t>
                          </m:r>
                          <m:nary>
                            <m:naryPr>
                              <m:chr m:val="∑"/>
                              <m:ctrlPr>
                                <a:rPr lang="is-IS" altLang="zh-CN" i="1">
                                  <a:solidFill>
                                    <a:schemeClr val="tx1"/>
                                  </a:solidFill>
                                  <a:latin typeface="Cambria Math" charset="0"/>
                                </a:rPr>
                              </m:ctrlPr>
                            </m:naryPr>
                            <m:sub>
                              <m:r>
                                <m:rPr>
                                  <m:brk m:alnAt="23"/>
                                </m:rPr>
                                <a:rPr lang="en-US" altLang="zh-CN" i="1">
                                  <a:solidFill>
                                    <a:schemeClr val="tx1"/>
                                  </a:solidFill>
                                  <a:latin typeface="Cambria Math" charset="0"/>
                                </a:rPr>
                                <m:t> </m:t>
                              </m:r>
                              <m:r>
                                <a:rPr lang="en-US" altLang="zh-CN" i="1">
                                  <a:solidFill>
                                    <a:schemeClr val="tx1"/>
                                  </a:solidFill>
                                  <a:latin typeface="Cambria Math" charset="0"/>
                                </a:rPr>
                                <m:t>𝑗</m:t>
                              </m:r>
                              <m:r>
                                <a:rPr lang="en-US" altLang="zh-CN" i="1">
                                  <a:solidFill>
                                    <a:schemeClr val="tx1"/>
                                  </a:solidFill>
                                  <a:latin typeface="Cambria Math" charset="0"/>
                                </a:rPr>
                                <m:t>=1</m:t>
                              </m:r>
                            </m:sub>
                            <m:sup>
                              <m:r>
                                <a:rPr lang="en-US" altLang="zh-CN" i="1">
                                  <a:solidFill>
                                    <a:schemeClr val="tx1"/>
                                  </a:solidFill>
                                  <a:latin typeface="Cambria Math" charset="0"/>
                                </a:rPr>
                                <m:t>𝑘</m:t>
                              </m:r>
                              <m:r>
                                <a:rPr lang="en-US" altLang="zh-CN" i="1">
                                  <a:solidFill>
                                    <a:schemeClr val="tx1"/>
                                  </a:solidFill>
                                  <a:latin typeface="Cambria Math" charset="0"/>
                                </a:rPr>
                                <m:t>−1</m:t>
                              </m:r>
                            </m:sup>
                            <m:e>
                              <m:sSub>
                                <m:sSubPr>
                                  <m:ctrlPr>
                                    <a:rPr lang="en-US" altLang="zh-CN" i="1">
                                      <a:solidFill>
                                        <a:schemeClr val="tx1"/>
                                      </a:solidFill>
                                      <a:latin typeface="Cambria Math" charset="0"/>
                                    </a:rPr>
                                  </m:ctrlPr>
                                </m:sSubPr>
                                <m:e>
                                  <m:r>
                                    <a:rPr lang="en-US" altLang="zh-CN" i="1">
                                      <a:solidFill>
                                        <a:schemeClr val="tx1"/>
                                      </a:solidFill>
                                      <a:latin typeface="Cambria Math" charset="0"/>
                                    </a:rPr>
                                    <m:t>𝑅</m:t>
                                  </m:r>
                                </m:e>
                                <m:sub>
                                  <m:r>
                                    <a:rPr lang="en-US" altLang="zh-CN" i="1">
                                      <a:solidFill>
                                        <a:schemeClr val="tx1"/>
                                      </a:solidFill>
                                      <a:latin typeface="Cambria Math" charset="0"/>
                                    </a:rPr>
                                    <m:t>𝑗</m:t>
                                  </m:r>
                                </m:sub>
                              </m:sSub>
                              <m:r>
                                <a:rPr lang="en-US" altLang="zh-CN" i="1">
                                  <a:solidFill>
                                    <a:schemeClr val="tx1"/>
                                  </a:solidFill>
                                  <a:latin typeface="Cambria Math" charset="0"/>
                                </a:rPr>
                                <m:t>(</m:t>
                              </m:r>
                              <m:r>
                                <a:rPr lang="en-US" altLang="zh-CN" i="1">
                                  <a:solidFill>
                                    <a:schemeClr val="tx1"/>
                                  </a:solidFill>
                                  <a:latin typeface="Cambria Math" charset="0"/>
                                </a:rPr>
                                <m:t>𝑠</m:t>
                              </m:r>
                              <m:r>
                                <a:rPr lang="en-US" altLang="zh-CN" i="1">
                                  <a:solidFill>
                                    <a:schemeClr val="tx1"/>
                                  </a:solidFill>
                                  <a:latin typeface="Cambria Math" charset="0"/>
                                </a:rPr>
                                <m:t>)</m:t>
                              </m:r>
                            </m:e>
                          </m:nary>
                        </m:e>
                      </m:d>
                    </m:oMath>
                  </m:oMathPara>
                </a14:m>
                <a:endParaRPr kumimoji="0" lang="en-US" altLang="zh-CN" sz="2000" b="0" i="0" u="none" strike="noStrike" cap="none" spc="0" normalizeH="0" baseline="0" dirty="0" smtClean="0">
                  <a:ln>
                    <a:noFill/>
                  </a:ln>
                  <a:solidFill>
                    <a:schemeClr val="tx1"/>
                  </a:solidFill>
                  <a:effectLst/>
                  <a:uFillTx/>
                  <a:latin typeface="+mn-lt"/>
                  <a:ea typeface="+mn-ea"/>
                  <a:cs typeface="+mn-cs"/>
                  <a:sym typeface="Helvetica Light"/>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4618018" y="3914725"/>
                <a:ext cx="2578270" cy="891719"/>
              </a:xfrm>
              <a:prstGeom prst="rect">
                <a:avLst/>
              </a:prstGeom>
              <a:blipFill rotWithShape="0">
                <a:blip r:embed="rId4"/>
                <a:stretch>
                  <a:fillRect b="-685"/>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4351059" y="5202673"/>
                <a:ext cx="3542343" cy="5203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tx1"/>
                          </a:solidFill>
                          <a:latin typeface="Cambria Math" charset="0"/>
                        </a:rPr>
                        <m:t>= </m:t>
                      </m:r>
                      <m:f>
                        <m:fPr>
                          <m:ctrlPr>
                            <a:rPr lang="mr-IN" altLang="zh-CN" i="1">
                              <a:solidFill>
                                <a:schemeClr val="tx1"/>
                              </a:solidFill>
                              <a:latin typeface="Cambria Math" charset="0"/>
                            </a:rPr>
                          </m:ctrlPr>
                        </m:fPr>
                        <m:num>
                          <m:r>
                            <a:rPr lang="en-US" altLang="zh-CN" i="1">
                              <a:solidFill>
                                <a:schemeClr val="tx1"/>
                              </a:solidFill>
                              <a:latin typeface="Cambria Math" charset="0"/>
                            </a:rPr>
                            <m:t>1</m:t>
                          </m:r>
                        </m:num>
                        <m:den>
                          <m:r>
                            <a:rPr lang="en-US" altLang="zh-CN" i="1">
                              <a:solidFill>
                                <a:schemeClr val="tx1"/>
                              </a:solidFill>
                              <a:latin typeface="Cambria Math" charset="0"/>
                            </a:rPr>
                            <m:t>𝑘</m:t>
                          </m:r>
                        </m:den>
                      </m:f>
                      <m:d>
                        <m:dPr>
                          <m:begChr m:val="["/>
                          <m:endChr m:val="]"/>
                          <m:ctrlPr>
                            <a:rPr lang="mr-IN" altLang="zh-CN" i="1" smtClean="0">
                              <a:solidFill>
                                <a:schemeClr val="tx1"/>
                              </a:solidFill>
                              <a:latin typeface="Cambria Math" charset="0"/>
                            </a:rPr>
                          </m:ctrlPr>
                        </m:dPr>
                        <m:e>
                          <m:sSub>
                            <m:sSubPr>
                              <m:ctrlPr>
                                <a:rPr lang="en-US" altLang="zh-CN" i="1">
                                  <a:solidFill>
                                    <a:schemeClr val="tx1"/>
                                  </a:solidFill>
                                  <a:latin typeface="Cambria Math" charset="0"/>
                                </a:rPr>
                              </m:ctrlPr>
                            </m:sSubPr>
                            <m:e>
                              <m:r>
                                <a:rPr lang="en-US" altLang="zh-CN" i="1">
                                  <a:solidFill>
                                    <a:schemeClr val="tx1"/>
                                  </a:solidFill>
                                  <a:latin typeface="Cambria Math" charset="0"/>
                                </a:rPr>
                                <m:t>𝑅</m:t>
                              </m:r>
                            </m:e>
                            <m:sub>
                              <m:r>
                                <a:rPr lang="en-US" altLang="zh-CN" i="1">
                                  <a:solidFill>
                                    <a:schemeClr val="tx1"/>
                                  </a:solidFill>
                                  <a:latin typeface="Cambria Math" charset="0"/>
                                </a:rPr>
                                <m:t>𝑘</m:t>
                              </m:r>
                            </m:sub>
                          </m:sSub>
                          <m:d>
                            <m:dPr>
                              <m:ctrlPr>
                                <a:rPr lang="en-US" altLang="zh-CN" i="1">
                                  <a:solidFill>
                                    <a:schemeClr val="tx1"/>
                                  </a:solidFill>
                                  <a:latin typeface="Cambria Math" charset="0"/>
                                </a:rPr>
                              </m:ctrlPr>
                            </m:dPr>
                            <m:e>
                              <m:r>
                                <a:rPr lang="en-US" altLang="zh-CN" i="1">
                                  <a:solidFill>
                                    <a:schemeClr val="tx1"/>
                                  </a:solidFill>
                                  <a:latin typeface="Cambria Math" charset="0"/>
                                </a:rPr>
                                <m:t>𝑠</m:t>
                              </m:r>
                            </m:e>
                          </m:d>
                          <m:r>
                            <a:rPr lang="en-US" altLang="zh-CN" i="1">
                              <a:solidFill>
                                <a:schemeClr val="tx1"/>
                              </a:solidFill>
                              <a:latin typeface="Cambria Math" charset="0"/>
                            </a:rPr>
                            <m:t>+(</m:t>
                          </m:r>
                          <m:r>
                            <a:rPr lang="en-US" altLang="zh-CN" i="1">
                              <a:solidFill>
                                <a:schemeClr val="tx1"/>
                              </a:solidFill>
                              <a:latin typeface="Cambria Math" charset="0"/>
                            </a:rPr>
                            <m:t>𝑘</m:t>
                          </m:r>
                          <m:r>
                            <a:rPr lang="en-US" altLang="zh-CN" i="1">
                              <a:solidFill>
                                <a:schemeClr val="tx1"/>
                              </a:solidFill>
                              <a:latin typeface="Cambria Math" charset="0"/>
                            </a:rPr>
                            <m:t>−1)</m:t>
                          </m:r>
                          <m:sSub>
                            <m:sSubPr>
                              <m:ctrlPr>
                                <a:rPr lang="en-US" altLang="zh-CN" i="1">
                                  <a:solidFill>
                                    <a:schemeClr val="tx1"/>
                                  </a:solidFill>
                                  <a:latin typeface="Cambria Math" charset="0"/>
                                </a:rPr>
                              </m:ctrlPr>
                            </m:sSubPr>
                            <m:e>
                              <m:r>
                                <a:rPr lang="en-US" altLang="zh-CN" i="1">
                                  <a:solidFill>
                                    <a:schemeClr val="tx1"/>
                                  </a:solidFill>
                                  <a:latin typeface="Cambria Math" charset="0"/>
                                </a:rPr>
                                <m:t>𝑣</m:t>
                              </m:r>
                            </m:e>
                            <m:sub>
                              <m:r>
                                <a:rPr lang="en-US" altLang="zh-CN" i="1">
                                  <a:solidFill>
                                    <a:schemeClr val="tx1"/>
                                  </a:solidFill>
                                  <a:latin typeface="Cambria Math" charset="0"/>
                                </a:rPr>
                                <m:t>𝑘</m:t>
                              </m:r>
                              <m:r>
                                <a:rPr lang="en-US" altLang="zh-CN" i="1">
                                  <a:solidFill>
                                    <a:schemeClr val="tx1"/>
                                  </a:solidFill>
                                  <a:latin typeface="Cambria Math" charset="0"/>
                                </a:rPr>
                                <m:t>−1</m:t>
                              </m:r>
                            </m:sub>
                          </m:sSub>
                          <m:d>
                            <m:dPr>
                              <m:ctrlPr>
                                <a:rPr lang="en-US" altLang="zh-CN" i="1">
                                  <a:solidFill>
                                    <a:schemeClr val="tx1"/>
                                  </a:solidFill>
                                  <a:latin typeface="Cambria Math" charset="0"/>
                                </a:rPr>
                              </m:ctrlPr>
                            </m:dPr>
                            <m:e>
                              <m:r>
                                <a:rPr lang="en-US" altLang="zh-CN" i="1">
                                  <a:solidFill>
                                    <a:schemeClr val="tx1"/>
                                  </a:solidFill>
                                  <a:latin typeface="Cambria Math" charset="0"/>
                                </a:rPr>
                                <m:t>𝑠</m:t>
                              </m:r>
                            </m:e>
                          </m:d>
                        </m:e>
                      </m:d>
                    </m:oMath>
                  </m:oMathPara>
                </a14:m>
                <a:endParaRPr kumimoji="0" lang="en-US" altLang="zh-CN" b="0" i="0" u="none" strike="noStrike" cap="none" spc="0" normalizeH="0" baseline="0" dirty="0" smtClean="0">
                  <a:ln>
                    <a:noFill/>
                  </a:ln>
                  <a:solidFill>
                    <a:schemeClr val="tx1"/>
                  </a:solidFill>
                  <a:effectLst/>
                  <a:uFillTx/>
                  <a:sym typeface="Helvetica Light"/>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4351059" y="5202673"/>
                <a:ext cx="3542343" cy="520399"/>
              </a:xfrm>
              <a:prstGeom prst="rect">
                <a:avLst/>
              </a:prstGeom>
              <a:blipFill rotWithShape="0">
                <a:blip r:embed="rId5"/>
                <a:stretch>
                  <a:fillRect/>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4618018" y="6082689"/>
                <a:ext cx="3275384" cy="5203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ctr">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tx1"/>
                          </a:solidFill>
                          <a:latin typeface="Cambria Math" charset="0"/>
                        </a:rPr>
                        <m:t>=</m:t>
                      </m:r>
                      <m:sSub>
                        <m:sSubPr>
                          <m:ctrlPr>
                            <a:rPr lang="en-US" altLang="zh-CN" i="1">
                              <a:solidFill>
                                <a:schemeClr val="tx1"/>
                              </a:solidFill>
                              <a:latin typeface="Cambria Math" charset="0"/>
                            </a:rPr>
                          </m:ctrlPr>
                        </m:sSubPr>
                        <m:e>
                          <m:r>
                            <a:rPr lang="en-US" altLang="zh-CN" i="1">
                              <a:solidFill>
                                <a:schemeClr val="tx1"/>
                              </a:solidFill>
                              <a:latin typeface="Cambria Math" charset="0"/>
                            </a:rPr>
                            <m:t>𝑣</m:t>
                          </m:r>
                        </m:e>
                        <m:sub>
                          <m:r>
                            <a:rPr lang="en-US" altLang="zh-CN" i="1">
                              <a:solidFill>
                                <a:schemeClr val="tx1"/>
                              </a:solidFill>
                              <a:latin typeface="Cambria Math" charset="0"/>
                            </a:rPr>
                            <m:t>𝑘</m:t>
                          </m:r>
                          <m:r>
                            <a:rPr lang="en-US" altLang="zh-CN" i="1">
                              <a:solidFill>
                                <a:schemeClr val="tx1"/>
                              </a:solidFill>
                              <a:latin typeface="Cambria Math" charset="0"/>
                            </a:rPr>
                            <m:t>−1</m:t>
                          </m:r>
                        </m:sub>
                      </m:sSub>
                      <m:d>
                        <m:dPr>
                          <m:ctrlPr>
                            <a:rPr lang="en-US" altLang="zh-CN" i="1">
                              <a:solidFill>
                                <a:schemeClr val="tx1"/>
                              </a:solidFill>
                              <a:latin typeface="Cambria Math" charset="0"/>
                            </a:rPr>
                          </m:ctrlPr>
                        </m:dPr>
                        <m:e>
                          <m:r>
                            <a:rPr lang="en-US" altLang="zh-CN" i="1">
                              <a:solidFill>
                                <a:schemeClr val="tx1"/>
                              </a:solidFill>
                              <a:latin typeface="Cambria Math" charset="0"/>
                            </a:rPr>
                            <m:t>𝑠</m:t>
                          </m:r>
                        </m:e>
                      </m:d>
                      <m:r>
                        <a:rPr lang="en-US" altLang="zh-CN" b="0" i="1" smtClean="0">
                          <a:solidFill>
                            <a:schemeClr val="tx1"/>
                          </a:solidFill>
                          <a:latin typeface="Cambria Math" charset="0"/>
                        </a:rPr>
                        <m:t>+</m:t>
                      </m:r>
                      <m:f>
                        <m:fPr>
                          <m:ctrlPr>
                            <a:rPr lang="mr-IN" altLang="zh-CN" i="1">
                              <a:solidFill>
                                <a:schemeClr val="tx1"/>
                              </a:solidFill>
                              <a:latin typeface="Cambria Math" charset="0"/>
                            </a:rPr>
                          </m:ctrlPr>
                        </m:fPr>
                        <m:num>
                          <m:r>
                            <a:rPr lang="en-US" altLang="zh-CN" i="1">
                              <a:solidFill>
                                <a:schemeClr val="tx1"/>
                              </a:solidFill>
                              <a:latin typeface="Cambria Math" charset="0"/>
                            </a:rPr>
                            <m:t>1</m:t>
                          </m:r>
                        </m:num>
                        <m:den>
                          <m:r>
                            <a:rPr lang="en-US" altLang="zh-CN" i="1">
                              <a:solidFill>
                                <a:schemeClr val="tx1"/>
                              </a:solidFill>
                              <a:latin typeface="Cambria Math" charset="0"/>
                            </a:rPr>
                            <m:t>𝑘</m:t>
                          </m:r>
                        </m:den>
                      </m:f>
                      <m:d>
                        <m:dPr>
                          <m:begChr m:val="["/>
                          <m:endChr m:val="]"/>
                          <m:ctrlPr>
                            <a:rPr lang="mr-IN" altLang="zh-CN" i="1" smtClean="0">
                              <a:solidFill>
                                <a:schemeClr val="tx1"/>
                              </a:solidFill>
                              <a:latin typeface="Cambria Math" charset="0"/>
                            </a:rPr>
                          </m:ctrlPr>
                        </m:dPr>
                        <m:e>
                          <m:sSub>
                            <m:sSubPr>
                              <m:ctrlPr>
                                <a:rPr lang="en-US" altLang="zh-CN" i="1">
                                  <a:solidFill>
                                    <a:schemeClr val="tx1"/>
                                  </a:solidFill>
                                  <a:latin typeface="Cambria Math" charset="0"/>
                                </a:rPr>
                              </m:ctrlPr>
                            </m:sSubPr>
                            <m:e>
                              <m:r>
                                <a:rPr lang="en-US" altLang="zh-CN" i="1">
                                  <a:solidFill>
                                    <a:schemeClr val="tx1"/>
                                  </a:solidFill>
                                  <a:latin typeface="Cambria Math" charset="0"/>
                                </a:rPr>
                                <m:t>𝑅</m:t>
                              </m:r>
                            </m:e>
                            <m:sub>
                              <m:r>
                                <a:rPr lang="en-US" altLang="zh-CN" i="1">
                                  <a:solidFill>
                                    <a:schemeClr val="tx1"/>
                                  </a:solidFill>
                                  <a:latin typeface="Cambria Math" charset="0"/>
                                </a:rPr>
                                <m:t>𝑘</m:t>
                              </m:r>
                            </m:sub>
                          </m:sSub>
                          <m:d>
                            <m:dPr>
                              <m:ctrlPr>
                                <a:rPr lang="en-US" altLang="zh-CN" i="1">
                                  <a:solidFill>
                                    <a:schemeClr val="tx1"/>
                                  </a:solidFill>
                                  <a:latin typeface="Cambria Math" charset="0"/>
                                </a:rPr>
                              </m:ctrlPr>
                            </m:dPr>
                            <m:e>
                              <m:r>
                                <a:rPr lang="en-US" altLang="zh-CN" i="1">
                                  <a:solidFill>
                                    <a:schemeClr val="tx1"/>
                                  </a:solidFill>
                                  <a:latin typeface="Cambria Math" charset="0"/>
                                </a:rPr>
                                <m:t>𝑠</m:t>
                              </m:r>
                            </m:e>
                          </m:d>
                          <m:r>
                            <a:rPr lang="en-US" altLang="zh-CN" b="0" i="1" smtClean="0">
                              <a:solidFill>
                                <a:schemeClr val="tx1"/>
                              </a:solidFill>
                              <a:latin typeface="Cambria Math" charset="0"/>
                            </a:rPr>
                            <m:t>−</m:t>
                          </m:r>
                          <m:sSub>
                            <m:sSubPr>
                              <m:ctrlPr>
                                <a:rPr lang="en-US" altLang="zh-CN" i="1">
                                  <a:solidFill>
                                    <a:schemeClr val="tx1"/>
                                  </a:solidFill>
                                  <a:latin typeface="Cambria Math" charset="0"/>
                                </a:rPr>
                              </m:ctrlPr>
                            </m:sSubPr>
                            <m:e>
                              <m:r>
                                <a:rPr lang="en-US" altLang="zh-CN" i="1">
                                  <a:solidFill>
                                    <a:schemeClr val="tx1"/>
                                  </a:solidFill>
                                  <a:latin typeface="Cambria Math" charset="0"/>
                                </a:rPr>
                                <m:t>𝑣</m:t>
                              </m:r>
                            </m:e>
                            <m:sub>
                              <m:r>
                                <a:rPr lang="en-US" altLang="zh-CN" i="1">
                                  <a:solidFill>
                                    <a:schemeClr val="tx1"/>
                                  </a:solidFill>
                                  <a:latin typeface="Cambria Math" charset="0"/>
                                </a:rPr>
                                <m:t>𝑘</m:t>
                              </m:r>
                              <m:r>
                                <a:rPr lang="en-US" altLang="zh-CN" i="1">
                                  <a:solidFill>
                                    <a:schemeClr val="tx1"/>
                                  </a:solidFill>
                                  <a:latin typeface="Cambria Math" charset="0"/>
                                </a:rPr>
                                <m:t>−1</m:t>
                              </m:r>
                            </m:sub>
                          </m:sSub>
                          <m:d>
                            <m:dPr>
                              <m:ctrlPr>
                                <a:rPr lang="en-US" altLang="zh-CN" i="1">
                                  <a:solidFill>
                                    <a:schemeClr val="tx1"/>
                                  </a:solidFill>
                                  <a:latin typeface="Cambria Math" charset="0"/>
                                </a:rPr>
                              </m:ctrlPr>
                            </m:dPr>
                            <m:e>
                              <m:r>
                                <a:rPr lang="en-US" altLang="zh-CN" i="1">
                                  <a:solidFill>
                                    <a:schemeClr val="tx1"/>
                                  </a:solidFill>
                                  <a:latin typeface="Cambria Math" charset="0"/>
                                </a:rPr>
                                <m:t>𝑠</m:t>
                              </m:r>
                            </m:e>
                          </m:d>
                        </m:e>
                      </m:d>
                    </m:oMath>
                  </m:oMathPara>
                </a14:m>
                <a:endParaRPr kumimoji="0" lang="en-US" altLang="zh-CN" b="0" i="0" u="none" strike="noStrike" cap="none" spc="0" normalizeH="0" baseline="0" dirty="0" smtClean="0">
                  <a:ln>
                    <a:noFill/>
                  </a:ln>
                  <a:solidFill>
                    <a:schemeClr val="tx1"/>
                  </a:solidFill>
                  <a:effectLst/>
                  <a:uFillTx/>
                  <a:sym typeface="Helvetica Light"/>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4618018" y="6082689"/>
                <a:ext cx="3275384" cy="520399"/>
              </a:xfrm>
              <a:prstGeom prst="rect">
                <a:avLst/>
              </a:prstGeom>
              <a:blipFill rotWithShape="0">
                <a:blip r:embed="rId6"/>
                <a:stretch>
                  <a:fillRect/>
                </a:stretch>
              </a:blipFill>
              <a:ln w="12700" cap="flat">
                <a:noFill/>
                <a:miter lim="400000"/>
              </a:ln>
              <a:effectLst/>
            </p:spPr>
            <p:txBody>
              <a:bodyPr/>
              <a:lstStyle/>
              <a:p>
                <a:r>
                  <a:rPr lang="zh-CN" altLang="en-US">
                    <a:noFill/>
                  </a:rPr>
                  <a:t> </a:t>
                </a:r>
              </a:p>
            </p:txBody>
          </p:sp>
        </mc:Fallback>
      </mc:AlternateContent>
      <p:sp>
        <p:nvSpPr>
          <p:cNvPr id="27" name="矩形 26"/>
          <p:cNvSpPr/>
          <p:nvPr/>
        </p:nvSpPr>
        <p:spPr>
          <a:xfrm>
            <a:off x="9603000" y="4437112"/>
            <a:ext cx="898312" cy="369332"/>
          </a:xfrm>
          <a:prstGeom prst="rect">
            <a:avLst/>
          </a:prstGeom>
        </p:spPr>
        <p:txBody>
          <a:bodyPr wrap="square">
            <a:spAutoFit/>
          </a:bodyPr>
          <a:lstStyle/>
          <a:p>
            <a:r>
              <a:rPr kumimoji="1" lang="zh-TW" altLang="en-US" b="1" dirty="0" smtClean="0">
                <a:solidFill>
                  <a:srgbClr val="FF0000"/>
                </a:solidFill>
              </a:rPr>
              <a:t>式  </a:t>
            </a:r>
            <a:r>
              <a:rPr kumimoji="1" lang="en-US" altLang="zh-TW" b="1" dirty="0" smtClean="0">
                <a:solidFill>
                  <a:srgbClr val="FF0000"/>
                </a:solidFill>
              </a:rPr>
              <a:t>3.1</a:t>
            </a:r>
            <a:endParaRPr lang="zh-CN" altLang="en-US" dirty="0">
              <a:solidFill>
                <a:srgbClr val="FF0000"/>
              </a:solidFill>
            </a:endParaRPr>
          </a:p>
        </p:txBody>
      </p:sp>
      <p:sp>
        <p:nvSpPr>
          <p:cNvPr id="2" name="椭圆 1"/>
          <p:cNvSpPr/>
          <p:nvPr/>
        </p:nvSpPr>
        <p:spPr>
          <a:xfrm>
            <a:off x="340963" y="6082689"/>
            <a:ext cx="526942" cy="52039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97969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文本框 7"/>
              <p:cNvSpPr txBox="1"/>
              <p:nvPr/>
            </p:nvSpPr>
            <p:spPr>
              <a:xfrm>
                <a:off x="520644" y="1923937"/>
                <a:ext cx="3741402" cy="5167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14:m>
                  <m:oMathPara xmlns:m="http://schemas.openxmlformats.org/officeDocument/2006/math">
                    <m:oMathParaPr>
                      <m:jc m:val="centerGroup"/>
                    </m:oMathParaPr>
                    <m:oMath xmlns:m="http://schemas.openxmlformats.org/officeDocument/2006/math">
                      <m:r>
                        <a:rPr kumimoji="0" lang="en-US" altLang="zh-CN" b="0" i="1" u="none" strike="noStrike" cap="none" spc="0" normalizeH="0" baseline="0" smtClean="0">
                          <a:ln>
                            <a:noFill/>
                          </a:ln>
                          <a:solidFill>
                            <a:schemeClr val="tx1"/>
                          </a:solidFill>
                          <a:effectLst/>
                          <a:uFillTx/>
                          <a:latin typeface="Cambria Math" charset="0"/>
                          <a:sym typeface="Helvetica Light"/>
                        </a:rPr>
                        <m:t>𝑣</m:t>
                      </m:r>
                      <m:d>
                        <m:dPr>
                          <m:ctrlPr>
                            <a:rPr kumimoji="0" lang="en-US" altLang="zh-CN" b="0" i="1" u="none" strike="noStrike" cap="none" spc="0" normalizeH="0" baseline="0" smtClean="0">
                              <a:ln>
                                <a:noFill/>
                              </a:ln>
                              <a:solidFill>
                                <a:schemeClr val="tx1"/>
                              </a:solidFill>
                              <a:effectLst/>
                              <a:uFillTx/>
                              <a:latin typeface="Cambria Math" charset="0"/>
                              <a:sym typeface="Helvetica Light"/>
                            </a:rPr>
                          </m:ctrlPr>
                        </m:dPr>
                        <m:e>
                          <m:r>
                            <a:rPr kumimoji="0" lang="en-US" altLang="zh-CN" b="0" i="1" u="none" strike="noStrike" cap="none" spc="0" normalizeH="0" baseline="0" smtClean="0">
                              <a:ln>
                                <a:noFill/>
                              </a:ln>
                              <a:solidFill>
                                <a:schemeClr val="tx1"/>
                              </a:solidFill>
                              <a:effectLst/>
                              <a:uFillTx/>
                              <a:latin typeface="Cambria Math" charset="0"/>
                              <a:sym typeface="Helvetica Light"/>
                            </a:rPr>
                            <m:t>𝑠</m:t>
                          </m:r>
                        </m:e>
                      </m:d>
                      <m:r>
                        <a:rPr kumimoji="0" lang="en-US" altLang="zh-CN" b="0" i="1" u="none" strike="noStrike" cap="none" spc="0" normalizeH="0" baseline="0" smtClean="0">
                          <a:ln>
                            <a:noFill/>
                          </a:ln>
                          <a:solidFill>
                            <a:schemeClr val="tx1"/>
                          </a:solidFill>
                          <a:effectLst/>
                          <a:uFillTx/>
                          <a:latin typeface="Cambria Math" charset="0"/>
                          <a:sym typeface="Helvetica Light"/>
                        </a:rPr>
                        <m:t>=</m:t>
                      </m:r>
                      <m:f>
                        <m:fPr>
                          <m:ctrlP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ctrlPr>
                        </m:fPr>
                        <m:num>
                          <m:sSub>
                            <m:sSubPr>
                              <m:ctrlPr>
                                <a:rPr lang="en-US" altLang="zh-CN" i="1" smtClean="0">
                                  <a:solidFill>
                                    <a:schemeClr val="tx1"/>
                                  </a:solidFill>
                                  <a:latin typeface="Cambria Math" charset="0"/>
                                  <a:ea typeface="Cambria Math" charset="0"/>
                                  <a:cs typeface="Cambria Math" charset="0"/>
                                </a:rPr>
                              </m:ctrlPr>
                            </m:sSubPr>
                            <m:e>
                              <m:r>
                                <a:rPr lang="en-US" altLang="zh-CN" i="1">
                                  <a:solidFill>
                                    <a:schemeClr val="tx1"/>
                                  </a:solidFill>
                                  <a:latin typeface="Cambria Math" charset="0"/>
                                  <a:ea typeface="Cambria Math" charset="0"/>
                                  <a:cs typeface="Cambria Math" charset="0"/>
                                </a:rPr>
                                <m:t>𝑅</m:t>
                              </m:r>
                            </m:e>
                            <m:sub>
                              <m:r>
                                <a:rPr lang="en-US" altLang="zh-CN" b="0" i="1" smtClean="0">
                                  <a:solidFill>
                                    <a:schemeClr val="tx1"/>
                                  </a:solidFill>
                                  <a:latin typeface="Cambria Math" charset="0"/>
                                  <a:ea typeface="Cambria Math" charset="0"/>
                                  <a:cs typeface="Cambria Math" charset="0"/>
                                </a:rPr>
                                <m:t>1</m:t>
                              </m:r>
                            </m:sub>
                          </m:sSub>
                          <m:r>
                            <a:rPr lang="en-US" altLang="zh-CN" b="0" i="1" smtClean="0">
                              <a:solidFill>
                                <a:schemeClr val="tx1"/>
                              </a:solidFill>
                              <a:latin typeface="Cambria Math" charset="0"/>
                              <a:ea typeface="Cambria Math" charset="0"/>
                              <a:cs typeface="Cambria Math" charset="0"/>
                            </a:rPr>
                            <m:t>+</m:t>
                          </m:r>
                          <m:sSub>
                            <m:sSubPr>
                              <m:ctrlPr>
                                <a:rPr lang="en-US" altLang="zh-CN" i="1" smtClean="0">
                                  <a:solidFill>
                                    <a:schemeClr val="tx1"/>
                                  </a:solidFill>
                                  <a:latin typeface="Cambria Math" charset="0"/>
                                  <a:ea typeface="Cambria Math" charset="0"/>
                                  <a:cs typeface="Cambria Math" charset="0"/>
                                </a:rPr>
                              </m:ctrlPr>
                            </m:sSubPr>
                            <m:e>
                              <m:r>
                                <a:rPr lang="en-US" altLang="zh-CN" i="1">
                                  <a:solidFill>
                                    <a:schemeClr val="tx1"/>
                                  </a:solidFill>
                                  <a:latin typeface="Cambria Math" charset="0"/>
                                  <a:ea typeface="Cambria Math" charset="0"/>
                                  <a:cs typeface="Cambria Math" charset="0"/>
                                </a:rPr>
                                <m:t>𝑅</m:t>
                              </m:r>
                            </m:e>
                            <m:sub>
                              <m:r>
                                <a:rPr lang="en-US" altLang="zh-CN" b="0" i="1" smtClean="0">
                                  <a:solidFill>
                                    <a:schemeClr val="tx1"/>
                                  </a:solidFill>
                                  <a:latin typeface="Cambria Math" charset="0"/>
                                  <a:ea typeface="Cambria Math" charset="0"/>
                                  <a:cs typeface="Cambria Math" charset="0"/>
                                </a:rPr>
                                <m:t>2</m:t>
                              </m:r>
                            </m:sub>
                          </m:sSub>
                          <m:r>
                            <a:rPr lang="en-US" altLang="zh-CN" b="0" i="1" smtClean="0">
                              <a:solidFill>
                                <a:schemeClr val="tx1"/>
                              </a:solidFill>
                              <a:latin typeface="Cambria Math" charset="0"/>
                              <a:ea typeface="Cambria Math" charset="0"/>
                              <a:cs typeface="Cambria Math" charset="0"/>
                            </a:rPr>
                            <m:t>+</m:t>
                          </m:r>
                          <m:sSub>
                            <m:sSubPr>
                              <m:ctrlPr>
                                <a:rPr lang="en-US" altLang="zh-CN" i="1" smtClean="0">
                                  <a:solidFill>
                                    <a:schemeClr val="tx1"/>
                                  </a:solidFill>
                                  <a:latin typeface="Cambria Math" charset="0"/>
                                  <a:ea typeface="Cambria Math" charset="0"/>
                                  <a:cs typeface="Cambria Math" charset="0"/>
                                </a:rPr>
                              </m:ctrlPr>
                            </m:sSubPr>
                            <m:e>
                              <m:r>
                                <a:rPr lang="en-US" altLang="zh-CN" i="1">
                                  <a:solidFill>
                                    <a:schemeClr val="tx1"/>
                                  </a:solidFill>
                                  <a:latin typeface="Cambria Math" charset="0"/>
                                  <a:ea typeface="Cambria Math" charset="0"/>
                                  <a:cs typeface="Cambria Math" charset="0"/>
                                </a:rPr>
                                <m:t>𝑅</m:t>
                              </m:r>
                            </m:e>
                            <m:sub>
                              <m:r>
                                <a:rPr lang="en-US" altLang="zh-CN" b="0" i="1" smtClean="0">
                                  <a:solidFill>
                                    <a:schemeClr val="tx1"/>
                                  </a:solidFill>
                                  <a:latin typeface="Cambria Math" charset="0"/>
                                  <a:ea typeface="Cambria Math" charset="0"/>
                                  <a:cs typeface="Cambria Math" charset="0"/>
                                </a:rPr>
                                <m:t>3</m:t>
                              </m:r>
                            </m:sub>
                          </m:sSub>
                          <m:r>
                            <a:rPr lang="en-US" altLang="zh-CN" b="0" i="1" smtClean="0">
                              <a:solidFill>
                                <a:schemeClr val="tx1"/>
                              </a:solidFill>
                              <a:latin typeface="Cambria Math" charset="0"/>
                              <a:ea typeface="Cambria Math" charset="0"/>
                              <a:cs typeface="Cambria Math" charset="0"/>
                            </a:rPr>
                            <m:t>+…+</m:t>
                          </m:r>
                          <m:sSub>
                            <m:sSubPr>
                              <m:ctrlPr>
                                <a:rPr lang="en-US" altLang="zh-CN" i="1" smtClean="0">
                                  <a:solidFill>
                                    <a:schemeClr val="tx1"/>
                                  </a:solidFill>
                                  <a:latin typeface="Cambria Math" charset="0"/>
                                  <a:ea typeface="Cambria Math" charset="0"/>
                                  <a:cs typeface="Cambria Math" charset="0"/>
                                </a:rPr>
                              </m:ctrlPr>
                            </m:sSubPr>
                            <m:e>
                              <m:r>
                                <a:rPr lang="en-US" altLang="zh-CN" i="1">
                                  <a:solidFill>
                                    <a:schemeClr val="tx1"/>
                                  </a:solidFill>
                                  <a:latin typeface="Cambria Math" charset="0"/>
                                  <a:ea typeface="Cambria Math" charset="0"/>
                                  <a:cs typeface="Cambria Math" charset="0"/>
                                </a:rPr>
                                <m:t>𝑅</m:t>
                              </m:r>
                            </m:e>
                            <m:sub>
                              <m:r>
                                <a:rPr lang="en-US" altLang="zh-CN" b="0" i="1" smtClean="0">
                                  <a:solidFill>
                                    <a:schemeClr val="tx1"/>
                                  </a:solidFill>
                                  <a:latin typeface="Cambria Math" charset="0"/>
                                  <a:ea typeface="Cambria Math" charset="0"/>
                                  <a:cs typeface="Cambria Math" charset="0"/>
                                </a:rPr>
                                <m:t>𝑁</m:t>
                              </m:r>
                            </m:sub>
                          </m:sSub>
                        </m:num>
                        <m:den>
                          <m:r>
                            <a:rPr lang="en-US" altLang="zh-CN" b="0" i="1" smtClean="0">
                              <a:solidFill>
                                <a:schemeClr val="tx1"/>
                              </a:solidFill>
                              <a:latin typeface="Cambria Math" charset="0"/>
                              <a:ea typeface="Cambria Math" charset="0"/>
                              <a:cs typeface="Cambria Math" charset="0"/>
                            </a:rPr>
                            <m:t>𝑁</m:t>
                          </m:r>
                        </m:den>
                      </m:f>
                    </m:oMath>
                  </m:oMathPara>
                </a14:m>
                <a:endParaRPr kumimoji="0" lang="en-US" altLang="zh-CN" b="0" i="0" u="none" strike="noStrike" cap="none" spc="0" normalizeH="0" baseline="0" dirty="0" smtClean="0">
                  <a:ln>
                    <a:noFill/>
                  </a:ln>
                  <a:solidFill>
                    <a:schemeClr val="tx1"/>
                  </a:solidFill>
                  <a:effectLst/>
                  <a:uFillTx/>
                  <a:sym typeface="Helvetica Light"/>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520644" y="1923937"/>
                <a:ext cx="3741402" cy="516745"/>
              </a:xfrm>
              <a:prstGeom prst="rect">
                <a:avLst/>
              </a:prstGeom>
              <a:blipFill rotWithShape="0">
                <a:blip r:embed="rId2"/>
                <a:stretch>
                  <a:fillRect b="-1190"/>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931834" y="2671097"/>
                <a:ext cx="1900238" cy="834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14:m>
                  <m:oMathPara xmlns:m="http://schemas.openxmlformats.org/officeDocument/2006/math">
                    <m:oMathParaPr>
                      <m:jc m:val="centerGroup"/>
                    </m:oMathParaPr>
                    <m:oMath xmlns:m="http://schemas.openxmlformats.org/officeDocument/2006/math">
                      <m:r>
                        <a:rPr kumimoji="0" lang="en-US" altLang="zh-CN" b="0" i="0"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t>=</m:t>
                      </m:r>
                      <m:f>
                        <m:fPr>
                          <m:ctrlP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ctrlPr>
                        </m:fPr>
                        <m:num>
                          <m: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t>1</m:t>
                          </m:r>
                        </m:num>
                        <m:den>
                          <m:r>
                            <a:rPr lang="en-US" altLang="zh-CN" b="0" i="1" smtClean="0">
                              <a:solidFill>
                                <a:schemeClr val="tx1"/>
                              </a:solidFill>
                              <a:latin typeface="Cambria Math" charset="0"/>
                              <a:ea typeface="Cambria Math" charset="0"/>
                              <a:cs typeface="Cambria Math" charset="0"/>
                            </a:rPr>
                            <m:t>𝑁</m:t>
                          </m:r>
                        </m:den>
                      </m:f>
                      <m:nary>
                        <m:naryPr>
                          <m:chr m:val="∑"/>
                          <m:ctrlPr>
                            <a:rPr kumimoji="0" lang="is-I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ctrlPr>
                        </m:naryPr>
                        <m:sub>
                          <m:r>
                            <m:rPr>
                              <m:brk m:alnAt="23"/>
                            </m:rP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t>𝑗</m:t>
                          </m:r>
                          <m: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t>=1</m:t>
                          </m:r>
                        </m:sub>
                        <m:sup>
                          <m: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t>𝑁</m:t>
                          </m:r>
                        </m:sup>
                        <m:e>
                          <m:sSub>
                            <m:sSubPr>
                              <m:ctrlPr>
                                <a:rPr lang="en-US" altLang="zh-CN" i="1" smtClean="0">
                                  <a:solidFill>
                                    <a:schemeClr val="tx1"/>
                                  </a:solidFill>
                                  <a:latin typeface="Cambria Math" charset="0"/>
                                  <a:ea typeface="Cambria Math" charset="0"/>
                                  <a:cs typeface="Cambria Math" charset="0"/>
                                </a:rPr>
                              </m:ctrlPr>
                            </m:sSubPr>
                            <m:e>
                              <m:r>
                                <a:rPr lang="en-US" altLang="zh-CN" i="1">
                                  <a:solidFill>
                                    <a:schemeClr val="tx1"/>
                                  </a:solidFill>
                                  <a:latin typeface="Cambria Math" charset="0"/>
                                  <a:ea typeface="Cambria Math" charset="0"/>
                                  <a:cs typeface="Cambria Math" charset="0"/>
                                </a:rPr>
                                <m:t>𝑅</m:t>
                              </m:r>
                            </m:e>
                            <m:sub>
                              <m:r>
                                <a:rPr lang="en-US" altLang="zh-CN" b="0" i="1" smtClean="0">
                                  <a:solidFill>
                                    <a:schemeClr val="tx1"/>
                                  </a:solidFill>
                                  <a:latin typeface="Cambria Math" charset="0"/>
                                  <a:ea typeface="Cambria Math" charset="0"/>
                                  <a:cs typeface="Cambria Math" charset="0"/>
                                </a:rPr>
                                <m:t>𝑗</m:t>
                              </m:r>
                            </m:sub>
                          </m:sSub>
                        </m:e>
                      </m:nary>
                    </m:oMath>
                  </m:oMathPara>
                </a14:m>
                <a:endParaRPr kumimoji="0" lang="en-US" altLang="zh-CN" b="0" i="0" u="none" strike="noStrike" cap="none" spc="0" normalizeH="0" baseline="0" dirty="0" smtClean="0">
                  <a:ln>
                    <a:noFill/>
                  </a:ln>
                  <a:solidFill>
                    <a:schemeClr val="tx1"/>
                  </a:solidFill>
                  <a:effectLst/>
                  <a:uFillTx/>
                  <a:sym typeface="Helvetica Light"/>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931834" y="2671097"/>
                <a:ext cx="1900238" cy="834587"/>
              </a:xfrm>
              <a:prstGeom prst="rect">
                <a:avLst/>
              </a:prstGeom>
              <a:blipFill rotWithShape="0">
                <a:blip r:embed="rId3"/>
                <a:stretch>
                  <a:fillRect/>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1049282" y="4856656"/>
                <a:ext cx="4661268" cy="8917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14:m>
                  <m:oMathPara xmlns:m="http://schemas.openxmlformats.org/officeDocument/2006/math">
                    <m:oMathParaPr>
                      <m:jc m:val="centerGroup"/>
                    </m:oMathParaPr>
                    <m:oMath xmlns:m="http://schemas.openxmlformats.org/officeDocument/2006/math">
                      <m:r>
                        <a:rPr kumimoji="0" lang="en-US" altLang="zh-CN" b="0" i="0"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t>=</m:t>
                      </m:r>
                      <m:f>
                        <m:fPr>
                          <m:ctrlP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ctrlPr>
                        </m:fPr>
                        <m:num>
                          <m: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t>1</m:t>
                          </m:r>
                        </m:num>
                        <m:den>
                          <m:r>
                            <a:rPr lang="en-US" altLang="zh-CN" b="0" i="1" smtClean="0">
                              <a:solidFill>
                                <a:schemeClr val="tx1"/>
                              </a:solidFill>
                              <a:latin typeface="Cambria Math" charset="0"/>
                              <a:ea typeface="Cambria Math" charset="0"/>
                              <a:cs typeface="Cambria Math" charset="0"/>
                            </a:rPr>
                            <m:t>𝑁</m:t>
                          </m:r>
                        </m:den>
                      </m:f>
                      <m:d>
                        <m:dPr>
                          <m:ctrlPr>
                            <a:rPr kumimoji="0" lang="mr-IN"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ctrlPr>
                        </m:dPr>
                        <m:e>
                          <m:sSub>
                            <m:sSubPr>
                              <m:ctrlPr>
                                <a:rPr lang="en-US" altLang="zh-CN" i="1" smtClean="0">
                                  <a:solidFill>
                                    <a:schemeClr val="tx1"/>
                                  </a:solidFill>
                                  <a:latin typeface="Cambria Math" charset="0"/>
                                  <a:ea typeface="Cambria Math" charset="0"/>
                                  <a:cs typeface="Cambria Math" charset="0"/>
                                </a:rPr>
                              </m:ctrlPr>
                            </m:sSubPr>
                            <m:e>
                              <m:r>
                                <a:rPr lang="en-US" altLang="zh-CN" i="1">
                                  <a:solidFill>
                                    <a:schemeClr val="tx1"/>
                                  </a:solidFill>
                                  <a:latin typeface="Cambria Math" charset="0"/>
                                  <a:ea typeface="Cambria Math" charset="0"/>
                                  <a:cs typeface="Cambria Math" charset="0"/>
                                </a:rPr>
                                <m:t>𝑅</m:t>
                              </m:r>
                            </m:e>
                            <m:sub>
                              <m:r>
                                <a:rPr lang="en-US" altLang="zh-CN" b="0" i="1" smtClean="0">
                                  <a:solidFill>
                                    <a:schemeClr val="tx1"/>
                                  </a:solidFill>
                                  <a:latin typeface="Cambria Math" charset="0"/>
                                  <a:ea typeface="Cambria Math" charset="0"/>
                                  <a:cs typeface="Cambria Math" charset="0"/>
                                </a:rPr>
                                <m:t>𝑁</m:t>
                              </m:r>
                            </m:sub>
                          </m:sSub>
                          <m:r>
                            <a:rPr lang="en-US" altLang="zh-CN" b="0" i="1" smtClean="0">
                              <a:solidFill>
                                <a:schemeClr val="tx1"/>
                              </a:solidFill>
                              <a:latin typeface="Cambria Math" charset="0"/>
                              <a:ea typeface="Cambria Math" charset="0"/>
                              <a:cs typeface="Cambria Math" charset="0"/>
                            </a:rPr>
                            <m:t>+</m:t>
                          </m:r>
                          <m:d>
                            <m:dPr>
                              <m:ctrlPr>
                                <a:rPr lang="mr-IN" altLang="zh-CN" b="0" i="1" smtClean="0">
                                  <a:solidFill>
                                    <a:schemeClr val="tx1"/>
                                  </a:solidFill>
                                  <a:latin typeface="Cambria Math" charset="0"/>
                                  <a:ea typeface="Cambria Math" charset="0"/>
                                  <a:cs typeface="Cambria Math" charset="0"/>
                                </a:rPr>
                              </m:ctrlPr>
                            </m:dPr>
                            <m:e>
                              <m:f>
                                <m:fPr>
                                  <m:ctrlP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ctrlPr>
                                </m:fPr>
                                <m:num>
                                  <m: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t>1</m:t>
                                  </m:r>
                                </m:num>
                                <m:den>
                                  <m:r>
                                    <a:rPr lang="en-US" altLang="zh-CN" b="0" i="1" smtClean="0">
                                      <a:solidFill>
                                        <a:schemeClr val="tx1"/>
                                      </a:solidFill>
                                      <a:latin typeface="Cambria Math" charset="0"/>
                                      <a:ea typeface="Cambria Math" charset="0"/>
                                      <a:cs typeface="Cambria Math" charset="0"/>
                                    </a:rPr>
                                    <m:t>𝑁</m:t>
                                  </m:r>
                                  <m:r>
                                    <a:rPr lang="en-US" altLang="zh-CN" b="0" i="1" smtClean="0">
                                      <a:solidFill>
                                        <a:schemeClr val="tx1"/>
                                      </a:solidFill>
                                      <a:latin typeface="Cambria Math" charset="0"/>
                                      <a:ea typeface="Cambria Math" charset="0"/>
                                      <a:cs typeface="Cambria Math" charset="0"/>
                                    </a:rPr>
                                    <m:t>−1</m:t>
                                  </m:r>
                                </m:den>
                              </m:f>
                              <m:r>
                                <a:rPr lang="en-US" altLang="zh-CN" b="0" i="1" smtClean="0">
                                  <a:solidFill>
                                    <a:schemeClr val="tx1"/>
                                  </a:solidFill>
                                  <a:latin typeface="Cambria Math" charset="0"/>
                                  <a:ea typeface="Cambria Math" charset="0"/>
                                  <a:cs typeface="Cambria Math" charset="0"/>
                                </a:rPr>
                                <m:t>∗</m:t>
                              </m:r>
                              <m:nary>
                                <m:naryPr>
                                  <m:chr m:val="∑"/>
                                  <m:ctrlPr>
                                    <a:rPr kumimoji="0" lang="is-I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ctrlPr>
                                </m:naryPr>
                                <m:sub>
                                  <m:r>
                                    <m:rPr>
                                      <m:brk m:alnAt="23"/>
                                    </m:rP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t>𝑗</m:t>
                                  </m:r>
                                  <m: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t>=1</m:t>
                                  </m:r>
                                </m:sub>
                                <m:sup>
                                  <m: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t>𝑁</m:t>
                                  </m:r>
                                  <m: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t>−1</m:t>
                                  </m:r>
                                </m:sup>
                                <m:e>
                                  <m:sSub>
                                    <m:sSubPr>
                                      <m:ctrlPr>
                                        <a:rPr lang="en-US" altLang="zh-CN" i="1" smtClean="0">
                                          <a:solidFill>
                                            <a:schemeClr val="tx1"/>
                                          </a:solidFill>
                                          <a:latin typeface="Cambria Math" charset="0"/>
                                          <a:ea typeface="Cambria Math" charset="0"/>
                                          <a:cs typeface="Cambria Math" charset="0"/>
                                        </a:rPr>
                                      </m:ctrlPr>
                                    </m:sSubPr>
                                    <m:e>
                                      <m:r>
                                        <a:rPr lang="en-US" altLang="zh-CN" i="1">
                                          <a:solidFill>
                                            <a:schemeClr val="tx1"/>
                                          </a:solidFill>
                                          <a:latin typeface="Cambria Math" charset="0"/>
                                          <a:ea typeface="Cambria Math" charset="0"/>
                                          <a:cs typeface="Cambria Math" charset="0"/>
                                        </a:rPr>
                                        <m:t>𝑅</m:t>
                                      </m:r>
                                    </m:e>
                                    <m:sub>
                                      <m:r>
                                        <a:rPr lang="en-US" altLang="zh-CN" b="0" i="1" smtClean="0">
                                          <a:solidFill>
                                            <a:schemeClr val="tx1"/>
                                          </a:solidFill>
                                          <a:latin typeface="Cambria Math" charset="0"/>
                                          <a:ea typeface="Cambria Math" charset="0"/>
                                          <a:cs typeface="Cambria Math" charset="0"/>
                                        </a:rPr>
                                        <m:t>𝑗</m:t>
                                      </m:r>
                                    </m:sub>
                                  </m:sSub>
                                </m:e>
                              </m:nary>
                            </m:e>
                          </m:d>
                          <m:r>
                            <a:rPr lang="en-US" altLang="zh-CN" b="0" i="1" smtClean="0">
                              <a:solidFill>
                                <a:schemeClr val="tx1"/>
                              </a:solidFill>
                              <a:latin typeface="Cambria Math" charset="0"/>
                              <a:ea typeface="Cambria Math" charset="0"/>
                              <a:cs typeface="Cambria Math" charset="0"/>
                            </a:rPr>
                            <m:t> ∗(</m:t>
                          </m:r>
                          <m:r>
                            <a:rPr lang="en-US" altLang="zh-CN" b="0" i="1" smtClean="0">
                              <a:solidFill>
                                <a:schemeClr val="tx1"/>
                              </a:solidFill>
                              <a:latin typeface="Cambria Math" charset="0"/>
                              <a:ea typeface="Cambria Math" charset="0"/>
                              <a:cs typeface="Cambria Math" charset="0"/>
                            </a:rPr>
                            <m:t>𝑁</m:t>
                          </m:r>
                          <m:r>
                            <a:rPr lang="en-US" altLang="zh-CN" b="0" i="1" smtClean="0">
                              <a:solidFill>
                                <a:schemeClr val="tx1"/>
                              </a:solidFill>
                              <a:latin typeface="Cambria Math" charset="0"/>
                              <a:ea typeface="Cambria Math" charset="0"/>
                              <a:cs typeface="Cambria Math" charset="0"/>
                            </a:rPr>
                            <m:t>−1)</m:t>
                          </m:r>
                        </m:e>
                      </m:d>
                    </m:oMath>
                  </m:oMathPara>
                </a14:m>
                <a:endParaRPr kumimoji="0" lang="en-US" altLang="zh-CN" b="0" i="0" u="none" strike="noStrike" cap="none" spc="0" normalizeH="0" baseline="0" dirty="0" smtClean="0">
                  <a:ln>
                    <a:noFill/>
                  </a:ln>
                  <a:solidFill>
                    <a:schemeClr val="tx1"/>
                  </a:solidFill>
                  <a:effectLst/>
                  <a:uFillTx/>
                  <a:sym typeface="Helvetica Light"/>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1049282" y="4856656"/>
                <a:ext cx="4661268" cy="891719"/>
              </a:xfrm>
              <a:prstGeom prst="rect">
                <a:avLst/>
              </a:prstGeom>
              <a:blipFill rotWithShape="0">
                <a:blip r:embed="rId4"/>
                <a:stretch>
                  <a:fillRect b="-685"/>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1204795" y="3861650"/>
                <a:ext cx="5058308" cy="6186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t>=</m:t>
                      </m:r>
                      <m:f>
                        <m:fPr>
                          <m:ctrlP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ctrlPr>
                        </m:fPr>
                        <m:num>
                          <m: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t>1</m:t>
                          </m:r>
                        </m:num>
                        <m:den>
                          <m:r>
                            <a:rPr lang="en-US" altLang="zh-CN" b="0" i="1" smtClean="0">
                              <a:solidFill>
                                <a:schemeClr val="tx1"/>
                              </a:solidFill>
                              <a:latin typeface="Cambria Math" charset="0"/>
                              <a:ea typeface="Cambria Math" charset="0"/>
                              <a:cs typeface="Cambria Math" charset="0"/>
                            </a:rPr>
                            <m:t>𝑁</m:t>
                          </m:r>
                        </m:den>
                      </m:f>
                      <m:d>
                        <m:dPr>
                          <m:ctrlPr>
                            <a:rPr kumimoji="0" lang="mr-IN"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ctrlPr>
                        </m:dPr>
                        <m:e>
                          <m:sSub>
                            <m:sSubPr>
                              <m:ctrlPr>
                                <a:rPr lang="en-US" altLang="zh-CN" i="1" smtClean="0">
                                  <a:solidFill>
                                    <a:schemeClr val="tx1"/>
                                  </a:solidFill>
                                  <a:latin typeface="Cambria Math" charset="0"/>
                                  <a:ea typeface="Cambria Math" charset="0"/>
                                  <a:cs typeface="Cambria Math" charset="0"/>
                                </a:rPr>
                              </m:ctrlPr>
                            </m:sSubPr>
                            <m:e>
                              <m:r>
                                <a:rPr lang="en-US" altLang="zh-CN" i="1">
                                  <a:solidFill>
                                    <a:schemeClr val="tx1"/>
                                  </a:solidFill>
                                  <a:latin typeface="Cambria Math" charset="0"/>
                                  <a:ea typeface="Cambria Math" charset="0"/>
                                  <a:cs typeface="Cambria Math" charset="0"/>
                                </a:rPr>
                                <m:t>𝑅</m:t>
                              </m:r>
                            </m:e>
                            <m:sub>
                              <m:r>
                                <a:rPr lang="en-US" altLang="zh-CN" b="0" i="1" smtClean="0">
                                  <a:solidFill>
                                    <a:schemeClr val="tx1"/>
                                  </a:solidFill>
                                  <a:latin typeface="Cambria Math" charset="0"/>
                                  <a:ea typeface="Cambria Math" charset="0"/>
                                  <a:cs typeface="Cambria Math" charset="0"/>
                                </a:rPr>
                                <m:t>𝑁</m:t>
                              </m:r>
                            </m:sub>
                          </m:sSub>
                          <m:r>
                            <a:rPr lang="en-US" altLang="zh-CN" b="0" i="1" smtClean="0">
                              <a:solidFill>
                                <a:schemeClr val="tx1"/>
                              </a:solidFill>
                              <a:latin typeface="Cambria Math" charset="0"/>
                              <a:ea typeface="Cambria Math" charset="0"/>
                              <a:cs typeface="Cambria Math" charset="0"/>
                            </a:rPr>
                            <m:t>+</m:t>
                          </m:r>
                          <m:f>
                            <m:fPr>
                              <m:ctrlP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ctrlPr>
                            </m:fPr>
                            <m:num>
                              <m:sSub>
                                <m:sSubPr>
                                  <m:ctrlPr>
                                    <a:rPr lang="en-US" altLang="zh-CN" i="1" smtClean="0">
                                      <a:solidFill>
                                        <a:schemeClr val="tx1"/>
                                      </a:solidFill>
                                      <a:latin typeface="Cambria Math" charset="0"/>
                                      <a:ea typeface="Cambria Math" charset="0"/>
                                      <a:cs typeface="Cambria Math" charset="0"/>
                                    </a:rPr>
                                  </m:ctrlPr>
                                </m:sSubPr>
                                <m:e>
                                  <m:r>
                                    <a:rPr lang="en-US" altLang="zh-CN" i="1">
                                      <a:solidFill>
                                        <a:schemeClr val="tx1"/>
                                      </a:solidFill>
                                      <a:latin typeface="Cambria Math" charset="0"/>
                                      <a:ea typeface="Cambria Math" charset="0"/>
                                      <a:cs typeface="Cambria Math" charset="0"/>
                                    </a:rPr>
                                    <m:t>𝑅</m:t>
                                  </m:r>
                                </m:e>
                                <m:sub>
                                  <m:r>
                                    <a:rPr lang="en-US" altLang="zh-CN" b="0" i="1" smtClean="0">
                                      <a:solidFill>
                                        <a:schemeClr val="tx1"/>
                                      </a:solidFill>
                                      <a:latin typeface="Cambria Math" charset="0"/>
                                      <a:ea typeface="Cambria Math" charset="0"/>
                                      <a:cs typeface="Cambria Math" charset="0"/>
                                    </a:rPr>
                                    <m:t>1</m:t>
                                  </m:r>
                                </m:sub>
                              </m:sSub>
                              <m:r>
                                <a:rPr lang="en-US" altLang="zh-CN" b="0" i="1" smtClean="0">
                                  <a:solidFill>
                                    <a:schemeClr val="tx1"/>
                                  </a:solidFill>
                                  <a:latin typeface="Cambria Math" charset="0"/>
                                  <a:ea typeface="Cambria Math" charset="0"/>
                                  <a:cs typeface="Cambria Math" charset="0"/>
                                </a:rPr>
                                <m:t>+</m:t>
                              </m:r>
                              <m:sSub>
                                <m:sSubPr>
                                  <m:ctrlPr>
                                    <a:rPr lang="en-US" altLang="zh-CN" i="1" smtClean="0">
                                      <a:solidFill>
                                        <a:schemeClr val="tx1"/>
                                      </a:solidFill>
                                      <a:latin typeface="Cambria Math" charset="0"/>
                                      <a:ea typeface="Cambria Math" charset="0"/>
                                      <a:cs typeface="Cambria Math" charset="0"/>
                                    </a:rPr>
                                  </m:ctrlPr>
                                </m:sSubPr>
                                <m:e>
                                  <m:r>
                                    <a:rPr lang="en-US" altLang="zh-CN" i="1">
                                      <a:solidFill>
                                        <a:schemeClr val="tx1"/>
                                      </a:solidFill>
                                      <a:latin typeface="Cambria Math" charset="0"/>
                                      <a:ea typeface="Cambria Math" charset="0"/>
                                      <a:cs typeface="Cambria Math" charset="0"/>
                                    </a:rPr>
                                    <m:t>𝑅</m:t>
                                  </m:r>
                                </m:e>
                                <m:sub>
                                  <m:r>
                                    <a:rPr lang="en-US" altLang="zh-CN" b="0" i="1" smtClean="0">
                                      <a:solidFill>
                                        <a:schemeClr val="tx1"/>
                                      </a:solidFill>
                                      <a:latin typeface="Cambria Math" charset="0"/>
                                      <a:ea typeface="Cambria Math" charset="0"/>
                                      <a:cs typeface="Cambria Math" charset="0"/>
                                    </a:rPr>
                                    <m:t>2</m:t>
                                  </m:r>
                                </m:sub>
                              </m:sSub>
                              <m:r>
                                <a:rPr lang="en-US" altLang="zh-CN" b="0" i="1" smtClean="0">
                                  <a:solidFill>
                                    <a:schemeClr val="tx1"/>
                                  </a:solidFill>
                                  <a:latin typeface="Cambria Math" charset="0"/>
                                  <a:ea typeface="Cambria Math" charset="0"/>
                                  <a:cs typeface="Cambria Math" charset="0"/>
                                </a:rPr>
                                <m:t>+</m:t>
                              </m:r>
                              <m:sSub>
                                <m:sSubPr>
                                  <m:ctrlPr>
                                    <a:rPr lang="en-US" altLang="zh-CN" i="1" smtClean="0">
                                      <a:solidFill>
                                        <a:schemeClr val="tx1"/>
                                      </a:solidFill>
                                      <a:latin typeface="Cambria Math" charset="0"/>
                                      <a:ea typeface="Cambria Math" charset="0"/>
                                      <a:cs typeface="Cambria Math" charset="0"/>
                                    </a:rPr>
                                  </m:ctrlPr>
                                </m:sSubPr>
                                <m:e>
                                  <m:r>
                                    <a:rPr lang="en-US" altLang="zh-CN" i="1">
                                      <a:solidFill>
                                        <a:schemeClr val="tx1"/>
                                      </a:solidFill>
                                      <a:latin typeface="Cambria Math" charset="0"/>
                                      <a:ea typeface="Cambria Math" charset="0"/>
                                      <a:cs typeface="Cambria Math" charset="0"/>
                                    </a:rPr>
                                    <m:t>𝑅</m:t>
                                  </m:r>
                                </m:e>
                                <m:sub>
                                  <m:r>
                                    <a:rPr lang="en-US" altLang="zh-CN" b="0" i="1" smtClean="0">
                                      <a:solidFill>
                                        <a:schemeClr val="tx1"/>
                                      </a:solidFill>
                                      <a:latin typeface="Cambria Math" charset="0"/>
                                      <a:ea typeface="Cambria Math" charset="0"/>
                                      <a:cs typeface="Cambria Math" charset="0"/>
                                    </a:rPr>
                                    <m:t>3</m:t>
                                  </m:r>
                                </m:sub>
                              </m:sSub>
                              <m:r>
                                <a:rPr lang="en-US" altLang="zh-CN" b="0" i="1" smtClean="0">
                                  <a:solidFill>
                                    <a:schemeClr val="tx1"/>
                                  </a:solidFill>
                                  <a:latin typeface="Cambria Math" charset="0"/>
                                  <a:ea typeface="Cambria Math" charset="0"/>
                                  <a:cs typeface="Cambria Math" charset="0"/>
                                </a:rPr>
                                <m:t>+…+</m:t>
                              </m:r>
                              <m:sSub>
                                <m:sSubPr>
                                  <m:ctrlPr>
                                    <a:rPr lang="en-US" altLang="zh-CN" i="1" smtClean="0">
                                      <a:solidFill>
                                        <a:schemeClr val="tx1"/>
                                      </a:solidFill>
                                      <a:latin typeface="Cambria Math" charset="0"/>
                                      <a:ea typeface="Cambria Math" charset="0"/>
                                      <a:cs typeface="Cambria Math" charset="0"/>
                                    </a:rPr>
                                  </m:ctrlPr>
                                </m:sSubPr>
                                <m:e>
                                  <m:r>
                                    <a:rPr lang="en-US" altLang="zh-CN" i="1">
                                      <a:solidFill>
                                        <a:schemeClr val="tx1"/>
                                      </a:solidFill>
                                      <a:latin typeface="Cambria Math" charset="0"/>
                                      <a:ea typeface="Cambria Math" charset="0"/>
                                      <a:cs typeface="Cambria Math" charset="0"/>
                                    </a:rPr>
                                    <m:t>𝑅</m:t>
                                  </m:r>
                                </m:e>
                                <m:sub>
                                  <m:r>
                                    <a:rPr lang="en-US" altLang="zh-CN" b="0" i="1" smtClean="0">
                                      <a:solidFill>
                                        <a:schemeClr val="tx1"/>
                                      </a:solidFill>
                                      <a:latin typeface="Cambria Math" charset="0"/>
                                      <a:ea typeface="Cambria Math" charset="0"/>
                                      <a:cs typeface="Cambria Math" charset="0"/>
                                    </a:rPr>
                                    <m:t>𝑁</m:t>
                                  </m:r>
                                  <m:r>
                                    <a:rPr lang="en-US" altLang="zh-CN" b="0" i="1" smtClean="0">
                                      <a:solidFill>
                                        <a:schemeClr val="tx1"/>
                                      </a:solidFill>
                                      <a:latin typeface="Cambria Math" charset="0"/>
                                      <a:ea typeface="Cambria Math" charset="0"/>
                                      <a:cs typeface="Cambria Math" charset="0"/>
                                    </a:rPr>
                                    <m:t>−1</m:t>
                                  </m:r>
                                </m:sub>
                              </m:sSub>
                            </m:num>
                            <m:den>
                              <m:r>
                                <a:rPr lang="en-US" altLang="zh-CN" b="0" i="1" smtClean="0">
                                  <a:solidFill>
                                    <a:schemeClr val="tx1"/>
                                  </a:solidFill>
                                  <a:latin typeface="Cambria Math" charset="0"/>
                                  <a:ea typeface="Cambria Math" charset="0"/>
                                  <a:cs typeface="Cambria Math" charset="0"/>
                                </a:rPr>
                                <m:t>𝑁</m:t>
                              </m:r>
                              <m:r>
                                <a:rPr lang="en-US" altLang="zh-CN" b="0" i="1" smtClean="0">
                                  <a:solidFill>
                                    <a:schemeClr val="tx1"/>
                                  </a:solidFill>
                                  <a:latin typeface="Cambria Math" charset="0"/>
                                  <a:ea typeface="Cambria Math" charset="0"/>
                                  <a:cs typeface="Cambria Math" charset="0"/>
                                </a:rPr>
                                <m:t>−1</m:t>
                              </m:r>
                            </m:den>
                          </m:f>
                          <m:r>
                            <a:rPr lang="en-US" altLang="zh-CN" b="0" i="1" smtClean="0">
                              <a:solidFill>
                                <a:schemeClr val="tx1"/>
                              </a:solidFill>
                              <a:latin typeface="Cambria Math" charset="0"/>
                              <a:ea typeface="Cambria Math" charset="0"/>
                              <a:cs typeface="Cambria Math" charset="0"/>
                            </a:rPr>
                            <m:t> ∗(</m:t>
                          </m:r>
                          <m:r>
                            <a:rPr lang="en-US" altLang="zh-CN" b="0" i="1" smtClean="0">
                              <a:solidFill>
                                <a:schemeClr val="tx1"/>
                              </a:solidFill>
                              <a:latin typeface="Cambria Math" charset="0"/>
                              <a:ea typeface="Cambria Math" charset="0"/>
                              <a:cs typeface="Cambria Math" charset="0"/>
                            </a:rPr>
                            <m:t>𝑁</m:t>
                          </m:r>
                          <m:r>
                            <a:rPr lang="en-US" altLang="zh-CN" b="0" i="1" smtClean="0">
                              <a:solidFill>
                                <a:schemeClr val="tx1"/>
                              </a:solidFill>
                              <a:latin typeface="Cambria Math" charset="0"/>
                              <a:ea typeface="Cambria Math" charset="0"/>
                              <a:cs typeface="Cambria Math" charset="0"/>
                            </a:rPr>
                            <m:t>−1)</m:t>
                          </m:r>
                        </m:e>
                      </m:d>
                    </m:oMath>
                  </m:oMathPara>
                </a14:m>
                <a:endParaRPr lang="zh-CN" altLang="en-US" dirty="0"/>
              </a:p>
            </p:txBody>
          </p:sp>
        </mc:Choice>
        <mc:Fallback xmlns="">
          <p:sp>
            <p:nvSpPr>
              <p:cNvPr id="14" name="矩形 13"/>
              <p:cNvSpPr>
                <a:spLocks noRot="1" noChangeAspect="1" noMove="1" noResize="1" noEditPoints="1" noAdjustHandles="1" noChangeArrowheads="1" noChangeShapeType="1" noTextEdit="1"/>
              </p:cNvSpPr>
              <p:nvPr/>
            </p:nvSpPr>
            <p:spPr>
              <a:xfrm>
                <a:off x="1204795" y="3861650"/>
                <a:ext cx="5058308" cy="618631"/>
              </a:xfrm>
              <a:prstGeom prst="rect">
                <a:avLst/>
              </a:prstGeom>
              <a:blipFill rotWithShape="0">
                <a:blip r:embed="rId5"/>
                <a:stretch>
                  <a:fillRect/>
                </a:stretch>
              </a:blipFill>
            </p:spPr>
            <p:txBody>
              <a:bodyPr/>
              <a:lstStyle/>
              <a:p>
                <a:r>
                  <a:rPr lang="zh-CN" altLang="en-US">
                    <a:noFill/>
                  </a:rPr>
                  <a:t> </a:t>
                </a:r>
              </a:p>
            </p:txBody>
          </p:sp>
        </mc:Fallback>
      </mc:AlternateContent>
      <p:sp>
        <p:nvSpPr>
          <p:cNvPr id="17" name="文本框 16"/>
          <p:cNvSpPr txBox="1"/>
          <p:nvPr/>
        </p:nvSpPr>
        <p:spPr>
          <a:xfrm>
            <a:off x="520644" y="792675"/>
            <a:ext cx="3065518" cy="461665"/>
          </a:xfrm>
          <a:prstGeom prst="rect">
            <a:avLst/>
          </a:prstGeom>
          <a:noFill/>
        </p:spPr>
        <p:txBody>
          <a:bodyPr wrap="square" rtlCol="0">
            <a:spAutoFit/>
          </a:bodyPr>
          <a:lstStyle/>
          <a:p>
            <a:r>
              <a:rPr kumimoji="1" lang="zh-TW" altLang="en-US" sz="2400" b="1" i="1" dirty="0" smtClean="0"/>
              <a:t>解釋 </a:t>
            </a:r>
            <a:r>
              <a:rPr kumimoji="1" lang="zh-TW" altLang="en-US" sz="2400" b="1" i="1" dirty="0" smtClean="0">
                <a:solidFill>
                  <a:srgbClr val="FF0000"/>
                </a:solidFill>
              </a:rPr>
              <a:t>式 </a:t>
            </a:r>
            <a:r>
              <a:rPr kumimoji="1" lang="en-US" altLang="zh-TW" sz="2400" b="1" i="1" dirty="0" smtClean="0">
                <a:solidFill>
                  <a:srgbClr val="FF0000"/>
                </a:solidFill>
              </a:rPr>
              <a:t>3.1</a:t>
            </a:r>
            <a:r>
              <a:rPr kumimoji="1" lang="zh-TW" altLang="en-US" sz="2400" b="1" i="1" dirty="0" smtClean="0"/>
              <a:t>：</a:t>
            </a:r>
            <a:endParaRPr kumimoji="1" lang="zh-CN" altLang="en-US" sz="2400" b="1" i="1" dirty="0"/>
          </a:p>
        </p:txBody>
      </p:sp>
      <mc:AlternateContent xmlns:mc="http://schemas.openxmlformats.org/markup-compatibility/2006" xmlns:a14="http://schemas.microsoft.com/office/drawing/2010/main">
        <mc:Choice Requires="a14">
          <p:sp>
            <p:nvSpPr>
              <p:cNvPr id="19" name="文本框 18"/>
              <p:cNvSpPr txBox="1"/>
              <p:nvPr/>
            </p:nvSpPr>
            <p:spPr>
              <a:xfrm>
                <a:off x="6321644" y="2015469"/>
                <a:ext cx="4661268" cy="8917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14:m>
                  <m:oMathPara xmlns:m="http://schemas.openxmlformats.org/officeDocument/2006/math">
                    <m:oMathParaPr>
                      <m:jc m:val="centerGroup"/>
                    </m:oMathParaPr>
                    <m:oMath xmlns:m="http://schemas.openxmlformats.org/officeDocument/2006/math">
                      <m:r>
                        <a:rPr kumimoji="0" lang="en-US" altLang="zh-CN" b="0" i="1" u="none" strike="noStrike" cap="none" spc="0" normalizeH="0" baseline="0" smtClean="0">
                          <a:ln>
                            <a:noFill/>
                          </a:ln>
                          <a:solidFill>
                            <a:schemeClr val="tx1"/>
                          </a:solidFill>
                          <a:effectLst/>
                          <a:uFillTx/>
                          <a:latin typeface="Cambria Math" charset="0"/>
                          <a:sym typeface="Helvetica Light"/>
                        </a:rPr>
                        <m:t>𝑣</m:t>
                      </m:r>
                      <m:d>
                        <m:dPr>
                          <m:ctrlPr>
                            <a:rPr kumimoji="0" lang="en-US" altLang="zh-CN" b="0" i="1" u="none" strike="noStrike" cap="none" spc="0" normalizeH="0" baseline="0" smtClean="0">
                              <a:ln>
                                <a:noFill/>
                              </a:ln>
                              <a:solidFill>
                                <a:schemeClr val="tx1"/>
                              </a:solidFill>
                              <a:effectLst/>
                              <a:uFillTx/>
                              <a:latin typeface="Cambria Math" charset="0"/>
                              <a:sym typeface="Helvetica Light"/>
                            </a:rPr>
                          </m:ctrlPr>
                        </m:dPr>
                        <m:e>
                          <m:r>
                            <a:rPr kumimoji="0" lang="en-US" altLang="zh-CN" b="0" i="1" u="none" strike="noStrike" cap="none" spc="0" normalizeH="0" baseline="0" smtClean="0">
                              <a:ln>
                                <a:noFill/>
                              </a:ln>
                              <a:solidFill>
                                <a:schemeClr val="tx1"/>
                              </a:solidFill>
                              <a:effectLst/>
                              <a:uFillTx/>
                              <a:latin typeface="Cambria Math" charset="0"/>
                              <a:sym typeface="Helvetica Light"/>
                            </a:rPr>
                            <m:t>𝑠</m:t>
                          </m:r>
                        </m:e>
                      </m:d>
                      <m:r>
                        <a:rPr kumimoji="0" lang="en-US" altLang="zh-CN" b="0" i="1" u="none" strike="noStrike" cap="none" spc="0" normalizeH="0" baseline="0" smtClean="0">
                          <a:ln>
                            <a:noFill/>
                          </a:ln>
                          <a:solidFill>
                            <a:schemeClr val="tx1"/>
                          </a:solidFill>
                          <a:effectLst/>
                          <a:uFillTx/>
                          <a:latin typeface="Cambria Math" charset="0"/>
                          <a:sym typeface="Helvetica Light"/>
                        </a:rPr>
                        <m:t>=</m:t>
                      </m:r>
                      <m:f>
                        <m:fPr>
                          <m:ctrlP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ctrlPr>
                        </m:fPr>
                        <m:num>
                          <m: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t>1</m:t>
                          </m:r>
                        </m:num>
                        <m:den>
                          <m:r>
                            <a:rPr lang="en-US" altLang="zh-CN" b="0" i="1" smtClean="0">
                              <a:solidFill>
                                <a:schemeClr val="tx1"/>
                              </a:solidFill>
                              <a:latin typeface="Cambria Math" charset="0"/>
                              <a:ea typeface="Cambria Math" charset="0"/>
                              <a:cs typeface="Cambria Math" charset="0"/>
                            </a:rPr>
                            <m:t>𝑁</m:t>
                          </m:r>
                        </m:den>
                      </m:f>
                      <m:d>
                        <m:dPr>
                          <m:ctrlPr>
                            <a:rPr kumimoji="0" lang="mr-IN"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ctrlPr>
                        </m:dPr>
                        <m:e>
                          <m:sSub>
                            <m:sSubPr>
                              <m:ctrlPr>
                                <a:rPr lang="en-US" altLang="zh-CN" i="1" smtClean="0">
                                  <a:solidFill>
                                    <a:schemeClr val="tx1"/>
                                  </a:solidFill>
                                  <a:latin typeface="Cambria Math" charset="0"/>
                                  <a:ea typeface="Cambria Math" charset="0"/>
                                  <a:cs typeface="Cambria Math" charset="0"/>
                                </a:rPr>
                              </m:ctrlPr>
                            </m:sSubPr>
                            <m:e>
                              <m:r>
                                <a:rPr lang="en-US" altLang="zh-CN" i="1">
                                  <a:solidFill>
                                    <a:schemeClr val="tx1"/>
                                  </a:solidFill>
                                  <a:latin typeface="Cambria Math" charset="0"/>
                                  <a:ea typeface="Cambria Math" charset="0"/>
                                  <a:cs typeface="Cambria Math" charset="0"/>
                                </a:rPr>
                                <m:t>𝑅</m:t>
                              </m:r>
                            </m:e>
                            <m:sub>
                              <m:r>
                                <a:rPr lang="en-US" altLang="zh-CN" b="0" i="1" smtClean="0">
                                  <a:solidFill>
                                    <a:schemeClr val="tx1"/>
                                  </a:solidFill>
                                  <a:latin typeface="Cambria Math" charset="0"/>
                                  <a:ea typeface="Cambria Math" charset="0"/>
                                  <a:cs typeface="Cambria Math" charset="0"/>
                                </a:rPr>
                                <m:t>𝑁</m:t>
                              </m:r>
                            </m:sub>
                          </m:sSub>
                          <m:r>
                            <a:rPr lang="en-US" altLang="zh-CN" b="0" i="1" smtClean="0">
                              <a:solidFill>
                                <a:schemeClr val="tx1"/>
                              </a:solidFill>
                              <a:latin typeface="Cambria Math" charset="0"/>
                              <a:ea typeface="Cambria Math" charset="0"/>
                              <a:cs typeface="Cambria Math" charset="0"/>
                            </a:rPr>
                            <m:t>+</m:t>
                          </m:r>
                          <m:d>
                            <m:dPr>
                              <m:ctrlPr>
                                <a:rPr lang="mr-IN" altLang="zh-CN" b="0" i="1" smtClean="0">
                                  <a:solidFill>
                                    <a:srgbClr val="FF0000"/>
                                  </a:solidFill>
                                  <a:latin typeface="Cambria Math" charset="0"/>
                                  <a:ea typeface="Cambria Math" charset="0"/>
                                  <a:cs typeface="Cambria Math" charset="0"/>
                                </a:rPr>
                              </m:ctrlPr>
                            </m:dPr>
                            <m:e>
                              <m:f>
                                <m:fPr>
                                  <m:ctrlPr>
                                    <a:rPr kumimoji="0" lang="en-US" altLang="zh-CN" b="0" i="1" u="none" strike="noStrike" cap="none" spc="0" normalizeH="0" baseline="0" smtClean="0">
                                      <a:ln>
                                        <a:noFill/>
                                      </a:ln>
                                      <a:solidFill>
                                        <a:srgbClr val="FF0000"/>
                                      </a:solidFill>
                                      <a:effectLst/>
                                      <a:uFillTx/>
                                      <a:latin typeface="Cambria Math" charset="0"/>
                                      <a:ea typeface="Cambria Math" charset="0"/>
                                      <a:cs typeface="Cambria Math" charset="0"/>
                                      <a:sym typeface="Helvetica Light"/>
                                    </a:rPr>
                                  </m:ctrlPr>
                                </m:fPr>
                                <m:num>
                                  <m:r>
                                    <a:rPr kumimoji="0" lang="en-US" altLang="zh-CN" b="0" i="1" u="none" strike="noStrike" cap="none" spc="0" normalizeH="0" baseline="0" smtClean="0">
                                      <a:ln>
                                        <a:noFill/>
                                      </a:ln>
                                      <a:solidFill>
                                        <a:srgbClr val="FF0000"/>
                                      </a:solidFill>
                                      <a:effectLst/>
                                      <a:uFillTx/>
                                      <a:latin typeface="Cambria Math" charset="0"/>
                                      <a:ea typeface="Cambria Math" charset="0"/>
                                      <a:cs typeface="Cambria Math" charset="0"/>
                                      <a:sym typeface="Helvetica Light"/>
                                    </a:rPr>
                                    <m:t>1</m:t>
                                  </m:r>
                                </m:num>
                                <m:den>
                                  <m:r>
                                    <a:rPr lang="en-US" altLang="zh-CN" b="0" i="1" smtClean="0">
                                      <a:solidFill>
                                        <a:srgbClr val="FF0000"/>
                                      </a:solidFill>
                                      <a:latin typeface="Cambria Math" charset="0"/>
                                      <a:ea typeface="Cambria Math" charset="0"/>
                                      <a:cs typeface="Cambria Math" charset="0"/>
                                    </a:rPr>
                                    <m:t>𝑁</m:t>
                                  </m:r>
                                  <m:r>
                                    <a:rPr lang="en-US" altLang="zh-CN" b="0" i="1" smtClean="0">
                                      <a:solidFill>
                                        <a:srgbClr val="FF0000"/>
                                      </a:solidFill>
                                      <a:latin typeface="Cambria Math" charset="0"/>
                                      <a:ea typeface="Cambria Math" charset="0"/>
                                      <a:cs typeface="Cambria Math" charset="0"/>
                                    </a:rPr>
                                    <m:t>−1</m:t>
                                  </m:r>
                                </m:den>
                              </m:f>
                              <m:r>
                                <a:rPr lang="en-US" altLang="zh-CN" b="0" i="1" smtClean="0">
                                  <a:solidFill>
                                    <a:srgbClr val="FF0000"/>
                                  </a:solidFill>
                                  <a:latin typeface="Cambria Math" charset="0"/>
                                  <a:ea typeface="Cambria Math" charset="0"/>
                                  <a:cs typeface="Cambria Math" charset="0"/>
                                </a:rPr>
                                <m:t>∗</m:t>
                              </m:r>
                              <m:nary>
                                <m:naryPr>
                                  <m:chr m:val="∑"/>
                                  <m:ctrlPr>
                                    <a:rPr kumimoji="0" lang="is-IS" altLang="zh-CN" b="0" i="1" u="none" strike="noStrike" cap="none" spc="0" normalizeH="0" baseline="0" smtClean="0">
                                      <a:ln>
                                        <a:noFill/>
                                      </a:ln>
                                      <a:solidFill>
                                        <a:srgbClr val="FF0000"/>
                                      </a:solidFill>
                                      <a:effectLst/>
                                      <a:uFillTx/>
                                      <a:latin typeface="Cambria Math" charset="0"/>
                                      <a:ea typeface="Cambria Math" charset="0"/>
                                      <a:cs typeface="Cambria Math" charset="0"/>
                                      <a:sym typeface="Helvetica Light"/>
                                    </a:rPr>
                                  </m:ctrlPr>
                                </m:naryPr>
                                <m:sub>
                                  <m:r>
                                    <m:rPr>
                                      <m:brk m:alnAt="23"/>
                                    </m:rPr>
                                    <a:rPr kumimoji="0" lang="en-US" altLang="zh-CN" b="0" i="1" u="none" strike="noStrike" cap="none" spc="0" normalizeH="0" baseline="0" smtClean="0">
                                      <a:ln>
                                        <a:noFill/>
                                      </a:ln>
                                      <a:solidFill>
                                        <a:srgbClr val="FF0000"/>
                                      </a:solidFill>
                                      <a:effectLst/>
                                      <a:uFillTx/>
                                      <a:latin typeface="Cambria Math" charset="0"/>
                                      <a:ea typeface="Cambria Math" charset="0"/>
                                      <a:cs typeface="Cambria Math" charset="0"/>
                                      <a:sym typeface="Helvetica Light"/>
                                    </a:rPr>
                                    <m:t>𝑗</m:t>
                                  </m:r>
                                  <m:r>
                                    <a:rPr kumimoji="0" lang="en-US" altLang="zh-CN" b="0" i="1" u="none" strike="noStrike" cap="none" spc="0" normalizeH="0" baseline="0" smtClean="0">
                                      <a:ln>
                                        <a:noFill/>
                                      </a:ln>
                                      <a:solidFill>
                                        <a:srgbClr val="FF0000"/>
                                      </a:solidFill>
                                      <a:effectLst/>
                                      <a:uFillTx/>
                                      <a:latin typeface="Cambria Math" charset="0"/>
                                      <a:ea typeface="Cambria Math" charset="0"/>
                                      <a:cs typeface="Cambria Math" charset="0"/>
                                      <a:sym typeface="Helvetica Light"/>
                                    </a:rPr>
                                    <m:t>=1</m:t>
                                  </m:r>
                                </m:sub>
                                <m:sup>
                                  <m:r>
                                    <a:rPr kumimoji="0" lang="en-US" altLang="zh-CN" b="0" i="1" u="none" strike="noStrike" cap="none" spc="0" normalizeH="0" baseline="0" smtClean="0">
                                      <a:ln>
                                        <a:noFill/>
                                      </a:ln>
                                      <a:solidFill>
                                        <a:srgbClr val="FF0000"/>
                                      </a:solidFill>
                                      <a:effectLst/>
                                      <a:uFillTx/>
                                      <a:latin typeface="Cambria Math" charset="0"/>
                                      <a:ea typeface="Cambria Math" charset="0"/>
                                      <a:cs typeface="Cambria Math" charset="0"/>
                                      <a:sym typeface="Helvetica Light"/>
                                    </a:rPr>
                                    <m:t>𝑁</m:t>
                                  </m:r>
                                  <m:r>
                                    <a:rPr kumimoji="0" lang="en-US" altLang="zh-CN" b="0" i="1" u="none" strike="noStrike" cap="none" spc="0" normalizeH="0" baseline="0" smtClean="0">
                                      <a:ln>
                                        <a:noFill/>
                                      </a:ln>
                                      <a:solidFill>
                                        <a:srgbClr val="FF0000"/>
                                      </a:solidFill>
                                      <a:effectLst/>
                                      <a:uFillTx/>
                                      <a:latin typeface="Cambria Math" charset="0"/>
                                      <a:ea typeface="Cambria Math" charset="0"/>
                                      <a:cs typeface="Cambria Math" charset="0"/>
                                      <a:sym typeface="Helvetica Light"/>
                                    </a:rPr>
                                    <m:t>−1</m:t>
                                  </m:r>
                                </m:sup>
                                <m:e>
                                  <m:sSub>
                                    <m:sSubPr>
                                      <m:ctrlPr>
                                        <a:rPr lang="en-US" altLang="zh-CN" i="1" smtClean="0">
                                          <a:solidFill>
                                            <a:srgbClr val="FF0000"/>
                                          </a:solidFill>
                                          <a:latin typeface="Cambria Math" charset="0"/>
                                          <a:ea typeface="Cambria Math" charset="0"/>
                                          <a:cs typeface="Cambria Math" charset="0"/>
                                        </a:rPr>
                                      </m:ctrlPr>
                                    </m:sSubPr>
                                    <m:e>
                                      <m:r>
                                        <a:rPr lang="en-US" altLang="zh-CN" i="1">
                                          <a:solidFill>
                                            <a:srgbClr val="FF0000"/>
                                          </a:solidFill>
                                          <a:latin typeface="Cambria Math" charset="0"/>
                                          <a:ea typeface="Cambria Math" charset="0"/>
                                          <a:cs typeface="Cambria Math" charset="0"/>
                                        </a:rPr>
                                        <m:t>𝑅</m:t>
                                      </m:r>
                                    </m:e>
                                    <m:sub>
                                      <m:r>
                                        <a:rPr lang="en-US" altLang="zh-CN" b="0" i="1" smtClean="0">
                                          <a:solidFill>
                                            <a:srgbClr val="FF0000"/>
                                          </a:solidFill>
                                          <a:latin typeface="Cambria Math" charset="0"/>
                                          <a:ea typeface="Cambria Math" charset="0"/>
                                          <a:cs typeface="Cambria Math" charset="0"/>
                                        </a:rPr>
                                        <m:t>𝑗</m:t>
                                      </m:r>
                                    </m:sub>
                                  </m:sSub>
                                </m:e>
                              </m:nary>
                            </m:e>
                          </m:d>
                          <m:r>
                            <a:rPr lang="en-US" altLang="zh-CN" b="0" i="1" smtClean="0">
                              <a:solidFill>
                                <a:schemeClr val="tx1"/>
                              </a:solidFill>
                              <a:latin typeface="Cambria Math" charset="0"/>
                              <a:ea typeface="Cambria Math" charset="0"/>
                              <a:cs typeface="Cambria Math" charset="0"/>
                            </a:rPr>
                            <m:t> ∗(</m:t>
                          </m:r>
                          <m:r>
                            <a:rPr lang="en-US" altLang="zh-CN" b="0" i="1" smtClean="0">
                              <a:solidFill>
                                <a:schemeClr val="tx1"/>
                              </a:solidFill>
                              <a:latin typeface="Cambria Math" charset="0"/>
                              <a:ea typeface="Cambria Math" charset="0"/>
                              <a:cs typeface="Cambria Math" charset="0"/>
                            </a:rPr>
                            <m:t>𝑁</m:t>
                          </m:r>
                          <m:r>
                            <a:rPr lang="en-US" altLang="zh-CN" b="0" i="1" smtClean="0">
                              <a:solidFill>
                                <a:schemeClr val="tx1"/>
                              </a:solidFill>
                              <a:latin typeface="Cambria Math" charset="0"/>
                              <a:ea typeface="Cambria Math" charset="0"/>
                              <a:cs typeface="Cambria Math" charset="0"/>
                            </a:rPr>
                            <m:t>−1)</m:t>
                          </m:r>
                        </m:e>
                      </m:d>
                    </m:oMath>
                  </m:oMathPara>
                </a14:m>
                <a:endParaRPr kumimoji="0" lang="en-US" altLang="zh-CN" b="0" i="0" u="none" strike="noStrike" cap="none" spc="0" normalizeH="0" baseline="0" dirty="0" smtClean="0">
                  <a:ln>
                    <a:noFill/>
                  </a:ln>
                  <a:solidFill>
                    <a:schemeClr val="tx1"/>
                  </a:solidFill>
                  <a:effectLst/>
                  <a:uFillTx/>
                  <a:sym typeface="Helvetica Light"/>
                </a:endParaRPr>
              </a:p>
            </p:txBody>
          </p:sp>
        </mc:Choice>
        <mc:Fallback xmlns="">
          <p:sp>
            <p:nvSpPr>
              <p:cNvPr id="19" name="文本框 18"/>
              <p:cNvSpPr txBox="1">
                <a:spLocks noRot="1" noChangeAspect="1" noMove="1" noResize="1" noEditPoints="1" noAdjustHandles="1" noChangeArrowheads="1" noChangeShapeType="1" noTextEdit="1"/>
              </p:cNvSpPr>
              <p:nvPr/>
            </p:nvSpPr>
            <p:spPr>
              <a:xfrm>
                <a:off x="6321644" y="2015469"/>
                <a:ext cx="4661268" cy="891719"/>
              </a:xfrm>
              <a:prstGeom prst="rect">
                <a:avLst/>
              </a:prstGeom>
              <a:blipFill rotWithShape="0">
                <a:blip r:embed="rId6"/>
                <a:stretch>
                  <a:fillRect b="-685"/>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5524813" y="965808"/>
                <a:ext cx="5518518" cy="369332"/>
              </a:xfrm>
              <a:prstGeom prst="rect">
                <a:avLst/>
              </a:prstGeom>
            </p:spPr>
            <p:txBody>
              <a:bodyPr wrap="square">
                <a:spAutoFit/>
              </a:bodyPr>
              <a:lstStyle/>
              <a:p>
                <a:r>
                  <a:rPr kumimoji="1" lang="zh-TW" altLang="en-US" dirty="0" smtClean="0">
                    <a:solidFill>
                      <a:schemeClr val="tx1"/>
                    </a:solidFill>
                  </a:rPr>
                  <a:t>表示在 </a:t>
                </a:r>
                <a:r>
                  <a:rPr kumimoji="1" lang="en-US" altLang="zh-TW" dirty="0" smtClean="0">
                    <a:solidFill>
                      <a:schemeClr val="tx1"/>
                    </a:solidFill>
                  </a:rPr>
                  <a:t>N-1</a:t>
                </a:r>
                <a:r>
                  <a:rPr kumimoji="1" lang="zh-TW" altLang="en-US" dirty="0" smtClean="0">
                    <a:solidFill>
                      <a:schemeClr val="tx1"/>
                    </a:solidFill>
                  </a:rPr>
                  <a:t> 次計算出來的</a:t>
                </a:r>
                <a14:m>
                  <m:oMath xmlns:m="http://schemas.openxmlformats.org/officeDocument/2006/math">
                    <m:r>
                      <a:rPr kumimoji="0" lang="en-US" altLang="zh-CN" b="0" i="1" u="none" strike="noStrike" cap="none" spc="0" normalizeH="0" baseline="0" smtClean="0">
                        <a:ln>
                          <a:noFill/>
                        </a:ln>
                        <a:solidFill>
                          <a:schemeClr val="tx1"/>
                        </a:solidFill>
                        <a:effectLst/>
                        <a:uFillTx/>
                        <a:latin typeface="Cambria Math" charset="0"/>
                        <a:sym typeface="Helvetica Light"/>
                      </a:rPr>
                      <m:t>𝑣</m:t>
                    </m:r>
                    <m:d>
                      <m:dPr>
                        <m:ctrlPr>
                          <a:rPr kumimoji="0" lang="en-US" altLang="zh-CN" i="1" u="none" strike="noStrike" cap="none" spc="0" normalizeH="0" baseline="0" smtClean="0">
                            <a:ln>
                              <a:noFill/>
                            </a:ln>
                            <a:solidFill>
                              <a:schemeClr val="tx1"/>
                            </a:solidFill>
                            <a:effectLst/>
                            <a:uFillTx/>
                            <a:latin typeface="Cambria Math" charset="0"/>
                            <a:sym typeface="Helvetica Light"/>
                          </a:rPr>
                        </m:ctrlPr>
                      </m:dPr>
                      <m:e>
                        <m:r>
                          <a:rPr kumimoji="0" lang="en-US" altLang="zh-CN" b="0" i="1" u="none" strike="noStrike" cap="none" spc="0" normalizeH="0" baseline="0" smtClean="0">
                            <a:ln>
                              <a:noFill/>
                            </a:ln>
                            <a:solidFill>
                              <a:schemeClr val="tx1"/>
                            </a:solidFill>
                            <a:effectLst/>
                            <a:uFillTx/>
                            <a:latin typeface="Cambria Math" charset="0"/>
                            <a:sym typeface="Helvetica Light"/>
                          </a:rPr>
                          <m:t>𝑠</m:t>
                        </m:r>
                      </m:e>
                    </m:d>
                  </m:oMath>
                </a14:m>
                <a:r>
                  <a:rPr lang="zh-TW" altLang="en-US" dirty="0" smtClean="0">
                    <a:solidFill>
                      <a:schemeClr val="tx1"/>
                    </a:solidFill>
                  </a:rPr>
                  <a:t>的價值，</a:t>
                </a:r>
                <a14:m>
                  <m:oMath xmlns:m="http://schemas.openxmlformats.org/officeDocument/2006/math">
                    <m:r>
                      <a:rPr lang="zh-TW" altLang="en-US" i="1" dirty="0" smtClean="0">
                        <a:latin typeface="Cambria Math" charset="0"/>
                      </a:rPr>
                      <m:t>記</m:t>
                    </m:r>
                    <m:r>
                      <a:rPr lang="zh-TW" altLang="en-US" b="0" i="1" dirty="0" smtClean="0">
                        <a:latin typeface="Cambria Math" charset="0"/>
                      </a:rPr>
                      <m:t> ：</m:t>
                    </m:r>
                    <m:sSub>
                      <m:sSubPr>
                        <m:ctrlPr>
                          <a:rPr lang="en-US" altLang="zh-TW" i="1" smtClean="0">
                            <a:solidFill>
                              <a:schemeClr val="tx1"/>
                            </a:solidFill>
                            <a:latin typeface="Cambria Math" charset="0"/>
                          </a:rPr>
                        </m:ctrlPr>
                      </m:sSubPr>
                      <m:e>
                        <m:r>
                          <a:rPr lang="en-US" altLang="zh-TW" b="0" i="1" smtClean="0">
                            <a:solidFill>
                              <a:schemeClr val="tx1"/>
                            </a:solidFill>
                            <a:latin typeface="Cambria Math" charset="0"/>
                          </a:rPr>
                          <m:t>𝑣</m:t>
                        </m:r>
                      </m:e>
                      <m:sub>
                        <m:r>
                          <a:rPr lang="en-US" altLang="zh-TW" b="0" i="1" smtClean="0">
                            <a:solidFill>
                              <a:schemeClr val="tx1"/>
                            </a:solidFill>
                            <a:latin typeface="Cambria Math" charset="0"/>
                          </a:rPr>
                          <m:t>𝑁</m:t>
                        </m:r>
                        <m:r>
                          <a:rPr lang="en-US" altLang="zh-TW" b="0" i="1" smtClean="0">
                            <a:solidFill>
                              <a:schemeClr val="tx1"/>
                            </a:solidFill>
                            <a:latin typeface="Cambria Math" charset="0"/>
                          </a:rPr>
                          <m:t>−1</m:t>
                        </m:r>
                      </m:sub>
                    </m:sSub>
                    <m:r>
                      <a:rPr lang="en-US" altLang="zh-TW" b="0" i="1" smtClean="0">
                        <a:solidFill>
                          <a:schemeClr val="tx1"/>
                        </a:solidFill>
                        <a:latin typeface="Cambria Math" charset="0"/>
                      </a:rPr>
                      <m:t>(</m:t>
                    </m:r>
                    <m:r>
                      <a:rPr lang="en-US" altLang="zh-TW" b="0" i="1" smtClean="0">
                        <a:solidFill>
                          <a:schemeClr val="tx1"/>
                        </a:solidFill>
                        <a:latin typeface="Cambria Math" charset="0"/>
                      </a:rPr>
                      <m:t>𝑠</m:t>
                    </m:r>
                    <m:r>
                      <a:rPr lang="en-US" altLang="zh-TW" b="0" i="1" smtClean="0">
                        <a:solidFill>
                          <a:schemeClr val="tx1"/>
                        </a:solidFill>
                        <a:latin typeface="Cambria Math" charset="0"/>
                      </a:rPr>
                      <m:t>)</m:t>
                    </m:r>
                  </m:oMath>
                </a14:m>
                <a:endParaRPr lang="zh-CN" altLang="en-US" dirty="0">
                  <a:solidFill>
                    <a:schemeClr val="tx1"/>
                  </a:solidFill>
                </a:endParaRPr>
              </a:p>
            </p:txBody>
          </p:sp>
        </mc:Choice>
        <mc:Fallback xmlns="">
          <p:sp>
            <p:nvSpPr>
              <p:cNvPr id="20" name="矩形 19"/>
              <p:cNvSpPr>
                <a:spLocks noRot="1" noChangeAspect="1" noMove="1" noResize="1" noEditPoints="1" noAdjustHandles="1" noChangeArrowheads="1" noChangeShapeType="1" noTextEdit="1"/>
              </p:cNvSpPr>
              <p:nvPr/>
            </p:nvSpPr>
            <p:spPr>
              <a:xfrm>
                <a:off x="5524813" y="965808"/>
                <a:ext cx="5518518" cy="369332"/>
              </a:xfrm>
              <a:prstGeom prst="rect">
                <a:avLst/>
              </a:prstGeom>
              <a:blipFill rotWithShape="0">
                <a:blip r:embed="rId7"/>
                <a:stretch>
                  <a:fillRect l="-883" t="-95082" b="-121311"/>
                </a:stretch>
              </a:blipFill>
            </p:spPr>
            <p:txBody>
              <a:bodyPr/>
              <a:lstStyle/>
              <a:p>
                <a:r>
                  <a:rPr lang="zh-CN" altLang="en-US">
                    <a:noFill/>
                  </a:rPr>
                  <a:t> </a:t>
                </a:r>
              </a:p>
            </p:txBody>
          </p:sp>
        </mc:Fallback>
      </mc:AlternateContent>
      <p:cxnSp>
        <p:nvCxnSpPr>
          <p:cNvPr id="22" name="直线箭头连接符 21"/>
          <p:cNvCxnSpPr>
            <a:stCxn id="19" idx="0"/>
          </p:cNvCxnSpPr>
          <p:nvPr/>
        </p:nvCxnSpPr>
        <p:spPr>
          <a:xfrm flipH="1" flipV="1">
            <a:off x="7357474" y="1484625"/>
            <a:ext cx="1294804" cy="5308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6" name="文本框 25"/>
              <p:cNvSpPr txBox="1"/>
              <p:nvPr/>
            </p:nvSpPr>
            <p:spPr>
              <a:xfrm>
                <a:off x="6067148" y="3303532"/>
                <a:ext cx="4661268" cy="5186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14:m>
                  <m:oMathPara xmlns:m="http://schemas.openxmlformats.org/officeDocument/2006/math">
                    <m:oMathParaPr>
                      <m:jc m:val="centerGroup"/>
                    </m:oMathParaPr>
                    <m:oMath xmlns:m="http://schemas.openxmlformats.org/officeDocument/2006/math">
                      <m:r>
                        <a:rPr kumimoji="0" lang="en-US" altLang="zh-TW" b="0" i="0"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t>=</m:t>
                      </m:r>
                      <m:f>
                        <m:fPr>
                          <m:ctrlP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ctrlPr>
                        </m:fPr>
                        <m:num>
                          <m: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t>1</m:t>
                          </m:r>
                        </m:num>
                        <m:den>
                          <m:r>
                            <a:rPr lang="en-US" altLang="zh-CN" b="0" i="1" smtClean="0">
                              <a:solidFill>
                                <a:schemeClr val="tx1"/>
                              </a:solidFill>
                              <a:latin typeface="Cambria Math" charset="0"/>
                              <a:ea typeface="Cambria Math" charset="0"/>
                              <a:cs typeface="Cambria Math" charset="0"/>
                            </a:rPr>
                            <m:t>𝑁</m:t>
                          </m:r>
                        </m:den>
                      </m:f>
                      <m:d>
                        <m:dPr>
                          <m:ctrlPr>
                            <a:rPr kumimoji="0" lang="mr-IN"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ctrlPr>
                        </m:dPr>
                        <m:e>
                          <m:sSub>
                            <m:sSubPr>
                              <m:ctrlPr>
                                <a:rPr lang="en-US" altLang="zh-CN" i="1" smtClean="0">
                                  <a:solidFill>
                                    <a:schemeClr val="tx1"/>
                                  </a:solidFill>
                                  <a:latin typeface="Cambria Math" charset="0"/>
                                  <a:ea typeface="Cambria Math" charset="0"/>
                                  <a:cs typeface="Cambria Math" charset="0"/>
                                </a:rPr>
                              </m:ctrlPr>
                            </m:sSubPr>
                            <m:e>
                              <m:r>
                                <a:rPr lang="en-US" altLang="zh-CN" i="1">
                                  <a:solidFill>
                                    <a:schemeClr val="tx1"/>
                                  </a:solidFill>
                                  <a:latin typeface="Cambria Math" charset="0"/>
                                  <a:ea typeface="Cambria Math" charset="0"/>
                                  <a:cs typeface="Cambria Math" charset="0"/>
                                </a:rPr>
                                <m:t>𝑅</m:t>
                              </m:r>
                            </m:e>
                            <m:sub>
                              <m:r>
                                <a:rPr lang="en-US" altLang="zh-CN" b="0" i="1" smtClean="0">
                                  <a:solidFill>
                                    <a:schemeClr val="tx1"/>
                                  </a:solidFill>
                                  <a:latin typeface="Cambria Math" charset="0"/>
                                  <a:ea typeface="Cambria Math" charset="0"/>
                                  <a:cs typeface="Cambria Math" charset="0"/>
                                </a:rPr>
                                <m:t>𝑁</m:t>
                              </m:r>
                            </m:sub>
                          </m:sSub>
                          <m:r>
                            <a:rPr lang="en-US" altLang="zh-CN" b="0" i="1" smtClean="0">
                              <a:solidFill>
                                <a:schemeClr val="tx1"/>
                              </a:solidFill>
                              <a:latin typeface="Cambria Math" charset="0"/>
                              <a:ea typeface="Cambria Math" charset="0"/>
                              <a:cs typeface="Cambria Math" charset="0"/>
                            </a:rPr>
                            <m:t>+</m:t>
                          </m:r>
                          <m:sSub>
                            <m:sSubPr>
                              <m:ctrlPr>
                                <a:rPr lang="en-US" altLang="zh-TW" i="1" smtClean="0">
                                  <a:solidFill>
                                    <a:schemeClr val="tx1"/>
                                  </a:solidFill>
                                  <a:latin typeface="Cambria Math" charset="0"/>
                                </a:rPr>
                              </m:ctrlPr>
                            </m:sSubPr>
                            <m:e>
                              <m:r>
                                <a:rPr lang="en-US" altLang="zh-TW" b="0" i="1" smtClean="0">
                                  <a:solidFill>
                                    <a:schemeClr val="tx1"/>
                                  </a:solidFill>
                                  <a:latin typeface="Cambria Math" charset="0"/>
                                </a:rPr>
                                <m:t>𝑣</m:t>
                              </m:r>
                            </m:e>
                            <m:sub>
                              <m:r>
                                <a:rPr lang="en-US" altLang="zh-TW" b="0" i="1" smtClean="0">
                                  <a:solidFill>
                                    <a:schemeClr val="tx1"/>
                                  </a:solidFill>
                                  <a:latin typeface="Cambria Math" charset="0"/>
                                </a:rPr>
                                <m:t>𝑁</m:t>
                              </m:r>
                              <m:r>
                                <a:rPr lang="en-US" altLang="zh-TW" b="0" i="1" smtClean="0">
                                  <a:solidFill>
                                    <a:schemeClr val="tx1"/>
                                  </a:solidFill>
                                  <a:latin typeface="Cambria Math" charset="0"/>
                                </a:rPr>
                                <m:t>−1</m:t>
                              </m:r>
                            </m:sub>
                          </m:sSub>
                          <m:r>
                            <a:rPr lang="en-US" altLang="zh-TW" b="0" i="1" smtClean="0">
                              <a:solidFill>
                                <a:schemeClr val="tx1"/>
                              </a:solidFill>
                              <a:latin typeface="Cambria Math" charset="0"/>
                            </a:rPr>
                            <m:t>(</m:t>
                          </m:r>
                          <m:r>
                            <a:rPr lang="en-US" altLang="zh-TW" b="0" i="1" smtClean="0">
                              <a:solidFill>
                                <a:schemeClr val="tx1"/>
                              </a:solidFill>
                              <a:latin typeface="Cambria Math" charset="0"/>
                            </a:rPr>
                            <m:t>𝑠</m:t>
                          </m:r>
                          <m:r>
                            <a:rPr lang="en-US" altLang="zh-TW" b="0" i="1" smtClean="0">
                              <a:solidFill>
                                <a:schemeClr val="tx1"/>
                              </a:solidFill>
                              <a:latin typeface="Cambria Math" charset="0"/>
                            </a:rPr>
                            <m:t>)</m:t>
                          </m:r>
                          <m:r>
                            <m:rPr>
                              <m:nor/>
                            </m:rPr>
                            <a:rPr lang="zh-CN" altLang="en-US" dirty="0">
                              <a:solidFill>
                                <a:schemeClr val="tx1"/>
                              </a:solidFill>
                            </a:rPr>
                            <m:t> </m:t>
                          </m:r>
                          <m:r>
                            <a:rPr lang="en-US" altLang="zh-CN" b="0" i="1" smtClean="0">
                              <a:solidFill>
                                <a:schemeClr val="tx1"/>
                              </a:solidFill>
                              <a:latin typeface="Cambria Math" charset="0"/>
                              <a:ea typeface="Cambria Math" charset="0"/>
                              <a:cs typeface="Cambria Math" charset="0"/>
                            </a:rPr>
                            <m:t>∗(</m:t>
                          </m:r>
                          <m:r>
                            <a:rPr lang="en-US" altLang="zh-CN" b="0" i="1" smtClean="0">
                              <a:solidFill>
                                <a:schemeClr val="tx1"/>
                              </a:solidFill>
                              <a:latin typeface="Cambria Math" charset="0"/>
                              <a:ea typeface="Cambria Math" charset="0"/>
                              <a:cs typeface="Cambria Math" charset="0"/>
                            </a:rPr>
                            <m:t>𝑁</m:t>
                          </m:r>
                          <m:r>
                            <a:rPr lang="en-US" altLang="zh-CN" b="0" i="1" smtClean="0">
                              <a:solidFill>
                                <a:schemeClr val="tx1"/>
                              </a:solidFill>
                              <a:latin typeface="Cambria Math" charset="0"/>
                              <a:ea typeface="Cambria Math" charset="0"/>
                              <a:cs typeface="Cambria Math" charset="0"/>
                            </a:rPr>
                            <m:t>−1)</m:t>
                          </m:r>
                        </m:e>
                      </m:d>
                    </m:oMath>
                  </m:oMathPara>
                </a14:m>
                <a:endParaRPr kumimoji="0" lang="en-US" altLang="zh-CN" b="0" i="0" u="none" strike="noStrike" cap="none" spc="0" normalizeH="0" baseline="0" dirty="0" smtClean="0">
                  <a:ln>
                    <a:noFill/>
                  </a:ln>
                  <a:solidFill>
                    <a:schemeClr val="tx1"/>
                  </a:solidFill>
                  <a:effectLst/>
                  <a:uFillTx/>
                  <a:sym typeface="Helvetica Light"/>
                </a:endParaRPr>
              </a:p>
            </p:txBody>
          </p:sp>
        </mc:Choice>
        <mc:Fallback xmlns="">
          <p:sp>
            <p:nvSpPr>
              <p:cNvPr id="26" name="文本框 25"/>
              <p:cNvSpPr txBox="1">
                <a:spLocks noRot="1" noChangeAspect="1" noMove="1" noResize="1" noEditPoints="1" noAdjustHandles="1" noChangeArrowheads="1" noChangeShapeType="1" noTextEdit="1"/>
              </p:cNvSpPr>
              <p:nvPr/>
            </p:nvSpPr>
            <p:spPr>
              <a:xfrm>
                <a:off x="6067148" y="3303532"/>
                <a:ext cx="4661268" cy="518604"/>
              </a:xfrm>
              <a:prstGeom prst="rect">
                <a:avLst/>
              </a:prstGeom>
              <a:blipFill rotWithShape="0">
                <a:blip r:embed="rId8"/>
                <a:stretch>
                  <a:fillRect/>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6263103" y="4207494"/>
                <a:ext cx="4465313" cy="61093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b="0" i="1" smtClean="0">
                          <a:solidFill>
                            <a:schemeClr val="tx1"/>
                          </a:solidFill>
                          <a:latin typeface="Cambria Math" charset="0"/>
                        </a:rPr>
                        <m:t>=</m:t>
                      </m:r>
                      <m:sSub>
                        <m:sSubPr>
                          <m:ctrlPr>
                            <a:rPr lang="en-US" altLang="zh-TW" i="1" smtClean="0">
                              <a:solidFill>
                                <a:schemeClr val="tx1"/>
                              </a:solidFill>
                              <a:latin typeface="Cambria Math" charset="0"/>
                            </a:rPr>
                          </m:ctrlPr>
                        </m:sSubPr>
                        <m:e>
                          <m:r>
                            <a:rPr lang="en-US" altLang="zh-TW" b="0" i="1" smtClean="0">
                              <a:solidFill>
                                <a:schemeClr val="tx1"/>
                              </a:solidFill>
                              <a:latin typeface="Cambria Math" charset="0"/>
                            </a:rPr>
                            <m:t>𝑣</m:t>
                          </m:r>
                        </m:e>
                        <m:sub>
                          <m:r>
                            <a:rPr lang="en-US" altLang="zh-TW" b="0" i="1" smtClean="0">
                              <a:solidFill>
                                <a:schemeClr val="tx1"/>
                              </a:solidFill>
                              <a:latin typeface="Cambria Math" charset="0"/>
                            </a:rPr>
                            <m:t>𝑁</m:t>
                          </m:r>
                          <m:r>
                            <a:rPr lang="en-US" altLang="zh-TW" b="0" i="1" smtClean="0">
                              <a:solidFill>
                                <a:schemeClr val="tx1"/>
                              </a:solidFill>
                              <a:latin typeface="Cambria Math" charset="0"/>
                            </a:rPr>
                            <m:t>−1</m:t>
                          </m:r>
                        </m:sub>
                      </m:sSub>
                      <m:d>
                        <m:dPr>
                          <m:ctrlPr>
                            <a:rPr lang="en-US" altLang="zh-TW" b="0" i="1" smtClean="0">
                              <a:solidFill>
                                <a:schemeClr val="tx1"/>
                              </a:solidFill>
                              <a:latin typeface="Cambria Math" charset="0"/>
                            </a:rPr>
                          </m:ctrlPr>
                        </m:dPr>
                        <m:e>
                          <m:r>
                            <a:rPr lang="en-US" altLang="zh-TW" b="0" i="1" smtClean="0">
                              <a:solidFill>
                                <a:schemeClr val="tx1"/>
                              </a:solidFill>
                              <a:latin typeface="Cambria Math" charset="0"/>
                            </a:rPr>
                            <m:t>𝑠</m:t>
                          </m:r>
                        </m:e>
                      </m:d>
                      <m:r>
                        <a:rPr lang="en-US" altLang="zh-TW" b="0" i="1" smtClean="0">
                          <a:solidFill>
                            <a:schemeClr val="tx1"/>
                          </a:solidFill>
                          <a:latin typeface="Cambria Math" charset="0"/>
                        </a:rPr>
                        <m:t>+</m:t>
                      </m:r>
                      <m:f>
                        <m:fPr>
                          <m:ctrlP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ctrlPr>
                        </m:fPr>
                        <m:num>
                          <m: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t>1</m:t>
                          </m:r>
                        </m:num>
                        <m:den>
                          <m:r>
                            <a:rPr lang="en-US" altLang="zh-CN" b="0" i="1" smtClean="0">
                              <a:solidFill>
                                <a:schemeClr val="tx1"/>
                              </a:solidFill>
                              <a:latin typeface="Cambria Math" charset="0"/>
                              <a:ea typeface="Cambria Math" charset="0"/>
                              <a:cs typeface="Cambria Math" charset="0"/>
                            </a:rPr>
                            <m:t>𝑁</m:t>
                          </m:r>
                        </m:den>
                      </m:f>
                      <m:d>
                        <m:dPr>
                          <m:ctrlPr>
                            <a:rPr kumimoji="0" lang="mr-IN"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ctrlPr>
                        </m:dPr>
                        <m:e>
                          <m:sSub>
                            <m:sSubPr>
                              <m:ctrlPr>
                                <a:rPr lang="en-US" altLang="zh-CN" i="1" smtClean="0">
                                  <a:solidFill>
                                    <a:schemeClr val="tx1"/>
                                  </a:solidFill>
                                  <a:latin typeface="Cambria Math" charset="0"/>
                                  <a:ea typeface="Cambria Math" charset="0"/>
                                  <a:cs typeface="Cambria Math" charset="0"/>
                                </a:rPr>
                              </m:ctrlPr>
                            </m:sSubPr>
                            <m:e>
                              <m:r>
                                <a:rPr lang="en-US" altLang="zh-CN" i="1">
                                  <a:solidFill>
                                    <a:schemeClr val="tx1"/>
                                  </a:solidFill>
                                  <a:latin typeface="Cambria Math" charset="0"/>
                                  <a:ea typeface="Cambria Math" charset="0"/>
                                  <a:cs typeface="Cambria Math" charset="0"/>
                                </a:rPr>
                                <m:t>𝑅</m:t>
                              </m:r>
                            </m:e>
                            <m:sub>
                              <m:r>
                                <a:rPr lang="en-US" altLang="zh-CN" b="0" i="1" smtClean="0">
                                  <a:solidFill>
                                    <a:schemeClr val="tx1"/>
                                  </a:solidFill>
                                  <a:latin typeface="Cambria Math" charset="0"/>
                                  <a:ea typeface="Cambria Math" charset="0"/>
                                  <a:cs typeface="Cambria Math" charset="0"/>
                                </a:rPr>
                                <m:t>𝑁</m:t>
                              </m:r>
                            </m:sub>
                          </m:sSub>
                          <m:r>
                            <a:rPr lang="en-US" altLang="zh-TW" b="0" i="1" smtClean="0">
                              <a:solidFill>
                                <a:schemeClr val="tx1"/>
                              </a:solidFill>
                              <a:latin typeface="Cambria Math" charset="0"/>
                              <a:ea typeface="Cambria Math" charset="0"/>
                              <a:cs typeface="Cambria Math" charset="0"/>
                            </a:rPr>
                            <m:t>−</m:t>
                          </m:r>
                          <m:sSub>
                            <m:sSubPr>
                              <m:ctrlPr>
                                <a:rPr lang="en-US" altLang="zh-TW" i="1" smtClean="0">
                                  <a:solidFill>
                                    <a:schemeClr val="tx1"/>
                                  </a:solidFill>
                                  <a:latin typeface="Cambria Math" charset="0"/>
                                </a:rPr>
                              </m:ctrlPr>
                            </m:sSubPr>
                            <m:e>
                              <m:r>
                                <a:rPr lang="en-US" altLang="zh-TW" b="0" i="1" smtClean="0">
                                  <a:solidFill>
                                    <a:schemeClr val="tx1"/>
                                  </a:solidFill>
                                  <a:latin typeface="Cambria Math" charset="0"/>
                                </a:rPr>
                                <m:t>𝑣</m:t>
                              </m:r>
                            </m:e>
                            <m:sub>
                              <m:r>
                                <a:rPr lang="en-US" altLang="zh-TW" b="0" i="1" smtClean="0">
                                  <a:solidFill>
                                    <a:schemeClr val="tx1"/>
                                  </a:solidFill>
                                  <a:latin typeface="Cambria Math" charset="0"/>
                                </a:rPr>
                                <m:t>𝑁</m:t>
                              </m:r>
                              <m:r>
                                <a:rPr lang="en-US" altLang="zh-TW" b="0" i="1" smtClean="0">
                                  <a:solidFill>
                                    <a:schemeClr val="tx1"/>
                                  </a:solidFill>
                                  <a:latin typeface="Cambria Math" charset="0"/>
                                </a:rPr>
                                <m:t>−1</m:t>
                              </m:r>
                            </m:sub>
                          </m:sSub>
                          <m:r>
                            <a:rPr lang="en-US" altLang="zh-TW" b="0" i="1" smtClean="0">
                              <a:solidFill>
                                <a:schemeClr val="tx1"/>
                              </a:solidFill>
                              <a:latin typeface="Cambria Math" charset="0"/>
                            </a:rPr>
                            <m:t>(</m:t>
                          </m:r>
                          <m:r>
                            <a:rPr lang="en-US" altLang="zh-TW" b="0" i="1" smtClean="0">
                              <a:solidFill>
                                <a:schemeClr val="tx1"/>
                              </a:solidFill>
                              <a:latin typeface="Cambria Math" charset="0"/>
                            </a:rPr>
                            <m:t>𝑠</m:t>
                          </m:r>
                          <m:r>
                            <a:rPr lang="en-US" altLang="zh-TW" b="0" i="1" smtClean="0">
                              <a:solidFill>
                                <a:schemeClr val="tx1"/>
                              </a:solidFill>
                              <a:latin typeface="Cambria Math" charset="0"/>
                            </a:rPr>
                            <m:t>)</m:t>
                          </m:r>
                          <m:r>
                            <m:rPr>
                              <m:nor/>
                            </m:rPr>
                            <a:rPr lang="zh-CN" altLang="en-US" dirty="0">
                              <a:solidFill>
                                <a:schemeClr val="tx1"/>
                              </a:solidFill>
                            </a:rPr>
                            <m:t> </m:t>
                          </m:r>
                          <m:r>
                            <a:rPr lang="en-US" altLang="zh-CN" b="0" i="1" smtClean="0">
                              <a:solidFill>
                                <a:schemeClr val="tx1"/>
                              </a:solidFill>
                              <a:latin typeface="Cambria Math" charset="0"/>
                              <a:ea typeface="Cambria Math" charset="0"/>
                              <a:cs typeface="Cambria Math" charset="0"/>
                            </a:rPr>
                            <m:t>)</m:t>
                          </m:r>
                        </m:e>
                      </m:d>
                    </m:oMath>
                  </m:oMathPara>
                </a14:m>
                <a:endParaRPr lang="zh-CN" altLang="en-US" dirty="0"/>
              </a:p>
            </p:txBody>
          </p:sp>
        </mc:Choice>
        <mc:Fallback xmlns="">
          <p:sp>
            <p:nvSpPr>
              <p:cNvPr id="29" name="矩形 28"/>
              <p:cNvSpPr>
                <a:spLocks noRot="1" noChangeAspect="1" noMove="1" noResize="1" noEditPoints="1" noAdjustHandles="1" noChangeArrowheads="1" noChangeShapeType="1" noTextEdit="1"/>
              </p:cNvSpPr>
              <p:nvPr/>
            </p:nvSpPr>
            <p:spPr>
              <a:xfrm>
                <a:off x="6263103" y="4207494"/>
                <a:ext cx="4465313" cy="610936"/>
              </a:xfrm>
              <a:prstGeom prst="rect">
                <a:avLst/>
              </a:prstGeom>
              <a:blipFill rotWithShape="0">
                <a:blip r:embed="rId9"/>
                <a:stretch>
                  <a:fillRect/>
                </a:stretch>
              </a:blipFill>
            </p:spPr>
            <p:txBody>
              <a:bodyPr/>
              <a:lstStyle/>
              <a:p>
                <a:r>
                  <a:rPr lang="zh-CN" altLang="en-US">
                    <a:noFill/>
                  </a:rPr>
                  <a:t> </a:t>
                </a:r>
              </a:p>
            </p:txBody>
          </p:sp>
        </mc:Fallback>
      </mc:AlternateContent>
      <p:sp>
        <p:nvSpPr>
          <p:cNvPr id="30" name="矩形 29"/>
          <p:cNvSpPr/>
          <p:nvPr/>
        </p:nvSpPr>
        <p:spPr>
          <a:xfrm>
            <a:off x="10467740" y="4328296"/>
            <a:ext cx="1707341" cy="369332"/>
          </a:xfrm>
          <a:prstGeom prst="rect">
            <a:avLst/>
          </a:prstGeom>
        </p:spPr>
        <p:txBody>
          <a:bodyPr wrap="square">
            <a:spAutoFit/>
          </a:bodyPr>
          <a:lstStyle/>
          <a:p>
            <a:r>
              <a:rPr lang="zh-TW" altLang="en-US" dirty="0" smtClean="0">
                <a:solidFill>
                  <a:schemeClr val="tx1"/>
                </a:solidFill>
              </a:rPr>
              <a:t>對應</a:t>
            </a:r>
            <a:r>
              <a:rPr kumimoji="1" lang="zh-TW" altLang="en-US" b="1" smtClean="0">
                <a:solidFill>
                  <a:srgbClr val="FF0000"/>
                </a:solidFill>
              </a:rPr>
              <a:t>式  </a:t>
            </a:r>
            <a:r>
              <a:rPr kumimoji="1" lang="en-US" altLang="zh-TW" b="1" dirty="0" smtClean="0">
                <a:solidFill>
                  <a:srgbClr val="FF0000"/>
                </a:solidFill>
              </a:rPr>
              <a:t>3.1</a:t>
            </a:r>
            <a:endParaRPr lang="zh-CN" altLang="en-US" dirty="0" smtClean="0">
              <a:solidFill>
                <a:srgbClr val="FF0000"/>
              </a:solidFill>
            </a:endParaRPr>
          </a:p>
        </p:txBody>
      </p:sp>
      <p:sp>
        <p:nvSpPr>
          <p:cNvPr id="31" name="矩形 30"/>
          <p:cNvSpPr/>
          <p:nvPr/>
        </p:nvSpPr>
        <p:spPr>
          <a:xfrm>
            <a:off x="6722728" y="5078961"/>
            <a:ext cx="4864435" cy="1338828"/>
          </a:xfrm>
          <a:prstGeom prst="rect">
            <a:avLst/>
          </a:prstGeom>
        </p:spPr>
        <p:txBody>
          <a:bodyPr wrap="square">
            <a:spAutoFit/>
          </a:bodyPr>
          <a:lstStyle/>
          <a:p>
            <a:pPr>
              <a:lnSpc>
                <a:spcPct val="150000"/>
              </a:lnSpc>
            </a:pPr>
            <a:r>
              <a:rPr lang="zh-TW" altLang="en-US" dirty="0" smtClean="0"/>
              <a:t>表示不需要儲存所有的獎勵，每獲得一次獎勵，即計算一次平均獲得該狀態的價值。此方法為增量法。</a:t>
            </a:r>
            <a:endParaRPr lang="zh-CN" altLang="en-US" dirty="0" smtClean="0"/>
          </a:p>
        </p:txBody>
      </p:sp>
      <p:sp>
        <p:nvSpPr>
          <p:cNvPr id="15" name="椭圆 14"/>
          <p:cNvSpPr/>
          <p:nvPr/>
        </p:nvSpPr>
        <p:spPr>
          <a:xfrm>
            <a:off x="340963" y="6082689"/>
            <a:ext cx="526942" cy="52039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8129083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p:cNvSpPr/>
              <p:nvPr/>
            </p:nvSpPr>
            <p:spPr>
              <a:xfrm>
                <a:off x="1418737" y="1332012"/>
                <a:ext cx="5355825" cy="7861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0" lang="en-US" altLang="zh-CN" sz="2400" b="0" i="1" u="none" strike="noStrike" cap="none" spc="0" normalizeH="0" baseline="0" smtClean="0">
                              <a:ln>
                                <a:noFill/>
                              </a:ln>
                              <a:solidFill>
                                <a:schemeClr val="tx1"/>
                              </a:solidFill>
                              <a:effectLst/>
                              <a:uFillTx/>
                              <a:latin typeface="Cambria Math" charset="0"/>
                              <a:sym typeface="Helvetica Light"/>
                            </a:rPr>
                          </m:ctrlPr>
                        </m:sSubPr>
                        <m:e>
                          <m:r>
                            <a:rPr kumimoji="0" lang="en-US" altLang="zh-CN" sz="2400" b="0" i="1" u="none" strike="noStrike" cap="none" spc="0" normalizeH="0" baseline="0" smtClean="0">
                              <a:ln>
                                <a:noFill/>
                              </a:ln>
                              <a:solidFill>
                                <a:schemeClr val="tx1"/>
                              </a:solidFill>
                              <a:effectLst/>
                              <a:uFillTx/>
                              <a:latin typeface="Cambria Math" charset="0"/>
                              <a:sym typeface="Helvetica Light"/>
                            </a:rPr>
                            <m:t>𝑣</m:t>
                          </m:r>
                        </m:e>
                        <m:sub>
                          <m:r>
                            <a:rPr kumimoji="0" lang="en-US" altLang="zh-CN" sz="2400" b="0" i="1" u="none" strike="noStrike" cap="none" spc="0" normalizeH="0" baseline="0" smtClean="0">
                              <a:ln>
                                <a:noFill/>
                              </a:ln>
                              <a:solidFill>
                                <a:schemeClr val="tx1"/>
                              </a:solidFill>
                              <a:effectLst/>
                              <a:uFillTx/>
                              <a:latin typeface="Cambria Math" charset="0"/>
                              <a:sym typeface="Helvetica Light"/>
                            </a:rPr>
                            <m:t>𝑘</m:t>
                          </m:r>
                        </m:sub>
                      </m:sSub>
                      <m:d>
                        <m:dPr>
                          <m:ctrlPr>
                            <a:rPr kumimoji="0" lang="en-US" altLang="zh-CN" sz="2400" b="0" i="1" u="none" strike="noStrike" cap="none" spc="0" normalizeH="0" baseline="0" smtClean="0">
                              <a:ln>
                                <a:noFill/>
                              </a:ln>
                              <a:solidFill>
                                <a:schemeClr val="tx1"/>
                              </a:solidFill>
                              <a:effectLst/>
                              <a:uFillTx/>
                              <a:latin typeface="Cambria Math" charset="0"/>
                              <a:sym typeface="Helvetica Light"/>
                            </a:rPr>
                          </m:ctrlPr>
                        </m:dPr>
                        <m:e>
                          <m:r>
                            <a:rPr kumimoji="0" lang="en-US" altLang="zh-CN" sz="2400" b="0" i="1" u="none" strike="noStrike" cap="none" spc="0" normalizeH="0" baseline="0" smtClean="0">
                              <a:ln>
                                <a:noFill/>
                              </a:ln>
                              <a:solidFill>
                                <a:schemeClr val="tx1"/>
                              </a:solidFill>
                              <a:effectLst/>
                              <a:uFillTx/>
                              <a:latin typeface="Cambria Math" charset="0"/>
                              <a:sym typeface="Helvetica Light"/>
                            </a:rPr>
                            <m:t>𝑠</m:t>
                          </m:r>
                        </m:e>
                      </m:d>
                      <m:r>
                        <a:rPr lang="en-US" altLang="zh-CN" sz="2400" i="1" smtClean="0">
                          <a:solidFill>
                            <a:schemeClr val="tx1"/>
                          </a:solidFill>
                          <a:latin typeface="Cambria Math" charset="0"/>
                        </a:rPr>
                        <m:t>=</m:t>
                      </m:r>
                      <m:sSub>
                        <m:sSubPr>
                          <m:ctrlPr>
                            <a:rPr lang="en-US" altLang="zh-CN" sz="2400" i="1">
                              <a:solidFill>
                                <a:schemeClr val="tx1"/>
                              </a:solidFill>
                              <a:latin typeface="Cambria Math" charset="0"/>
                            </a:rPr>
                          </m:ctrlPr>
                        </m:sSubPr>
                        <m:e>
                          <m:r>
                            <a:rPr lang="en-US" altLang="zh-CN" sz="2400" i="1">
                              <a:solidFill>
                                <a:schemeClr val="tx1"/>
                              </a:solidFill>
                              <a:latin typeface="Cambria Math" charset="0"/>
                            </a:rPr>
                            <m:t>𝑣</m:t>
                          </m:r>
                        </m:e>
                        <m:sub>
                          <m:r>
                            <a:rPr lang="en-US" altLang="zh-CN" sz="2400" i="1">
                              <a:solidFill>
                                <a:schemeClr val="tx1"/>
                              </a:solidFill>
                              <a:latin typeface="Cambria Math" charset="0"/>
                            </a:rPr>
                            <m:t>𝑘</m:t>
                          </m:r>
                          <m:r>
                            <a:rPr lang="en-US" altLang="zh-CN" sz="2400" i="1">
                              <a:solidFill>
                                <a:schemeClr val="tx1"/>
                              </a:solidFill>
                              <a:latin typeface="Cambria Math" charset="0"/>
                            </a:rPr>
                            <m:t>−1</m:t>
                          </m:r>
                        </m:sub>
                      </m:sSub>
                      <m:d>
                        <m:dPr>
                          <m:ctrlPr>
                            <a:rPr lang="en-US" altLang="zh-CN" sz="2400" i="1">
                              <a:solidFill>
                                <a:schemeClr val="tx1"/>
                              </a:solidFill>
                              <a:latin typeface="Cambria Math" charset="0"/>
                            </a:rPr>
                          </m:ctrlPr>
                        </m:dPr>
                        <m:e>
                          <m:r>
                            <a:rPr lang="en-US" altLang="zh-CN" sz="2400" i="1">
                              <a:solidFill>
                                <a:schemeClr val="tx1"/>
                              </a:solidFill>
                              <a:latin typeface="Cambria Math" charset="0"/>
                            </a:rPr>
                            <m:t>𝑠</m:t>
                          </m:r>
                        </m:e>
                      </m:d>
                      <m:r>
                        <a:rPr lang="en-US" altLang="zh-CN" sz="2400" b="0" i="1" smtClean="0">
                          <a:solidFill>
                            <a:schemeClr val="tx1"/>
                          </a:solidFill>
                          <a:latin typeface="Cambria Math" charset="0"/>
                        </a:rPr>
                        <m:t>+</m:t>
                      </m:r>
                      <m:f>
                        <m:fPr>
                          <m:ctrlPr>
                            <a:rPr lang="mr-IN" altLang="zh-CN" sz="2400" i="1">
                              <a:solidFill>
                                <a:schemeClr val="tx1"/>
                              </a:solidFill>
                              <a:latin typeface="Cambria Math" charset="0"/>
                            </a:rPr>
                          </m:ctrlPr>
                        </m:fPr>
                        <m:num>
                          <m:r>
                            <a:rPr lang="en-US" altLang="zh-CN" sz="2400" i="1">
                              <a:solidFill>
                                <a:schemeClr val="tx1"/>
                              </a:solidFill>
                              <a:latin typeface="Cambria Math" charset="0"/>
                            </a:rPr>
                            <m:t>1</m:t>
                          </m:r>
                        </m:num>
                        <m:den>
                          <m:r>
                            <a:rPr lang="en-US" altLang="zh-CN" sz="2400" i="1">
                              <a:solidFill>
                                <a:schemeClr val="tx1"/>
                              </a:solidFill>
                              <a:latin typeface="Cambria Math" charset="0"/>
                            </a:rPr>
                            <m:t>𝑘</m:t>
                          </m:r>
                        </m:den>
                      </m:f>
                      <m:d>
                        <m:dPr>
                          <m:begChr m:val="["/>
                          <m:endChr m:val="]"/>
                          <m:ctrlPr>
                            <a:rPr lang="mr-IN" altLang="zh-CN" sz="2400" i="1" smtClean="0">
                              <a:solidFill>
                                <a:schemeClr val="tx1"/>
                              </a:solidFill>
                              <a:latin typeface="Cambria Math" charset="0"/>
                            </a:rPr>
                          </m:ctrlPr>
                        </m:dPr>
                        <m:e>
                          <m:sSub>
                            <m:sSubPr>
                              <m:ctrlPr>
                                <a:rPr lang="en-US" altLang="zh-CN" sz="2400" i="1">
                                  <a:solidFill>
                                    <a:schemeClr val="tx1"/>
                                  </a:solidFill>
                                  <a:latin typeface="Cambria Math" charset="0"/>
                                </a:rPr>
                              </m:ctrlPr>
                            </m:sSubPr>
                            <m:e>
                              <m:r>
                                <a:rPr lang="en-US" altLang="zh-CN" sz="2400" i="1">
                                  <a:solidFill>
                                    <a:schemeClr val="tx1"/>
                                  </a:solidFill>
                                  <a:latin typeface="Cambria Math" charset="0"/>
                                </a:rPr>
                                <m:t>𝑅</m:t>
                              </m:r>
                            </m:e>
                            <m:sub>
                              <m:r>
                                <a:rPr lang="en-US" altLang="zh-CN" sz="2400" i="1">
                                  <a:solidFill>
                                    <a:schemeClr val="tx1"/>
                                  </a:solidFill>
                                  <a:latin typeface="Cambria Math" charset="0"/>
                                </a:rPr>
                                <m:t>𝑘</m:t>
                              </m:r>
                            </m:sub>
                          </m:sSub>
                          <m:d>
                            <m:dPr>
                              <m:ctrlPr>
                                <a:rPr lang="en-US" altLang="zh-CN" sz="2400" i="1">
                                  <a:solidFill>
                                    <a:schemeClr val="tx1"/>
                                  </a:solidFill>
                                  <a:latin typeface="Cambria Math" charset="0"/>
                                </a:rPr>
                              </m:ctrlPr>
                            </m:dPr>
                            <m:e>
                              <m:r>
                                <a:rPr lang="en-US" altLang="zh-CN" sz="2400" i="1">
                                  <a:solidFill>
                                    <a:schemeClr val="tx1"/>
                                  </a:solidFill>
                                  <a:latin typeface="Cambria Math" charset="0"/>
                                </a:rPr>
                                <m:t>𝑠</m:t>
                              </m:r>
                            </m:e>
                          </m:d>
                          <m:r>
                            <a:rPr lang="en-US" altLang="zh-CN" sz="2400" b="0" i="1" smtClean="0">
                              <a:solidFill>
                                <a:schemeClr val="tx1"/>
                              </a:solidFill>
                              <a:latin typeface="Cambria Math" charset="0"/>
                            </a:rPr>
                            <m:t>−</m:t>
                          </m:r>
                          <m:sSub>
                            <m:sSubPr>
                              <m:ctrlPr>
                                <a:rPr lang="en-US" altLang="zh-CN" sz="2400" i="1">
                                  <a:solidFill>
                                    <a:schemeClr val="tx1"/>
                                  </a:solidFill>
                                  <a:latin typeface="Cambria Math" charset="0"/>
                                </a:rPr>
                              </m:ctrlPr>
                            </m:sSubPr>
                            <m:e>
                              <m:r>
                                <a:rPr lang="en-US" altLang="zh-CN" sz="2400" i="1">
                                  <a:solidFill>
                                    <a:schemeClr val="tx1"/>
                                  </a:solidFill>
                                  <a:latin typeface="Cambria Math" charset="0"/>
                                </a:rPr>
                                <m:t>𝑣</m:t>
                              </m:r>
                            </m:e>
                            <m:sub>
                              <m:r>
                                <a:rPr lang="en-US" altLang="zh-CN" sz="2400" i="1">
                                  <a:solidFill>
                                    <a:schemeClr val="tx1"/>
                                  </a:solidFill>
                                  <a:latin typeface="Cambria Math" charset="0"/>
                                </a:rPr>
                                <m:t>𝑘</m:t>
                              </m:r>
                              <m:r>
                                <a:rPr lang="en-US" altLang="zh-CN" sz="2400" i="1">
                                  <a:solidFill>
                                    <a:schemeClr val="tx1"/>
                                  </a:solidFill>
                                  <a:latin typeface="Cambria Math" charset="0"/>
                                </a:rPr>
                                <m:t>−1</m:t>
                              </m:r>
                            </m:sub>
                          </m:sSub>
                          <m:d>
                            <m:dPr>
                              <m:ctrlPr>
                                <a:rPr lang="en-US" altLang="zh-CN" sz="2400" i="1">
                                  <a:solidFill>
                                    <a:schemeClr val="tx1"/>
                                  </a:solidFill>
                                  <a:latin typeface="Cambria Math" charset="0"/>
                                </a:rPr>
                              </m:ctrlPr>
                            </m:dPr>
                            <m:e>
                              <m:r>
                                <a:rPr lang="en-US" altLang="zh-CN" sz="2400" i="1">
                                  <a:solidFill>
                                    <a:schemeClr val="tx1"/>
                                  </a:solidFill>
                                  <a:latin typeface="Cambria Math" charset="0"/>
                                </a:rPr>
                                <m:t>𝑠</m:t>
                              </m:r>
                            </m:e>
                          </m:d>
                        </m:e>
                      </m:d>
                    </m:oMath>
                  </m:oMathPara>
                </a14:m>
                <a:endParaRPr lang="zh-CN"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1418737" y="1332012"/>
                <a:ext cx="5355825" cy="786177"/>
              </a:xfrm>
              <a:prstGeom prst="rect">
                <a:avLst/>
              </a:prstGeom>
              <a:blipFill rotWithShape="0">
                <a:blip r:embed="rId2"/>
                <a:stretch>
                  <a:fillRect/>
                </a:stretch>
              </a:blipFill>
            </p:spPr>
            <p:txBody>
              <a:bodyPr/>
              <a:lstStyle/>
              <a:p>
                <a:r>
                  <a:rPr lang="zh-CN" altLang="en-US">
                    <a:noFill/>
                  </a:rPr>
                  <a:t> </a:t>
                </a:r>
              </a:p>
            </p:txBody>
          </p:sp>
        </mc:Fallback>
      </mc:AlternateContent>
      <p:sp>
        <p:nvSpPr>
          <p:cNvPr id="5" name="矩形 4"/>
          <p:cNvSpPr/>
          <p:nvPr/>
        </p:nvSpPr>
        <p:spPr>
          <a:xfrm>
            <a:off x="792382" y="831889"/>
            <a:ext cx="1707341" cy="400110"/>
          </a:xfrm>
          <a:prstGeom prst="rect">
            <a:avLst/>
          </a:prstGeom>
        </p:spPr>
        <p:txBody>
          <a:bodyPr wrap="square">
            <a:spAutoFit/>
          </a:bodyPr>
          <a:lstStyle/>
          <a:p>
            <a:r>
              <a:rPr lang="en-US" altLang="zh-TW" sz="2000" dirty="0" smtClean="0"/>
              <a:t>By</a:t>
            </a:r>
            <a:r>
              <a:rPr lang="zh-TW" altLang="en-US" sz="2000" dirty="0" smtClean="0"/>
              <a:t> </a:t>
            </a:r>
            <a:r>
              <a:rPr kumimoji="1" lang="zh-TW" altLang="en-US" sz="2000" dirty="0" smtClean="0"/>
              <a:t>式 </a:t>
            </a:r>
            <a:r>
              <a:rPr kumimoji="1" lang="en-US" altLang="zh-TW" sz="2000" dirty="0" smtClean="0"/>
              <a:t>3.1</a:t>
            </a:r>
            <a:endParaRPr lang="zh-CN" altLang="en-US" sz="2000" dirty="0" smtClean="0"/>
          </a:p>
        </p:txBody>
      </p:sp>
      <p:sp>
        <p:nvSpPr>
          <p:cNvPr id="9" name="矩形 8"/>
          <p:cNvSpPr/>
          <p:nvPr/>
        </p:nvSpPr>
        <p:spPr>
          <a:xfrm>
            <a:off x="792382" y="2428718"/>
            <a:ext cx="7508656" cy="400110"/>
          </a:xfrm>
          <a:prstGeom prst="rect">
            <a:avLst/>
          </a:prstGeom>
        </p:spPr>
        <p:txBody>
          <a:bodyPr wrap="square">
            <a:spAutoFit/>
          </a:bodyPr>
          <a:lstStyle/>
          <a:p>
            <a:r>
              <a:rPr lang="en-US" altLang="zh-TW" sz="2000" b="1" dirty="0" smtClean="0"/>
              <a:t>In</a:t>
            </a:r>
            <a:r>
              <a:rPr lang="zh-TW" altLang="en-US" sz="2000" b="1" dirty="0" smtClean="0"/>
              <a:t> </a:t>
            </a:r>
            <a:r>
              <a:rPr lang="en-US" altLang="zh-TW" sz="2000" b="1" dirty="0" smtClean="0"/>
              <a:t>Monte-Carlo</a:t>
            </a:r>
            <a:r>
              <a:rPr lang="zh-TW" altLang="en-US" sz="2000" b="1" dirty="0" smtClean="0"/>
              <a:t> </a:t>
            </a:r>
            <a:r>
              <a:rPr lang="en-US" altLang="zh-TW" sz="2000" b="1" dirty="0" smtClean="0"/>
              <a:t>Method</a:t>
            </a:r>
            <a:r>
              <a:rPr lang="zh-TW" altLang="en-US" sz="2000" dirty="0" smtClean="0"/>
              <a:t>，利用上述增量的方法來更新價值函數</a:t>
            </a:r>
            <a:endParaRPr lang="zh-CN" altLang="en-US" sz="2000" dirty="0" smtClean="0"/>
          </a:p>
        </p:txBody>
      </p:sp>
      <mc:AlternateContent xmlns:mc="http://schemas.openxmlformats.org/markup-compatibility/2006" xmlns:a14="http://schemas.microsoft.com/office/drawing/2010/main">
        <mc:Choice Requires="a14">
          <p:sp>
            <p:nvSpPr>
              <p:cNvPr id="10" name="矩形 9"/>
              <p:cNvSpPr/>
              <p:nvPr/>
            </p:nvSpPr>
            <p:spPr>
              <a:xfrm>
                <a:off x="792382" y="3097186"/>
                <a:ext cx="9168215" cy="369332"/>
              </a:xfrm>
              <a:prstGeom prst="rect">
                <a:avLst/>
              </a:prstGeom>
            </p:spPr>
            <p:txBody>
              <a:bodyPr wrap="none">
                <a:spAutoFit/>
              </a:bodyPr>
              <a:lstStyle/>
              <a:p>
                <a:r>
                  <a:rPr lang="zh-TW" altLang="en-US" dirty="0" smtClean="0"/>
                  <a:t>描述：對於一系列 </a:t>
                </a:r>
                <a:r>
                  <a:rPr lang="en-US" altLang="zh-TW" dirty="0" smtClean="0"/>
                  <a:t>Episode</a:t>
                </a:r>
                <a:r>
                  <a:rPr lang="zh-TW" altLang="en-US" dirty="0" smtClean="0"/>
                  <a:t> 中的每一個 </a:t>
                </a:r>
                <a14:m>
                  <m:oMath xmlns:m="http://schemas.openxmlformats.org/officeDocument/2006/math">
                    <m:sSub>
                      <m:sSubPr>
                        <m:ctrlPr>
                          <a:rPr kumimoji="1" lang="en-US" altLang="zh-CN" i="1" smtClean="0">
                            <a:latin typeface="Cambria Math" charset="0"/>
                          </a:rPr>
                        </m:ctrlPr>
                      </m:sSubPr>
                      <m:e>
                        <m:r>
                          <a:rPr kumimoji="1" lang="en-US" altLang="zh-CN" b="0" i="1" smtClean="0">
                            <a:latin typeface="Cambria Math" charset="0"/>
                          </a:rPr>
                          <m:t>𝑆</m:t>
                        </m:r>
                      </m:e>
                      <m:sub>
                        <m:r>
                          <a:rPr kumimoji="1" lang="en-US" altLang="zh-CN" b="0" i="1" smtClean="0">
                            <a:latin typeface="Cambria Math" charset="0"/>
                          </a:rPr>
                          <m:t>1</m:t>
                        </m:r>
                      </m:sub>
                    </m:sSub>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0" i="1" smtClean="0">
                            <a:latin typeface="Cambria Math" charset="0"/>
                          </a:rPr>
                          <m:t>𝐴</m:t>
                        </m:r>
                      </m:e>
                      <m:sub>
                        <m:r>
                          <a:rPr kumimoji="1" lang="en-US" altLang="zh-CN" b="0" i="1" smtClean="0">
                            <a:latin typeface="Cambria Math" charset="0"/>
                          </a:rPr>
                          <m:t>1</m:t>
                        </m:r>
                      </m:sub>
                    </m:sSub>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0" i="1" smtClean="0">
                            <a:latin typeface="Cambria Math" charset="0"/>
                          </a:rPr>
                          <m:t>𝑟</m:t>
                        </m:r>
                      </m:e>
                      <m:sub>
                        <m:r>
                          <a:rPr kumimoji="1" lang="en-US" altLang="zh-CN" b="0" i="1" smtClean="0">
                            <a:latin typeface="Cambria Math" charset="0"/>
                          </a:rPr>
                          <m:t>2</m:t>
                        </m:r>
                      </m:sub>
                    </m:sSub>
                    <m:r>
                      <a:rPr kumimoji="1" lang="en-US" altLang="zh-CN" b="0" i="1" smtClean="0">
                        <a:latin typeface="Cambria Math" charset="0"/>
                      </a:rPr>
                      <m:t>,</m:t>
                    </m:r>
                    <m:sSub>
                      <m:sSubPr>
                        <m:ctrlPr>
                          <a:rPr kumimoji="1" lang="en-US" altLang="zh-CN" i="1" smtClean="0">
                            <a:latin typeface="Cambria Math" charset="0"/>
                          </a:rPr>
                        </m:ctrlPr>
                      </m:sSubPr>
                      <m:e>
                        <m:r>
                          <a:rPr kumimoji="1" lang="en-US" altLang="zh-CN" b="0" i="1" smtClean="0">
                            <a:latin typeface="Cambria Math" charset="0"/>
                          </a:rPr>
                          <m:t>𝑆</m:t>
                        </m:r>
                      </m:e>
                      <m:sub>
                        <m:r>
                          <a:rPr kumimoji="1" lang="en-US" altLang="zh-CN" b="0" i="1" smtClean="0">
                            <a:latin typeface="Cambria Math" charset="0"/>
                          </a:rPr>
                          <m:t>2</m:t>
                        </m:r>
                      </m:sub>
                    </m:sSub>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0" i="1" smtClean="0">
                            <a:latin typeface="Cambria Math" charset="0"/>
                          </a:rPr>
                          <m:t>𝐴</m:t>
                        </m:r>
                      </m:e>
                      <m:sub>
                        <m:r>
                          <a:rPr kumimoji="1" lang="en-US" altLang="zh-CN" b="0" i="1" smtClean="0">
                            <a:latin typeface="Cambria Math" charset="0"/>
                          </a:rPr>
                          <m:t>2</m:t>
                        </m:r>
                      </m:sub>
                    </m:sSub>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0" i="1" smtClean="0">
                            <a:latin typeface="Cambria Math" charset="0"/>
                          </a:rPr>
                          <m:t>𝑟</m:t>
                        </m:r>
                      </m:e>
                      <m:sub>
                        <m:r>
                          <a:rPr kumimoji="1" lang="en-US" altLang="zh-CN" b="0" i="1" smtClean="0">
                            <a:latin typeface="Cambria Math" charset="0"/>
                          </a:rPr>
                          <m:t>3</m:t>
                        </m:r>
                      </m:sub>
                    </m:sSub>
                    <m:r>
                      <a:rPr kumimoji="1" lang="en-US" altLang="zh-CN" b="0" i="1" smtClean="0">
                        <a:latin typeface="Cambria Math" charset="0"/>
                      </a:rPr>
                      <m:t>,</m:t>
                    </m:r>
                    <m:sSub>
                      <m:sSubPr>
                        <m:ctrlPr>
                          <a:rPr kumimoji="1" lang="en-US" altLang="zh-CN" i="1" smtClean="0">
                            <a:latin typeface="Cambria Math" charset="0"/>
                          </a:rPr>
                        </m:ctrlPr>
                      </m:sSubPr>
                      <m:e>
                        <m:r>
                          <a:rPr kumimoji="1" lang="en-US" altLang="zh-CN" b="0" i="1" smtClean="0">
                            <a:latin typeface="Cambria Math" charset="0"/>
                          </a:rPr>
                          <m:t>𝑆</m:t>
                        </m:r>
                      </m:e>
                      <m:sub>
                        <m:r>
                          <a:rPr kumimoji="1" lang="en-US" altLang="zh-CN" b="0" i="1" smtClean="0">
                            <a:latin typeface="Cambria Math" charset="0"/>
                          </a:rPr>
                          <m:t>3</m:t>
                        </m:r>
                      </m:sub>
                    </m:sSub>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0" i="1" smtClean="0">
                            <a:latin typeface="Cambria Math" charset="0"/>
                          </a:rPr>
                          <m:t>𝐴</m:t>
                        </m:r>
                      </m:e>
                      <m:sub>
                        <m:r>
                          <a:rPr kumimoji="1" lang="en-US" altLang="zh-CN" b="0" i="1" smtClean="0">
                            <a:latin typeface="Cambria Math" charset="0"/>
                          </a:rPr>
                          <m:t>3</m:t>
                        </m:r>
                      </m:sub>
                    </m:sSub>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0" i="1" smtClean="0">
                            <a:latin typeface="Cambria Math" charset="0"/>
                          </a:rPr>
                          <m:t>𝑟</m:t>
                        </m:r>
                      </m:e>
                      <m:sub>
                        <m:r>
                          <a:rPr kumimoji="1" lang="en-US" altLang="zh-CN" b="0" i="1" smtClean="0">
                            <a:latin typeface="Cambria Math" charset="0"/>
                          </a:rPr>
                          <m:t>4</m:t>
                        </m:r>
                      </m:sub>
                    </m:sSub>
                    <m:r>
                      <a:rPr kumimoji="1" lang="en-US" altLang="zh-CN" b="0" i="1" smtClean="0">
                        <a:latin typeface="Cambria Math" charset="0"/>
                      </a:rPr>
                      <m:t>……</m:t>
                    </m:r>
                    <m:sSub>
                      <m:sSubPr>
                        <m:ctrlPr>
                          <a:rPr kumimoji="1" lang="en-US" altLang="zh-CN" i="1" smtClean="0">
                            <a:latin typeface="Cambria Math" charset="0"/>
                          </a:rPr>
                        </m:ctrlPr>
                      </m:sSubPr>
                      <m:e>
                        <m:r>
                          <a:rPr kumimoji="1" lang="en-US" altLang="zh-CN" b="0" i="1" smtClean="0">
                            <a:latin typeface="Cambria Math" charset="0"/>
                          </a:rPr>
                          <m:t>𝑆</m:t>
                        </m:r>
                      </m:e>
                      <m:sub>
                        <m:r>
                          <a:rPr kumimoji="1" lang="en-US" altLang="zh-CN" b="0" i="1" smtClean="0">
                            <a:latin typeface="Cambria Math" charset="0"/>
                          </a:rPr>
                          <m:t>𝑡</m:t>
                        </m:r>
                      </m:sub>
                    </m:sSub>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0" i="1" smtClean="0">
                            <a:latin typeface="Cambria Math" charset="0"/>
                          </a:rPr>
                          <m:t>𝐴</m:t>
                        </m:r>
                      </m:e>
                      <m:sub>
                        <m:r>
                          <a:rPr kumimoji="1" lang="en-US" altLang="zh-CN" b="0" i="1" smtClean="0">
                            <a:latin typeface="Cambria Math" charset="0"/>
                          </a:rPr>
                          <m:t>𝑡</m:t>
                        </m:r>
                      </m:sub>
                    </m:sSub>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0" i="1" smtClean="0">
                            <a:latin typeface="Cambria Math" charset="0"/>
                          </a:rPr>
                          <m:t>𝑟</m:t>
                        </m:r>
                      </m:e>
                      <m:sub>
                        <m:r>
                          <a:rPr kumimoji="1" lang="en-US" altLang="zh-CN" b="0" i="1" smtClean="0">
                            <a:latin typeface="Cambria Math" charset="0"/>
                          </a:rPr>
                          <m:t>𝑡</m:t>
                        </m:r>
                        <m:r>
                          <a:rPr kumimoji="1" lang="en-US" altLang="zh-CN" b="0" i="1" smtClean="0">
                            <a:latin typeface="Cambria Math" charset="0"/>
                          </a:rPr>
                          <m:t>+1</m:t>
                        </m:r>
                      </m:sub>
                    </m:sSub>
                    <m:r>
                      <a:rPr kumimoji="1" lang="en-US" altLang="zh-CN" b="0" i="0" smtClean="0">
                        <a:latin typeface="Cambria Math" charset="0"/>
                      </a:rPr>
                      <m:t>……</m:t>
                    </m:r>
                    <m:sSub>
                      <m:sSubPr>
                        <m:ctrlPr>
                          <a:rPr kumimoji="1" lang="en-US" altLang="zh-CN" i="1" smtClean="0">
                            <a:latin typeface="Cambria Math" charset="0"/>
                          </a:rPr>
                        </m:ctrlPr>
                      </m:sSubPr>
                      <m:e>
                        <m:r>
                          <a:rPr kumimoji="1" lang="en-US" altLang="zh-CN" b="0" i="1" smtClean="0">
                            <a:latin typeface="Cambria Math" charset="0"/>
                          </a:rPr>
                          <m:t>𝑆</m:t>
                        </m:r>
                      </m:e>
                      <m:sub>
                        <m:r>
                          <a:rPr kumimoji="1" lang="en-US" altLang="zh-CN" b="0" i="1" smtClean="0">
                            <a:latin typeface="Cambria Math" charset="0"/>
                          </a:rPr>
                          <m:t>𝑘</m:t>
                        </m:r>
                      </m:sub>
                    </m:sSub>
                  </m:oMath>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792382" y="3097186"/>
                <a:ext cx="9168215" cy="369332"/>
              </a:xfrm>
              <a:prstGeom prst="rect">
                <a:avLst/>
              </a:prstGeom>
              <a:blipFill rotWithShape="0">
                <a:blip r:embed="rId3"/>
                <a:stretch>
                  <a:fillRect l="-598"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792382" y="3734876"/>
                <a:ext cx="9894668" cy="369332"/>
              </a:xfrm>
              <a:prstGeom prst="rect">
                <a:avLst/>
              </a:prstGeom>
            </p:spPr>
            <p:txBody>
              <a:bodyPr wrap="square">
                <a:spAutoFit/>
              </a:bodyPr>
              <a:lstStyle/>
              <a:p>
                <a:r>
                  <a:rPr lang="zh-TW" altLang="en-US" dirty="0" smtClean="0"/>
                  <a:t>對 </a:t>
                </a:r>
                <a:r>
                  <a:rPr lang="en-US" altLang="zh-TW" dirty="0" smtClean="0"/>
                  <a:t>Episode</a:t>
                </a:r>
                <a:r>
                  <a:rPr lang="zh-TW" altLang="en-US" dirty="0" smtClean="0"/>
                  <a:t> 的每一個狀態 </a:t>
                </a:r>
                <a14:m>
                  <m:oMath xmlns:m="http://schemas.openxmlformats.org/officeDocument/2006/math">
                    <m:sSub>
                      <m:sSubPr>
                        <m:ctrlPr>
                          <a:rPr kumimoji="1" lang="en-US" altLang="zh-CN" i="1" smtClean="0">
                            <a:latin typeface="Cambria Math" charset="0"/>
                          </a:rPr>
                        </m:ctrlPr>
                      </m:sSubPr>
                      <m:e>
                        <m:r>
                          <a:rPr kumimoji="1" lang="en-US" altLang="zh-CN" b="0" i="1" smtClean="0">
                            <a:latin typeface="Cambria Math" charset="0"/>
                          </a:rPr>
                          <m:t>𝑆</m:t>
                        </m:r>
                      </m:e>
                      <m:sub>
                        <m:r>
                          <a:rPr kumimoji="1" lang="en-US" altLang="zh-CN" b="0" i="1" smtClean="0">
                            <a:latin typeface="Cambria Math" charset="0"/>
                          </a:rPr>
                          <m:t>𝑡</m:t>
                        </m:r>
                      </m:sub>
                    </m:sSub>
                    <m:r>
                      <a:rPr kumimoji="1" lang="zh-TW" altLang="en-US" b="0" i="1" smtClean="0">
                        <a:latin typeface="Cambria Math" charset="0"/>
                      </a:rPr>
                      <m:t> </m:t>
                    </m:r>
                  </m:oMath>
                </a14:m>
                <a:r>
                  <a:rPr lang="zh-TW" altLang="en-US" dirty="0" smtClean="0"/>
                  <a:t>，有一個收穫 </a:t>
                </a:r>
                <a14:m>
                  <m:oMath xmlns:m="http://schemas.openxmlformats.org/officeDocument/2006/math">
                    <m:sSub>
                      <m:sSubPr>
                        <m:ctrlPr>
                          <a:rPr kumimoji="1" lang="en-US" altLang="zh-CN" b="0" i="1" smtClean="0">
                            <a:latin typeface="Cambria Math" charset="0"/>
                          </a:rPr>
                        </m:ctrlPr>
                      </m:sSubPr>
                      <m:e>
                        <m:r>
                          <a:rPr kumimoji="1" lang="en-US" altLang="zh-CN" b="0" i="1" smtClean="0">
                            <a:latin typeface="Cambria Math" charset="0"/>
                          </a:rPr>
                          <m:t>𝑅</m:t>
                        </m:r>
                      </m:e>
                      <m:sub>
                        <m:r>
                          <a:rPr kumimoji="1" lang="en-US" altLang="zh-CN" b="0" i="1" smtClean="0">
                            <a:latin typeface="Cambria Math" charset="0"/>
                          </a:rPr>
                          <m:t>𝑡</m:t>
                        </m:r>
                      </m:sub>
                    </m:sSub>
                  </m:oMath>
                </a14:m>
                <a:r>
                  <a:rPr lang="zh-TW" altLang="en-US" dirty="0" smtClean="0"/>
                  <a:t>，每碰到一次 </a:t>
                </a:r>
                <a14:m>
                  <m:oMath xmlns:m="http://schemas.openxmlformats.org/officeDocument/2006/math">
                    <m:sSub>
                      <m:sSubPr>
                        <m:ctrlPr>
                          <a:rPr kumimoji="1" lang="en-US" altLang="zh-CN" i="1" smtClean="0">
                            <a:latin typeface="Cambria Math" charset="0"/>
                          </a:rPr>
                        </m:ctrlPr>
                      </m:sSubPr>
                      <m:e>
                        <m:r>
                          <a:rPr kumimoji="1" lang="en-US" altLang="zh-CN" b="0" i="1" smtClean="0">
                            <a:latin typeface="Cambria Math" charset="0"/>
                          </a:rPr>
                          <m:t>𝑆</m:t>
                        </m:r>
                      </m:e>
                      <m:sub>
                        <m:r>
                          <a:rPr kumimoji="1" lang="en-US" altLang="zh-CN" b="0" i="1" smtClean="0">
                            <a:latin typeface="Cambria Math" charset="0"/>
                          </a:rPr>
                          <m:t>𝑡</m:t>
                        </m:r>
                      </m:sub>
                    </m:sSub>
                  </m:oMath>
                </a14:m>
                <a:r>
                  <a:rPr lang="zh-TW" altLang="en-US" dirty="0" smtClean="0"/>
                  <a:t> ，利用下式計算狀態的平均價值</a:t>
                </a:r>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792382" y="3734876"/>
                <a:ext cx="9894668" cy="369332"/>
              </a:xfrm>
              <a:prstGeom prst="rect">
                <a:avLst/>
              </a:prstGeom>
              <a:blipFill rotWithShape="0">
                <a:blip r:embed="rId4"/>
                <a:stretch>
                  <a:fillRect l="-555" t="-98333" b="-12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3968524" y="4570976"/>
                <a:ext cx="4068101" cy="6301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000" b="0" i="1" smtClean="0">
                          <a:latin typeface="Cambria Math" charset="0"/>
                        </a:rPr>
                        <m:t>𝑉</m:t>
                      </m:r>
                      <m:d>
                        <m:dPr>
                          <m:ctrlPr>
                            <a:rPr kumimoji="1" lang="en-US" altLang="zh-CN" sz="2000" b="0" i="1" smtClean="0">
                              <a:latin typeface="Cambria Math" charset="0"/>
                            </a:rPr>
                          </m:ctrlPr>
                        </m:dPr>
                        <m:e>
                          <m:sSub>
                            <m:sSubPr>
                              <m:ctrlPr>
                                <a:rPr kumimoji="1" lang="en-US" altLang="zh-CN" sz="2000" b="0" i="1" smtClean="0">
                                  <a:latin typeface="Cambria Math" charset="0"/>
                                </a:rPr>
                              </m:ctrlPr>
                            </m:sSubPr>
                            <m:e>
                              <m:r>
                                <a:rPr kumimoji="1" lang="en-US" altLang="zh-CN" sz="2000" b="0" i="1" smtClean="0">
                                  <a:latin typeface="Cambria Math" charset="0"/>
                                </a:rPr>
                                <m:t>𝑆</m:t>
                              </m:r>
                            </m:e>
                            <m:sub>
                              <m:r>
                                <a:rPr kumimoji="1" lang="en-US" altLang="zh-CN" sz="2000" b="0" i="1" smtClean="0">
                                  <a:latin typeface="Cambria Math" charset="0"/>
                                </a:rPr>
                                <m:t>𝑡</m:t>
                              </m:r>
                            </m:sub>
                          </m:sSub>
                        </m:e>
                      </m:d>
                      <m:r>
                        <a:rPr kumimoji="1" lang="en-US" altLang="zh-CN" sz="2000" b="0" i="1" smtClean="0">
                          <a:latin typeface="Cambria Math" charset="0"/>
                          <a:ea typeface="Cambria Math" charset="0"/>
                          <a:cs typeface="Cambria Math" charset="0"/>
                        </a:rPr>
                        <m:t>←</m:t>
                      </m:r>
                      <m:r>
                        <a:rPr kumimoji="1" lang="en-US" altLang="zh-CN" sz="2000" b="0" i="1" smtClean="0">
                          <a:latin typeface="Cambria Math" charset="0"/>
                          <a:ea typeface="Cambria Math" charset="0"/>
                          <a:cs typeface="Cambria Math" charset="0"/>
                        </a:rPr>
                        <m:t>𝑉</m:t>
                      </m:r>
                      <m:d>
                        <m:dPr>
                          <m:ctrlPr>
                            <a:rPr kumimoji="1" lang="en-US" altLang="zh-CN" sz="2000" b="0" i="1" smtClean="0">
                              <a:latin typeface="Cambria Math" charset="0"/>
                              <a:ea typeface="Cambria Math" charset="0"/>
                              <a:cs typeface="Cambria Math" charset="0"/>
                            </a:rPr>
                          </m:ctrlPr>
                        </m:dPr>
                        <m:e>
                          <m:sSub>
                            <m:sSubPr>
                              <m:ctrlPr>
                                <a:rPr kumimoji="1" lang="en-US" altLang="zh-CN" sz="2000" b="0" i="1" smtClean="0">
                                  <a:latin typeface="Cambria Math" charset="0"/>
                                  <a:ea typeface="Cambria Math" charset="0"/>
                                  <a:cs typeface="Cambria Math" charset="0"/>
                                </a:rPr>
                              </m:ctrlPr>
                            </m:sSubPr>
                            <m:e>
                              <m:r>
                                <a:rPr kumimoji="1" lang="en-US" altLang="zh-CN" sz="2000" b="0" i="1" smtClean="0">
                                  <a:latin typeface="Cambria Math" charset="0"/>
                                  <a:ea typeface="Cambria Math" charset="0"/>
                                  <a:cs typeface="Cambria Math" charset="0"/>
                                </a:rPr>
                                <m:t>𝑆</m:t>
                              </m:r>
                            </m:e>
                            <m:sub>
                              <m:r>
                                <a:rPr kumimoji="1" lang="en-US" altLang="zh-CN" sz="2000" b="0" i="1" smtClean="0">
                                  <a:latin typeface="Cambria Math" charset="0"/>
                                  <a:ea typeface="Cambria Math" charset="0"/>
                                  <a:cs typeface="Cambria Math" charset="0"/>
                                </a:rPr>
                                <m:t>𝑡</m:t>
                              </m:r>
                            </m:sub>
                          </m:sSub>
                        </m:e>
                      </m:d>
                      <m:r>
                        <a:rPr kumimoji="1" lang="en-US" altLang="zh-CN" sz="2000" b="0" i="1" smtClean="0">
                          <a:latin typeface="Cambria Math" charset="0"/>
                          <a:ea typeface="Cambria Math" charset="0"/>
                          <a:cs typeface="Cambria Math" charset="0"/>
                        </a:rPr>
                        <m:t>+</m:t>
                      </m:r>
                      <m:f>
                        <m:fPr>
                          <m:ctrlPr>
                            <a:rPr kumimoji="1" lang="mr-IN" altLang="zh-CN" sz="2000" b="0" i="1" smtClean="0">
                              <a:latin typeface="Cambria Math" charset="0"/>
                              <a:ea typeface="Cambria Math" charset="0"/>
                              <a:cs typeface="Cambria Math" charset="0"/>
                            </a:rPr>
                          </m:ctrlPr>
                        </m:fPr>
                        <m:num>
                          <m:r>
                            <a:rPr kumimoji="1" lang="en-US" altLang="zh-CN" sz="2000" b="0" i="1" smtClean="0">
                              <a:latin typeface="Cambria Math" charset="0"/>
                              <a:ea typeface="Cambria Math" charset="0"/>
                              <a:cs typeface="Cambria Math" charset="0"/>
                            </a:rPr>
                            <m:t>1</m:t>
                          </m:r>
                        </m:num>
                        <m:den>
                          <m:r>
                            <a:rPr kumimoji="1" lang="en-US" altLang="zh-CN" sz="2000" b="0" i="1" smtClean="0">
                              <a:latin typeface="Cambria Math" charset="0"/>
                              <a:ea typeface="Cambria Math" charset="0"/>
                              <a:cs typeface="Cambria Math" charset="0"/>
                            </a:rPr>
                            <m:t>𝑁</m:t>
                          </m:r>
                          <m:d>
                            <m:dPr>
                              <m:ctrlPr>
                                <a:rPr kumimoji="1" lang="en-US" altLang="zh-CN" sz="2000" b="0" i="1" smtClean="0">
                                  <a:latin typeface="Cambria Math" charset="0"/>
                                  <a:ea typeface="Cambria Math" charset="0"/>
                                  <a:cs typeface="Cambria Math" charset="0"/>
                                </a:rPr>
                              </m:ctrlPr>
                            </m:dPr>
                            <m:e>
                              <m:sSub>
                                <m:sSubPr>
                                  <m:ctrlPr>
                                    <a:rPr kumimoji="1" lang="en-US" altLang="zh-CN" sz="2000" b="0" i="1" smtClean="0">
                                      <a:latin typeface="Cambria Math" charset="0"/>
                                      <a:ea typeface="Cambria Math" charset="0"/>
                                      <a:cs typeface="Cambria Math" charset="0"/>
                                    </a:rPr>
                                  </m:ctrlPr>
                                </m:sSubPr>
                                <m:e>
                                  <m:r>
                                    <a:rPr kumimoji="1" lang="en-US" altLang="zh-CN" sz="2000" b="0" i="1" smtClean="0">
                                      <a:latin typeface="Cambria Math" charset="0"/>
                                      <a:ea typeface="Cambria Math" charset="0"/>
                                      <a:cs typeface="Cambria Math" charset="0"/>
                                    </a:rPr>
                                    <m:t>𝑆</m:t>
                                  </m:r>
                                </m:e>
                                <m:sub>
                                  <m:r>
                                    <a:rPr kumimoji="1" lang="en-US" altLang="zh-CN" sz="2000" b="0" i="1" smtClean="0">
                                      <a:latin typeface="Cambria Math" charset="0"/>
                                      <a:ea typeface="Cambria Math" charset="0"/>
                                      <a:cs typeface="Cambria Math" charset="0"/>
                                    </a:rPr>
                                    <m:t>𝑡</m:t>
                                  </m:r>
                                </m:sub>
                              </m:sSub>
                            </m:e>
                          </m:d>
                        </m:den>
                      </m:f>
                      <m:r>
                        <a:rPr kumimoji="1" lang="en-US" altLang="zh-CN" sz="2000" b="0" i="1" smtClean="0">
                          <a:latin typeface="Cambria Math" charset="0"/>
                          <a:ea typeface="Cambria Math" charset="0"/>
                          <a:cs typeface="Cambria Math" charset="0"/>
                        </a:rPr>
                        <m:t>(</m:t>
                      </m:r>
                      <m:sSub>
                        <m:sSubPr>
                          <m:ctrlPr>
                            <a:rPr kumimoji="1" lang="en-US" altLang="zh-CN" sz="2000" b="0" i="1" smtClean="0">
                              <a:latin typeface="Cambria Math" charset="0"/>
                            </a:rPr>
                          </m:ctrlPr>
                        </m:sSubPr>
                        <m:e>
                          <m:r>
                            <a:rPr kumimoji="1" lang="en-US" altLang="zh-CN" sz="2000" b="0" i="1" smtClean="0">
                              <a:latin typeface="Cambria Math" charset="0"/>
                            </a:rPr>
                            <m:t>𝑅</m:t>
                          </m:r>
                        </m:e>
                        <m:sub>
                          <m:r>
                            <a:rPr kumimoji="1" lang="en-US" altLang="zh-CN" sz="2000" b="0" i="1" smtClean="0">
                              <a:latin typeface="Cambria Math" charset="0"/>
                            </a:rPr>
                            <m:t>𝑡</m:t>
                          </m:r>
                        </m:sub>
                      </m:sSub>
                      <m:r>
                        <a:rPr kumimoji="1" lang="en-US" altLang="zh-CN" sz="2000" b="0" i="1" smtClean="0">
                          <a:latin typeface="Cambria Math" charset="0"/>
                        </a:rPr>
                        <m:t>−</m:t>
                      </m:r>
                      <m:r>
                        <a:rPr kumimoji="1" lang="en-US" altLang="zh-CN" sz="2000" b="0" i="1" smtClean="0">
                          <a:latin typeface="Cambria Math" charset="0"/>
                          <a:ea typeface="Cambria Math" charset="0"/>
                          <a:cs typeface="Cambria Math" charset="0"/>
                        </a:rPr>
                        <m:t>𝑉</m:t>
                      </m:r>
                      <m:d>
                        <m:dPr>
                          <m:ctrlPr>
                            <a:rPr kumimoji="1" lang="en-US" altLang="zh-CN" sz="2000" b="0" i="1" smtClean="0">
                              <a:latin typeface="Cambria Math" charset="0"/>
                              <a:ea typeface="Cambria Math" charset="0"/>
                              <a:cs typeface="Cambria Math" charset="0"/>
                            </a:rPr>
                          </m:ctrlPr>
                        </m:dPr>
                        <m:e>
                          <m:sSub>
                            <m:sSubPr>
                              <m:ctrlPr>
                                <a:rPr kumimoji="1" lang="en-US" altLang="zh-CN" sz="2000" b="0" i="1" smtClean="0">
                                  <a:latin typeface="Cambria Math" charset="0"/>
                                  <a:ea typeface="Cambria Math" charset="0"/>
                                  <a:cs typeface="Cambria Math" charset="0"/>
                                </a:rPr>
                              </m:ctrlPr>
                            </m:sSubPr>
                            <m:e>
                              <m:r>
                                <a:rPr kumimoji="1" lang="en-US" altLang="zh-CN" sz="2000" b="0" i="1" smtClean="0">
                                  <a:latin typeface="Cambria Math" charset="0"/>
                                  <a:ea typeface="Cambria Math" charset="0"/>
                                  <a:cs typeface="Cambria Math" charset="0"/>
                                </a:rPr>
                                <m:t>𝑆</m:t>
                              </m:r>
                            </m:e>
                            <m:sub>
                              <m:r>
                                <a:rPr kumimoji="1" lang="en-US" altLang="zh-CN" sz="2000" b="0" i="1" smtClean="0">
                                  <a:latin typeface="Cambria Math" charset="0"/>
                                  <a:ea typeface="Cambria Math" charset="0"/>
                                  <a:cs typeface="Cambria Math" charset="0"/>
                                </a:rPr>
                                <m:t>𝑡</m:t>
                              </m:r>
                            </m:sub>
                          </m:sSub>
                        </m:e>
                      </m:d>
                      <m:r>
                        <a:rPr kumimoji="1" lang="en-US" altLang="zh-CN" sz="2000" b="0" i="1" smtClean="0">
                          <a:latin typeface="Cambria Math" charset="0"/>
                          <a:ea typeface="Cambria Math" charset="0"/>
                          <a:cs typeface="Cambria Math" charset="0"/>
                        </a:rPr>
                        <m:t>)</m:t>
                      </m:r>
                    </m:oMath>
                  </m:oMathPara>
                </a14:m>
                <a:endParaRPr kumimoji="1" lang="zh-CN" altLang="en-US" sz="2000" dirty="0"/>
              </a:p>
            </p:txBody>
          </p:sp>
        </mc:Choice>
        <mc:Fallback xmlns="">
          <p:sp>
            <p:nvSpPr>
              <p:cNvPr id="13" name="文本框 12"/>
              <p:cNvSpPr txBox="1">
                <a:spLocks noRot="1" noChangeAspect="1" noMove="1" noResize="1" noEditPoints="1" noAdjustHandles="1" noChangeArrowheads="1" noChangeShapeType="1" noTextEdit="1"/>
              </p:cNvSpPr>
              <p:nvPr/>
            </p:nvSpPr>
            <p:spPr>
              <a:xfrm>
                <a:off x="3968524" y="4570976"/>
                <a:ext cx="4068101" cy="630173"/>
              </a:xfrm>
              <a:prstGeom prst="rect">
                <a:avLst/>
              </a:prstGeom>
              <a:blipFill rotWithShape="0">
                <a:blip r:embed="rId5"/>
                <a:stretch>
                  <a:fillRect b="-9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8933540" y="4701397"/>
                <a:ext cx="237750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charset="0"/>
                          <a:ea typeface="Cambria Math" charset="0"/>
                          <a:cs typeface="Cambria Math" charset="0"/>
                        </a:rPr>
                        <m:t>( </m:t>
                      </m:r>
                      <m:r>
                        <a:rPr kumimoji="1" lang="en-US" altLang="zh-CN" b="0" i="1" smtClean="0">
                          <a:latin typeface="Cambria Math" charset="0"/>
                          <a:ea typeface="Cambria Math" charset="0"/>
                          <a:cs typeface="Cambria Math" charset="0"/>
                        </a:rPr>
                        <m:t>𝑁</m:t>
                      </m:r>
                      <m:d>
                        <m:dPr>
                          <m:ctrlPr>
                            <a:rPr kumimoji="1" lang="en-US" altLang="zh-CN" b="0" i="1" smtClean="0">
                              <a:latin typeface="Cambria Math" charset="0"/>
                              <a:ea typeface="Cambria Math" charset="0"/>
                              <a:cs typeface="Cambria Math" charset="0"/>
                            </a:rPr>
                          </m:ctrlPr>
                        </m:dPr>
                        <m:e>
                          <m:sSub>
                            <m:sSubPr>
                              <m:ctrlPr>
                                <a:rPr kumimoji="1" lang="en-US" altLang="zh-CN" b="0" i="1" smtClean="0">
                                  <a:latin typeface="Cambria Math" charset="0"/>
                                  <a:ea typeface="Cambria Math" charset="0"/>
                                  <a:cs typeface="Cambria Math" charset="0"/>
                                </a:rPr>
                              </m:ctrlPr>
                            </m:sSubPr>
                            <m:e>
                              <m:r>
                                <a:rPr kumimoji="1" lang="en-US" altLang="zh-CN" b="0" i="1" smtClean="0">
                                  <a:latin typeface="Cambria Math" charset="0"/>
                                  <a:ea typeface="Cambria Math" charset="0"/>
                                  <a:cs typeface="Cambria Math" charset="0"/>
                                </a:rPr>
                                <m:t>𝑆</m:t>
                              </m:r>
                            </m:e>
                            <m:sub>
                              <m:r>
                                <a:rPr kumimoji="1" lang="en-US" altLang="zh-CN" b="0" i="1" smtClean="0">
                                  <a:latin typeface="Cambria Math" charset="0"/>
                                  <a:ea typeface="Cambria Math" charset="0"/>
                                  <a:cs typeface="Cambria Math" charset="0"/>
                                </a:rPr>
                                <m:t>𝑡</m:t>
                              </m:r>
                            </m:sub>
                          </m:sSub>
                        </m:e>
                      </m:d>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𝑁</m:t>
                      </m:r>
                      <m:d>
                        <m:dPr>
                          <m:ctrlPr>
                            <a:rPr kumimoji="1" lang="en-US" altLang="zh-CN" b="0" i="1" smtClean="0">
                              <a:latin typeface="Cambria Math" charset="0"/>
                              <a:ea typeface="Cambria Math" charset="0"/>
                              <a:cs typeface="Cambria Math" charset="0"/>
                            </a:rPr>
                          </m:ctrlPr>
                        </m:dPr>
                        <m:e>
                          <m:sSub>
                            <m:sSubPr>
                              <m:ctrlPr>
                                <a:rPr kumimoji="1" lang="en-US" altLang="zh-CN" b="0" i="1" smtClean="0">
                                  <a:latin typeface="Cambria Math" charset="0"/>
                                  <a:ea typeface="Cambria Math" charset="0"/>
                                  <a:cs typeface="Cambria Math" charset="0"/>
                                </a:rPr>
                              </m:ctrlPr>
                            </m:sSubPr>
                            <m:e>
                              <m:r>
                                <a:rPr kumimoji="1" lang="en-US" altLang="zh-CN" b="0" i="1" smtClean="0">
                                  <a:latin typeface="Cambria Math" charset="0"/>
                                  <a:ea typeface="Cambria Math" charset="0"/>
                                  <a:cs typeface="Cambria Math" charset="0"/>
                                </a:rPr>
                                <m:t>𝑆</m:t>
                              </m:r>
                            </m:e>
                            <m:sub>
                              <m:r>
                                <a:rPr kumimoji="1" lang="en-US" altLang="zh-CN" b="0" i="1" smtClean="0">
                                  <a:latin typeface="Cambria Math" charset="0"/>
                                  <a:ea typeface="Cambria Math" charset="0"/>
                                  <a:cs typeface="Cambria Math" charset="0"/>
                                </a:rPr>
                                <m:t>𝑡</m:t>
                              </m:r>
                            </m:sub>
                          </m:sSub>
                        </m:e>
                      </m:d>
                      <m:r>
                        <a:rPr kumimoji="1" lang="en-US" altLang="zh-CN" b="0" i="0" smtClean="0">
                          <a:latin typeface="Cambria Math" charset="0"/>
                          <a:ea typeface="Cambria Math" charset="0"/>
                          <a:cs typeface="Cambria Math" charset="0"/>
                        </a:rPr>
                        <m:t>+1 )</m:t>
                      </m:r>
                    </m:oMath>
                  </m:oMathPara>
                </a14:m>
                <a:endParaRPr lang="zh-CN" altLang="en-US" dirty="0"/>
              </a:p>
            </p:txBody>
          </p:sp>
        </mc:Choice>
        <mc:Fallback xmlns="">
          <p:sp>
            <p:nvSpPr>
              <p:cNvPr id="14" name="矩形 13"/>
              <p:cNvSpPr>
                <a:spLocks noRot="1" noChangeAspect="1" noMove="1" noResize="1" noEditPoints="1" noAdjustHandles="1" noChangeArrowheads="1" noChangeShapeType="1" noTextEdit="1"/>
              </p:cNvSpPr>
              <p:nvPr/>
            </p:nvSpPr>
            <p:spPr>
              <a:xfrm>
                <a:off x="8933540" y="4701397"/>
                <a:ext cx="2377509" cy="369332"/>
              </a:xfrm>
              <a:prstGeom prst="rect">
                <a:avLst/>
              </a:prstGeom>
              <a:blipFill rotWithShape="0">
                <a:blip r:embed="rId6"/>
                <a:stretch>
                  <a:fillRect t="-95082" b="-11967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3893920" y="5637139"/>
                <a:ext cx="407534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000" b="0" i="1" smtClean="0">
                          <a:latin typeface="Cambria Math" charset="0"/>
                        </a:rPr>
                        <m:t>𝑉</m:t>
                      </m:r>
                      <m:d>
                        <m:dPr>
                          <m:ctrlPr>
                            <a:rPr kumimoji="1" lang="en-US" altLang="zh-CN" sz="2000" b="0" i="1" smtClean="0">
                              <a:latin typeface="Cambria Math" charset="0"/>
                            </a:rPr>
                          </m:ctrlPr>
                        </m:dPr>
                        <m:e>
                          <m:sSub>
                            <m:sSubPr>
                              <m:ctrlPr>
                                <a:rPr kumimoji="1" lang="en-US" altLang="zh-CN" sz="2000" b="0" i="1" smtClean="0">
                                  <a:latin typeface="Cambria Math" charset="0"/>
                                </a:rPr>
                              </m:ctrlPr>
                            </m:sSubPr>
                            <m:e>
                              <m:r>
                                <a:rPr kumimoji="1" lang="en-US" altLang="zh-CN" sz="2000" b="0" i="1" smtClean="0">
                                  <a:latin typeface="Cambria Math" charset="0"/>
                                </a:rPr>
                                <m:t>𝑆</m:t>
                              </m:r>
                            </m:e>
                            <m:sub>
                              <m:r>
                                <a:rPr kumimoji="1" lang="en-US" altLang="zh-CN" sz="2000" b="0" i="1" smtClean="0">
                                  <a:latin typeface="Cambria Math" charset="0"/>
                                </a:rPr>
                                <m:t>𝑡</m:t>
                              </m:r>
                            </m:sub>
                          </m:sSub>
                        </m:e>
                      </m:d>
                      <m:r>
                        <a:rPr kumimoji="1" lang="en-US" altLang="zh-CN" sz="2000" b="0" i="1" smtClean="0">
                          <a:latin typeface="Cambria Math" charset="0"/>
                          <a:ea typeface="Cambria Math" charset="0"/>
                          <a:cs typeface="Cambria Math" charset="0"/>
                        </a:rPr>
                        <m:t>←</m:t>
                      </m:r>
                      <m:r>
                        <a:rPr kumimoji="1" lang="en-US" altLang="zh-CN" sz="2000" b="0" i="1" smtClean="0">
                          <a:latin typeface="Cambria Math" charset="0"/>
                          <a:ea typeface="Cambria Math" charset="0"/>
                          <a:cs typeface="Cambria Math" charset="0"/>
                        </a:rPr>
                        <m:t>𝑉</m:t>
                      </m:r>
                      <m:d>
                        <m:dPr>
                          <m:ctrlPr>
                            <a:rPr kumimoji="1" lang="en-US" altLang="zh-CN" sz="2000" b="0" i="1" smtClean="0">
                              <a:latin typeface="Cambria Math" charset="0"/>
                              <a:ea typeface="Cambria Math" charset="0"/>
                              <a:cs typeface="Cambria Math" charset="0"/>
                            </a:rPr>
                          </m:ctrlPr>
                        </m:dPr>
                        <m:e>
                          <m:sSub>
                            <m:sSubPr>
                              <m:ctrlPr>
                                <a:rPr kumimoji="1" lang="en-US" altLang="zh-CN" sz="2000" b="0" i="1" smtClean="0">
                                  <a:latin typeface="Cambria Math" charset="0"/>
                                  <a:ea typeface="Cambria Math" charset="0"/>
                                  <a:cs typeface="Cambria Math" charset="0"/>
                                </a:rPr>
                              </m:ctrlPr>
                            </m:sSubPr>
                            <m:e>
                              <m:r>
                                <a:rPr kumimoji="1" lang="en-US" altLang="zh-CN" sz="2000" b="0" i="1" smtClean="0">
                                  <a:latin typeface="Cambria Math" charset="0"/>
                                  <a:ea typeface="Cambria Math" charset="0"/>
                                  <a:cs typeface="Cambria Math" charset="0"/>
                                </a:rPr>
                                <m:t>𝑆</m:t>
                              </m:r>
                            </m:e>
                            <m:sub>
                              <m:r>
                                <a:rPr kumimoji="1" lang="en-US" altLang="zh-CN" sz="2000" b="0" i="1" smtClean="0">
                                  <a:latin typeface="Cambria Math" charset="0"/>
                                  <a:ea typeface="Cambria Math" charset="0"/>
                                  <a:cs typeface="Cambria Math" charset="0"/>
                                </a:rPr>
                                <m:t>𝑡</m:t>
                              </m:r>
                            </m:sub>
                          </m:sSub>
                        </m:e>
                      </m:d>
                      <m:r>
                        <a:rPr kumimoji="1" lang="en-US" altLang="zh-CN" sz="2000" b="0" i="1" smtClean="0">
                          <a:latin typeface="Cambria Math" charset="0"/>
                          <a:ea typeface="Cambria Math" charset="0"/>
                          <a:cs typeface="Cambria Math" charset="0"/>
                        </a:rPr>
                        <m:t>+</m:t>
                      </m:r>
                      <m:r>
                        <a:rPr kumimoji="1" lang="zh-CN" altLang="en-US" sz="2000" i="1" smtClean="0">
                          <a:latin typeface="Cambria Math" charset="0"/>
                          <a:ea typeface="Cambria Math" charset="0"/>
                          <a:cs typeface="Cambria Math" charset="0"/>
                        </a:rPr>
                        <m:t>𝛼</m:t>
                      </m:r>
                      <m:r>
                        <a:rPr kumimoji="1" lang="en-US" altLang="zh-CN" sz="2000" b="0" i="1" smtClean="0">
                          <a:latin typeface="Cambria Math" charset="0"/>
                          <a:ea typeface="Cambria Math" charset="0"/>
                          <a:cs typeface="Cambria Math" charset="0"/>
                        </a:rPr>
                        <m:t> (</m:t>
                      </m:r>
                      <m:sSub>
                        <m:sSubPr>
                          <m:ctrlPr>
                            <a:rPr kumimoji="1" lang="en-US" altLang="zh-CN" sz="2000" b="0" i="1" smtClean="0">
                              <a:latin typeface="Cambria Math" charset="0"/>
                            </a:rPr>
                          </m:ctrlPr>
                        </m:sSubPr>
                        <m:e>
                          <m:r>
                            <a:rPr kumimoji="1" lang="en-US" altLang="zh-CN" sz="2000" b="0" i="1" smtClean="0">
                              <a:latin typeface="Cambria Math" charset="0"/>
                            </a:rPr>
                            <m:t>𝑅</m:t>
                          </m:r>
                        </m:e>
                        <m:sub>
                          <m:r>
                            <a:rPr kumimoji="1" lang="en-US" altLang="zh-CN" sz="2000" b="0" i="1" smtClean="0">
                              <a:latin typeface="Cambria Math" charset="0"/>
                            </a:rPr>
                            <m:t>𝑡</m:t>
                          </m:r>
                        </m:sub>
                      </m:sSub>
                      <m:r>
                        <a:rPr kumimoji="1" lang="en-US" altLang="zh-CN" sz="2000" b="0" i="1" smtClean="0">
                          <a:latin typeface="Cambria Math" charset="0"/>
                        </a:rPr>
                        <m:t>−</m:t>
                      </m:r>
                      <m:r>
                        <a:rPr kumimoji="1" lang="en-US" altLang="zh-CN" sz="2000" b="0" i="1" smtClean="0">
                          <a:latin typeface="Cambria Math" charset="0"/>
                          <a:ea typeface="Cambria Math" charset="0"/>
                          <a:cs typeface="Cambria Math" charset="0"/>
                        </a:rPr>
                        <m:t>𝑉</m:t>
                      </m:r>
                      <m:d>
                        <m:dPr>
                          <m:ctrlPr>
                            <a:rPr kumimoji="1" lang="en-US" altLang="zh-CN" sz="2000" b="0" i="1" smtClean="0">
                              <a:latin typeface="Cambria Math" charset="0"/>
                              <a:ea typeface="Cambria Math" charset="0"/>
                              <a:cs typeface="Cambria Math" charset="0"/>
                            </a:rPr>
                          </m:ctrlPr>
                        </m:dPr>
                        <m:e>
                          <m:sSub>
                            <m:sSubPr>
                              <m:ctrlPr>
                                <a:rPr kumimoji="1" lang="en-US" altLang="zh-CN" sz="2000" b="0" i="1" smtClean="0">
                                  <a:latin typeface="Cambria Math" charset="0"/>
                                  <a:ea typeface="Cambria Math" charset="0"/>
                                  <a:cs typeface="Cambria Math" charset="0"/>
                                </a:rPr>
                              </m:ctrlPr>
                            </m:sSubPr>
                            <m:e>
                              <m:r>
                                <a:rPr kumimoji="1" lang="en-US" altLang="zh-CN" sz="2000" b="0" i="1" smtClean="0">
                                  <a:latin typeface="Cambria Math" charset="0"/>
                                  <a:ea typeface="Cambria Math" charset="0"/>
                                  <a:cs typeface="Cambria Math" charset="0"/>
                                </a:rPr>
                                <m:t>𝑆</m:t>
                              </m:r>
                            </m:e>
                            <m:sub>
                              <m:r>
                                <a:rPr kumimoji="1" lang="en-US" altLang="zh-CN" sz="2000" b="0" i="1" smtClean="0">
                                  <a:latin typeface="Cambria Math" charset="0"/>
                                  <a:ea typeface="Cambria Math" charset="0"/>
                                  <a:cs typeface="Cambria Math" charset="0"/>
                                </a:rPr>
                                <m:t>𝑡</m:t>
                              </m:r>
                            </m:sub>
                          </m:sSub>
                        </m:e>
                      </m:d>
                      <m:r>
                        <a:rPr kumimoji="1" lang="en-US" altLang="zh-CN" sz="2000" b="0" i="1" smtClean="0">
                          <a:latin typeface="Cambria Math" charset="0"/>
                          <a:ea typeface="Cambria Math" charset="0"/>
                          <a:cs typeface="Cambria Math" charset="0"/>
                        </a:rPr>
                        <m:t>)</m:t>
                      </m:r>
                    </m:oMath>
                  </m:oMathPara>
                </a14:m>
                <a:endParaRPr kumimoji="1" lang="zh-CN" altLang="en-US" sz="2000" dirty="0"/>
              </a:p>
            </p:txBody>
          </p:sp>
        </mc:Choice>
        <mc:Fallback xmlns="">
          <p:sp>
            <p:nvSpPr>
              <p:cNvPr id="15" name="文本框 14"/>
              <p:cNvSpPr txBox="1">
                <a:spLocks noRot="1" noChangeAspect="1" noMove="1" noResize="1" noEditPoints="1" noAdjustHandles="1" noChangeArrowheads="1" noChangeShapeType="1" noTextEdit="1"/>
              </p:cNvSpPr>
              <p:nvPr/>
            </p:nvSpPr>
            <p:spPr>
              <a:xfrm>
                <a:off x="3893920" y="5637139"/>
                <a:ext cx="4075345" cy="307777"/>
              </a:xfrm>
              <a:prstGeom prst="rect">
                <a:avLst/>
              </a:prstGeom>
              <a:blipFill rotWithShape="0">
                <a:blip r:embed="rId7"/>
                <a:stretch>
                  <a:fillRect t="-146000" b="-180000"/>
                </a:stretch>
              </a:blipFill>
            </p:spPr>
            <p:txBody>
              <a:bodyPr/>
              <a:lstStyle/>
              <a:p>
                <a:r>
                  <a:rPr lang="zh-CN" altLang="en-US">
                    <a:noFill/>
                  </a:rPr>
                  <a:t> </a:t>
                </a:r>
              </a:p>
            </p:txBody>
          </p:sp>
        </mc:Fallback>
      </mc:AlternateContent>
      <p:sp>
        <p:nvSpPr>
          <p:cNvPr id="17" name="矩形 16"/>
          <p:cNvSpPr/>
          <p:nvPr/>
        </p:nvSpPr>
        <p:spPr>
          <a:xfrm>
            <a:off x="10241214" y="5667918"/>
            <a:ext cx="898312" cy="369332"/>
          </a:xfrm>
          <a:prstGeom prst="rect">
            <a:avLst/>
          </a:prstGeom>
        </p:spPr>
        <p:txBody>
          <a:bodyPr wrap="square">
            <a:spAutoFit/>
          </a:bodyPr>
          <a:lstStyle/>
          <a:p>
            <a:r>
              <a:rPr kumimoji="1" lang="zh-TW" altLang="en-US" b="1" dirty="0" smtClean="0">
                <a:solidFill>
                  <a:srgbClr val="FF0000"/>
                </a:solidFill>
              </a:rPr>
              <a:t>式  </a:t>
            </a:r>
            <a:r>
              <a:rPr kumimoji="1" lang="en-US" altLang="zh-TW" b="1" dirty="0" smtClean="0">
                <a:solidFill>
                  <a:srgbClr val="FF0000"/>
                </a:solidFill>
              </a:rPr>
              <a:t>3.2</a:t>
            </a:r>
            <a:endParaRPr lang="zh-CN" altLang="en-US" dirty="0">
              <a:solidFill>
                <a:srgbClr val="FF0000"/>
              </a:solidFill>
            </a:endParaRPr>
          </a:p>
        </p:txBody>
      </p:sp>
      <p:sp>
        <p:nvSpPr>
          <p:cNvPr id="12" name="矩形 11"/>
          <p:cNvSpPr/>
          <p:nvPr/>
        </p:nvSpPr>
        <p:spPr>
          <a:xfrm>
            <a:off x="723659" y="5606361"/>
            <a:ext cx="3176142" cy="369332"/>
          </a:xfrm>
          <a:prstGeom prst="rect">
            <a:avLst/>
          </a:prstGeom>
        </p:spPr>
        <p:txBody>
          <a:bodyPr wrap="square">
            <a:spAutoFit/>
          </a:bodyPr>
          <a:lstStyle/>
          <a:p>
            <a:r>
              <a:rPr kumimoji="1" lang="zh-TW" altLang="en-US" smtClean="0"/>
              <a:t>（可</a:t>
            </a:r>
            <a:r>
              <a:rPr kumimoji="1" lang="zh-TW" altLang="en-US" dirty="0" smtClean="0"/>
              <a:t>用</a:t>
            </a:r>
            <a:r>
              <a:rPr kumimoji="1" lang="en-US" altLang="zh-TW" dirty="0" smtClean="0"/>
              <a:t>blackjack</a:t>
            </a:r>
            <a:r>
              <a:rPr kumimoji="1" lang="zh-TW" altLang="en-US" dirty="0" smtClean="0"/>
              <a:t>的例子驗證）</a:t>
            </a:r>
            <a:endParaRPr lang="zh-CN" altLang="en-US" dirty="0"/>
          </a:p>
        </p:txBody>
      </p:sp>
      <p:sp>
        <p:nvSpPr>
          <p:cNvPr id="16" name="椭圆 15"/>
          <p:cNvSpPr/>
          <p:nvPr/>
        </p:nvSpPr>
        <p:spPr>
          <a:xfrm>
            <a:off x="340963" y="6082689"/>
            <a:ext cx="526942" cy="52039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53360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p:cNvSpPr txBox="1"/>
              <p:nvPr/>
            </p:nvSpPr>
            <p:spPr>
              <a:xfrm>
                <a:off x="850685" y="1821609"/>
                <a:ext cx="502147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000" b="0" i="1" smtClean="0">
                          <a:latin typeface="Cambria Math" charset="0"/>
                        </a:rPr>
                        <m:t>𝑉</m:t>
                      </m:r>
                      <m:d>
                        <m:dPr>
                          <m:ctrlPr>
                            <a:rPr kumimoji="1" lang="en-US" altLang="zh-CN" sz="2000" b="0" i="1" smtClean="0">
                              <a:latin typeface="Cambria Math" charset="0"/>
                            </a:rPr>
                          </m:ctrlPr>
                        </m:dPr>
                        <m:e>
                          <m:sSub>
                            <m:sSubPr>
                              <m:ctrlPr>
                                <a:rPr kumimoji="1" lang="en-US" altLang="zh-CN" sz="2000" b="0" i="1" smtClean="0">
                                  <a:latin typeface="Cambria Math" charset="0"/>
                                </a:rPr>
                              </m:ctrlPr>
                            </m:sSubPr>
                            <m:e>
                              <m:r>
                                <a:rPr kumimoji="1" lang="en-US" altLang="zh-CN" sz="2000" b="0" i="1" smtClean="0">
                                  <a:latin typeface="Cambria Math" charset="0"/>
                                </a:rPr>
                                <m:t>𝑆</m:t>
                              </m:r>
                            </m:e>
                            <m:sub>
                              <m:r>
                                <a:rPr kumimoji="1" lang="en-US" altLang="zh-CN" sz="2000" b="0" i="1" smtClean="0">
                                  <a:latin typeface="Cambria Math" charset="0"/>
                                </a:rPr>
                                <m:t>𝑡</m:t>
                              </m:r>
                            </m:sub>
                          </m:sSub>
                        </m:e>
                      </m:d>
                      <m:r>
                        <a:rPr kumimoji="1" lang="en-US" altLang="zh-CN" sz="2000" b="0" i="1" smtClean="0">
                          <a:latin typeface="Cambria Math" charset="0"/>
                          <a:ea typeface="Cambria Math" charset="0"/>
                          <a:cs typeface="Cambria Math" charset="0"/>
                        </a:rPr>
                        <m:t>←</m:t>
                      </m:r>
                      <m:r>
                        <a:rPr kumimoji="1" lang="en-US" altLang="zh-CN" sz="2000" b="0" i="1" smtClean="0">
                          <a:latin typeface="Cambria Math" charset="0"/>
                          <a:ea typeface="Cambria Math" charset="0"/>
                          <a:cs typeface="Cambria Math" charset="0"/>
                        </a:rPr>
                        <m:t>𝑉</m:t>
                      </m:r>
                      <m:d>
                        <m:dPr>
                          <m:ctrlPr>
                            <a:rPr kumimoji="1" lang="en-US" altLang="zh-CN" sz="2000" b="0" i="1" smtClean="0">
                              <a:latin typeface="Cambria Math" charset="0"/>
                              <a:ea typeface="Cambria Math" charset="0"/>
                              <a:cs typeface="Cambria Math" charset="0"/>
                            </a:rPr>
                          </m:ctrlPr>
                        </m:dPr>
                        <m:e>
                          <m:sSub>
                            <m:sSubPr>
                              <m:ctrlPr>
                                <a:rPr kumimoji="1" lang="en-US" altLang="zh-CN" sz="2000" b="0" i="1" smtClean="0">
                                  <a:latin typeface="Cambria Math" charset="0"/>
                                  <a:ea typeface="Cambria Math" charset="0"/>
                                  <a:cs typeface="Cambria Math" charset="0"/>
                                </a:rPr>
                              </m:ctrlPr>
                            </m:sSubPr>
                            <m:e>
                              <m:r>
                                <a:rPr kumimoji="1" lang="en-US" altLang="zh-CN" sz="2000" b="0" i="1" smtClean="0">
                                  <a:latin typeface="Cambria Math" charset="0"/>
                                  <a:ea typeface="Cambria Math" charset="0"/>
                                  <a:cs typeface="Cambria Math" charset="0"/>
                                </a:rPr>
                                <m:t>𝑆</m:t>
                              </m:r>
                            </m:e>
                            <m:sub>
                              <m:r>
                                <a:rPr kumimoji="1" lang="en-US" altLang="zh-CN" sz="2000" b="0" i="1" smtClean="0">
                                  <a:latin typeface="Cambria Math" charset="0"/>
                                  <a:ea typeface="Cambria Math" charset="0"/>
                                  <a:cs typeface="Cambria Math" charset="0"/>
                                </a:rPr>
                                <m:t>𝑡</m:t>
                              </m:r>
                            </m:sub>
                          </m:sSub>
                        </m:e>
                      </m:d>
                      <m:r>
                        <a:rPr kumimoji="1" lang="en-US" altLang="zh-CN" sz="2000" b="0" i="1" smtClean="0">
                          <a:latin typeface="Cambria Math" charset="0"/>
                          <a:ea typeface="Cambria Math" charset="0"/>
                          <a:cs typeface="Cambria Math" charset="0"/>
                        </a:rPr>
                        <m:t>+</m:t>
                      </m:r>
                      <m:r>
                        <a:rPr kumimoji="1" lang="zh-CN" altLang="en-US" sz="2000" i="1" smtClean="0">
                          <a:latin typeface="Cambria Math" charset="0"/>
                          <a:ea typeface="Cambria Math" charset="0"/>
                          <a:cs typeface="Cambria Math" charset="0"/>
                        </a:rPr>
                        <m:t>𝛼</m:t>
                      </m:r>
                      <m:r>
                        <a:rPr kumimoji="1" lang="en-US" altLang="zh-CN" sz="2000" b="0" i="1" smtClean="0">
                          <a:latin typeface="Cambria Math" charset="0"/>
                          <a:ea typeface="Cambria Math" charset="0"/>
                          <a:cs typeface="Cambria Math" charset="0"/>
                        </a:rPr>
                        <m:t> (</m:t>
                      </m:r>
                      <m:sSub>
                        <m:sSubPr>
                          <m:ctrlPr>
                            <a:rPr kumimoji="1" lang="en-US" altLang="zh-CN" sz="2000" i="1">
                              <a:latin typeface="Cambria Math" charset="0"/>
                            </a:rPr>
                          </m:ctrlPr>
                        </m:sSubPr>
                        <m:e>
                          <m:r>
                            <a:rPr kumimoji="1" lang="en-US" altLang="zh-CN" sz="2000" i="1">
                              <a:latin typeface="Cambria Math" charset="0"/>
                            </a:rPr>
                            <m:t>𝑟</m:t>
                          </m:r>
                        </m:e>
                        <m:sub>
                          <m:r>
                            <a:rPr kumimoji="1" lang="en-US" altLang="zh-CN" sz="2000" i="1">
                              <a:latin typeface="Cambria Math" charset="0"/>
                            </a:rPr>
                            <m:t>𝑡</m:t>
                          </m:r>
                          <m:r>
                            <a:rPr kumimoji="1" lang="en-US" altLang="zh-CN" sz="2000" i="1">
                              <a:latin typeface="Cambria Math" charset="0"/>
                            </a:rPr>
                            <m:t>+1</m:t>
                          </m:r>
                        </m:sub>
                      </m:sSub>
                      <m:r>
                        <a:rPr kumimoji="1" lang="en-US" altLang="zh-TW" sz="2000" b="0" i="1" smtClean="0">
                          <a:latin typeface="Cambria Math" charset="0"/>
                        </a:rPr>
                        <m:t>+</m:t>
                      </m:r>
                      <m:r>
                        <a:rPr kumimoji="1" lang="en-US" altLang="zh-TW" sz="2000" i="1">
                          <a:latin typeface="Cambria Math" charset="0"/>
                          <a:ea typeface="Cambria Math" charset="0"/>
                          <a:cs typeface="Cambria Math" charset="0"/>
                        </a:rPr>
                        <m:t>𝛾</m:t>
                      </m:r>
                      <m:r>
                        <a:rPr kumimoji="1" lang="en-US" altLang="zh-CN" sz="2000" i="1">
                          <a:latin typeface="Cambria Math" charset="0"/>
                          <a:ea typeface="Cambria Math" charset="0"/>
                          <a:cs typeface="Cambria Math" charset="0"/>
                        </a:rPr>
                        <m:t>𝑉</m:t>
                      </m:r>
                      <m:d>
                        <m:dPr>
                          <m:ctrlPr>
                            <a:rPr kumimoji="1" lang="en-US" altLang="zh-CN" sz="2000" i="1">
                              <a:latin typeface="Cambria Math" charset="0"/>
                              <a:ea typeface="Cambria Math" charset="0"/>
                              <a:cs typeface="Cambria Math" charset="0"/>
                            </a:rPr>
                          </m:ctrlPr>
                        </m:dPr>
                        <m:e>
                          <m:sSub>
                            <m:sSubPr>
                              <m:ctrlPr>
                                <a:rPr kumimoji="1" lang="en-US" altLang="zh-CN" sz="2000" i="1">
                                  <a:latin typeface="Cambria Math" charset="0"/>
                                  <a:ea typeface="Cambria Math" charset="0"/>
                                  <a:cs typeface="Cambria Math" charset="0"/>
                                </a:rPr>
                              </m:ctrlPr>
                            </m:sSubPr>
                            <m:e>
                              <m:r>
                                <a:rPr kumimoji="1" lang="en-US" altLang="zh-CN" sz="2000" i="1">
                                  <a:latin typeface="Cambria Math" charset="0"/>
                                  <a:ea typeface="Cambria Math" charset="0"/>
                                  <a:cs typeface="Cambria Math" charset="0"/>
                                </a:rPr>
                                <m:t>𝑆</m:t>
                              </m:r>
                            </m:e>
                            <m:sub>
                              <m:r>
                                <a:rPr kumimoji="1" lang="en-US" altLang="zh-CN" sz="2000" i="1">
                                  <a:latin typeface="Cambria Math" charset="0"/>
                                  <a:ea typeface="Cambria Math" charset="0"/>
                                  <a:cs typeface="Cambria Math" charset="0"/>
                                </a:rPr>
                                <m:t>𝑡</m:t>
                              </m:r>
                              <m:r>
                                <a:rPr kumimoji="1" lang="en-US" altLang="zh-TW" sz="2000" b="0" i="1" smtClean="0">
                                  <a:latin typeface="Cambria Math" charset="0"/>
                                  <a:ea typeface="Cambria Math" charset="0"/>
                                  <a:cs typeface="Cambria Math" charset="0"/>
                                </a:rPr>
                                <m:t>+1</m:t>
                              </m:r>
                            </m:sub>
                          </m:sSub>
                        </m:e>
                      </m:d>
                      <m:r>
                        <a:rPr kumimoji="1" lang="en-US" altLang="zh-CN" sz="2000" b="0" i="1" smtClean="0">
                          <a:latin typeface="Cambria Math" charset="0"/>
                        </a:rPr>
                        <m:t>−</m:t>
                      </m:r>
                      <m:r>
                        <a:rPr kumimoji="1" lang="en-US" altLang="zh-CN" sz="2000" b="0" i="1" smtClean="0">
                          <a:latin typeface="Cambria Math" charset="0"/>
                          <a:ea typeface="Cambria Math" charset="0"/>
                          <a:cs typeface="Cambria Math" charset="0"/>
                        </a:rPr>
                        <m:t>𝑉</m:t>
                      </m:r>
                      <m:d>
                        <m:dPr>
                          <m:ctrlPr>
                            <a:rPr kumimoji="1" lang="en-US" altLang="zh-CN" sz="2000" b="0" i="1" smtClean="0">
                              <a:latin typeface="Cambria Math" charset="0"/>
                              <a:ea typeface="Cambria Math" charset="0"/>
                              <a:cs typeface="Cambria Math" charset="0"/>
                            </a:rPr>
                          </m:ctrlPr>
                        </m:dPr>
                        <m:e>
                          <m:sSub>
                            <m:sSubPr>
                              <m:ctrlPr>
                                <a:rPr kumimoji="1" lang="en-US" altLang="zh-CN" sz="2000" b="0" i="1" smtClean="0">
                                  <a:latin typeface="Cambria Math" charset="0"/>
                                  <a:ea typeface="Cambria Math" charset="0"/>
                                  <a:cs typeface="Cambria Math" charset="0"/>
                                </a:rPr>
                              </m:ctrlPr>
                            </m:sSubPr>
                            <m:e>
                              <m:r>
                                <a:rPr kumimoji="1" lang="en-US" altLang="zh-CN" sz="2000" b="0" i="1" smtClean="0">
                                  <a:latin typeface="Cambria Math" charset="0"/>
                                  <a:ea typeface="Cambria Math" charset="0"/>
                                  <a:cs typeface="Cambria Math" charset="0"/>
                                </a:rPr>
                                <m:t>𝑆</m:t>
                              </m:r>
                            </m:e>
                            <m:sub>
                              <m:r>
                                <a:rPr kumimoji="1" lang="en-US" altLang="zh-CN" sz="2000" b="0" i="1" smtClean="0">
                                  <a:latin typeface="Cambria Math" charset="0"/>
                                  <a:ea typeface="Cambria Math" charset="0"/>
                                  <a:cs typeface="Cambria Math" charset="0"/>
                                </a:rPr>
                                <m:t>𝑡</m:t>
                              </m:r>
                            </m:sub>
                          </m:sSub>
                        </m:e>
                      </m:d>
                      <m:r>
                        <a:rPr kumimoji="1" lang="en-US" altLang="zh-CN" sz="2000" b="0" i="1" smtClean="0">
                          <a:latin typeface="Cambria Math" charset="0"/>
                          <a:ea typeface="Cambria Math" charset="0"/>
                          <a:cs typeface="Cambria Math" charset="0"/>
                        </a:rPr>
                        <m:t>)</m:t>
                      </m:r>
                    </m:oMath>
                  </m:oMathPara>
                </a14:m>
                <a:endParaRPr kumimoji="1" lang="zh-CN" altLang="en-US" sz="2000" dirty="0"/>
              </a:p>
            </p:txBody>
          </p:sp>
        </mc:Choice>
        <mc:Fallback xmlns="">
          <p:sp>
            <p:nvSpPr>
              <p:cNvPr id="4" name="文本框 3"/>
              <p:cNvSpPr txBox="1">
                <a:spLocks noRot="1" noChangeAspect="1" noMove="1" noResize="1" noEditPoints="1" noAdjustHandles="1" noChangeArrowheads="1" noChangeShapeType="1" noTextEdit="1"/>
              </p:cNvSpPr>
              <p:nvPr/>
            </p:nvSpPr>
            <p:spPr>
              <a:xfrm>
                <a:off x="850685" y="1821609"/>
                <a:ext cx="5021479" cy="307777"/>
              </a:xfrm>
              <a:prstGeom prst="rect">
                <a:avLst/>
              </a:prstGeom>
              <a:blipFill rotWithShape="0">
                <a:blip r:embed="rId2"/>
                <a:stretch>
                  <a:fillRect l="-486" t="-146000" r="-1215" b="-180000"/>
                </a:stretch>
              </a:blipFill>
            </p:spPr>
            <p:txBody>
              <a:bodyPr/>
              <a:lstStyle/>
              <a:p>
                <a:r>
                  <a:rPr lang="zh-CN" altLang="en-US">
                    <a:noFill/>
                  </a:rPr>
                  <a:t> </a:t>
                </a:r>
              </a:p>
            </p:txBody>
          </p:sp>
        </mc:Fallback>
      </mc:AlternateContent>
      <p:sp>
        <p:nvSpPr>
          <p:cNvPr id="5" name="文本框 4"/>
          <p:cNvSpPr txBox="1"/>
          <p:nvPr/>
        </p:nvSpPr>
        <p:spPr>
          <a:xfrm>
            <a:off x="10379519" y="1760054"/>
            <a:ext cx="1028700" cy="369332"/>
          </a:xfrm>
          <a:prstGeom prst="rect">
            <a:avLst/>
          </a:prstGeom>
          <a:noFill/>
        </p:spPr>
        <p:txBody>
          <a:bodyPr wrap="square" rtlCol="0">
            <a:spAutoFit/>
          </a:bodyPr>
          <a:lstStyle/>
          <a:p>
            <a:r>
              <a:rPr kumimoji="1" lang="en-US" altLang="zh-CN" b="1" dirty="0" smtClean="0">
                <a:solidFill>
                  <a:srgbClr val="FF0000"/>
                </a:solidFill>
              </a:rPr>
              <a:t>▶</a:t>
            </a:r>
            <a:r>
              <a:rPr kumimoji="1" lang="zh-TW" altLang="en-US" b="1" dirty="0" smtClean="0">
                <a:solidFill>
                  <a:srgbClr val="FF0000"/>
                </a:solidFill>
              </a:rPr>
              <a:t> 式 </a:t>
            </a:r>
            <a:r>
              <a:rPr kumimoji="1" lang="en-US" altLang="zh-TW" b="1" dirty="0" smtClean="0">
                <a:solidFill>
                  <a:srgbClr val="FF0000"/>
                </a:solidFill>
              </a:rPr>
              <a:t>4.1</a:t>
            </a:r>
            <a:endParaRPr kumimoji="1" lang="zh-CN" altLang="en-US" b="1" dirty="0">
              <a:solidFill>
                <a:srgbClr val="FF0000"/>
              </a:solidFill>
            </a:endParaRPr>
          </a:p>
        </p:txBody>
      </p:sp>
      <mc:AlternateContent xmlns:mc="http://schemas.openxmlformats.org/markup-compatibility/2006" xmlns:a14="http://schemas.microsoft.com/office/drawing/2010/main">
        <mc:Choice Requires="a14">
          <p:sp>
            <p:nvSpPr>
              <p:cNvPr id="6" name="矩形 5"/>
              <p:cNvSpPr/>
              <p:nvPr/>
            </p:nvSpPr>
            <p:spPr>
              <a:xfrm>
                <a:off x="850684" y="2475684"/>
                <a:ext cx="7521791" cy="2554545"/>
              </a:xfrm>
              <a:prstGeom prst="rect">
                <a:avLst/>
              </a:prstGeom>
            </p:spPr>
            <p:txBody>
              <a:bodyPr wrap="square">
                <a:spAutoFit/>
              </a:bodyPr>
              <a:lstStyle/>
              <a:p>
                <a:pPr>
                  <a:lnSpc>
                    <a:spcPct val="200000"/>
                  </a:lnSpc>
                </a:pPr>
                <a:r>
                  <a:rPr lang="zh-TW" altLang="en-US" sz="2000" dirty="0" smtClean="0"/>
                  <a:t>在上面的式子中，</a:t>
                </a:r>
                <a:endParaRPr lang="en-US" altLang="zh-TW" sz="2000" dirty="0" smtClean="0"/>
              </a:p>
              <a:p>
                <a:pPr>
                  <a:lnSpc>
                    <a:spcPct val="200000"/>
                  </a:lnSpc>
                </a:pPr>
                <a14:m>
                  <m:oMath xmlns:m="http://schemas.openxmlformats.org/officeDocument/2006/math">
                    <m:sSub>
                      <m:sSubPr>
                        <m:ctrlPr>
                          <a:rPr kumimoji="1" lang="en-US" altLang="zh-CN" sz="2000" i="1">
                            <a:latin typeface="Cambria Math" charset="0"/>
                          </a:rPr>
                        </m:ctrlPr>
                      </m:sSubPr>
                      <m:e>
                        <m:r>
                          <a:rPr kumimoji="1" lang="en-US" altLang="zh-CN" sz="2000" i="1">
                            <a:latin typeface="Cambria Math" charset="0"/>
                          </a:rPr>
                          <m:t>𝑟</m:t>
                        </m:r>
                      </m:e>
                      <m:sub>
                        <m:r>
                          <a:rPr kumimoji="1" lang="en-US" altLang="zh-CN" sz="2000" i="1">
                            <a:latin typeface="Cambria Math" charset="0"/>
                          </a:rPr>
                          <m:t>𝑡</m:t>
                        </m:r>
                        <m:r>
                          <a:rPr kumimoji="1" lang="en-US" altLang="zh-CN" sz="2000" i="1">
                            <a:latin typeface="Cambria Math" charset="0"/>
                          </a:rPr>
                          <m:t>+1</m:t>
                        </m:r>
                      </m:sub>
                    </m:sSub>
                    <m:r>
                      <a:rPr kumimoji="1" lang="en-US" altLang="zh-TW" sz="2000" i="1">
                        <a:latin typeface="Cambria Math" charset="0"/>
                      </a:rPr>
                      <m:t>+</m:t>
                    </m:r>
                    <m:r>
                      <a:rPr kumimoji="1" lang="en-US" altLang="zh-TW" sz="2000" i="1">
                        <a:latin typeface="Cambria Math" charset="0"/>
                        <a:ea typeface="Cambria Math" charset="0"/>
                        <a:cs typeface="Cambria Math" charset="0"/>
                      </a:rPr>
                      <m:t>𝛾</m:t>
                    </m:r>
                    <m:r>
                      <a:rPr kumimoji="1" lang="en-US" altLang="zh-CN" sz="2000" i="1">
                        <a:latin typeface="Cambria Math" charset="0"/>
                        <a:ea typeface="Cambria Math" charset="0"/>
                        <a:cs typeface="Cambria Math" charset="0"/>
                      </a:rPr>
                      <m:t>𝑉</m:t>
                    </m:r>
                    <m:d>
                      <m:dPr>
                        <m:ctrlPr>
                          <a:rPr kumimoji="1" lang="en-US" altLang="zh-CN" sz="2000" i="1">
                            <a:latin typeface="Cambria Math" charset="0"/>
                            <a:ea typeface="Cambria Math" charset="0"/>
                            <a:cs typeface="Cambria Math" charset="0"/>
                          </a:rPr>
                        </m:ctrlPr>
                      </m:dPr>
                      <m:e>
                        <m:sSub>
                          <m:sSubPr>
                            <m:ctrlPr>
                              <a:rPr kumimoji="1" lang="en-US" altLang="zh-CN" sz="2000" i="1">
                                <a:latin typeface="Cambria Math" charset="0"/>
                                <a:ea typeface="Cambria Math" charset="0"/>
                                <a:cs typeface="Cambria Math" charset="0"/>
                              </a:rPr>
                            </m:ctrlPr>
                          </m:sSubPr>
                          <m:e>
                            <m:r>
                              <a:rPr kumimoji="1" lang="en-US" altLang="zh-CN" sz="2000" i="1">
                                <a:latin typeface="Cambria Math" charset="0"/>
                                <a:ea typeface="Cambria Math" charset="0"/>
                                <a:cs typeface="Cambria Math" charset="0"/>
                              </a:rPr>
                              <m:t>𝑆</m:t>
                            </m:r>
                          </m:e>
                          <m:sub>
                            <m:r>
                              <a:rPr kumimoji="1" lang="en-US" altLang="zh-CN" sz="2000" i="1">
                                <a:latin typeface="Cambria Math" charset="0"/>
                                <a:ea typeface="Cambria Math" charset="0"/>
                                <a:cs typeface="Cambria Math" charset="0"/>
                              </a:rPr>
                              <m:t>𝑡</m:t>
                            </m:r>
                            <m:r>
                              <a:rPr kumimoji="1" lang="en-US" altLang="zh-TW" sz="2000" i="1">
                                <a:latin typeface="Cambria Math" charset="0"/>
                                <a:ea typeface="Cambria Math" charset="0"/>
                                <a:cs typeface="Cambria Math" charset="0"/>
                              </a:rPr>
                              <m:t>+1</m:t>
                            </m:r>
                          </m:sub>
                        </m:sSub>
                      </m:e>
                    </m:d>
                  </m:oMath>
                </a14:m>
                <a:r>
                  <a:rPr lang="zh-TW" altLang="en-US" sz="2000" dirty="0" smtClean="0"/>
                  <a:t> 被</a:t>
                </a:r>
                <a:r>
                  <a:rPr lang="zh-TW" altLang="en-US" sz="2000" dirty="0"/>
                  <a:t>稱為是 </a:t>
                </a:r>
                <a:r>
                  <a:rPr lang="en-US" altLang="zh-TW" sz="2000" dirty="0" smtClean="0"/>
                  <a:t>Target</a:t>
                </a:r>
              </a:p>
              <a:p>
                <a:pPr>
                  <a:lnSpc>
                    <a:spcPct val="200000"/>
                  </a:lnSpc>
                </a:pPr>
                <a14:m>
                  <m:oMath xmlns:m="http://schemas.openxmlformats.org/officeDocument/2006/math">
                    <m:sSub>
                      <m:sSubPr>
                        <m:ctrlPr>
                          <a:rPr kumimoji="1" lang="en-US" altLang="zh-CN" sz="2000" i="1">
                            <a:latin typeface="Cambria Math" charset="0"/>
                          </a:rPr>
                        </m:ctrlPr>
                      </m:sSubPr>
                      <m:e>
                        <m:r>
                          <a:rPr kumimoji="1" lang="en-US" altLang="zh-CN" sz="2000" i="1">
                            <a:latin typeface="Cambria Math" charset="0"/>
                          </a:rPr>
                          <m:t>𝑟</m:t>
                        </m:r>
                      </m:e>
                      <m:sub>
                        <m:r>
                          <a:rPr kumimoji="1" lang="en-US" altLang="zh-CN" sz="2000" i="1">
                            <a:latin typeface="Cambria Math" charset="0"/>
                          </a:rPr>
                          <m:t>𝑡</m:t>
                        </m:r>
                        <m:r>
                          <a:rPr kumimoji="1" lang="en-US" altLang="zh-CN" sz="2000" i="1">
                            <a:latin typeface="Cambria Math" charset="0"/>
                          </a:rPr>
                          <m:t>+1</m:t>
                        </m:r>
                      </m:sub>
                    </m:sSub>
                    <m:r>
                      <a:rPr kumimoji="1" lang="en-US" altLang="zh-TW" sz="2000" i="1">
                        <a:latin typeface="Cambria Math" charset="0"/>
                      </a:rPr>
                      <m:t>+</m:t>
                    </m:r>
                    <m:r>
                      <a:rPr kumimoji="1" lang="en-US" altLang="zh-TW" sz="2000" i="1">
                        <a:latin typeface="Cambria Math" charset="0"/>
                        <a:ea typeface="Cambria Math" charset="0"/>
                        <a:cs typeface="Cambria Math" charset="0"/>
                      </a:rPr>
                      <m:t>𝛾</m:t>
                    </m:r>
                    <m:r>
                      <a:rPr kumimoji="1" lang="en-US" altLang="zh-CN" sz="2000" i="1">
                        <a:latin typeface="Cambria Math" charset="0"/>
                        <a:ea typeface="Cambria Math" charset="0"/>
                        <a:cs typeface="Cambria Math" charset="0"/>
                      </a:rPr>
                      <m:t>𝑉</m:t>
                    </m:r>
                    <m:d>
                      <m:dPr>
                        <m:ctrlPr>
                          <a:rPr kumimoji="1" lang="en-US" altLang="zh-CN" sz="2000" i="1">
                            <a:latin typeface="Cambria Math" charset="0"/>
                            <a:ea typeface="Cambria Math" charset="0"/>
                            <a:cs typeface="Cambria Math" charset="0"/>
                          </a:rPr>
                        </m:ctrlPr>
                      </m:dPr>
                      <m:e>
                        <m:sSub>
                          <m:sSubPr>
                            <m:ctrlPr>
                              <a:rPr kumimoji="1" lang="en-US" altLang="zh-CN" sz="2000" i="1">
                                <a:latin typeface="Cambria Math" charset="0"/>
                                <a:ea typeface="Cambria Math" charset="0"/>
                                <a:cs typeface="Cambria Math" charset="0"/>
                              </a:rPr>
                            </m:ctrlPr>
                          </m:sSubPr>
                          <m:e>
                            <m:r>
                              <a:rPr kumimoji="1" lang="en-US" altLang="zh-CN" sz="2000" i="1">
                                <a:latin typeface="Cambria Math" charset="0"/>
                                <a:ea typeface="Cambria Math" charset="0"/>
                                <a:cs typeface="Cambria Math" charset="0"/>
                              </a:rPr>
                              <m:t>𝑆</m:t>
                            </m:r>
                          </m:e>
                          <m:sub>
                            <m:r>
                              <a:rPr kumimoji="1" lang="en-US" altLang="zh-CN" sz="2000" i="1">
                                <a:latin typeface="Cambria Math" charset="0"/>
                                <a:ea typeface="Cambria Math" charset="0"/>
                                <a:cs typeface="Cambria Math" charset="0"/>
                              </a:rPr>
                              <m:t>𝑡</m:t>
                            </m:r>
                            <m:r>
                              <a:rPr kumimoji="1" lang="en-US" altLang="zh-TW" sz="2000" i="1">
                                <a:latin typeface="Cambria Math" charset="0"/>
                                <a:ea typeface="Cambria Math" charset="0"/>
                                <a:cs typeface="Cambria Math" charset="0"/>
                              </a:rPr>
                              <m:t>+1</m:t>
                            </m:r>
                          </m:sub>
                        </m:sSub>
                      </m:e>
                    </m:d>
                    <m:r>
                      <a:rPr kumimoji="1" lang="en-US" altLang="zh-CN" sz="2000" i="1">
                        <a:latin typeface="Cambria Math" charset="0"/>
                      </a:rPr>
                      <m:t>−</m:t>
                    </m:r>
                    <m:r>
                      <a:rPr kumimoji="1" lang="en-US" altLang="zh-CN" sz="2000" i="1">
                        <a:latin typeface="Cambria Math" charset="0"/>
                        <a:ea typeface="Cambria Math" charset="0"/>
                        <a:cs typeface="Cambria Math" charset="0"/>
                      </a:rPr>
                      <m:t>𝑉</m:t>
                    </m:r>
                    <m:d>
                      <m:dPr>
                        <m:ctrlPr>
                          <a:rPr kumimoji="1" lang="en-US" altLang="zh-CN" sz="2000" i="1">
                            <a:latin typeface="Cambria Math" charset="0"/>
                            <a:ea typeface="Cambria Math" charset="0"/>
                            <a:cs typeface="Cambria Math" charset="0"/>
                          </a:rPr>
                        </m:ctrlPr>
                      </m:dPr>
                      <m:e>
                        <m:sSub>
                          <m:sSubPr>
                            <m:ctrlPr>
                              <a:rPr kumimoji="1" lang="en-US" altLang="zh-CN" sz="2000" i="1">
                                <a:latin typeface="Cambria Math" charset="0"/>
                                <a:ea typeface="Cambria Math" charset="0"/>
                                <a:cs typeface="Cambria Math" charset="0"/>
                              </a:rPr>
                            </m:ctrlPr>
                          </m:sSubPr>
                          <m:e>
                            <m:r>
                              <a:rPr kumimoji="1" lang="en-US" altLang="zh-CN" sz="2000" i="1">
                                <a:latin typeface="Cambria Math" charset="0"/>
                                <a:ea typeface="Cambria Math" charset="0"/>
                                <a:cs typeface="Cambria Math" charset="0"/>
                              </a:rPr>
                              <m:t>𝑆</m:t>
                            </m:r>
                          </m:e>
                          <m:sub>
                            <m:r>
                              <a:rPr kumimoji="1" lang="en-US" altLang="zh-CN" sz="2000" i="1">
                                <a:latin typeface="Cambria Math" charset="0"/>
                                <a:ea typeface="Cambria Math" charset="0"/>
                                <a:cs typeface="Cambria Math" charset="0"/>
                              </a:rPr>
                              <m:t>𝑡</m:t>
                            </m:r>
                          </m:sub>
                        </m:sSub>
                      </m:e>
                    </m:d>
                  </m:oMath>
                </a14:m>
                <a:r>
                  <a:rPr lang="zh-TW" altLang="en-US" sz="2000" dirty="0" smtClean="0"/>
                  <a:t>  被稱為是 </a:t>
                </a:r>
                <a:r>
                  <a:rPr lang="en-US" altLang="zh-TW" sz="2000" dirty="0" smtClean="0"/>
                  <a:t>TD-error</a:t>
                </a:r>
                <a:r>
                  <a:rPr lang="zh-TW" altLang="en-US" sz="2000" dirty="0" smtClean="0"/>
                  <a:t>，</a:t>
                </a:r>
                <a:endParaRPr lang="en-US" altLang="zh-TW" sz="2000" dirty="0" smtClean="0"/>
              </a:p>
              <a:p>
                <a:pPr>
                  <a:lnSpc>
                    <a:spcPct val="200000"/>
                  </a:lnSpc>
                </a:pPr>
                <a:r>
                  <a:rPr lang="zh-TW" altLang="en-US" sz="2000" dirty="0" smtClean="0"/>
                  <a:t>記作：</a:t>
                </a:r>
                <a:endParaRPr lang="zh-CN" altLang="en-US" sz="2000" dirty="0"/>
              </a:p>
            </p:txBody>
          </p:sp>
        </mc:Choice>
        <mc:Fallback xmlns="">
          <p:sp>
            <p:nvSpPr>
              <p:cNvPr id="6" name="矩形 5"/>
              <p:cNvSpPr>
                <a:spLocks noRot="1" noChangeAspect="1" noMove="1" noResize="1" noEditPoints="1" noAdjustHandles="1" noChangeArrowheads="1" noChangeShapeType="1" noTextEdit="1"/>
              </p:cNvSpPr>
              <p:nvPr/>
            </p:nvSpPr>
            <p:spPr>
              <a:xfrm>
                <a:off x="850684" y="2475684"/>
                <a:ext cx="7521791" cy="2554545"/>
              </a:xfrm>
              <a:prstGeom prst="rect">
                <a:avLst/>
              </a:prstGeom>
              <a:blipFill rotWithShape="0">
                <a:blip r:embed="rId3"/>
                <a:stretch>
                  <a:fillRect l="-892"/>
                </a:stretch>
              </a:blipFill>
            </p:spPr>
            <p:txBody>
              <a:bodyPr/>
              <a:lstStyle/>
              <a:p>
                <a:r>
                  <a:rPr lang="zh-CN" altLang="en-US">
                    <a:noFill/>
                  </a:rPr>
                  <a:t> </a:t>
                </a:r>
              </a:p>
            </p:txBody>
          </p:sp>
        </mc:Fallback>
      </mc:AlternateContent>
      <p:sp>
        <p:nvSpPr>
          <p:cNvPr id="7" name="文本框 6"/>
          <p:cNvSpPr txBox="1"/>
          <p:nvPr/>
        </p:nvSpPr>
        <p:spPr>
          <a:xfrm>
            <a:off x="10379519" y="5002688"/>
            <a:ext cx="1028700" cy="369332"/>
          </a:xfrm>
          <a:prstGeom prst="rect">
            <a:avLst/>
          </a:prstGeom>
          <a:noFill/>
        </p:spPr>
        <p:txBody>
          <a:bodyPr wrap="square" rtlCol="0">
            <a:spAutoFit/>
          </a:bodyPr>
          <a:lstStyle/>
          <a:p>
            <a:r>
              <a:rPr kumimoji="1" lang="en-US" altLang="zh-CN" b="1" dirty="0" smtClean="0">
                <a:solidFill>
                  <a:srgbClr val="FF0000"/>
                </a:solidFill>
              </a:rPr>
              <a:t>▶</a:t>
            </a:r>
            <a:r>
              <a:rPr kumimoji="1" lang="zh-TW" altLang="en-US" b="1" dirty="0" smtClean="0">
                <a:solidFill>
                  <a:srgbClr val="FF0000"/>
                </a:solidFill>
              </a:rPr>
              <a:t> 式 </a:t>
            </a:r>
            <a:r>
              <a:rPr kumimoji="1" lang="en-US" altLang="zh-TW" b="1" dirty="0" smtClean="0">
                <a:solidFill>
                  <a:srgbClr val="FF0000"/>
                </a:solidFill>
              </a:rPr>
              <a:t>4.2</a:t>
            </a:r>
            <a:endParaRPr kumimoji="1" lang="zh-CN" altLang="en-US" b="1" dirty="0">
              <a:solidFill>
                <a:srgbClr val="FF0000"/>
              </a:solidFill>
            </a:endParaRPr>
          </a:p>
        </p:txBody>
      </p:sp>
      <mc:AlternateContent xmlns:mc="http://schemas.openxmlformats.org/markup-compatibility/2006" xmlns:a14="http://schemas.microsoft.com/office/drawing/2010/main">
        <mc:Choice Requires="a14">
          <p:sp>
            <p:nvSpPr>
              <p:cNvPr id="8" name="矩形 7"/>
              <p:cNvSpPr/>
              <p:nvPr/>
            </p:nvSpPr>
            <p:spPr>
              <a:xfrm>
                <a:off x="850684" y="5058749"/>
                <a:ext cx="331949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2000" i="1">
                              <a:latin typeface="Cambria Math" charset="0"/>
                            </a:rPr>
                          </m:ctrlPr>
                        </m:sSubPr>
                        <m:e>
                          <m:r>
                            <a:rPr lang="en-US" altLang="zh-TW" sz="2000" i="1">
                              <a:latin typeface="Cambria Math" charset="0"/>
                              <a:ea typeface="Cambria Math" charset="0"/>
                              <a:cs typeface="Cambria Math" charset="0"/>
                            </a:rPr>
                            <m:t>𝛿</m:t>
                          </m:r>
                        </m:e>
                        <m:sub>
                          <m:r>
                            <a:rPr lang="en-US" altLang="zh-TW" sz="2000" i="1">
                              <a:latin typeface="Cambria Math" charset="0"/>
                            </a:rPr>
                            <m:t>𝑡</m:t>
                          </m:r>
                        </m:sub>
                      </m:sSub>
                      <m:r>
                        <a:rPr lang="en-US" altLang="zh-TW" sz="2000" i="1">
                          <a:latin typeface="Cambria Math" charset="0"/>
                        </a:rPr>
                        <m:t>=</m:t>
                      </m:r>
                      <m:sSub>
                        <m:sSubPr>
                          <m:ctrlPr>
                            <a:rPr kumimoji="1" lang="en-US" altLang="zh-CN" sz="2000" i="1">
                              <a:latin typeface="Cambria Math" charset="0"/>
                            </a:rPr>
                          </m:ctrlPr>
                        </m:sSubPr>
                        <m:e>
                          <m:r>
                            <a:rPr kumimoji="1" lang="en-US" altLang="zh-CN" sz="2000" i="1">
                              <a:latin typeface="Cambria Math" charset="0"/>
                            </a:rPr>
                            <m:t>𝑟</m:t>
                          </m:r>
                        </m:e>
                        <m:sub>
                          <m:r>
                            <a:rPr kumimoji="1" lang="en-US" altLang="zh-CN" sz="2000" i="1">
                              <a:latin typeface="Cambria Math" charset="0"/>
                            </a:rPr>
                            <m:t>𝑡</m:t>
                          </m:r>
                          <m:r>
                            <a:rPr kumimoji="1" lang="en-US" altLang="zh-CN" sz="2000" i="1">
                              <a:latin typeface="Cambria Math" charset="0"/>
                            </a:rPr>
                            <m:t>+1</m:t>
                          </m:r>
                        </m:sub>
                      </m:sSub>
                      <m:r>
                        <a:rPr kumimoji="1" lang="en-US" altLang="zh-TW" sz="2000" i="1">
                          <a:latin typeface="Cambria Math" charset="0"/>
                        </a:rPr>
                        <m:t>+</m:t>
                      </m:r>
                      <m:r>
                        <a:rPr kumimoji="1" lang="en-US" altLang="zh-CN" sz="2000" i="1">
                          <a:latin typeface="Cambria Math" charset="0"/>
                          <a:ea typeface="Cambria Math" charset="0"/>
                          <a:cs typeface="Cambria Math" charset="0"/>
                        </a:rPr>
                        <m:t>𝑉</m:t>
                      </m:r>
                      <m:d>
                        <m:dPr>
                          <m:ctrlPr>
                            <a:rPr kumimoji="1" lang="en-US" altLang="zh-CN" sz="2000" i="1">
                              <a:latin typeface="Cambria Math" charset="0"/>
                              <a:ea typeface="Cambria Math" charset="0"/>
                              <a:cs typeface="Cambria Math" charset="0"/>
                            </a:rPr>
                          </m:ctrlPr>
                        </m:dPr>
                        <m:e>
                          <m:sSub>
                            <m:sSubPr>
                              <m:ctrlPr>
                                <a:rPr kumimoji="1" lang="en-US" altLang="zh-CN" sz="2000" i="1">
                                  <a:latin typeface="Cambria Math" charset="0"/>
                                  <a:ea typeface="Cambria Math" charset="0"/>
                                  <a:cs typeface="Cambria Math" charset="0"/>
                                </a:rPr>
                              </m:ctrlPr>
                            </m:sSubPr>
                            <m:e>
                              <m:r>
                                <a:rPr kumimoji="1" lang="en-US" altLang="zh-CN" sz="2000" i="1">
                                  <a:latin typeface="Cambria Math" charset="0"/>
                                  <a:ea typeface="Cambria Math" charset="0"/>
                                  <a:cs typeface="Cambria Math" charset="0"/>
                                </a:rPr>
                                <m:t>𝑆</m:t>
                              </m:r>
                            </m:e>
                            <m:sub>
                              <m:r>
                                <a:rPr kumimoji="1" lang="en-US" altLang="zh-CN" sz="2000" i="1">
                                  <a:latin typeface="Cambria Math" charset="0"/>
                                  <a:ea typeface="Cambria Math" charset="0"/>
                                  <a:cs typeface="Cambria Math" charset="0"/>
                                </a:rPr>
                                <m:t>𝑡</m:t>
                              </m:r>
                              <m:r>
                                <a:rPr kumimoji="1" lang="en-US" altLang="zh-TW" sz="2000" i="1">
                                  <a:latin typeface="Cambria Math" charset="0"/>
                                  <a:ea typeface="Cambria Math" charset="0"/>
                                  <a:cs typeface="Cambria Math" charset="0"/>
                                </a:rPr>
                                <m:t>+1</m:t>
                              </m:r>
                            </m:sub>
                          </m:sSub>
                        </m:e>
                      </m:d>
                      <m:r>
                        <a:rPr kumimoji="1" lang="en-US" altLang="zh-CN" sz="2000" i="1">
                          <a:latin typeface="Cambria Math" charset="0"/>
                        </a:rPr>
                        <m:t>−</m:t>
                      </m:r>
                      <m:r>
                        <a:rPr kumimoji="1" lang="en-US" altLang="zh-CN" sz="2000" i="1">
                          <a:latin typeface="Cambria Math" charset="0"/>
                          <a:ea typeface="Cambria Math" charset="0"/>
                          <a:cs typeface="Cambria Math" charset="0"/>
                        </a:rPr>
                        <m:t>𝑉</m:t>
                      </m:r>
                      <m:d>
                        <m:dPr>
                          <m:ctrlPr>
                            <a:rPr kumimoji="1" lang="en-US" altLang="zh-CN" sz="2000" i="1">
                              <a:latin typeface="Cambria Math" charset="0"/>
                              <a:ea typeface="Cambria Math" charset="0"/>
                              <a:cs typeface="Cambria Math" charset="0"/>
                            </a:rPr>
                          </m:ctrlPr>
                        </m:dPr>
                        <m:e>
                          <m:sSub>
                            <m:sSubPr>
                              <m:ctrlPr>
                                <a:rPr kumimoji="1" lang="en-US" altLang="zh-CN" sz="2000" i="1">
                                  <a:latin typeface="Cambria Math" charset="0"/>
                                  <a:ea typeface="Cambria Math" charset="0"/>
                                  <a:cs typeface="Cambria Math" charset="0"/>
                                </a:rPr>
                              </m:ctrlPr>
                            </m:sSubPr>
                            <m:e>
                              <m:r>
                                <a:rPr kumimoji="1" lang="en-US" altLang="zh-CN" sz="2000" i="1">
                                  <a:latin typeface="Cambria Math" charset="0"/>
                                  <a:ea typeface="Cambria Math" charset="0"/>
                                  <a:cs typeface="Cambria Math" charset="0"/>
                                </a:rPr>
                                <m:t>𝑆</m:t>
                              </m:r>
                            </m:e>
                            <m:sub>
                              <m:r>
                                <a:rPr kumimoji="1" lang="en-US" altLang="zh-CN" sz="2000" i="1">
                                  <a:latin typeface="Cambria Math" charset="0"/>
                                  <a:ea typeface="Cambria Math" charset="0"/>
                                  <a:cs typeface="Cambria Math" charset="0"/>
                                </a:rPr>
                                <m:t>𝑡</m:t>
                              </m:r>
                            </m:sub>
                          </m:sSub>
                        </m:e>
                      </m:d>
                    </m:oMath>
                  </m:oMathPara>
                </a14:m>
                <a:endParaRPr lang="zh-CN" altLang="en-US" sz="2000" dirty="0"/>
              </a:p>
            </p:txBody>
          </p:sp>
        </mc:Choice>
        <mc:Fallback xmlns="">
          <p:sp>
            <p:nvSpPr>
              <p:cNvPr id="8" name="矩形 7"/>
              <p:cNvSpPr>
                <a:spLocks noRot="1" noChangeAspect="1" noMove="1" noResize="1" noEditPoints="1" noAdjustHandles="1" noChangeArrowheads="1" noChangeShapeType="1" noTextEdit="1"/>
              </p:cNvSpPr>
              <p:nvPr/>
            </p:nvSpPr>
            <p:spPr>
              <a:xfrm>
                <a:off x="850684" y="5058749"/>
                <a:ext cx="3319498" cy="400110"/>
              </a:xfrm>
              <a:prstGeom prst="rect">
                <a:avLst/>
              </a:prstGeom>
              <a:blipFill rotWithShape="0">
                <a:blip r:embed="rId4"/>
                <a:stretch>
                  <a:fillRect/>
                </a:stretch>
              </a:blipFill>
            </p:spPr>
            <p:txBody>
              <a:bodyPr/>
              <a:lstStyle/>
              <a:p>
                <a:r>
                  <a:rPr lang="zh-CN" altLang="en-US">
                    <a:noFill/>
                  </a:rPr>
                  <a:t> </a:t>
                </a:r>
              </a:p>
            </p:txBody>
          </p:sp>
        </mc:Fallback>
      </mc:AlternateContent>
      <p:sp>
        <p:nvSpPr>
          <p:cNvPr id="9" name="矩形 8"/>
          <p:cNvSpPr/>
          <p:nvPr/>
        </p:nvSpPr>
        <p:spPr>
          <a:xfrm>
            <a:off x="850684" y="801171"/>
            <a:ext cx="3818674" cy="400110"/>
          </a:xfrm>
          <a:prstGeom prst="rect">
            <a:avLst/>
          </a:prstGeom>
        </p:spPr>
        <p:txBody>
          <a:bodyPr wrap="none">
            <a:spAutoFit/>
          </a:bodyPr>
          <a:lstStyle/>
          <a:p>
            <a:r>
              <a:rPr kumimoji="1" lang="en-US" altLang="zh-TW" sz="2000" b="1" dirty="0" smtClean="0"/>
              <a:t>In</a:t>
            </a:r>
            <a:r>
              <a:rPr kumimoji="1" lang="zh-TW" altLang="en-US" sz="2000" b="1" dirty="0" smtClean="0"/>
              <a:t> </a:t>
            </a:r>
            <a:r>
              <a:rPr kumimoji="1" lang="en-US" altLang="zh-TW" sz="2000" b="1" dirty="0" smtClean="0"/>
              <a:t>Temporal-Different</a:t>
            </a:r>
            <a:r>
              <a:rPr kumimoji="1" lang="zh-TW" altLang="en-US" sz="2000" b="1" dirty="0" smtClean="0"/>
              <a:t> </a:t>
            </a:r>
            <a:r>
              <a:rPr kumimoji="1" lang="en-US" altLang="zh-TW" sz="2000" b="1" dirty="0" smtClean="0"/>
              <a:t>Method</a:t>
            </a:r>
            <a:r>
              <a:rPr kumimoji="1" lang="zh-TW" altLang="en-US" sz="2000" b="1" dirty="0" smtClean="0"/>
              <a:t> </a:t>
            </a:r>
            <a:endParaRPr lang="zh-CN" altLang="en-US" sz="2000" dirty="0"/>
          </a:p>
        </p:txBody>
      </p:sp>
    </p:spTree>
    <p:extLst>
      <p:ext uri="{BB962C8B-B14F-4D97-AF65-F5344CB8AC3E}">
        <p14:creationId xmlns:p14="http://schemas.microsoft.com/office/powerpoint/2010/main" val="15713770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5266" y="803344"/>
            <a:ext cx="4735729" cy="400110"/>
          </a:xfrm>
          <a:prstGeom prst="rect">
            <a:avLst/>
          </a:prstGeom>
        </p:spPr>
        <p:txBody>
          <a:bodyPr wrap="square">
            <a:spAutoFit/>
          </a:bodyPr>
          <a:lstStyle/>
          <a:p>
            <a:r>
              <a:rPr lang="zh-TW" altLang="en-US" sz="2000" dirty="0" smtClean="0"/>
              <a:t> </a:t>
            </a:r>
            <a:r>
              <a:rPr lang="en-US" altLang="zh-TW" sz="2000" dirty="0" smtClean="0"/>
              <a:t>Monte-Carlo</a:t>
            </a:r>
            <a:r>
              <a:rPr lang="zh-TW" altLang="en-US" sz="2000" dirty="0" smtClean="0"/>
              <a:t> 的公式裡面含有 </a:t>
            </a:r>
            <a:r>
              <a:rPr lang="en-US" altLang="zh-TW" sz="2000" dirty="0"/>
              <a:t>TD-error</a:t>
            </a:r>
            <a:endParaRPr lang="zh-CN" altLang="en-US" sz="2000" dirty="0"/>
          </a:p>
        </p:txBody>
      </p:sp>
      <mc:AlternateContent xmlns:mc="http://schemas.openxmlformats.org/markup-compatibility/2006" xmlns:a14="http://schemas.microsoft.com/office/drawing/2010/main">
        <mc:Choice Requires="a14">
          <p:sp>
            <p:nvSpPr>
              <p:cNvPr id="5" name="文本框 4"/>
              <p:cNvSpPr txBox="1"/>
              <p:nvPr/>
            </p:nvSpPr>
            <p:spPr>
              <a:xfrm>
                <a:off x="650658" y="1679501"/>
                <a:ext cx="407534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000" b="0" i="1" smtClean="0">
                          <a:latin typeface="Cambria Math" charset="0"/>
                        </a:rPr>
                        <m:t>𝑉</m:t>
                      </m:r>
                      <m:d>
                        <m:dPr>
                          <m:ctrlPr>
                            <a:rPr kumimoji="1" lang="en-US" altLang="zh-CN" sz="2000" b="0" i="1" smtClean="0">
                              <a:latin typeface="Cambria Math" charset="0"/>
                            </a:rPr>
                          </m:ctrlPr>
                        </m:dPr>
                        <m:e>
                          <m:sSub>
                            <m:sSubPr>
                              <m:ctrlPr>
                                <a:rPr kumimoji="1" lang="en-US" altLang="zh-CN" sz="2000" b="0" i="1" smtClean="0">
                                  <a:latin typeface="Cambria Math" charset="0"/>
                                </a:rPr>
                              </m:ctrlPr>
                            </m:sSubPr>
                            <m:e>
                              <m:r>
                                <a:rPr kumimoji="1" lang="en-US" altLang="zh-CN" sz="2000" b="0" i="1" smtClean="0">
                                  <a:latin typeface="Cambria Math" charset="0"/>
                                </a:rPr>
                                <m:t>𝑆</m:t>
                              </m:r>
                            </m:e>
                            <m:sub>
                              <m:r>
                                <a:rPr kumimoji="1" lang="en-US" altLang="zh-CN" sz="2000" b="0" i="1" smtClean="0">
                                  <a:latin typeface="Cambria Math" charset="0"/>
                                </a:rPr>
                                <m:t>𝑡</m:t>
                              </m:r>
                            </m:sub>
                          </m:sSub>
                        </m:e>
                      </m:d>
                      <m:r>
                        <a:rPr kumimoji="1" lang="en-US" altLang="zh-CN" sz="2000" b="0" i="1" smtClean="0">
                          <a:latin typeface="Cambria Math" charset="0"/>
                          <a:ea typeface="Cambria Math" charset="0"/>
                          <a:cs typeface="Cambria Math" charset="0"/>
                        </a:rPr>
                        <m:t>←</m:t>
                      </m:r>
                      <m:r>
                        <a:rPr kumimoji="1" lang="en-US" altLang="zh-CN" sz="2000" b="0" i="1" smtClean="0">
                          <a:latin typeface="Cambria Math" charset="0"/>
                          <a:ea typeface="Cambria Math" charset="0"/>
                          <a:cs typeface="Cambria Math" charset="0"/>
                        </a:rPr>
                        <m:t>𝑉</m:t>
                      </m:r>
                      <m:d>
                        <m:dPr>
                          <m:ctrlPr>
                            <a:rPr kumimoji="1" lang="en-US" altLang="zh-CN" sz="2000" b="0" i="1" smtClean="0">
                              <a:latin typeface="Cambria Math" charset="0"/>
                              <a:ea typeface="Cambria Math" charset="0"/>
                              <a:cs typeface="Cambria Math" charset="0"/>
                            </a:rPr>
                          </m:ctrlPr>
                        </m:dPr>
                        <m:e>
                          <m:sSub>
                            <m:sSubPr>
                              <m:ctrlPr>
                                <a:rPr kumimoji="1" lang="en-US" altLang="zh-CN" sz="2000" b="0" i="1" smtClean="0">
                                  <a:latin typeface="Cambria Math" charset="0"/>
                                  <a:ea typeface="Cambria Math" charset="0"/>
                                  <a:cs typeface="Cambria Math" charset="0"/>
                                </a:rPr>
                              </m:ctrlPr>
                            </m:sSubPr>
                            <m:e>
                              <m:r>
                                <a:rPr kumimoji="1" lang="en-US" altLang="zh-CN" sz="2000" b="0" i="1" smtClean="0">
                                  <a:latin typeface="Cambria Math" charset="0"/>
                                  <a:ea typeface="Cambria Math" charset="0"/>
                                  <a:cs typeface="Cambria Math" charset="0"/>
                                </a:rPr>
                                <m:t>𝑆</m:t>
                              </m:r>
                            </m:e>
                            <m:sub>
                              <m:r>
                                <a:rPr kumimoji="1" lang="en-US" altLang="zh-CN" sz="2000" b="0" i="1" smtClean="0">
                                  <a:latin typeface="Cambria Math" charset="0"/>
                                  <a:ea typeface="Cambria Math" charset="0"/>
                                  <a:cs typeface="Cambria Math" charset="0"/>
                                </a:rPr>
                                <m:t>𝑡</m:t>
                              </m:r>
                            </m:sub>
                          </m:sSub>
                        </m:e>
                      </m:d>
                      <m:r>
                        <a:rPr kumimoji="1" lang="en-US" altLang="zh-CN" sz="2000" b="0" i="1" smtClean="0">
                          <a:latin typeface="Cambria Math" charset="0"/>
                          <a:ea typeface="Cambria Math" charset="0"/>
                          <a:cs typeface="Cambria Math" charset="0"/>
                        </a:rPr>
                        <m:t>+</m:t>
                      </m:r>
                      <m:r>
                        <a:rPr kumimoji="1" lang="zh-CN" altLang="en-US" sz="2000" i="1" smtClean="0">
                          <a:latin typeface="Cambria Math" charset="0"/>
                          <a:ea typeface="Cambria Math" charset="0"/>
                          <a:cs typeface="Cambria Math" charset="0"/>
                        </a:rPr>
                        <m:t>𝛼</m:t>
                      </m:r>
                      <m:r>
                        <a:rPr kumimoji="1" lang="en-US" altLang="zh-CN" sz="2000" b="0" i="1" smtClean="0">
                          <a:latin typeface="Cambria Math" charset="0"/>
                          <a:ea typeface="Cambria Math" charset="0"/>
                          <a:cs typeface="Cambria Math" charset="0"/>
                        </a:rPr>
                        <m:t> (</m:t>
                      </m:r>
                      <m:sSub>
                        <m:sSubPr>
                          <m:ctrlPr>
                            <a:rPr kumimoji="1" lang="en-US" altLang="zh-CN" sz="2000" b="0" i="1" smtClean="0">
                              <a:solidFill>
                                <a:srgbClr val="FF0000"/>
                              </a:solidFill>
                              <a:latin typeface="Cambria Math" charset="0"/>
                            </a:rPr>
                          </m:ctrlPr>
                        </m:sSubPr>
                        <m:e>
                          <m:r>
                            <a:rPr kumimoji="1" lang="en-US" altLang="zh-CN" sz="2000" b="0" i="1" smtClean="0">
                              <a:solidFill>
                                <a:srgbClr val="FF0000"/>
                              </a:solidFill>
                              <a:latin typeface="Cambria Math" charset="0"/>
                            </a:rPr>
                            <m:t>𝑅</m:t>
                          </m:r>
                        </m:e>
                        <m:sub>
                          <m:r>
                            <a:rPr kumimoji="1" lang="en-US" altLang="zh-CN" sz="2000" b="0" i="1" smtClean="0">
                              <a:solidFill>
                                <a:srgbClr val="FF0000"/>
                              </a:solidFill>
                              <a:latin typeface="Cambria Math" charset="0"/>
                            </a:rPr>
                            <m:t>𝑡</m:t>
                          </m:r>
                        </m:sub>
                      </m:sSub>
                      <m:r>
                        <a:rPr kumimoji="1" lang="en-US" altLang="zh-CN" sz="2000" b="0" i="1" smtClean="0">
                          <a:solidFill>
                            <a:srgbClr val="FF0000"/>
                          </a:solidFill>
                          <a:latin typeface="Cambria Math" charset="0"/>
                        </a:rPr>
                        <m:t>−</m:t>
                      </m:r>
                      <m:r>
                        <a:rPr kumimoji="1" lang="en-US" altLang="zh-CN" sz="2000" b="0" i="1" smtClean="0">
                          <a:solidFill>
                            <a:srgbClr val="FF0000"/>
                          </a:solidFill>
                          <a:latin typeface="Cambria Math" charset="0"/>
                          <a:ea typeface="Cambria Math" charset="0"/>
                          <a:cs typeface="Cambria Math" charset="0"/>
                        </a:rPr>
                        <m:t>𝑉</m:t>
                      </m:r>
                      <m:d>
                        <m:dPr>
                          <m:ctrlPr>
                            <a:rPr kumimoji="1" lang="en-US" altLang="zh-CN" sz="2000" b="0" i="1" smtClean="0">
                              <a:solidFill>
                                <a:srgbClr val="FF0000"/>
                              </a:solidFill>
                              <a:latin typeface="Cambria Math" charset="0"/>
                              <a:ea typeface="Cambria Math" charset="0"/>
                              <a:cs typeface="Cambria Math" charset="0"/>
                            </a:rPr>
                          </m:ctrlPr>
                        </m:dPr>
                        <m:e>
                          <m:sSub>
                            <m:sSubPr>
                              <m:ctrlPr>
                                <a:rPr kumimoji="1" lang="en-US" altLang="zh-CN" sz="2000" b="0" i="1" smtClean="0">
                                  <a:solidFill>
                                    <a:srgbClr val="FF0000"/>
                                  </a:solidFill>
                                  <a:latin typeface="Cambria Math" charset="0"/>
                                  <a:ea typeface="Cambria Math" charset="0"/>
                                  <a:cs typeface="Cambria Math" charset="0"/>
                                </a:rPr>
                              </m:ctrlPr>
                            </m:sSubPr>
                            <m:e>
                              <m:r>
                                <a:rPr kumimoji="1" lang="en-US" altLang="zh-CN" sz="2000" b="0" i="1" smtClean="0">
                                  <a:solidFill>
                                    <a:srgbClr val="FF0000"/>
                                  </a:solidFill>
                                  <a:latin typeface="Cambria Math" charset="0"/>
                                  <a:ea typeface="Cambria Math" charset="0"/>
                                  <a:cs typeface="Cambria Math" charset="0"/>
                                </a:rPr>
                                <m:t>𝑆</m:t>
                              </m:r>
                            </m:e>
                            <m:sub>
                              <m:r>
                                <a:rPr kumimoji="1" lang="en-US" altLang="zh-CN" sz="2000" b="0" i="1" smtClean="0">
                                  <a:solidFill>
                                    <a:srgbClr val="FF0000"/>
                                  </a:solidFill>
                                  <a:latin typeface="Cambria Math" charset="0"/>
                                  <a:ea typeface="Cambria Math" charset="0"/>
                                  <a:cs typeface="Cambria Math" charset="0"/>
                                </a:rPr>
                                <m:t>𝑡</m:t>
                              </m:r>
                            </m:sub>
                          </m:sSub>
                        </m:e>
                      </m:d>
                      <m:r>
                        <a:rPr kumimoji="1" lang="en-US" altLang="zh-CN" sz="2000" b="0" i="1" smtClean="0">
                          <a:latin typeface="Cambria Math" charset="0"/>
                          <a:ea typeface="Cambria Math" charset="0"/>
                          <a:cs typeface="Cambria Math" charset="0"/>
                        </a:rPr>
                        <m:t>)</m:t>
                      </m:r>
                    </m:oMath>
                  </m:oMathPara>
                </a14:m>
                <a:endParaRPr kumimoji="1" lang="zh-CN" altLang="en-US" sz="2000" dirty="0"/>
              </a:p>
            </p:txBody>
          </p:sp>
        </mc:Choice>
        <mc:Fallback xmlns="">
          <p:sp>
            <p:nvSpPr>
              <p:cNvPr id="5" name="文本框 4"/>
              <p:cNvSpPr txBox="1">
                <a:spLocks noRot="1" noChangeAspect="1" noMove="1" noResize="1" noEditPoints="1" noAdjustHandles="1" noChangeArrowheads="1" noChangeShapeType="1" noTextEdit="1"/>
              </p:cNvSpPr>
              <p:nvPr/>
            </p:nvSpPr>
            <p:spPr>
              <a:xfrm>
                <a:off x="650658" y="1679501"/>
                <a:ext cx="4075345" cy="307777"/>
              </a:xfrm>
              <a:prstGeom prst="rect">
                <a:avLst/>
              </a:prstGeom>
              <a:blipFill rotWithShape="0">
                <a:blip r:embed="rId2"/>
                <a:stretch>
                  <a:fillRect t="-146000" b="-18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7036593" y="1633334"/>
                <a:ext cx="4779170" cy="400110"/>
              </a:xfrm>
              <a:prstGeom prst="rect">
                <a:avLst/>
              </a:prstGeom>
              <a:noFill/>
            </p:spPr>
            <p:txBody>
              <a:bodyPr wrap="square" rtlCol="0">
                <a:spAutoFit/>
              </a:bodyPr>
              <a:lstStyle/>
              <a:p>
                <a:r>
                  <a:rPr kumimoji="1" lang="en-US" altLang="zh-TW" sz="2000" dirty="0" smtClean="0"/>
                  <a:t>TD</a:t>
                </a:r>
                <a:r>
                  <a:rPr kumimoji="1" lang="en-US" altLang="zh-TW" sz="2000" dirty="0" smtClean="0">
                    <a:solidFill>
                      <a:schemeClr val="tx1"/>
                    </a:solidFill>
                  </a:rPr>
                  <a:t>-Error</a:t>
                </a:r>
                <a:r>
                  <a:rPr kumimoji="1" lang="zh-TW" altLang="en-US" sz="2000" dirty="0" smtClean="0">
                    <a:solidFill>
                      <a:schemeClr val="tx1"/>
                    </a:solidFill>
                  </a:rPr>
                  <a:t>：</a:t>
                </a:r>
                <a14:m>
                  <m:oMath xmlns:m="http://schemas.openxmlformats.org/officeDocument/2006/math">
                    <m:sSub>
                      <m:sSubPr>
                        <m:ctrlPr>
                          <a:rPr lang="en-US" altLang="zh-TW" sz="2000" i="1">
                            <a:latin typeface="Cambria Math" charset="0"/>
                          </a:rPr>
                        </m:ctrlPr>
                      </m:sSubPr>
                      <m:e>
                        <m:r>
                          <a:rPr lang="en-US" altLang="zh-TW" sz="2000" i="1">
                            <a:latin typeface="Cambria Math" charset="0"/>
                            <a:ea typeface="Cambria Math" charset="0"/>
                            <a:cs typeface="Cambria Math" charset="0"/>
                          </a:rPr>
                          <m:t>𝛿</m:t>
                        </m:r>
                      </m:e>
                      <m:sub>
                        <m:r>
                          <a:rPr lang="en-US" altLang="zh-TW" sz="2000" i="1">
                            <a:latin typeface="Cambria Math" charset="0"/>
                          </a:rPr>
                          <m:t>𝑡</m:t>
                        </m:r>
                      </m:sub>
                    </m:sSub>
                    <m:r>
                      <a:rPr lang="en-US" altLang="zh-TW" sz="2000" i="1">
                        <a:latin typeface="Cambria Math" charset="0"/>
                      </a:rPr>
                      <m:t>=</m:t>
                    </m:r>
                    <m:sSub>
                      <m:sSubPr>
                        <m:ctrlPr>
                          <a:rPr kumimoji="1" lang="en-US" altLang="zh-CN" sz="2000" i="1">
                            <a:latin typeface="Cambria Math" charset="0"/>
                          </a:rPr>
                        </m:ctrlPr>
                      </m:sSubPr>
                      <m:e>
                        <m:r>
                          <a:rPr kumimoji="1" lang="en-US" altLang="zh-CN" sz="2000" i="1">
                            <a:latin typeface="Cambria Math" charset="0"/>
                          </a:rPr>
                          <m:t>𝑟</m:t>
                        </m:r>
                      </m:e>
                      <m:sub>
                        <m:r>
                          <a:rPr kumimoji="1" lang="en-US" altLang="zh-CN" sz="2000" i="1">
                            <a:latin typeface="Cambria Math" charset="0"/>
                          </a:rPr>
                          <m:t>𝑡</m:t>
                        </m:r>
                        <m:r>
                          <a:rPr kumimoji="1" lang="en-US" altLang="zh-CN" sz="2000" i="1">
                            <a:latin typeface="Cambria Math" charset="0"/>
                          </a:rPr>
                          <m:t>+1</m:t>
                        </m:r>
                      </m:sub>
                    </m:sSub>
                    <m:r>
                      <a:rPr kumimoji="1" lang="en-US" altLang="zh-TW" sz="2000" i="1">
                        <a:latin typeface="Cambria Math" charset="0"/>
                      </a:rPr>
                      <m:t>+</m:t>
                    </m:r>
                    <m:r>
                      <a:rPr kumimoji="1" lang="en-US" altLang="zh-TW" sz="2000" i="1">
                        <a:latin typeface="Cambria Math" charset="0"/>
                        <a:ea typeface="Cambria Math" charset="0"/>
                        <a:cs typeface="Cambria Math" charset="0"/>
                      </a:rPr>
                      <m:t>𝛾</m:t>
                    </m:r>
                    <m:r>
                      <a:rPr kumimoji="1" lang="en-US" altLang="zh-CN" sz="2000" i="1">
                        <a:latin typeface="Cambria Math" charset="0"/>
                        <a:ea typeface="Cambria Math" charset="0"/>
                        <a:cs typeface="Cambria Math" charset="0"/>
                      </a:rPr>
                      <m:t>𝑉</m:t>
                    </m:r>
                    <m:d>
                      <m:dPr>
                        <m:ctrlPr>
                          <a:rPr kumimoji="1" lang="en-US" altLang="zh-CN" sz="2000" i="1">
                            <a:latin typeface="Cambria Math" charset="0"/>
                            <a:ea typeface="Cambria Math" charset="0"/>
                            <a:cs typeface="Cambria Math" charset="0"/>
                          </a:rPr>
                        </m:ctrlPr>
                      </m:dPr>
                      <m:e>
                        <m:sSub>
                          <m:sSubPr>
                            <m:ctrlPr>
                              <a:rPr kumimoji="1" lang="en-US" altLang="zh-CN" sz="2000" i="1">
                                <a:latin typeface="Cambria Math" charset="0"/>
                                <a:ea typeface="Cambria Math" charset="0"/>
                                <a:cs typeface="Cambria Math" charset="0"/>
                              </a:rPr>
                            </m:ctrlPr>
                          </m:sSubPr>
                          <m:e>
                            <m:r>
                              <a:rPr kumimoji="1" lang="en-US" altLang="zh-CN" sz="2000" i="1">
                                <a:latin typeface="Cambria Math" charset="0"/>
                                <a:ea typeface="Cambria Math" charset="0"/>
                                <a:cs typeface="Cambria Math" charset="0"/>
                              </a:rPr>
                              <m:t>𝑆</m:t>
                            </m:r>
                          </m:e>
                          <m:sub>
                            <m:r>
                              <a:rPr kumimoji="1" lang="en-US" altLang="zh-CN" sz="2000" i="1">
                                <a:latin typeface="Cambria Math" charset="0"/>
                                <a:ea typeface="Cambria Math" charset="0"/>
                                <a:cs typeface="Cambria Math" charset="0"/>
                              </a:rPr>
                              <m:t>𝑡</m:t>
                            </m:r>
                            <m:r>
                              <a:rPr kumimoji="1" lang="en-US" altLang="zh-TW" sz="2000" i="1">
                                <a:latin typeface="Cambria Math" charset="0"/>
                                <a:ea typeface="Cambria Math" charset="0"/>
                                <a:cs typeface="Cambria Math" charset="0"/>
                              </a:rPr>
                              <m:t>+1</m:t>
                            </m:r>
                          </m:sub>
                        </m:sSub>
                      </m:e>
                    </m:d>
                    <m:r>
                      <a:rPr kumimoji="1" lang="en-US" altLang="zh-CN" sz="2000" i="1">
                        <a:latin typeface="Cambria Math" charset="0"/>
                      </a:rPr>
                      <m:t>−</m:t>
                    </m:r>
                    <m:r>
                      <a:rPr kumimoji="1" lang="en-US" altLang="zh-CN" sz="2000" i="1">
                        <a:latin typeface="Cambria Math" charset="0"/>
                        <a:ea typeface="Cambria Math" charset="0"/>
                        <a:cs typeface="Cambria Math" charset="0"/>
                      </a:rPr>
                      <m:t>𝑉</m:t>
                    </m:r>
                    <m:d>
                      <m:dPr>
                        <m:ctrlPr>
                          <a:rPr kumimoji="1" lang="en-US" altLang="zh-CN" sz="2000" i="1">
                            <a:latin typeface="Cambria Math" charset="0"/>
                            <a:ea typeface="Cambria Math" charset="0"/>
                            <a:cs typeface="Cambria Math" charset="0"/>
                          </a:rPr>
                        </m:ctrlPr>
                      </m:dPr>
                      <m:e>
                        <m:sSub>
                          <m:sSubPr>
                            <m:ctrlPr>
                              <a:rPr kumimoji="1" lang="en-US" altLang="zh-CN" sz="2000" i="1">
                                <a:latin typeface="Cambria Math" charset="0"/>
                                <a:ea typeface="Cambria Math" charset="0"/>
                                <a:cs typeface="Cambria Math" charset="0"/>
                              </a:rPr>
                            </m:ctrlPr>
                          </m:sSubPr>
                          <m:e>
                            <m:r>
                              <a:rPr kumimoji="1" lang="en-US" altLang="zh-CN" sz="2000" i="1">
                                <a:latin typeface="Cambria Math" charset="0"/>
                                <a:ea typeface="Cambria Math" charset="0"/>
                                <a:cs typeface="Cambria Math" charset="0"/>
                              </a:rPr>
                              <m:t>𝑆</m:t>
                            </m:r>
                          </m:e>
                          <m:sub>
                            <m:r>
                              <a:rPr kumimoji="1" lang="en-US" altLang="zh-CN" sz="2000" i="1">
                                <a:latin typeface="Cambria Math" charset="0"/>
                                <a:ea typeface="Cambria Math" charset="0"/>
                                <a:cs typeface="Cambria Math" charset="0"/>
                              </a:rPr>
                              <m:t>𝑡</m:t>
                            </m:r>
                          </m:sub>
                        </m:sSub>
                      </m:e>
                    </m:d>
                  </m:oMath>
                </a14:m>
                <a:endParaRPr lang="zh-CN" altLang="en-US" sz="2000" dirty="0"/>
              </a:p>
            </p:txBody>
          </p:sp>
        </mc:Choice>
        <mc:Fallback xmlns="">
          <p:sp>
            <p:nvSpPr>
              <p:cNvPr id="6" name="文本框 5"/>
              <p:cNvSpPr txBox="1">
                <a:spLocks noRot="1" noChangeAspect="1" noMove="1" noResize="1" noEditPoints="1" noAdjustHandles="1" noChangeArrowheads="1" noChangeShapeType="1" noTextEdit="1"/>
              </p:cNvSpPr>
              <p:nvPr/>
            </p:nvSpPr>
            <p:spPr>
              <a:xfrm>
                <a:off x="7036593" y="1633334"/>
                <a:ext cx="4779170" cy="400110"/>
              </a:xfrm>
              <a:prstGeom prst="rect">
                <a:avLst/>
              </a:prstGeom>
              <a:blipFill rotWithShape="0">
                <a:blip r:embed="rId3"/>
                <a:stretch>
                  <a:fillRect l="-1276" t="-1060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836396" y="2444234"/>
                <a:ext cx="405271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i="1" smtClean="0">
                              <a:solidFill>
                                <a:schemeClr val="tx1">
                                  <a:lumMod val="95000"/>
                                  <a:lumOff val="5000"/>
                                </a:schemeClr>
                              </a:solidFill>
                              <a:latin typeface="Cambria Math" charset="0"/>
                            </a:rPr>
                          </m:ctrlPr>
                        </m:sSubPr>
                        <m:e>
                          <m:r>
                            <a:rPr kumimoji="1" lang="en-US" altLang="zh-CN" sz="2000" i="1">
                              <a:solidFill>
                                <a:schemeClr val="tx1">
                                  <a:lumMod val="95000"/>
                                  <a:lumOff val="5000"/>
                                </a:schemeClr>
                              </a:solidFill>
                              <a:latin typeface="Cambria Math" charset="0"/>
                            </a:rPr>
                            <m:t>𝑅</m:t>
                          </m:r>
                        </m:e>
                        <m:sub>
                          <m:r>
                            <a:rPr kumimoji="1" lang="en-US" altLang="zh-CN" sz="2000" i="1">
                              <a:solidFill>
                                <a:schemeClr val="tx1">
                                  <a:lumMod val="95000"/>
                                  <a:lumOff val="5000"/>
                                </a:schemeClr>
                              </a:solidFill>
                              <a:latin typeface="Cambria Math" charset="0"/>
                            </a:rPr>
                            <m:t>𝑡</m:t>
                          </m:r>
                        </m:sub>
                      </m:sSub>
                      <m:r>
                        <a:rPr kumimoji="1" lang="en-US" altLang="zh-CN" sz="2000" i="1">
                          <a:solidFill>
                            <a:schemeClr val="tx1">
                              <a:lumMod val="95000"/>
                              <a:lumOff val="5000"/>
                            </a:schemeClr>
                          </a:solidFill>
                          <a:latin typeface="Cambria Math" charset="0"/>
                        </a:rPr>
                        <m:t>−</m:t>
                      </m:r>
                      <m:r>
                        <a:rPr kumimoji="1" lang="en-US" altLang="zh-CN" sz="2000" i="1">
                          <a:solidFill>
                            <a:schemeClr val="tx1">
                              <a:lumMod val="95000"/>
                              <a:lumOff val="5000"/>
                            </a:schemeClr>
                          </a:solidFill>
                          <a:latin typeface="Cambria Math" charset="0"/>
                          <a:ea typeface="Cambria Math" charset="0"/>
                          <a:cs typeface="Cambria Math" charset="0"/>
                        </a:rPr>
                        <m:t>𝑉</m:t>
                      </m:r>
                      <m:d>
                        <m:dPr>
                          <m:ctrlPr>
                            <a:rPr kumimoji="1" lang="en-US" altLang="zh-CN" sz="2000" i="1">
                              <a:solidFill>
                                <a:schemeClr val="tx1">
                                  <a:lumMod val="95000"/>
                                  <a:lumOff val="5000"/>
                                </a:schemeClr>
                              </a:solidFill>
                              <a:latin typeface="Cambria Math" charset="0"/>
                              <a:ea typeface="Cambria Math" charset="0"/>
                              <a:cs typeface="Cambria Math" charset="0"/>
                            </a:rPr>
                          </m:ctrlPr>
                        </m:dPr>
                        <m:e>
                          <m:sSub>
                            <m:sSubPr>
                              <m:ctrlPr>
                                <a:rPr kumimoji="1" lang="en-US" altLang="zh-CN" sz="2000" i="1">
                                  <a:solidFill>
                                    <a:schemeClr val="tx1">
                                      <a:lumMod val="95000"/>
                                      <a:lumOff val="5000"/>
                                    </a:schemeClr>
                                  </a:solidFill>
                                  <a:latin typeface="Cambria Math" charset="0"/>
                                  <a:ea typeface="Cambria Math" charset="0"/>
                                  <a:cs typeface="Cambria Math" charset="0"/>
                                </a:rPr>
                              </m:ctrlPr>
                            </m:sSubPr>
                            <m:e>
                              <m:r>
                                <a:rPr kumimoji="1" lang="en-US" altLang="zh-CN" sz="2000" i="1">
                                  <a:solidFill>
                                    <a:schemeClr val="tx1">
                                      <a:lumMod val="95000"/>
                                      <a:lumOff val="5000"/>
                                    </a:schemeClr>
                                  </a:solidFill>
                                  <a:latin typeface="Cambria Math" charset="0"/>
                                  <a:ea typeface="Cambria Math" charset="0"/>
                                  <a:cs typeface="Cambria Math" charset="0"/>
                                </a:rPr>
                                <m:t>𝑆</m:t>
                              </m:r>
                            </m:e>
                            <m:sub>
                              <m:r>
                                <a:rPr kumimoji="1" lang="en-US" altLang="zh-CN" sz="2000" i="1">
                                  <a:solidFill>
                                    <a:schemeClr val="tx1">
                                      <a:lumMod val="95000"/>
                                      <a:lumOff val="5000"/>
                                    </a:schemeClr>
                                  </a:solidFill>
                                  <a:latin typeface="Cambria Math" charset="0"/>
                                  <a:ea typeface="Cambria Math" charset="0"/>
                                  <a:cs typeface="Cambria Math" charset="0"/>
                                </a:rPr>
                                <m:t>𝑡</m:t>
                              </m:r>
                            </m:sub>
                          </m:sSub>
                        </m:e>
                      </m:d>
                      <m:r>
                        <a:rPr kumimoji="1" lang="en-US" altLang="zh-TW" sz="2000" b="0" i="1" smtClean="0">
                          <a:solidFill>
                            <a:schemeClr val="tx1">
                              <a:lumMod val="95000"/>
                              <a:lumOff val="5000"/>
                            </a:schemeClr>
                          </a:solidFill>
                          <a:latin typeface="Cambria Math" charset="0"/>
                          <a:ea typeface="Cambria Math" charset="0"/>
                          <a:cs typeface="Cambria Math" charset="0"/>
                        </a:rPr>
                        <m:t>=</m:t>
                      </m:r>
                      <m:sSub>
                        <m:sSubPr>
                          <m:ctrlPr>
                            <a:rPr kumimoji="1" lang="en-US" altLang="zh-CN" sz="2000" i="1">
                              <a:latin typeface="Cambria Math" charset="0"/>
                            </a:rPr>
                          </m:ctrlPr>
                        </m:sSubPr>
                        <m:e>
                          <m:r>
                            <a:rPr kumimoji="1" lang="en-US" altLang="zh-CN" sz="2000" i="1">
                              <a:latin typeface="Cambria Math" charset="0"/>
                            </a:rPr>
                            <m:t>𝑟</m:t>
                          </m:r>
                        </m:e>
                        <m:sub>
                          <m:r>
                            <a:rPr kumimoji="1" lang="en-US" altLang="zh-CN" sz="2000" i="1">
                              <a:latin typeface="Cambria Math" charset="0"/>
                            </a:rPr>
                            <m:t>𝑡</m:t>
                          </m:r>
                          <m:r>
                            <a:rPr kumimoji="1" lang="en-US" altLang="zh-CN" sz="2000" i="1">
                              <a:latin typeface="Cambria Math" charset="0"/>
                            </a:rPr>
                            <m:t>+1</m:t>
                          </m:r>
                        </m:sub>
                      </m:sSub>
                      <m:r>
                        <a:rPr kumimoji="1" lang="en-US" altLang="zh-TW" sz="2000" b="0" i="1" smtClean="0">
                          <a:latin typeface="Cambria Math" charset="0"/>
                        </a:rPr>
                        <m:t>+</m:t>
                      </m:r>
                      <m:r>
                        <a:rPr kumimoji="1" lang="en-US" altLang="zh-TW" sz="2000" b="0" i="1" smtClean="0">
                          <a:latin typeface="Cambria Math" charset="0"/>
                          <a:ea typeface="Cambria Math" charset="0"/>
                          <a:cs typeface="Cambria Math" charset="0"/>
                        </a:rPr>
                        <m:t>𝛾</m:t>
                      </m:r>
                      <m:sSub>
                        <m:sSubPr>
                          <m:ctrlPr>
                            <a:rPr kumimoji="1" lang="en-US" altLang="zh-CN" sz="2000" i="1">
                              <a:latin typeface="Cambria Math" charset="0"/>
                            </a:rPr>
                          </m:ctrlPr>
                        </m:sSubPr>
                        <m:e>
                          <m:r>
                            <a:rPr kumimoji="1" lang="en-US" altLang="zh-TW" sz="2000" b="0" i="1" smtClean="0">
                              <a:latin typeface="Cambria Math" charset="0"/>
                            </a:rPr>
                            <m:t>𝑅</m:t>
                          </m:r>
                        </m:e>
                        <m:sub>
                          <m:r>
                            <a:rPr kumimoji="1" lang="en-US" altLang="zh-CN" sz="2000" i="1">
                              <a:latin typeface="Cambria Math" charset="0"/>
                            </a:rPr>
                            <m:t>𝑡</m:t>
                          </m:r>
                          <m:r>
                            <a:rPr kumimoji="1" lang="en-US" altLang="zh-CN" sz="2000" i="1">
                              <a:latin typeface="Cambria Math" charset="0"/>
                            </a:rPr>
                            <m:t>+1</m:t>
                          </m:r>
                        </m:sub>
                      </m:sSub>
                      <m:r>
                        <a:rPr kumimoji="1" lang="en-US" altLang="zh-TW" sz="2000" b="0" i="1" smtClean="0">
                          <a:latin typeface="Cambria Math" charset="0"/>
                        </a:rPr>
                        <m:t>−</m:t>
                      </m:r>
                      <m:r>
                        <a:rPr kumimoji="1" lang="en-US" altLang="zh-CN" sz="2000" i="1" smtClean="0">
                          <a:solidFill>
                            <a:schemeClr val="tx1"/>
                          </a:solidFill>
                          <a:latin typeface="Cambria Math" charset="0"/>
                          <a:ea typeface="Cambria Math" charset="0"/>
                          <a:cs typeface="Cambria Math" charset="0"/>
                        </a:rPr>
                        <m:t>𝑉</m:t>
                      </m:r>
                      <m:d>
                        <m:dPr>
                          <m:ctrlPr>
                            <a:rPr kumimoji="1" lang="en-US" altLang="zh-CN" sz="2000" i="1">
                              <a:solidFill>
                                <a:schemeClr val="tx1"/>
                              </a:solidFill>
                              <a:latin typeface="Cambria Math" charset="0"/>
                              <a:ea typeface="Cambria Math" charset="0"/>
                              <a:cs typeface="Cambria Math" charset="0"/>
                            </a:rPr>
                          </m:ctrlPr>
                        </m:dPr>
                        <m:e>
                          <m:sSub>
                            <m:sSubPr>
                              <m:ctrlPr>
                                <a:rPr kumimoji="1" lang="en-US" altLang="zh-CN" sz="2000" i="1">
                                  <a:solidFill>
                                    <a:schemeClr val="tx1"/>
                                  </a:solidFill>
                                  <a:latin typeface="Cambria Math" charset="0"/>
                                  <a:ea typeface="Cambria Math" charset="0"/>
                                  <a:cs typeface="Cambria Math" charset="0"/>
                                </a:rPr>
                              </m:ctrlPr>
                            </m:sSubPr>
                            <m:e>
                              <m:r>
                                <a:rPr kumimoji="1" lang="en-US" altLang="zh-CN" sz="2000" i="1">
                                  <a:solidFill>
                                    <a:schemeClr val="tx1"/>
                                  </a:solidFill>
                                  <a:latin typeface="Cambria Math" charset="0"/>
                                  <a:ea typeface="Cambria Math" charset="0"/>
                                  <a:cs typeface="Cambria Math" charset="0"/>
                                </a:rPr>
                                <m:t>𝑆</m:t>
                              </m:r>
                            </m:e>
                            <m:sub>
                              <m:r>
                                <a:rPr kumimoji="1" lang="en-US" altLang="zh-CN" sz="2000" i="1">
                                  <a:solidFill>
                                    <a:schemeClr val="tx1"/>
                                  </a:solidFill>
                                  <a:latin typeface="Cambria Math" charset="0"/>
                                  <a:ea typeface="Cambria Math" charset="0"/>
                                  <a:cs typeface="Cambria Math" charset="0"/>
                                </a:rPr>
                                <m:t>𝑡</m:t>
                              </m:r>
                            </m:sub>
                          </m:sSub>
                        </m:e>
                      </m:d>
                    </m:oMath>
                  </m:oMathPara>
                </a14:m>
                <a:endParaRPr lang="zh-CN" alt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836396" y="2444234"/>
                <a:ext cx="4052713" cy="400110"/>
              </a:xfrm>
              <a:prstGeom prst="rect">
                <a:avLst/>
              </a:prstGeom>
              <a:blipFill rotWithShape="0">
                <a:blip r:embed="rId4"/>
                <a:stretch>
                  <a:fillRect b="-4545"/>
                </a:stretch>
              </a:blipFill>
            </p:spPr>
            <p:txBody>
              <a:bodyPr/>
              <a:lstStyle/>
              <a:p>
                <a:r>
                  <a:rPr lang="zh-CN" altLang="en-US">
                    <a:noFill/>
                  </a:rPr>
                  <a:t> </a:t>
                </a:r>
              </a:p>
            </p:txBody>
          </p:sp>
        </mc:Fallback>
      </mc:AlternateContent>
      <p:sp>
        <p:nvSpPr>
          <p:cNvPr id="9" name="文本框 8"/>
          <p:cNvSpPr txBox="1"/>
          <p:nvPr/>
        </p:nvSpPr>
        <p:spPr>
          <a:xfrm>
            <a:off x="9779794" y="2421624"/>
            <a:ext cx="1778794" cy="369332"/>
          </a:xfrm>
          <a:prstGeom prst="rect">
            <a:avLst/>
          </a:prstGeom>
          <a:noFill/>
        </p:spPr>
        <p:txBody>
          <a:bodyPr wrap="square" rtlCol="0">
            <a:spAutoFit/>
          </a:bodyPr>
          <a:lstStyle/>
          <a:p>
            <a:r>
              <a:rPr kumimoji="1" lang="en-US" altLang="zh-TW" b="1" dirty="0" smtClean="0">
                <a:solidFill>
                  <a:srgbClr val="FF0000"/>
                </a:solidFill>
              </a:rPr>
              <a:t>From</a:t>
            </a:r>
            <a:r>
              <a:rPr kumimoji="1" lang="zh-TW" altLang="en-US" b="1" dirty="0" smtClean="0">
                <a:solidFill>
                  <a:srgbClr val="FF0000"/>
                </a:solidFill>
              </a:rPr>
              <a:t> </a:t>
            </a:r>
            <a:r>
              <a:rPr kumimoji="1" lang="en-US" altLang="zh-CN" b="1" dirty="0" smtClean="0">
                <a:solidFill>
                  <a:srgbClr val="FF0000"/>
                </a:solidFill>
              </a:rPr>
              <a:t>▶</a:t>
            </a:r>
            <a:r>
              <a:rPr kumimoji="1" lang="zh-TW" altLang="en-US" b="1" dirty="0" smtClean="0">
                <a:solidFill>
                  <a:srgbClr val="FF0000"/>
                </a:solidFill>
              </a:rPr>
              <a:t> 式 </a:t>
            </a:r>
            <a:r>
              <a:rPr kumimoji="1" lang="en-US" altLang="zh-TW" b="1" dirty="0" smtClean="0">
                <a:solidFill>
                  <a:srgbClr val="FF0000"/>
                </a:solidFill>
              </a:rPr>
              <a:t>1.3</a:t>
            </a:r>
            <a:endParaRPr kumimoji="1" lang="zh-CN" altLang="en-US" b="1" dirty="0">
              <a:solidFill>
                <a:srgbClr val="FF0000"/>
              </a:solidFill>
            </a:endParaRPr>
          </a:p>
        </p:txBody>
      </p:sp>
      <mc:AlternateContent xmlns:mc="http://schemas.openxmlformats.org/markup-compatibility/2006" xmlns:a14="http://schemas.microsoft.com/office/drawing/2010/main">
        <mc:Choice Requires="a14">
          <p:sp>
            <p:nvSpPr>
              <p:cNvPr id="10" name="矩形 9"/>
              <p:cNvSpPr/>
              <p:nvPr/>
            </p:nvSpPr>
            <p:spPr>
              <a:xfrm>
                <a:off x="2074236" y="2998502"/>
                <a:ext cx="539481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TW" sz="2000" i="1" smtClean="0">
                          <a:solidFill>
                            <a:schemeClr val="tx1"/>
                          </a:solidFill>
                          <a:latin typeface="Cambria Math" charset="0"/>
                          <a:ea typeface="Cambria Math" charset="0"/>
                          <a:cs typeface="Cambria Math" charset="0"/>
                        </a:rPr>
                        <m:t>=</m:t>
                      </m:r>
                      <m:sSub>
                        <m:sSubPr>
                          <m:ctrlPr>
                            <a:rPr kumimoji="1" lang="en-US" altLang="zh-CN" sz="2000" i="1" smtClean="0">
                              <a:solidFill>
                                <a:srgbClr val="FF0000"/>
                              </a:solidFill>
                              <a:latin typeface="Cambria Math" charset="0"/>
                            </a:rPr>
                          </m:ctrlPr>
                        </m:sSubPr>
                        <m:e>
                          <m:r>
                            <a:rPr kumimoji="1" lang="en-US" altLang="zh-CN" sz="2000" i="1">
                              <a:solidFill>
                                <a:srgbClr val="FF0000"/>
                              </a:solidFill>
                              <a:latin typeface="Cambria Math" charset="0"/>
                            </a:rPr>
                            <m:t>𝑟</m:t>
                          </m:r>
                        </m:e>
                        <m:sub>
                          <m:r>
                            <a:rPr kumimoji="1" lang="en-US" altLang="zh-CN" sz="2000" i="1">
                              <a:solidFill>
                                <a:srgbClr val="FF0000"/>
                              </a:solidFill>
                              <a:latin typeface="Cambria Math" charset="0"/>
                            </a:rPr>
                            <m:t>𝑡</m:t>
                          </m:r>
                          <m:r>
                            <a:rPr kumimoji="1" lang="en-US" altLang="zh-CN" sz="2000" i="1">
                              <a:solidFill>
                                <a:srgbClr val="FF0000"/>
                              </a:solidFill>
                              <a:latin typeface="Cambria Math" charset="0"/>
                            </a:rPr>
                            <m:t>+1</m:t>
                          </m:r>
                        </m:sub>
                      </m:sSub>
                      <m:r>
                        <a:rPr kumimoji="1" lang="en-US" altLang="zh-TW" sz="2000" i="1">
                          <a:solidFill>
                            <a:schemeClr val="tx1"/>
                          </a:solidFill>
                          <a:latin typeface="Cambria Math" charset="0"/>
                        </a:rPr>
                        <m:t>+</m:t>
                      </m:r>
                      <m:r>
                        <a:rPr kumimoji="1" lang="en-US" altLang="zh-TW" sz="2000" i="1">
                          <a:solidFill>
                            <a:schemeClr val="tx1"/>
                          </a:solidFill>
                          <a:latin typeface="Cambria Math" charset="0"/>
                          <a:ea typeface="Cambria Math" charset="0"/>
                          <a:cs typeface="Cambria Math" charset="0"/>
                        </a:rPr>
                        <m:t>𝛾</m:t>
                      </m:r>
                      <m:sSub>
                        <m:sSubPr>
                          <m:ctrlPr>
                            <a:rPr kumimoji="1" lang="en-US" altLang="zh-CN" sz="2000" i="1">
                              <a:solidFill>
                                <a:schemeClr val="tx1"/>
                              </a:solidFill>
                              <a:latin typeface="Cambria Math" charset="0"/>
                            </a:rPr>
                          </m:ctrlPr>
                        </m:sSubPr>
                        <m:e>
                          <m:r>
                            <a:rPr kumimoji="1" lang="en-US" altLang="zh-TW" sz="2000" i="1">
                              <a:solidFill>
                                <a:schemeClr val="tx1"/>
                              </a:solidFill>
                              <a:latin typeface="Cambria Math" charset="0"/>
                            </a:rPr>
                            <m:t>𝑅</m:t>
                          </m:r>
                        </m:e>
                        <m:sub>
                          <m:r>
                            <a:rPr kumimoji="1" lang="en-US" altLang="zh-CN" sz="2000" i="1">
                              <a:solidFill>
                                <a:schemeClr val="tx1"/>
                              </a:solidFill>
                              <a:latin typeface="Cambria Math" charset="0"/>
                            </a:rPr>
                            <m:t>𝑡</m:t>
                          </m:r>
                          <m:r>
                            <a:rPr kumimoji="1" lang="en-US" altLang="zh-CN" sz="2000" i="1">
                              <a:solidFill>
                                <a:schemeClr val="tx1"/>
                              </a:solidFill>
                              <a:latin typeface="Cambria Math" charset="0"/>
                            </a:rPr>
                            <m:t>+1</m:t>
                          </m:r>
                        </m:sub>
                      </m:sSub>
                      <m:r>
                        <a:rPr kumimoji="1" lang="en-US" altLang="zh-TW" sz="2000" i="1" smtClean="0">
                          <a:solidFill>
                            <a:srgbClr val="FF0000"/>
                          </a:solidFill>
                          <a:latin typeface="Cambria Math" charset="0"/>
                        </a:rPr>
                        <m:t>−</m:t>
                      </m:r>
                      <m:r>
                        <a:rPr kumimoji="1" lang="en-US" altLang="zh-CN" sz="2000" i="1">
                          <a:solidFill>
                            <a:srgbClr val="FF0000"/>
                          </a:solidFill>
                          <a:latin typeface="Cambria Math" charset="0"/>
                          <a:ea typeface="Cambria Math" charset="0"/>
                          <a:cs typeface="Cambria Math" charset="0"/>
                        </a:rPr>
                        <m:t>𝑉</m:t>
                      </m:r>
                      <m:d>
                        <m:dPr>
                          <m:ctrlPr>
                            <a:rPr kumimoji="1" lang="en-US" altLang="zh-CN" sz="2000" i="1">
                              <a:solidFill>
                                <a:srgbClr val="FF0000"/>
                              </a:solidFill>
                              <a:latin typeface="Cambria Math" charset="0"/>
                              <a:ea typeface="Cambria Math" charset="0"/>
                              <a:cs typeface="Cambria Math" charset="0"/>
                            </a:rPr>
                          </m:ctrlPr>
                        </m:dPr>
                        <m:e>
                          <m:sSub>
                            <m:sSubPr>
                              <m:ctrlPr>
                                <a:rPr kumimoji="1" lang="en-US" altLang="zh-CN" sz="2000" i="1">
                                  <a:solidFill>
                                    <a:srgbClr val="FF0000"/>
                                  </a:solidFill>
                                  <a:latin typeface="Cambria Math" charset="0"/>
                                  <a:ea typeface="Cambria Math" charset="0"/>
                                  <a:cs typeface="Cambria Math" charset="0"/>
                                </a:rPr>
                              </m:ctrlPr>
                            </m:sSubPr>
                            <m:e>
                              <m:r>
                                <a:rPr kumimoji="1" lang="en-US" altLang="zh-CN" sz="2000" i="1">
                                  <a:solidFill>
                                    <a:srgbClr val="FF0000"/>
                                  </a:solidFill>
                                  <a:latin typeface="Cambria Math" charset="0"/>
                                  <a:ea typeface="Cambria Math" charset="0"/>
                                  <a:cs typeface="Cambria Math" charset="0"/>
                                </a:rPr>
                                <m:t>𝑆</m:t>
                              </m:r>
                            </m:e>
                            <m:sub>
                              <m:r>
                                <a:rPr kumimoji="1" lang="en-US" altLang="zh-CN" sz="2000" i="1">
                                  <a:solidFill>
                                    <a:srgbClr val="FF0000"/>
                                  </a:solidFill>
                                  <a:latin typeface="Cambria Math" charset="0"/>
                                  <a:ea typeface="Cambria Math" charset="0"/>
                                  <a:cs typeface="Cambria Math" charset="0"/>
                                </a:rPr>
                                <m:t>𝑡</m:t>
                              </m:r>
                            </m:sub>
                          </m:sSub>
                        </m:e>
                      </m:d>
                      <m:r>
                        <a:rPr kumimoji="1" lang="en-US" altLang="zh-TW" sz="2000" b="0" i="1" smtClean="0">
                          <a:solidFill>
                            <a:schemeClr val="tx1"/>
                          </a:solidFill>
                          <a:latin typeface="Cambria Math" charset="0"/>
                          <a:ea typeface="Cambria Math" charset="0"/>
                          <a:cs typeface="Cambria Math" charset="0"/>
                        </a:rPr>
                        <m:t>+</m:t>
                      </m:r>
                      <m:r>
                        <a:rPr kumimoji="1" lang="en-US" altLang="zh-TW" sz="2000" i="1" smtClean="0">
                          <a:solidFill>
                            <a:srgbClr val="FF0000"/>
                          </a:solidFill>
                          <a:latin typeface="Cambria Math" charset="0"/>
                          <a:ea typeface="Cambria Math" charset="0"/>
                          <a:cs typeface="Cambria Math" charset="0"/>
                        </a:rPr>
                        <m:t>𝛾</m:t>
                      </m:r>
                      <m:r>
                        <a:rPr kumimoji="1" lang="en-US" altLang="zh-CN" sz="2000" i="1">
                          <a:solidFill>
                            <a:srgbClr val="FF0000"/>
                          </a:solidFill>
                          <a:latin typeface="Cambria Math" charset="0"/>
                          <a:ea typeface="Cambria Math" charset="0"/>
                          <a:cs typeface="Cambria Math" charset="0"/>
                        </a:rPr>
                        <m:t>𝑉</m:t>
                      </m:r>
                      <m:d>
                        <m:dPr>
                          <m:ctrlPr>
                            <a:rPr kumimoji="1" lang="en-US" altLang="zh-CN" sz="2000" i="1">
                              <a:solidFill>
                                <a:srgbClr val="FF0000"/>
                              </a:solidFill>
                              <a:latin typeface="Cambria Math" charset="0"/>
                              <a:ea typeface="Cambria Math" charset="0"/>
                              <a:cs typeface="Cambria Math" charset="0"/>
                            </a:rPr>
                          </m:ctrlPr>
                        </m:dPr>
                        <m:e>
                          <m:sSub>
                            <m:sSubPr>
                              <m:ctrlPr>
                                <a:rPr kumimoji="1" lang="en-US" altLang="zh-CN" sz="2000" i="1">
                                  <a:solidFill>
                                    <a:srgbClr val="FF0000"/>
                                  </a:solidFill>
                                  <a:latin typeface="Cambria Math" charset="0"/>
                                  <a:ea typeface="Cambria Math" charset="0"/>
                                  <a:cs typeface="Cambria Math" charset="0"/>
                                </a:rPr>
                              </m:ctrlPr>
                            </m:sSubPr>
                            <m:e>
                              <m:r>
                                <a:rPr kumimoji="1" lang="en-US" altLang="zh-CN" sz="2000" i="1">
                                  <a:solidFill>
                                    <a:srgbClr val="FF0000"/>
                                  </a:solidFill>
                                  <a:latin typeface="Cambria Math" charset="0"/>
                                  <a:ea typeface="Cambria Math" charset="0"/>
                                  <a:cs typeface="Cambria Math" charset="0"/>
                                </a:rPr>
                                <m:t>𝑆</m:t>
                              </m:r>
                            </m:e>
                            <m:sub>
                              <m:r>
                                <a:rPr kumimoji="1" lang="en-US" altLang="zh-CN" sz="2000" i="1">
                                  <a:solidFill>
                                    <a:srgbClr val="FF0000"/>
                                  </a:solidFill>
                                  <a:latin typeface="Cambria Math" charset="0"/>
                                  <a:ea typeface="Cambria Math" charset="0"/>
                                  <a:cs typeface="Cambria Math" charset="0"/>
                                </a:rPr>
                                <m:t>𝑡</m:t>
                              </m:r>
                              <m:r>
                                <a:rPr kumimoji="1" lang="en-US" altLang="zh-TW" sz="2000" b="0" i="1" smtClean="0">
                                  <a:solidFill>
                                    <a:srgbClr val="FF0000"/>
                                  </a:solidFill>
                                  <a:latin typeface="Cambria Math" charset="0"/>
                                  <a:ea typeface="Cambria Math" charset="0"/>
                                  <a:cs typeface="Cambria Math" charset="0"/>
                                </a:rPr>
                                <m:t>+1</m:t>
                              </m:r>
                            </m:sub>
                          </m:sSub>
                        </m:e>
                      </m:d>
                      <m:r>
                        <a:rPr kumimoji="1" lang="en-US" altLang="zh-TW" sz="2000" b="0" i="1" smtClean="0">
                          <a:latin typeface="Cambria Math" charset="0"/>
                          <a:ea typeface="Cambria Math" charset="0"/>
                          <a:cs typeface="Cambria Math" charset="0"/>
                        </a:rPr>
                        <m:t>−</m:t>
                      </m:r>
                      <m:r>
                        <a:rPr kumimoji="1" lang="en-US" altLang="zh-TW" sz="2000" i="1">
                          <a:latin typeface="Cambria Math" charset="0"/>
                          <a:ea typeface="Cambria Math" charset="0"/>
                          <a:cs typeface="Cambria Math" charset="0"/>
                        </a:rPr>
                        <m:t>𝛾</m:t>
                      </m:r>
                      <m:r>
                        <a:rPr kumimoji="1" lang="en-US" altLang="zh-CN" sz="2000" i="1">
                          <a:latin typeface="Cambria Math" charset="0"/>
                          <a:ea typeface="Cambria Math" charset="0"/>
                          <a:cs typeface="Cambria Math" charset="0"/>
                        </a:rPr>
                        <m:t>𝑉</m:t>
                      </m:r>
                      <m:d>
                        <m:dPr>
                          <m:ctrlPr>
                            <a:rPr kumimoji="1" lang="en-US" altLang="zh-CN" sz="2000" i="1">
                              <a:latin typeface="Cambria Math" charset="0"/>
                              <a:ea typeface="Cambria Math" charset="0"/>
                              <a:cs typeface="Cambria Math" charset="0"/>
                            </a:rPr>
                          </m:ctrlPr>
                        </m:dPr>
                        <m:e>
                          <m:sSub>
                            <m:sSubPr>
                              <m:ctrlPr>
                                <a:rPr kumimoji="1" lang="en-US" altLang="zh-CN" sz="2000" i="1">
                                  <a:latin typeface="Cambria Math" charset="0"/>
                                  <a:ea typeface="Cambria Math" charset="0"/>
                                  <a:cs typeface="Cambria Math" charset="0"/>
                                </a:rPr>
                              </m:ctrlPr>
                            </m:sSubPr>
                            <m:e>
                              <m:r>
                                <a:rPr kumimoji="1" lang="en-US" altLang="zh-CN" sz="2000" i="1">
                                  <a:latin typeface="Cambria Math" charset="0"/>
                                  <a:ea typeface="Cambria Math" charset="0"/>
                                  <a:cs typeface="Cambria Math" charset="0"/>
                                </a:rPr>
                                <m:t>𝑆</m:t>
                              </m:r>
                            </m:e>
                            <m:sub>
                              <m:r>
                                <a:rPr kumimoji="1" lang="en-US" altLang="zh-CN" sz="2000" i="1">
                                  <a:latin typeface="Cambria Math" charset="0"/>
                                  <a:ea typeface="Cambria Math" charset="0"/>
                                  <a:cs typeface="Cambria Math" charset="0"/>
                                </a:rPr>
                                <m:t>𝑡</m:t>
                              </m:r>
                              <m:r>
                                <a:rPr kumimoji="1" lang="en-US" altLang="zh-TW" sz="2000" i="1">
                                  <a:latin typeface="Cambria Math" charset="0"/>
                                  <a:ea typeface="Cambria Math" charset="0"/>
                                  <a:cs typeface="Cambria Math" charset="0"/>
                                </a:rPr>
                                <m:t>+1</m:t>
                              </m:r>
                            </m:sub>
                          </m:sSub>
                        </m:e>
                      </m:d>
                    </m:oMath>
                  </m:oMathPara>
                </a14:m>
                <a:endParaRPr lang="zh-CN" altLang="en-US" sz="2000" dirty="0">
                  <a:solidFill>
                    <a:schemeClr val="tx1"/>
                  </a:solidFill>
                </a:endParaRPr>
              </a:p>
            </p:txBody>
          </p:sp>
        </mc:Choice>
        <mc:Fallback xmlns="">
          <p:sp>
            <p:nvSpPr>
              <p:cNvPr id="10" name="矩形 9"/>
              <p:cNvSpPr>
                <a:spLocks noRot="1" noChangeAspect="1" noMove="1" noResize="1" noEditPoints="1" noAdjustHandles="1" noChangeArrowheads="1" noChangeShapeType="1" noTextEdit="1"/>
              </p:cNvSpPr>
              <p:nvPr/>
            </p:nvSpPr>
            <p:spPr>
              <a:xfrm>
                <a:off x="2074236" y="2998502"/>
                <a:ext cx="5394810" cy="400110"/>
              </a:xfrm>
              <a:prstGeom prst="rect">
                <a:avLst/>
              </a:prstGeom>
              <a:blipFill rotWithShape="0">
                <a:blip r:embed="rId5"/>
                <a:stretch>
                  <a:fillRect b="-4545"/>
                </a:stretch>
              </a:blipFill>
            </p:spPr>
            <p:txBody>
              <a:bodyPr/>
              <a:lstStyle/>
              <a:p>
                <a:r>
                  <a:rPr lang="zh-CN" altLang="en-US">
                    <a:noFill/>
                  </a:rPr>
                  <a:t> </a:t>
                </a:r>
              </a:p>
            </p:txBody>
          </p:sp>
        </mc:Fallback>
      </mc:AlternateContent>
      <p:sp>
        <p:nvSpPr>
          <p:cNvPr id="11" name="文本框 10"/>
          <p:cNvSpPr txBox="1"/>
          <p:nvPr/>
        </p:nvSpPr>
        <p:spPr>
          <a:xfrm>
            <a:off x="9779794" y="3013891"/>
            <a:ext cx="1778794" cy="369332"/>
          </a:xfrm>
          <a:prstGeom prst="rect">
            <a:avLst/>
          </a:prstGeom>
          <a:noFill/>
        </p:spPr>
        <p:txBody>
          <a:bodyPr wrap="square" rtlCol="0">
            <a:spAutoFit/>
          </a:bodyPr>
          <a:lstStyle/>
          <a:p>
            <a:r>
              <a:rPr kumimoji="1" lang="zh-TW" altLang="en-US" b="1" dirty="0" smtClean="0"/>
              <a:t>加一項減一項</a:t>
            </a:r>
            <a:endParaRPr kumimoji="1" lang="zh-CN" altLang="en-US" b="1" dirty="0"/>
          </a:p>
        </p:txBody>
      </p:sp>
      <mc:AlternateContent xmlns:mc="http://schemas.openxmlformats.org/markup-compatibility/2006" xmlns:a14="http://schemas.microsoft.com/office/drawing/2010/main">
        <mc:Choice Requires="a14">
          <p:sp>
            <p:nvSpPr>
              <p:cNvPr id="12" name="矩形 11"/>
              <p:cNvSpPr/>
              <p:nvPr/>
            </p:nvSpPr>
            <p:spPr>
              <a:xfrm>
                <a:off x="2074236" y="3581213"/>
                <a:ext cx="298620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TW" sz="2000" i="1" smtClean="0">
                          <a:solidFill>
                            <a:schemeClr val="tx1"/>
                          </a:solidFill>
                          <a:latin typeface="Cambria Math" charset="0"/>
                          <a:ea typeface="Cambria Math" charset="0"/>
                          <a:cs typeface="Cambria Math" charset="0"/>
                        </a:rPr>
                        <m:t>=</m:t>
                      </m:r>
                      <m:sSub>
                        <m:sSubPr>
                          <m:ctrlPr>
                            <a:rPr lang="en-US" altLang="zh-TW" sz="2000" i="1">
                              <a:latin typeface="Cambria Math" charset="0"/>
                            </a:rPr>
                          </m:ctrlPr>
                        </m:sSubPr>
                        <m:e>
                          <m:r>
                            <a:rPr lang="en-US" altLang="zh-TW" sz="2000" i="1">
                              <a:latin typeface="Cambria Math" charset="0"/>
                              <a:ea typeface="Cambria Math" charset="0"/>
                              <a:cs typeface="Cambria Math" charset="0"/>
                            </a:rPr>
                            <m:t>𝛿</m:t>
                          </m:r>
                        </m:e>
                        <m:sub>
                          <m:r>
                            <a:rPr lang="en-US" altLang="zh-TW" sz="2000" i="1">
                              <a:latin typeface="Cambria Math" charset="0"/>
                            </a:rPr>
                            <m:t>𝑡</m:t>
                          </m:r>
                        </m:sub>
                      </m:sSub>
                      <m:r>
                        <a:rPr lang="en-US" altLang="zh-TW" sz="2000" b="0" i="1" smtClean="0">
                          <a:latin typeface="Cambria Math" charset="0"/>
                        </a:rPr>
                        <m:t>+</m:t>
                      </m:r>
                      <m:r>
                        <a:rPr kumimoji="1" lang="en-US" altLang="zh-TW" sz="2000" i="1">
                          <a:latin typeface="Cambria Math" charset="0"/>
                          <a:ea typeface="Cambria Math" charset="0"/>
                          <a:cs typeface="Cambria Math" charset="0"/>
                        </a:rPr>
                        <m:t>𝛾</m:t>
                      </m:r>
                      <m:sSub>
                        <m:sSubPr>
                          <m:ctrlPr>
                            <a:rPr kumimoji="1" lang="en-US" altLang="zh-CN" sz="2000" i="1">
                              <a:latin typeface="Cambria Math" charset="0"/>
                            </a:rPr>
                          </m:ctrlPr>
                        </m:sSubPr>
                        <m:e>
                          <m:r>
                            <a:rPr kumimoji="1" lang="en-US" altLang="zh-TW" sz="2000" i="1">
                              <a:latin typeface="Cambria Math" charset="0"/>
                            </a:rPr>
                            <m:t>𝑅</m:t>
                          </m:r>
                        </m:e>
                        <m:sub>
                          <m:r>
                            <a:rPr kumimoji="1" lang="en-US" altLang="zh-CN" sz="2000" i="1">
                              <a:latin typeface="Cambria Math" charset="0"/>
                            </a:rPr>
                            <m:t>𝑡</m:t>
                          </m:r>
                          <m:r>
                            <a:rPr kumimoji="1" lang="en-US" altLang="zh-CN" sz="2000" i="1">
                              <a:latin typeface="Cambria Math" charset="0"/>
                            </a:rPr>
                            <m:t>+1</m:t>
                          </m:r>
                        </m:sub>
                      </m:sSub>
                      <m:r>
                        <a:rPr kumimoji="1" lang="en-US" altLang="zh-TW" sz="2000" i="1">
                          <a:latin typeface="Cambria Math" charset="0"/>
                          <a:ea typeface="Cambria Math" charset="0"/>
                          <a:cs typeface="Cambria Math" charset="0"/>
                        </a:rPr>
                        <m:t>−</m:t>
                      </m:r>
                      <m:r>
                        <a:rPr kumimoji="1" lang="en-US" altLang="zh-TW" sz="2000" i="1">
                          <a:latin typeface="Cambria Math" charset="0"/>
                          <a:ea typeface="Cambria Math" charset="0"/>
                          <a:cs typeface="Cambria Math" charset="0"/>
                        </a:rPr>
                        <m:t>𝛾</m:t>
                      </m:r>
                      <m:r>
                        <a:rPr kumimoji="1" lang="en-US" altLang="zh-CN" sz="2000" i="1">
                          <a:latin typeface="Cambria Math" charset="0"/>
                          <a:ea typeface="Cambria Math" charset="0"/>
                          <a:cs typeface="Cambria Math" charset="0"/>
                        </a:rPr>
                        <m:t>𝑉</m:t>
                      </m:r>
                      <m:d>
                        <m:dPr>
                          <m:ctrlPr>
                            <a:rPr kumimoji="1" lang="en-US" altLang="zh-CN" sz="2000" i="1">
                              <a:latin typeface="Cambria Math" charset="0"/>
                              <a:ea typeface="Cambria Math" charset="0"/>
                              <a:cs typeface="Cambria Math" charset="0"/>
                            </a:rPr>
                          </m:ctrlPr>
                        </m:dPr>
                        <m:e>
                          <m:sSub>
                            <m:sSubPr>
                              <m:ctrlPr>
                                <a:rPr kumimoji="1" lang="en-US" altLang="zh-CN" sz="2000" i="1">
                                  <a:latin typeface="Cambria Math" charset="0"/>
                                  <a:ea typeface="Cambria Math" charset="0"/>
                                  <a:cs typeface="Cambria Math" charset="0"/>
                                </a:rPr>
                              </m:ctrlPr>
                            </m:sSubPr>
                            <m:e>
                              <m:r>
                                <a:rPr kumimoji="1" lang="en-US" altLang="zh-CN" sz="2000" i="1">
                                  <a:latin typeface="Cambria Math" charset="0"/>
                                  <a:ea typeface="Cambria Math" charset="0"/>
                                  <a:cs typeface="Cambria Math" charset="0"/>
                                </a:rPr>
                                <m:t>𝑆</m:t>
                              </m:r>
                            </m:e>
                            <m:sub>
                              <m:r>
                                <a:rPr kumimoji="1" lang="en-US" altLang="zh-CN" sz="2000" i="1">
                                  <a:latin typeface="Cambria Math" charset="0"/>
                                  <a:ea typeface="Cambria Math" charset="0"/>
                                  <a:cs typeface="Cambria Math" charset="0"/>
                                </a:rPr>
                                <m:t>𝑡</m:t>
                              </m:r>
                              <m:r>
                                <a:rPr kumimoji="1" lang="en-US" altLang="zh-TW" sz="2000" i="1">
                                  <a:latin typeface="Cambria Math" charset="0"/>
                                  <a:ea typeface="Cambria Math" charset="0"/>
                                  <a:cs typeface="Cambria Math" charset="0"/>
                                </a:rPr>
                                <m:t>+1</m:t>
                              </m:r>
                            </m:sub>
                          </m:sSub>
                        </m:e>
                      </m:d>
                    </m:oMath>
                  </m:oMathPara>
                </a14:m>
                <a:endParaRPr lang="zh-CN" altLang="en-US" sz="2000" dirty="0">
                  <a:solidFill>
                    <a:schemeClr val="tx1"/>
                  </a:solidFill>
                </a:endParaRPr>
              </a:p>
            </p:txBody>
          </p:sp>
        </mc:Choice>
        <mc:Fallback xmlns="">
          <p:sp>
            <p:nvSpPr>
              <p:cNvPr id="12" name="矩形 11"/>
              <p:cNvSpPr>
                <a:spLocks noRot="1" noChangeAspect="1" noMove="1" noResize="1" noEditPoints="1" noAdjustHandles="1" noChangeArrowheads="1" noChangeShapeType="1" noTextEdit="1"/>
              </p:cNvSpPr>
              <p:nvPr/>
            </p:nvSpPr>
            <p:spPr>
              <a:xfrm>
                <a:off x="2074236" y="3581213"/>
                <a:ext cx="2986202" cy="400110"/>
              </a:xfrm>
              <a:prstGeom prst="rect">
                <a:avLst/>
              </a:prstGeom>
              <a:blipFill rotWithShape="0">
                <a:blip r:embed="rId6"/>
                <a:stretch>
                  <a:fillRect b="-45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7036593" y="1003399"/>
                <a:ext cx="2651303" cy="400110"/>
              </a:xfrm>
              <a:prstGeom prst="rect">
                <a:avLst/>
              </a:prstGeom>
            </p:spPr>
            <p:txBody>
              <a:bodyPr wrap="none">
                <a:spAutoFit/>
              </a:bodyPr>
              <a:lstStyle/>
              <a:p>
                <a:r>
                  <a:rPr kumimoji="1" lang="en-US" altLang="zh-TW" sz="2000" dirty="0" smtClean="0">
                    <a:solidFill>
                      <a:schemeClr val="tx1"/>
                    </a:solidFill>
                  </a:rPr>
                  <a:t>MC-Error</a:t>
                </a:r>
                <a:r>
                  <a:rPr kumimoji="1" lang="zh-TW" altLang="en-US" sz="2000" dirty="0" smtClean="0">
                    <a:solidFill>
                      <a:schemeClr val="tx1"/>
                    </a:solidFill>
                  </a:rPr>
                  <a:t>：</a:t>
                </a:r>
                <a14:m>
                  <m:oMath xmlns:m="http://schemas.openxmlformats.org/officeDocument/2006/math">
                    <m:sSub>
                      <m:sSubPr>
                        <m:ctrlPr>
                          <a:rPr kumimoji="1" lang="en-US" altLang="zh-CN" sz="2000" i="1">
                            <a:solidFill>
                              <a:schemeClr val="tx1"/>
                            </a:solidFill>
                            <a:latin typeface="Cambria Math" charset="0"/>
                          </a:rPr>
                        </m:ctrlPr>
                      </m:sSubPr>
                      <m:e>
                        <m:r>
                          <a:rPr kumimoji="1" lang="en-US" altLang="zh-CN" sz="2000" i="1">
                            <a:solidFill>
                              <a:schemeClr val="tx1"/>
                            </a:solidFill>
                            <a:latin typeface="Cambria Math" charset="0"/>
                          </a:rPr>
                          <m:t>𝑅</m:t>
                        </m:r>
                      </m:e>
                      <m:sub>
                        <m:r>
                          <a:rPr kumimoji="1" lang="en-US" altLang="zh-CN" sz="2000" i="1">
                            <a:solidFill>
                              <a:schemeClr val="tx1"/>
                            </a:solidFill>
                            <a:latin typeface="Cambria Math" charset="0"/>
                          </a:rPr>
                          <m:t>𝑡</m:t>
                        </m:r>
                      </m:sub>
                    </m:sSub>
                    <m:r>
                      <a:rPr kumimoji="1" lang="en-US" altLang="zh-CN" sz="2000" i="1">
                        <a:solidFill>
                          <a:schemeClr val="tx1"/>
                        </a:solidFill>
                        <a:latin typeface="Cambria Math" charset="0"/>
                      </a:rPr>
                      <m:t>−</m:t>
                    </m:r>
                    <m:r>
                      <a:rPr kumimoji="1" lang="en-US" altLang="zh-CN" sz="2000" i="1">
                        <a:solidFill>
                          <a:schemeClr val="tx1"/>
                        </a:solidFill>
                        <a:latin typeface="Cambria Math" charset="0"/>
                        <a:ea typeface="Cambria Math" charset="0"/>
                        <a:cs typeface="Cambria Math" charset="0"/>
                      </a:rPr>
                      <m:t>𝑉</m:t>
                    </m:r>
                    <m:d>
                      <m:dPr>
                        <m:ctrlPr>
                          <a:rPr kumimoji="1" lang="en-US" altLang="zh-CN" sz="2000" i="1">
                            <a:solidFill>
                              <a:schemeClr val="tx1"/>
                            </a:solidFill>
                            <a:latin typeface="Cambria Math" charset="0"/>
                            <a:ea typeface="Cambria Math" charset="0"/>
                            <a:cs typeface="Cambria Math" charset="0"/>
                          </a:rPr>
                        </m:ctrlPr>
                      </m:dPr>
                      <m:e>
                        <m:sSub>
                          <m:sSubPr>
                            <m:ctrlPr>
                              <a:rPr kumimoji="1" lang="en-US" altLang="zh-CN" sz="2000" i="1">
                                <a:solidFill>
                                  <a:schemeClr val="tx1"/>
                                </a:solidFill>
                                <a:latin typeface="Cambria Math" charset="0"/>
                                <a:ea typeface="Cambria Math" charset="0"/>
                                <a:cs typeface="Cambria Math" charset="0"/>
                              </a:rPr>
                            </m:ctrlPr>
                          </m:sSubPr>
                          <m:e>
                            <m:r>
                              <a:rPr kumimoji="1" lang="en-US" altLang="zh-CN" sz="2000" i="1">
                                <a:solidFill>
                                  <a:schemeClr val="tx1"/>
                                </a:solidFill>
                                <a:latin typeface="Cambria Math" charset="0"/>
                                <a:ea typeface="Cambria Math" charset="0"/>
                                <a:cs typeface="Cambria Math" charset="0"/>
                              </a:rPr>
                              <m:t>𝑆</m:t>
                            </m:r>
                          </m:e>
                          <m:sub>
                            <m:r>
                              <a:rPr kumimoji="1" lang="en-US" altLang="zh-CN" sz="2000" i="1">
                                <a:solidFill>
                                  <a:schemeClr val="tx1"/>
                                </a:solidFill>
                                <a:latin typeface="Cambria Math" charset="0"/>
                                <a:ea typeface="Cambria Math" charset="0"/>
                                <a:cs typeface="Cambria Math" charset="0"/>
                              </a:rPr>
                              <m:t>𝑡</m:t>
                            </m:r>
                          </m:sub>
                        </m:sSub>
                      </m:e>
                    </m:d>
                  </m:oMath>
                </a14:m>
                <a:endParaRPr lang="zh-CN" altLang="en-US" sz="2000" dirty="0">
                  <a:solidFill>
                    <a:schemeClr val="tx1"/>
                  </a:solidFill>
                </a:endParaRPr>
              </a:p>
            </p:txBody>
          </p:sp>
        </mc:Choice>
        <mc:Fallback xmlns="">
          <p:sp>
            <p:nvSpPr>
              <p:cNvPr id="14" name="矩形 13"/>
              <p:cNvSpPr>
                <a:spLocks noRot="1" noChangeAspect="1" noMove="1" noResize="1" noEditPoints="1" noAdjustHandles="1" noChangeArrowheads="1" noChangeShapeType="1" noTextEdit="1"/>
              </p:cNvSpPr>
              <p:nvPr/>
            </p:nvSpPr>
            <p:spPr>
              <a:xfrm>
                <a:off x="7036593" y="1003399"/>
                <a:ext cx="2651303" cy="400110"/>
              </a:xfrm>
              <a:prstGeom prst="rect">
                <a:avLst/>
              </a:prstGeom>
              <a:blipFill rotWithShape="0">
                <a:blip r:embed="rId7"/>
                <a:stretch>
                  <a:fillRect l="-2299" t="-10769" b="-27692"/>
                </a:stretch>
              </a:blipFill>
            </p:spPr>
            <p:txBody>
              <a:bodyPr/>
              <a:lstStyle/>
              <a:p>
                <a:r>
                  <a:rPr lang="zh-CN" altLang="en-US">
                    <a:noFill/>
                  </a:rPr>
                  <a:t> </a:t>
                </a:r>
              </a:p>
            </p:txBody>
          </p:sp>
        </mc:Fallback>
      </mc:AlternateContent>
      <p:sp>
        <p:nvSpPr>
          <p:cNvPr id="15" name="矩形 14"/>
          <p:cNvSpPr/>
          <p:nvPr/>
        </p:nvSpPr>
        <p:spPr>
          <a:xfrm>
            <a:off x="6115988" y="871538"/>
            <a:ext cx="5571188" cy="13202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6" name="矩形 15"/>
              <p:cNvSpPr/>
              <p:nvPr/>
            </p:nvSpPr>
            <p:spPr>
              <a:xfrm>
                <a:off x="2058140" y="4128491"/>
                <a:ext cx="3081998" cy="4397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TW" sz="2000" i="1" smtClean="0">
                          <a:solidFill>
                            <a:schemeClr val="tx1"/>
                          </a:solidFill>
                          <a:latin typeface="Cambria Math" charset="0"/>
                          <a:ea typeface="Cambria Math" charset="0"/>
                          <a:cs typeface="Cambria Math" charset="0"/>
                        </a:rPr>
                        <m:t>=</m:t>
                      </m:r>
                      <m:sSub>
                        <m:sSubPr>
                          <m:ctrlPr>
                            <a:rPr lang="en-US" altLang="zh-TW" sz="2000" i="1">
                              <a:latin typeface="Cambria Math" charset="0"/>
                            </a:rPr>
                          </m:ctrlPr>
                        </m:sSubPr>
                        <m:e>
                          <m:r>
                            <a:rPr lang="en-US" altLang="zh-TW" sz="2000" i="1">
                              <a:latin typeface="Cambria Math" charset="0"/>
                              <a:ea typeface="Cambria Math" charset="0"/>
                              <a:cs typeface="Cambria Math" charset="0"/>
                            </a:rPr>
                            <m:t>𝛿</m:t>
                          </m:r>
                        </m:e>
                        <m:sub>
                          <m:r>
                            <a:rPr lang="en-US" altLang="zh-TW" sz="2000" i="1">
                              <a:latin typeface="Cambria Math" charset="0"/>
                            </a:rPr>
                            <m:t>𝑡</m:t>
                          </m:r>
                        </m:sub>
                      </m:sSub>
                      <m:r>
                        <a:rPr lang="en-US" altLang="zh-TW" sz="2000" b="0" i="1" smtClean="0">
                          <a:latin typeface="Cambria Math" charset="0"/>
                        </a:rPr>
                        <m:t>+</m:t>
                      </m:r>
                      <m:r>
                        <a:rPr kumimoji="1" lang="en-US" altLang="zh-TW" sz="2000" i="1">
                          <a:latin typeface="Cambria Math" charset="0"/>
                          <a:ea typeface="Cambria Math" charset="0"/>
                          <a:cs typeface="Cambria Math" charset="0"/>
                        </a:rPr>
                        <m:t>𝛾</m:t>
                      </m:r>
                      <m:d>
                        <m:dPr>
                          <m:ctrlPr>
                            <a:rPr kumimoji="1" lang="mr-IN" altLang="zh-TW" sz="2000" i="1" smtClean="0">
                              <a:latin typeface="Cambria Math" charset="0"/>
                              <a:ea typeface="Cambria Math" charset="0"/>
                              <a:cs typeface="Cambria Math" charset="0"/>
                            </a:rPr>
                          </m:ctrlPr>
                        </m:dPr>
                        <m:e>
                          <m:sSub>
                            <m:sSubPr>
                              <m:ctrlPr>
                                <a:rPr kumimoji="1" lang="en-US" altLang="zh-CN" sz="2000" i="1">
                                  <a:latin typeface="Cambria Math" charset="0"/>
                                </a:rPr>
                              </m:ctrlPr>
                            </m:sSubPr>
                            <m:e>
                              <m:r>
                                <a:rPr kumimoji="1" lang="en-US" altLang="zh-TW" sz="2000" i="1">
                                  <a:latin typeface="Cambria Math" charset="0"/>
                                </a:rPr>
                                <m:t>𝑅</m:t>
                              </m:r>
                            </m:e>
                            <m:sub>
                              <m:r>
                                <a:rPr kumimoji="1" lang="en-US" altLang="zh-CN" sz="2000" i="1">
                                  <a:latin typeface="Cambria Math" charset="0"/>
                                </a:rPr>
                                <m:t>𝑡</m:t>
                              </m:r>
                              <m:r>
                                <a:rPr kumimoji="1" lang="en-US" altLang="zh-CN" sz="2000" i="1">
                                  <a:latin typeface="Cambria Math" charset="0"/>
                                </a:rPr>
                                <m:t>+1</m:t>
                              </m:r>
                            </m:sub>
                          </m:sSub>
                          <m:r>
                            <a:rPr kumimoji="1" lang="en-US" altLang="zh-TW" sz="2000" i="1">
                              <a:latin typeface="Cambria Math" charset="0"/>
                              <a:ea typeface="Cambria Math" charset="0"/>
                              <a:cs typeface="Cambria Math" charset="0"/>
                            </a:rPr>
                            <m:t>−</m:t>
                          </m:r>
                          <m:r>
                            <a:rPr kumimoji="1" lang="en-US" altLang="zh-CN" sz="2000" i="1">
                              <a:latin typeface="Cambria Math" charset="0"/>
                              <a:ea typeface="Cambria Math" charset="0"/>
                              <a:cs typeface="Cambria Math" charset="0"/>
                            </a:rPr>
                            <m:t>𝑉</m:t>
                          </m:r>
                          <m:d>
                            <m:dPr>
                              <m:ctrlPr>
                                <a:rPr kumimoji="1" lang="en-US" altLang="zh-CN" sz="2000" i="1">
                                  <a:latin typeface="Cambria Math" charset="0"/>
                                  <a:ea typeface="Cambria Math" charset="0"/>
                                  <a:cs typeface="Cambria Math" charset="0"/>
                                </a:rPr>
                              </m:ctrlPr>
                            </m:dPr>
                            <m:e>
                              <m:sSub>
                                <m:sSubPr>
                                  <m:ctrlPr>
                                    <a:rPr kumimoji="1" lang="en-US" altLang="zh-CN" sz="2000" i="1">
                                      <a:latin typeface="Cambria Math" charset="0"/>
                                      <a:ea typeface="Cambria Math" charset="0"/>
                                      <a:cs typeface="Cambria Math" charset="0"/>
                                    </a:rPr>
                                  </m:ctrlPr>
                                </m:sSubPr>
                                <m:e>
                                  <m:r>
                                    <a:rPr kumimoji="1" lang="en-US" altLang="zh-CN" sz="2000" i="1">
                                      <a:latin typeface="Cambria Math" charset="0"/>
                                      <a:ea typeface="Cambria Math" charset="0"/>
                                      <a:cs typeface="Cambria Math" charset="0"/>
                                    </a:rPr>
                                    <m:t>𝑆</m:t>
                                  </m:r>
                                </m:e>
                                <m:sub>
                                  <m:r>
                                    <a:rPr kumimoji="1" lang="en-US" altLang="zh-CN" sz="2000" i="1">
                                      <a:latin typeface="Cambria Math" charset="0"/>
                                      <a:ea typeface="Cambria Math" charset="0"/>
                                      <a:cs typeface="Cambria Math" charset="0"/>
                                    </a:rPr>
                                    <m:t>𝑡</m:t>
                                  </m:r>
                                  <m:r>
                                    <a:rPr kumimoji="1" lang="en-US" altLang="zh-TW" sz="2000" i="1">
                                      <a:latin typeface="Cambria Math" charset="0"/>
                                      <a:ea typeface="Cambria Math" charset="0"/>
                                      <a:cs typeface="Cambria Math" charset="0"/>
                                    </a:rPr>
                                    <m:t>+1</m:t>
                                  </m:r>
                                </m:sub>
                              </m:sSub>
                            </m:e>
                          </m:d>
                        </m:e>
                      </m:d>
                    </m:oMath>
                  </m:oMathPara>
                </a14:m>
                <a:endParaRPr lang="zh-CN" altLang="en-US" sz="2000" dirty="0">
                  <a:solidFill>
                    <a:schemeClr val="tx1"/>
                  </a:solidFill>
                </a:endParaRPr>
              </a:p>
            </p:txBody>
          </p:sp>
        </mc:Choice>
        <mc:Fallback xmlns="">
          <p:sp>
            <p:nvSpPr>
              <p:cNvPr id="16" name="矩形 15"/>
              <p:cNvSpPr>
                <a:spLocks noRot="1" noChangeAspect="1" noMove="1" noResize="1" noEditPoints="1" noAdjustHandles="1" noChangeArrowheads="1" noChangeShapeType="1" noTextEdit="1"/>
              </p:cNvSpPr>
              <p:nvPr/>
            </p:nvSpPr>
            <p:spPr>
              <a:xfrm>
                <a:off x="2058140" y="4128491"/>
                <a:ext cx="3081998" cy="439736"/>
              </a:xfrm>
              <a:prstGeom prst="rect">
                <a:avLst/>
              </a:prstGeom>
              <a:blipFill rotWithShape="0">
                <a:blip r:embed="rId8"/>
                <a:stretch>
                  <a:fillRect b="-13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2048324" y="5298106"/>
                <a:ext cx="6539291" cy="4397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TW" sz="2000" i="1" smtClean="0">
                          <a:solidFill>
                            <a:schemeClr val="tx1"/>
                          </a:solidFill>
                          <a:latin typeface="Cambria Math" charset="0"/>
                          <a:ea typeface="Cambria Math" charset="0"/>
                          <a:cs typeface="Cambria Math" charset="0"/>
                        </a:rPr>
                        <m:t>=</m:t>
                      </m:r>
                      <m:sSub>
                        <m:sSubPr>
                          <m:ctrlPr>
                            <a:rPr lang="en-US" altLang="zh-TW" sz="2000" i="1">
                              <a:latin typeface="Cambria Math" charset="0"/>
                            </a:rPr>
                          </m:ctrlPr>
                        </m:sSubPr>
                        <m:e>
                          <m:r>
                            <a:rPr lang="en-US" altLang="zh-TW" sz="2000" i="1">
                              <a:latin typeface="Cambria Math" charset="0"/>
                              <a:ea typeface="Cambria Math" charset="0"/>
                              <a:cs typeface="Cambria Math" charset="0"/>
                            </a:rPr>
                            <m:t>𝛿</m:t>
                          </m:r>
                        </m:e>
                        <m:sub>
                          <m:r>
                            <a:rPr lang="en-US" altLang="zh-TW" sz="2000" i="1">
                              <a:latin typeface="Cambria Math" charset="0"/>
                            </a:rPr>
                            <m:t>𝑡</m:t>
                          </m:r>
                        </m:sub>
                      </m:sSub>
                      <m:r>
                        <a:rPr lang="en-US" altLang="zh-TW" sz="2000" b="0" i="1" smtClean="0">
                          <a:latin typeface="Cambria Math" charset="0"/>
                        </a:rPr>
                        <m:t>+</m:t>
                      </m:r>
                      <m:r>
                        <a:rPr kumimoji="1" lang="en-US" altLang="zh-TW" sz="2000" i="1">
                          <a:latin typeface="Cambria Math" charset="0"/>
                          <a:ea typeface="Cambria Math" charset="0"/>
                          <a:cs typeface="Cambria Math" charset="0"/>
                        </a:rPr>
                        <m:t>𝛾</m:t>
                      </m:r>
                      <m:d>
                        <m:dPr>
                          <m:ctrlPr>
                            <a:rPr kumimoji="1" lang="mr-IN" altLang="zh-TW" sz="2000" i="1" smtClean="0">
                              <a:latin typeface="Cambria Math" charset="0"/>
                              <a:ea typeface="Cambria Math" charset="0"/>
                              <a:cs typeface="Cambria Math" charset="0"/>
                            </a:rPr>
                          </m:ctrlPr>
                        </m:dPr>
                        <m:e>
                          <m:sSub>
                            <m:sSubPr>
                              <m:ctrlPr>
                                <a:rPr kumimoji="1" lang="en-US" altLang="zh-CN" sz="2000" i="1">
                                  <a:solidFill>
                                    <a:srgbClr val="FF0000"/>
                                  </a:solidFill>
                                  <a:latin typeface="Cambria Math" charset="0"/>
                                </a:rPr>
                              </m:ctrlPr>
                            </m:sSubPr>
                            <m:e>
                              <m:r>
                                <a:rPr kumimoji="1" lang="en-US" altLang="zh-CN" sz="2000" i="1">
                                  <a:solidFill>
                                    <a:srgbClr val="FF0000"/>
                                  </a:solidFill>
                                  <a:latin typeface="Cambria Math" charset="0"/>
                                </a:rPr>
                                <m:t>𝑟</m:t>
                              </m:r>
                            </m:e>
                            <m:sub>
                              <m:r>
                                <a:rPr kumimoji="1" lang="en-US" altLang="zh-CN" sz="2000" i="1">
                                  <a:solidFill>
                                    <a:srgbClr val="FF0000"/>
                                  </a:solidFill>
                                  <a:latin typeface="Cambria Math" charset="0"/>
                                </a:rPr>
                                <m:t>𝑡</m:t>
                              </m:r>
                              <m:r>
                                <a:rPr kumimoji="1" lang="en-US" altLang="zh-CN" sz="2000" i="1">
                                  <a:solidFill>
                                    <a:srgbClr val="FF0000"/>
                                  </a:solidFill>
                                  <a:latin typeface="Cambria Math" charset="0"/>
                                </a:rPr>
                                <m:t>+2</m:t>
                              </m:r>
                            </m:sub>
                          </m:sSub>
                          <m:r>
                            <a:rPr kumimoji="1" lang="en-US" altLang="zh-TW" sz="2000" i="1">
                              <a:solidFill>
                                <a:srgbClr val="FF0000"/>
                              </a:solidFill>
                              <a:latin typeface="Cambria Math" charset="0"/>
                            </a:rPr>
                            <m:t>+</m:t>
                          </m:r>
                          <m:sSub>
                            <m:sSubPr>
                              <m:ctrlPr>
                                <a:rPr kumimoji="1" lang="en-US" altLang="zh-CN" sz="2000" i="1">
                                  <a:latin typeface="Cambria Math" charset="0"/>
                                </a:rPr>
                              </m:ctrlPr>
                            </m:sSubPr>
                            <m:e>
                              <m:r>
                                <a:rPr kumimoji="1" lang="en-US" altLang="zh-TW" sz="2000" i="1">
                                  <a:latin typeface="Cambria Math" charset="0"/>
                                  <a:ea typeface="Cambria Math" charset="0"/>
                                  <a:cs typeface="Cambria Math" charset="0"/>
                                </a:rPr>
                                <m:t>𝛾</m:t>
                              </m:r>
                              <m:r>
                                <a:rPr kumimoji="1" lang="en-US" altLang="zh-TW" sz="2000" i="1">
                                  <a:latin typeface="Cambria Math" charset="0"/>
                                </a:rPr>
                                <m:t>𝑅</m:t>
                              </m:r>
                            </m:e>
                            <m:sub>
                              <m:r>
                                <a:rPr kumimoji="1" lang="en-US" altLang="zh-CN" sz="2000" i="1">
                                  <a:latin typeface="Cambria Math" charset="0"/>
                                </a:rPr>
                                <m:t>𝑡</m:t>
                              </m:r>
                              <m:r>
                                <a:rPr kumimoji="1" lang="en-US" altLang="zh-CN" sz="2000" i="1">
                                  <a:latin typeface="Cambria Math" charset="0"/>
                                </a:rPr>
                                <m:t>+2</m:t>
                              </m:r>
                            </m:sub>
                          </m:sSub>
                          <m:r>
                            <a:rPr kumimoji="1" lang="en-US" altLang="zh-TW" sz="2000" i="1" smtClean="0">
                              <a:latin typeface="Cambria Math" charset="0"/>
                              <a:ea typeface="Cambria Math" charset="0"/>
                              <a:cs typeface="Cambria Math" charset="0"/>
                            </a:rPr>
                            <m:t>−</m:t>
                          </m:r>
                          <m:r>
                            <a:rPr kumimoji="1" lang="en-US" altLang="zh-CN" sz="2000" i="1" smtClean="0">
                              <a:solidFill>
                                <a:srgbClr val="FF0000"/>
                              </a:solidFill>
                              <a:latin typeface="Cambria Math" charset="0"/>
                              <a:ea typeface="Cambria Math" charset="0"/>
                              <a:cs typeface="Cambria Math" charset="0"/>
                            </a:rPr>
                            <m:t>𝑉</m:t>
                          </m:r>
                          <m:d>
                            <m:dPr>
                              <m:ctrlPr>
                                <a:rPr kumimoji="1" lang="en-US" altLang="zh-CN" sz="2000" i="1">
                                  <a:solidFill>
                                    <a:srgbClr val="FF0000"/>
                                  </a:solidFill>
                                  <a:latin typeface="Cambria Math" charset="0"/>
                                  <a:ea typeface="Cambria Math" charset="0"/>
                                  <a:cs typeface="Cambria Math" charset="0"/>
                                </a:rPr>
                              </m:ctrlPr>
                            </m:dPr>
                            <m:e>
                              <m:sSub>
                                <m:sSubPr>
                                  <m:ctrlPr>
                                    <a:rPr kumimoji="1" lang="en-US" altLang="zh-CN" sz="2000" i="1">
                                      <a:solidFill>
                                        <a:srgbClr val="FF0000"/>
                                      </a:solidFill>
                                      <a:latin typeface="Cambria Math" charset="0"/>
                                      <a:ea typeface="Cambria Math" charset="0"/>
                                      <a:cs typeface="Cambria Math" charset="0"/>
                                    </a:rPr>
                                  </m:ctrlPr>
                                </m:sSubPr>
                                <m:e>
                                  <m:r>
                                    <a:rPr kumimoji="1" lang="en-US" altLang="zh-CN" sz="2000" i="1">
                                      <a:solidFill>
                                        <a:srgbClr val="FF0000"/>
                                      </a:solidFill>
                                      <a:latin typeface="Cambria Math" charset="0"/>
                                      <a:ea typeface="Cambria Math" charset="0"/>
                                      <a:cs typeface="Cambria Math" charset="0"/>
                                    </a:rPr>
                                    <m:t>𝑆</m:t>
                                  </m:r>
                                </m:e>
                                <m:sub>
                                  <m:r>
                                    <a:rPr kumimoji="1" lang="en-US" altLang="zh-CN" sz="2000" i="1">
                                      <a:solidFill>
                                        <a:srgbClr val="FF0000"/>
                                      </a:solidFill>
                                      <a:latin typeface="Cambria Math" charset="0"/>
                                      <a:ea typeface="Cambria Math" charset="0"/>
                                      <a:cs typeface="Cambria Math" charset="0"/>
                                    </a:rPr>
                                    <m:t>𝑡</m:t>
                                  </m:r>
                                  <m:r>
                                    <a:rPr kumimoji="1" lang="en-US" altLang="zh-TW" sz="2000" i="1">
                                      <a:solidFill>
                                        <a:srgbClr val="FF0000"/>
                                      </a:solidFill>
                                      <a:latin typeface="Cambria Math" charset="0"/>
                                      <a:ea typeface="Cambria Math" charset="0"/>
                                      <a:cs typeface="Cambria Math" charset="0"/>
                                    </a:rPr>
                                    <m:t>+1</m:t>
                                  </m:r>
                                </m:sub>
                              </m:sSub>
                            </m:e>
                          </m:d>
                          <m:r>
                            <a:rPr kumimoji="1" lang="en-US" altLang="zh-TW" sz="2000" i="1">
                              <a:latin typeface="Cambria Math" charset="0"/>
                              <a:ea typeface="Cambria Math" charset="0"/>
                              <a:cs typeface="Cambria Math" charset="0"/>
                            </a:rPr>
                            <m:t>+</m:t>
                          </m:r>
                          <m:r>
                            <a:rPr kumimoji="1" lang="en-US" altLang="zh-TW" sz="2000" i="1" smtClean="0">
                              <a:solidFill>
                                <a:schemeClr val="tx1"/>
                              </a:solidFill>
                              <a:latin typeface="Cambria Math" charset="0"/>
                              <a:ea typeface="Cambria Math" charset="0"/>
                              <a:cs typeface="Cambria Math" charset="0"/>
                            </a:rPr>
                            <m:t>𝛾</m:t>
                          </m:r>
                          <m:r>
                            <a:rPr kumimoji="1" lang="en-US" altLang="zh-CN" sz="2000" i="1">
                              <a:solidFill>
                                <a:schemeClr val="tx1"/>
                              </a:solidFill>
                              <a:latin typeface="Cambria Math" charset="0"/>
                              <a:ea typeface="Cambria Math" charset="0"/>
                              <a:cs typeface="Cambria Math" charset="0"/>
                            </a:rPr>
                            <m:t>𝑉</m:t>
                          </m:r>
                          <m:d>
                            <m:dPr>
                              <m:ctrlPr>
                                <a:rPr kumimoji="1" lang="en-US" altLang="zh-CN" sz="2000" i="1">
                                  <a:solidFill>
                                    <a:schemeClr val="tx1"/>
                                  </a:solidFill>
                                  <a:latin typeface="Cambria Math" charset="0"/>
                                  <a:ea typeface="Cambria Math" charset="0"/>
                                  <a:cs typeface="Cambria Math" charset="0"/>
                                </a:rPr>
                              </m:ctrlPr>
                            </m:dPr>
                            <m:e>
                              <m:sSub>
                                <m:sSubPr>
                                  <m:ctrlPr>
                                    <a:rPr kumimoji="1" lang="en-US" altLang="zh-CN" sz="2000" i="1">
                                      <a:solidFill>
                                        <a:schemeClr val="tx1"/>
                                      </a:solidFill>
                                      <a:latin typeface="Cambria Math" charset="0"/>
                                      <a:ea typeface="Cambria Math" charset="0"/>
                                      <a:cs typeface="Cambria Math" charset="0"/>
                                    </a:rPr>
                                  </m:ctrlPr>
                                </m:sSubPr>
                                <m:e>
                                  <m:r>
                                    <a:rPr kumimoji="1" lang="en-US" altLang="zh-CN" sz="2000" i="1">
                                      <a:solidFill>
                                        <a:schemeClr val="tx1"/>
                                      </a:solidFill>
                                      <a:latin typeface="Cambria Math" charset="0"/>
                                      <a:ea typeface="Cambria Math" charset="0"/>
                                      <a:cs typeface="Cambria Math" charset="0"/>
                                    </a:rPr>
                                    <m:t>𝑆</m:t>
                                  </m:r>
                                </m:e>
                                <m:sub>
                                  <m:r>
                                    <a:rPr kumimoji="1" lang="en-US" altLang="zh-CN" sz="2000" i="1">
                                      <a:solidFill>
                                        <a:schemeClr val="tx1"/>
                                      </a:solidFill>
                                      <a:latin typeface="Cambria Math" charset="0"/>
                                      <a:ea typeface="Cambria Math" charset="0"/>
                                      <a:cs typeface="Cambria Math" charset="0"/>
                                    </a:rPr>
                                    <m:t>𝑡</m:t>
                                  </m:r>
                                  <m:r>
                                    <a:rPr kumimoji="1" lang="en-US" altLang="zh-TW" sz="2000" i="1">
                                      <a:solidFill>
                                        <a:schemeClr val="tx1"/>
                                      </a:solidFill>
                                      <a:latin typeface="Cambria Math" charset="0"/>
                                      <a:ea typeface="Cambria Math" charset="0"/>
                                      <a:cs typeface="Cambria Math" charset="0"/>
                                    </a:rPr>
                                    <m:t>+</m:t>
                                  </m:r>
                                  <m:r>
                                    <a:rPr kumimoji="1" lang="en-US" altLang="zh-TW" sz="2000" b="0" i="1" smtClean="0">
                                      <a:solidFill>
                                        <a:schemeClr val="tx1"/>
                                      </a:solidFill>
                                      <a:latin typeface="Cambria Math" charset="0"/>
                                      <a:ea typeface="Cambria Math" charset="0"/>
                                      <a:cs typeface="Cambria Math" charset="0"/>
                                    </a:rPr>
                                    <m:t>2</m:t>
                                  </m:r>
                                </m:sub>
                              </m:sSub>
                            </m:e>
                          </m:d>
                          <m:r>
                            <a:rPr kumimoji="1" lang="en-US" altLang="zh-TW" sz="2000" i="1">
                              <a:latin typeface="Cambria Math" charset="0"/>
                              <a:ea typeface="Cambria Math" charset="0"/>
                              <a:cs typeface="Cambria Math" charset="0"/>
                            </a:rPr>
                            <m:t>−</m:t>
                          </m:r>
                          <m:r>
                            <a:rPr kumimoji="1" lang="en-US" altLang="zh-TW" sz="2000" i="1" smtClean="0">
                              <a:solidFill>
                                <a:srgbClr val="FF0000"/>
                              </a:solidFill>
                              <a:latin typeface="Cambria Math" charset="0"/>
                              <a:ea typeface="Cambria Math" charset="0"/>
                              <a:cs typeface="Cambria Math" charset="0"/>
                            </a:rPr>
                            <m:t>𝛾</m:t>
                          </m:r>
                          <m:r>
                            <a:rPr kumimoji="1" lang="en-US" altLang="zh-CN" sz="2000" i="1">
                              <a:solidFill>
                                <a:srgbClr val="FF0000"/>
                              </a:solidFill>
                              <a:latin typeface="Cambria Math" charset="0"/>
                              <a:ea typeface="Cambria Math" charset="0"/>
                              <a:cs typeface="Cambria Math" charset="0"/>
                            </a:rPr>
                            <m:t>𝑉</m:t>
                          </m:r>
                          <m:d>
                            <m:dPr>
                              <m:ctrlPr>
                                <a:rPr kumimoji="1" lang="en-US" altLang="zh-CN" sz="2000" i="1">
                                  <a:solidFill>
                                    <a:srgbClr val="FF0000"/>
                                  </a:solidFill>
                                  <a:latin typeface="Cambria Math" charset="0"/>
                                  <a:ea typeface="Cambria Math" charset="0"/>
                                  <a:cs typeface="Cambria Math" charset="0"/>
                                </a:rPr>
                              </m:ctrlPr>
                            </m:dPr>
                            <m:e>
                              <m:sSub>
                                <m:sSubPr>
                                  <m:ctrlPr>
                                    <a:rPr kumimoji="1" lang="en-US" altLang="zh-CN" sz="2000" i="1">
                                      <a:solidFill>
                                        <a:srgbClr val="FF0000"/>
                                      </a:solidFill>
                                      <a:latin typeface="Cambria Math" charset="0"/>
                                      <a:ea typeface="Cambria Math" charset="0"/>
                                      <a:cs typeface="Cambria Math" charset="0"/>
                                    </a:rPr>
                                  </m:ctrlPr>
                                </m:sSubPr>
                                <m:e>
                                  <m:r>
                                    <a:rPr kumimoji="1" lang="en-US" altLang="zh-CN" sz="2000" i="1">
                                      <a:solidFill>
                                        <a:srgbClr val="FF0000"/>
                                      </a:solidFill>
                                      <a:latin typeface="Cambria Math" charset="0"/>
                                      <a:ea typeface="Cambria Math" charset="0"/>
                                      <a:cs typeface="Cambria Math" charset="0"/>
                                    </a:rPr>
                                    <m:t>𝑆</m:t>
                                  </m:r>
                                </m:e>
                                <m:sub>
                                  <m:r>
                                    <a:rPr kumimoji="1" lang="en-US" altLang="zh-CN" sz="2000" i="1">
                                      <a:solidFill>
                                        <a:srgbClr val="FF0000"/>
                                      </a:solidFill>
                                      <a:latin typeface="Cambria Math" charset="0"/>
                                      <a:ea typeface="Cambria Math" charset="0"/>
                                      <a:cs typeface="Cambria Math" charset="0"/>
                                    </a:rPr>
                                    <m:t>𝑡</m:t>
                                  </m:r>
                                  <m:r>
                                    <a:rPr kumimoji="1" lang="en-US" altLang="zh-TW" sz="2000" i="1">
                                      <a:solidFill>
                                        <a:srgbClr val="FF0000"/>
                                      </a:solidFill>
                                      <a:latin typeface="Cambria Math" charset="0"/>
                                      <a:ea typeface="Cambria Math" charset="0"/>
                                      <a:cs typeface="Cambria Math" charset="0"/>
                                    </a:rPr>
                                    <m:t>+</m:t>
                                  </m:r>
                                  <m:r>
                                    <a:rPr kumimoji="1" lang="en-US" altLang="zh-TW" sz="2000" b="0" i="1" smtClean="0">
                                      <a:solidFill>
                                        <a:srgbClr val="FF0000"/>
                                      </a:solidFill>
                                      <a:latin typeface="Cambria Math" charset="0"/>
                                      <a:ea typeface="Cambria Math" charset="0"/>
                                      <a:cs typeface="Cambria Math" charset="0"/>
                                    </a:rPr>
                                    <m:t>2</m:t>
                                  </m:r>
                                </m:sub>
                              </m:sSub>
                            </m:e>
                          </m:d>
                        </m:e>
                      </m:d>
                    </m:oMath>
                  </m:oMathPara>
                </a14:m>
                <a:endParaRPr lang="zh-CN" altLang="en-US" sz="2000" dirty="0">
                  <a:solidFill>
                    <a:schemeClr val="tx1"/>
                  </a:solidFill>
                </a:endParaRPr>
              </a:p>
            </p:txBody>
          </p:sp>
        </mc:Choice>
        <mc:Fallback xmlns="">
          <p:sp>
            <p:nvSpPr>
              <p:cNvPr id="17" name="矩形 16"/>
              <p:cNvSpPr>
                <a:spLocks noRot="1" noChangeAspect="1" noMove="1" noResize="1" noEditPoints="1" noAdjustHandles="1" noChangeArrowheads="1" noChangeShapeType="1" noTextEdit="1"/>
              </p:cNvSpPr>
              <p:nvPr/>
            </p:nvSpPr>
            <p:spPr>
              <a:xfrm>
                <a:off x="2048324" y="5298106"/>
                <a:ext cx="6539291" cy="439736"/>
              </a:xfrm>
              <a:prstGeom prst="rect">
                <a:avLst/>
              </a:prstGeom>
              <a:blipFill rotWithShape="0">
                <a:blip r:embed="rId9"/>
                <a:stretch>
                  <a:fillRect b="-1389"/>
                </a:stretch>
              </a:blipFill>
            </p:spPr>
            <p:txBody>
              <a:bodyPr/>
              <a:lstStyle/>
              <a:p>
                <a:r>
                  <a:rPr lang="zh-CN" altLang="en-US">
                    <a:noFill/>
                  </a:rPr>
                  <a:t> </a:t>
                </a:r>
              </a:p>
            </p:txBody>
          </p:sp>
        </mc:Fallback>
      </mc:AlternateContent>
      <p:sp>
        <p:nvSpPr>
          <p:cNvPr id="18" name="文本框 17"/>
          <p:cNvSpPr txBox="1"/>
          <p:nvPr/>
        </p:nvSpPr>
        <p:spPr>
          <a:xfrm>
            <a:off x="9335911" y="5333308"/>
            <a:ext cx="2222677" cy="369332"/>
          </a:xfrm>
          <a:prstGeom prst="rect">
            <a:avLst/>
          </a:prstGeom>
          <a:noFill/>
        </p:spPr>
        <p:txBody>
          <a:bodyPr wrap="square" rtlCol="0">
            <a:spAutoFit/>
          </a:bodyPr>
          <a:lstStyle/>
          <a:p>
            <a:r>
              <a:rPr kumimoji="1" lang="zh-TW" altLang="en-US" b="1" dirty="0" smtClean="0"/>
              <a:t>同理加一項減一項</a:t>
            </a:r>
            <a:endParaRPr kumimoji="1" lang="zh-CN" altLang="en-US" b="1" dirty="0"/>
          </a:p>
        </p:txBody>
      </p:sp>
      <mc:AlternateContent xmlns:mc="http://schemas.openxmlformats.org/markup-compatibility/2006" xmlns:a14="http://schemas.microsoft.com/office/drawing/2010/main">
        <mc:Choice Requires="a14">
          <p:sp>
            <p:nvSpPr>
              <p:cNvPr id="19" name="矩形 18"/>
              <p:cNvSpPr/>
              <p:nvPr/>
            </p:nvSpPr>
            <p:spPr>
              <a:xfrm>
                <a:off x="2034155" y="5890287"/>
                <a:ext cx="4195195" cy="43973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TW" sz="2000" i="1" smtClean="0">
                          <a:solidFill>
                            <a:schemeClr val="tx1"/>
                          </a:solidFill>
                          <a:latin typeface="Cambria Math" charset="0"/>
                          <a:ea typeface="Cambria Math" charset="0"/>
                          <a:cs typeface="Cambria Math" charset="0"/>
                        </a:rPr>
                        <m:t>=</m:t>
                      </m:r>
                      <m:sSub>
                        <m:sSubPr>
                          <m:ctrlPr>
                            <a:rPr lang="en-US" altLang="zh-TW" sz="2000" i="1">
                              <a:latin typeface="Cambria Math" charset="0"/>
                            </a:rPr>
                          </m:ctrlPr>
                        </m:sSubPr>
                        <m:e>
                          <m:r>
                            <a:rPr lang="en-US" altLang="zh-TW" sz="2000" i="1">
                              <a:latin typeface="Cambria Math" charset="0"/>
                              <a:ea typeface="Cambria Math" charset="0"/>
                              <a:cs typeface="Cambria Math" charset="0"/>
                            </a:rPr>
                            <m:t>𝛿</m:t>
                          </m:r>
                        </m:e>
                        <m:sub>
                          <m:r>
                            <a:rPr lang="en-US" altLang="zh-TW" sz="2000" i="1">
                              <a:latin typeface="Cambria Math" charset="0"/>
                            </a:rPr>
                            <m:t>𝑡</m:t>
                          </m:r>
                        </m:sub>
                      </m:sSub>
                      <m:r>
                        <a:rPr lang="en-US" altLang="zh-TW" sz="2000" b="0" i="1" smtClean="0">
                          <a:latin typeface="Cambria Math" charset="0"/>
                        </a:rPr>
                        <m:t>+</m:t>
                      </m:r>
                      <m:r>
                        <a:rPr kumimoji="1" lang="en-US" altLang="zh-TW" sz="2000" i="1">
                          <a:latin typeface="Cambria Math" charset="0"/>
                          <a:ea typeface="Cambria Math" charset="0"/>
                          <a:cs typeface="Cambria Math" charset="0"/>
                        </a:rPr>
                        <m:t>𝛾</m:t>
                      </m:r>
                      <m:sSub>
                        <m:sSubPr>
                          <m:ctrlPr>
                            <a:rPr lang="en-US" altLang="zh-TW" sz="2000" i="1">
                              <a:latin typeface="Cambria Math" charset="0"/>
                            </a:rPr>
                          </m:ctrlPr>
                        </m:sSubPr>
                        <m:e>
                          <m:r>
                            <a:rPr lang="en-US" altLang="zh-TW" sz="2000" i="1">
                              <a:latin typeface="Cambria Math" charset="0"/>
                              <a:ea typeface="Cambria Math" charset="0"/>
                              <a:cs typeface="Cambria Math" charset="0"/>
                            </a:rPr>
                            <m:t>𝛿</m:t>
                          </m:r>
                        </m:e>
                        <m:sub>
                          <m:r>
                            <a:rPr lang="en-US" altLang="zh-TW" sz="2000" i="1">
                              <a:latin typeface="Cambria Math" charset="0"/>
                            </a:rPr>
                            <m:t>𝑡</m:t>
                          </m:r>
                          <m:r>
                            <a:rPr lang="en-US" altLang="zh-TW" sz="2000" b="0" i="1" smtClean="0">
                              <a:latin typeface="Cambria Math" charset="0"/>
                            </a:rPr>
                            <m:t>+1</m:t>
                          </m:r>
                        </m:sub>
                      </m:sSub>
                      <m:r>
                        <a:rPr lang="en-US" altLang="zh-TW" sz="2000" b="0" i="1" smtClean="0">
                          <a:latin typeface="Cambria Math" charset="0"/>
                        </a:rPr>
                        <m:t>+</m:t>
                      </m:r>
                      <m:sSup>
                        <m:sSupPr>
                          <m:ctrlPr>
                            <a:rPr lang="en-US" altLang="zh-TW" sz="2000" b="0" i="1" smtClean="0">
                              <a:latin typeface="Cambria Math" charset="0"/>
                            </a:rPr>
                          </m:ctrlPr>
                        </m:sSupPr>
                        <m:e>
                          <m:r>
                            <a:rPr kumimoji="1" lang="en-US" altLang="zh-TW" sz="2000" i="1">
                              <a:latin typeface="Cambria Math" charset="0"/>
                              <a:ea typeface="Cambria Math" charset="0"/>
                              <a:cs typeface="Cambria Math" charset="0"/>
                            </a:rPr>
                            <m:t>𝛾</m:t>
                          </m:r>
                        </m:e>
                        <m:sup>
                          <m:r>
                            <a:rPr lang="en-US" altLang="zh-TW" sz="2000" b="0" i="1" smtClean="0">
                              <a:latin typeface="Cambria Math" charset="0"/>
                            </a:rPr>
                            <m:t>2</m:t>
                          </m:r>
                        </m:sup>
                      </m:sSup>
                      <m:d>
                        <m:dPr>
                          <m:ctrlPr>
                            <a:rPr kumimoji="1" lang="mr-IN" altLang="zh-TW" sz="2000" i="1" smtClean="0">
                              <a:latin typeface="Cambria Math" charset="0"/>
                              <a:ea typeface="Cambria Math" charset="0"/>
                              <a:cs typeface="Cambria Math" charset="0"/>
                            </a:rPr>
                          </m:ctrlPr>
                        </m:dPr>
                        <m:e>
                          <m:sSub>
                            <m:sSubPr>
                              <m:ctrlPr>
                                <a:rPr kumimoji="1" lang="en-US" altLang="zh-CN" sz="2000" i="1">
                                  <a:latin typeface="Cambria Math" charset="0"/>
                                </a:rPr>
                              </m:ctrlPr>
                            </m:sSubPr>
                            <m:e>
                              <m:r>
                                <a:rPr kumimoji="1" lang="en-US" altLang="zh-TW" sz="2000" i="1">
                                  <a:latin typeface="Cambria Math" charset="0"/>
                                </a:rPr>
                                <m:t>𝑅</m:t>
                              </m:r>
                            </m:e>
                            <m:sub>
                              <m:r>
                                <a:rPr kumimoji="1" lang="en-US" altLang="zh-CN" sz="2000" i="1">
                                  <a:latin typeface="Cambria Math" charset="0"/>
                                </a:rPr>
                                <m:t>𝑡</m:t>
                              </m:r>
                              <m:r>
                                <a:rPr kumimoji="1" lang="en-US" altLang="zh-CN" sz="2000" i="1">
                                  <a:latin typeface="Cambria Math" charset="0"/>
                                </a:rPr>
                                <m:t>+2</m:t>
                              </m:r>
                            </m:sub>
                          </m:sSub>
                          <m:r>
                            <a:rPr kumimoji="1" lang="en-US" altLang="zh-TW" sz="2000" b="0" i="1" smtClean="0">
                              <a:latin typeface="Cambria Math" charset="0"/>
                            </a:rPr>
                            <m:t>−</m:t>
                          </m:r>
                          <m:r>
                            <a:rPr kumimoji="1" lang="en-US" altLang="zh-CN" sz="2000" i="1">
                              <a:latin typeface="Cambria Math" charset="0"/>
                              <a:ea typeface="Cambria Math" charset="0"/>
                              <a:cs typeface="Cambria Math" charset="0"/>
                            </a:rPr>
                            <m:t>𝑉</m:t>
                          </m:r>
                          <m:d>
                            <m:dPr>
                              <m:ctrlPr>
                                <a:rPr kumimoji="1" lang="en-US" altLang="zh-CN" sz="2000" i="1">
                                  <a:latin typeface="Cambria Math" charset="0"/>
                                  <a:ea typeface="Cambria Math" charset="0"/>
                                  <a:cs typeface="Cambria Math" charset="0"/>
                                </a:rPr>
                              </m:ctrlPr>
                            </m:dPr>
                            <m:e>
                              <m:sSub>
                                <m:sSubPr>
                                  <m:ctrlPr>
                                    <a:rPr kumimoji="1" lang="en-US" altLang="zh-CN" sz="2000" i="1">
                                      <a:latin typeface="Cambria Math" charset="0"/>
                                      <a:ea typeface="Cambria Math" charset="0"/>
                                      <a:cs typeface="Cambria Math" charset="0"/>
                                    </a:rPr>
                                  </m:ctrlPr>
                                </m:sSubPr>
                                <m:e>
                                  <m:r>
                                    <a:rPr kumimoji="1" lang="en-US" altLang="zh-CN" sz="2000" i="1">
                                      <a:latin typeface="Cambria Math" charset="0"/>
                                      <a:ea typeface="Cambria Math" charset="0"/>
                                      <a:cs typeface="Cambria Math" charset="0"/>
                                    </a:rPr>
                                    <m:t>𝑆</m:t>
                                  </m:r>
                                </m:e>
                                <m:sub>
                                  <m:r>
                                    <a:rPr kumimoji="1" lang="en-US" altLang="zh-CN" sz="2000" i="1">
                                      <a:latin typeface="Cambria Math" charset="0"/>
                                      <a:ea typeface="Cambria Math" charset="0"/>
                                      <a:cs typeface="Cambria Math" charset="0"/>
                                    </a:rPr>
                                    <m:t>𝑡</m:t>
                                  </m:r>
                                  <m:r>
                                    <a:rPr kumimoji="1" lang="en-US" altLang="zh-TW" sz="2000" i="1">
                                      <a:latin typeface="Cambria Math" charset="0"/>
                                      <a:ea typeface="Cambria Math" charset="0"/>
                                      <a:cs typeface="Cambria Math" charset="0"/>
                                    </a:rPr>
                                    <m:t>+2</m:t>
                                  </m:r>
                                </m:sub>
                              </m:sSub>
                            </m:e>
                          </m:d>
                        </m:e>
                      </m:d>
                    </m:oMath>
                  </m:oMathPara>
                </a14:m>
                <a:endParaRPr lang="zh-CN" altLang="en-US" sz="2000" dirty="0">
                  <a:solidFill>
                    <a:schemeClr val="tx1"/>
                  </a:solidFill>
                </a:endParaRPr>
              </a:p>
            </p:txBody>
          </p:sp>
        </mc:Choice>
        <mc:Fallback xmlns="">
          <p:sp>
            <p:nvSpPr>
              <p:cNvPr id="19" name="矩形 18"/>
              <p:cNvSpPr>
                <a:spLocks noRot="1" noChangeAspect="1" noMove="1" noResize="1" noEditPoints="1" noAdjustHandles="1" noChangeArrowheads="1" noChangeShapeType="1" noTextEdit="1"/>
              </p:cNvSpPr>
              <p:nvPr/>
            </p:nvSpPr>
            <p:spPr>
              <a:xfrm>
                <a:off x="2034155" y="5890287"/>
                <a:ext cx="4195195" cy="439736"/>
              </a:xfrm>
              <a:prstGeom prst="rect">
                <a:avLst/>
              </a:prstGeom>
              <a:blipFill rotWithShape="0">
                <a:blip r:embed="rId10"/>
                <a:stretch>
                  <a:fillRect b="-13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2034155" y="4720672"/>
                <a:ext cx="3959354" cy="4397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TW" sz="2000" i="1" smtClean="0">
                          <a:solidFill>
                            <a:schemeClr val="tx1"/>
                          </a:solidFill>
                          <a:latin typeface="Cambria Math" charset="0"/>
                          <a:ea typeface="Cambria Math" charset="0"/>
                          <a:cs typeface="Cambria Math" charset="0"/>
                        </a:rPr>
                        <m:t>=</m:t>
                      </m:r>
                      <m:sSub>
                        <m:sSubPr>
                          <m:ctrlPr>
                            <a:rPr lang="en-US" altLang="zh-TW" sz="2000" i="1">
                              <a:latin typeface="Cambria Math" charset="0"/>
                            </a:rPr>
                          </m:ctrlPr>
                        </m:sSubPr>
                        <m:e>
                          <m:r>
                            <a:rPr lang="en-US" altLang="zh-TW" sz="2000" i="1">
                              <a:latin typeface="Cambria Math" charset="0"/>
                              <a:ea typeface="Cambria Math" charset="0"/>
                              <a:cs typeface="Cambria Math" charset="0"/>
                            </a:rPr>
                            <m:t>𝛿</m:t>
                          </m:r>
                        </m:e>
                        <m:sub>
                          <m:r>
                            <a:rPr lang="en-US" altLang="zh-TW" sz="2000" i="1">
                              <a:latin typeface="Cambria Math" charset="0"/>
                            </a:rPr>
                            <m:t>𝑡</m:t>
                          </m:r>
                        </m:sub>
                      </m:sSub>
                      <m:r>
                        <a:rPr lang="en-US" altLang="zh-TW" sz="2000" b="0" i="1" smtClean="0">
                          <a:latin typeface="Cambria Math" charset="0"/>
                        </a:rPr>
                        <m:t>+</m:t>
                      </m:r>
                      <m:r>
                        <a:rPr kumimoji="1" lang="en-US" altLang="zh-TW" sz="2000" i="1">
                          <a:latin typeface="Cambria Math" charset="0"/>
                          <a:ea typeface="Cambria Math" charset="0"/>
                          <a:cs typeface="Cambria Math" charset="0"/>
                        </a:rPr>
                        <m:t>𝛾</m:t>
                      </m:r>
                      <m:d>
                        <m:dPr>
                          <m:ctrlPr>
                            <a:rPr kumimoji="1" lang="mr-IN" altLang="zh-TW" sz="2000" i="1" smtClean="0">
                              <a:latin typeface="Cambria Math" charset="0"/>
                              <a:ea typeface="Cambria Math" charset="0"/>
                              <a:cs typeface="Cambria Math" charset="0"/>
                            </a:rPr>
                          </m:ctrlPr>
                        </m:dPr>
                        <m:e>
                          <m:sSub>
                            <m:sSubPr>
                              <m:ctrlPr>
                                <a:rPr kumimoji="1" lang="en-US" altLang="zh-CN" sz="2000" i="1" smtClean="0">
                                  <a:solidFill>
                                    <a:schemeClr val="tx1"/>
                                  </a:solidFill>
                                  <a:latin typeface="Cambria Math" charset="0"/>
                                </a:rPr>
                              </m:ctrlPr>
                            </m:sSubPr>
                            <m:e>
                              <m:r>
                                <a:rPr kumimoji="1" lang="en-US" altLang="zh-CN" sz="2000" i="1">
                                  <a:solidFill>
                                    <a:schemeClr val="tx1"/>
                                  </a:solidFill>
                                  <a:latin typeface="Cambria Math" charset="0"/>
                                </a:rPr>
                                <m:t>𝑟</m:t>
                              </m:r>
                            </m:e>
                            <m:sub>
                              <m:r>
                                <a:rPr kumimoji="1" lang="en-US" altLang="zh-CN" sz="2000" i="1">
                                  <a:solidFill>
                                    <a:schemeClr val="tx1"/>
                                  </a:solidFill>
                                  <a:latin typeface="Cambria Math" charset="0"/>
                                </a:rPr>
                                <m:t>𝑡</m:t>
                              </m:r>
                              <m:r>
                                <a:rPr kumimoji="1" lang="en-US" altLang="zh-CN" sz="2000" i="1">
                                  <a:solidFill>
                                    <a:schemeClr val="tx1"/>
                                  </a:solidFill>
                                  <a:latin typeface="Cambria Math" charset="0"/>
                                </a:rPr>
                                <m:t>+2</m:t>
                              </m:r>
                            </m:sub>
                          </m:sSub>
                          <m:r>
                            <a:rPr kumimoji="1" lang="en-US" altLang="zh-TW" sz="2000" b="0" i="1" smtClean="0">
                              <a:solidFill>
                                <a:schemeClr val="tx1"/>
                              </a:solidFill>
                              <a:latin typeface="Cambria Math" charset="0"/>
                            </a:rPr>
                            <m:t>+</m:t>
                          </m:r>
                          <m:sSub>
                            <m:sSubPr>
                              <m:ctrlPr>
                                <a:rPr kumimoji="1" lang="en-US" altLang="zh-CN" sz="2000" i="1">
                                  <a:latin typeface="Cambria Math" charset="0"/>
                                </a:rPr>
                              </m:ctrlPr>
                            </m:sSubPr>
                            <m:e>
                              <m:r>
                                <a:rPr kumimoji="1" lang="en-US" altLang="zh-TW" sz="2000" i="1">
                                  <a:latin typeface="Cambria Math" charset="0"/>
                                  <a:ea typeface="Cambria Math" charset="0"/>
                                  <a:cs typeface="Cambria Math" charset="0"/>
                                </a:rPr>
                                <m:t>𝛾</m:t>
                              </m:r>
                              <m:r>
                                <a:rPr kumimoji="1" lang="en-US" altLang="zh-TW" sz="2000" i="1">
                                  <a:latin typeface="Cambria Math" charset="0"/>
                                </a:rPr>
                                <m:t>𝑅</m:t>
                              </m:r>
                            </m:e>
                            <m:sub>
                              <m:r>
                                <a:rPr kumimoji="1" lang="en-US" altLang="zh-CN" sz="2000" i="1">
                                  <a:latin typeface="Cambria Math" charset="0"/>
                                </a:rPr>
                                <m:t>𝑡</m:t>
                              </m:r>
                              <m:r>
                                <a:rPr kumimoji="1" lang="en-US" altLang="zh-CN" sz="2000" i="1">
                                  <a:latin typeface="Cambria Math" charset="0"/>
                                </a:rPr>
                                <m:t>+2</m:t>
                              </m:r>
                            </m:sub>
                          </m:sSub>
                          <m:r>
                            <a:rPr kumimoji="1" lang="en-US" altLang="zh-TW" sz="2000" i="1">
                              <a:latin typeface="Cambria Math" charset="0"/>
                              <a:ea typeface="Cambria Math" charset="0"/>
                              <a:cs typeface="Cambria Math" charset="0"/>
                            </a:rPr>
                            <m:t>−</m:t>
                          </m:r>
                          <m:r>
                            <a:rPr kumimoji="1" lang="en-US" altLang="zh-CN" sz="2000" i="1">
                              <a:latin typeface="Cambria Math" charset="0"/>
                              <a:ea typeface="Cambria Math" charset="0"/>
                              <a:cs typeface="Cambria Math" charset="0"/>
                            </a:rPr>
                            <m:t>𝑉</m:t>
                          </m:r>
                          <m:d>
                            <m:dPr>
                              <m:ctrlPr>
                                <a:rPr kumimoji="1" lang="en-US" altLang="zh-CN" sz="2000" i="1">
                                  <a:latin typeface="Cambria Math" charset="0"/>
                                  <a:ea typeface="Cambria Math" charset="0"/>
                                  <a:cs typeface="Cambria Math" charset="0"/>
                                </a:rPr>
                              </m:ctrlPr>
                            </m:dPr>
                            <m:e>
                              <m:sSub>
                                <m:sSubPr>
                                  <m:ctrlPr>
                                    <a:rPr kumimoji="1" lang="en-US" altLang="zh-CN" sz="2000" i="1">
                                      <a:latin typeface="Cambria Math" charset="0"/>
                                      <a:ea typeface="Cambria Math" charset="0"/>
                                      <a:cs typeface="Cambria Math" charset="0"/>
                                    </a:rPr>
                                  </m:ctrlPr>
                                </m:sSubPr>
                                <m:e>
                                  <m:r>
                                    <a:rPr kumimoji="1" lang="en-US" altLang="zh-CN" sz="2000" i="1">
                                      <a:latin typeface="Cambria Math" charset="0"/>
                                      <a:ea typeface="Cambria Math" charset="0"/>
                                      <a:cs typeface="Cambria Math" charset="0"/>
                                    </a:rPr>
                                    <m:t>𝑆</m:t>
                                  </m:r>
                                </m:e>
                                <m:sub>
                                  <m:r>
                                    <a:rPr kumimoji="1" lang="en-US" altLang="zh-CN" sz="2000" i="1">
                                      <a:latin typeface="Cambria Math" charset="0"/>
                                      <a:ea typeface="Cambria Math" charset="0"/>
                                      <a:cs typeface="Cambria Math" charset="0"/>
                                    </a:rPr>
                                    <m:t>𝑡</m:t>
                                  </m:r>
                                  <m:r>
                                    <a:rPr kumimoji="1" lang="en-US" altLang="zh-TW" sz="2000" i="1">
                                      <a:latin typeface="Cambria Math" charset="0"/>
                                      <a:ea typeface="Cambria Math" charset="0"/>
                                      <a:cs typeface="Cambria Math" charset="0"/>
                                    </a:rPr>
                                    <m:t>+1</m:t>
                                  </m:r>
                                </m:sub>
                              </m:sSub>
                            </m:e>
                          </m:d>
                        </m:e>
                      </m:d>
                    </m:oMath>
                  </m:oMathPara>
                </a14:m>
                <a:endParaRPr lang="zh-CN" altLang="en-US" sz="2000" dirty="0">
                  <a:solidFill>
                    <a:schemeClr val="tx1"/>
                  </a:solidFill>
                </a:endParaRPr>
              </a:p>
            </p:txBody>
          </p:sp>
        </mc:Choice>
        <mc:Fallback xmlns="">
          <p:sp>
            <p:nvSpPr>
              <p:cNvPr id="21" name="矩形 20"/>
              <p:cNvSpPr>
                <a:spLocks noRot="1" noChangeAspect="1" noMove="1" noResize="1" noEditPoints="1" noAdjustHandles="1" noChangeArrowheads="1" noChangeShapeType="1" noTextEdit="1"/>
              </p:cNvSpPr>
              <p:nvPr/>
            </p:nvSpPr>
            <p:spPr>
              <a:xfrm>
                <a:off x="2034155" y="4720672"/>
                <a:ext cx="3959354" cy="439736"/>
              </a:xfrm>
              <a:prstGeom prst="rect">
                <a:avLst/>
              </a:prstGeom>
              <a:blipFill rotWithShape="0">
                <a:blip r:embed="rId11"/>
                <a:stretch>
                  <a:fillRect/>
                </a:stretch>
              </a:blipFill>
            </p:spPr>
            <p:txBody>
              <a:bodyPr/>
              <a:lstStyle/>
              <a:p>
                <a:r>
                  <a:rPr lang="zh-CN" altLang="en-US">
                    <a:noFill/>
                  </a:rPr>
                  <a:t> </a:t>
                </a:r>
              </a:p>
            </p:txBody>
          </p:sp>
        </mc:Fallback>
      </mc:AlternateContent>
      <p:sp>
        <p:nvSpPr>
          <p:cNvPr id="22" name="文本框 21"/>
          <p:cNvSpPr txBox="1"/>
          <p:nvPr/>
        </p:nvSpPr>
        <p:spPr>
          <a:xfrm>
            <a:off x="9779794" y="4766681"/>
            <a:ext cx="1778794" cy="369332"/>
          </a:xfrm>
          <a:prstGeom prst="rect">
            <a:avLst/>
          </a:prstGeom>
          <a:noFill/>
        </p:spPr>
        <p:txBody>
          <a:bodyPr wrap="square" rtlCol="0">
            <a:spAutoFit/>
          </a:bodyPr>
          <a:lstStyle/>
          <a:p>
            <a:r>
              <a:rPr kumimoji="1" lang="en-US" altLang="zh-TW" b="1" dirty="0" smtClean="0">
                <a:solidFill>
                  <a:srgbClr val="FF0000"/>
                </a:solidFill>
              </a:rPr>
              <a:t>From</a:t>
            </a:r>
            <a:r>
              <a:rPr kumimoji="1" lang="zh-TW" altLang="en-US" b="1" dirty="0" smtClean="0">
                <a:solidFill>
                  <a:srgbClr val="FF0000"/>
                </a:solidFill>
              </a:rPr>
              <a:t> </a:t>
            </a:r>
            <a:r>
              <a:rPr kumimoji="1" lang="en-US" altLang="zh-CN" b="1" dirty="0" smtClean="0">
                <a:solidFill>
                  <a:srgbClr val="FF0000"/>
                </a:solidFill>
              </a:rPr>
              <a:t>▶</a:t>
            </a:r>
            <a:r>
              <a:rPr kumimoji="1" lang="zh-TW" altLang="en-US" b="1" dirty="0" smtClean="0">
                <a:solidFill>
                  <a:srgbClr val="FF0000"/>
                </a:solidFill>
              </a:rPr>
              <a:t> 式 </a:t>
            </a:r>
            <a:r>
              <a:rPr kumimoji="1" lang="en-US" altLang="zh-TW" b="1" dirty="0" smtClean="0">
                <a:solidFill>
                  <a:srgbClr val="FF0000"/>
                </a:solidFill>
              </a:rPr>
              <a:t>1.3</a:t>
            </a:r>
            <a:endParaRPr kumimoji="1" lang="zh-CN" altLang="en-US" b="1" dirty="0">
              <a:solidFill>
                <a:srgbClr val="FF0000"/>
              </a:solidFill>
            </a:endParaRPr>
          </a:p>
        </p:txBody>
      </p:sp>
      <p:sp>
        <p:nvSpPr>
          <p:cNvPr id="2" name="矩形 1"/>
          <p:cNvSpPr/>
          <p:nvPr/>
        </p:nvSpPr>
        <p:spPr>
          <a:xfrm>
            <a:off x="6269399" y="1030604"/>
            <a:ext cx="877163" cy="369332"/>
          </a:xfrm>
          <a:prstGeom prst="rect">
            <a:avLst/>
          </a:prstGeom>
        </p:spPr>
        <p:txBody>
          <a:bodyPr wrap="none">
            <a:spAutoFit/>
          </a:bodyPr>
          <a:lstStyle/>
          <a:p>
            <a:r>
              <a:rPr lang="zh-TW" altLang="en-US" smtClean="0"/>
              <a:t>定義：</a:t>
            </a:r>
            <a:endParaRPr lang="zh-CN" altLang="en-US" dirty="0"/>
          </a:p>
        </p:txBody>
      </p:sp>
    </p:spTree>
    <p:extLst>
      <p:ext uri="{BB962C8B-B14F-4D97-AF65-F5344CB8AC3E}">
        <p14:creationId xmlns:p14="http://schemas.microsoft.com/office/powerpoint/2010/main" val="621438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7686" y="747020"/>
            <a:ext cx="2222677" cy="369332"/>
          </a:xfrm>
          <a:prstGeom prst="rect">
            <a:avLst/>
          </a:prstGeom>
          <a:noFill/>
        </p:spPr>
        <p:txBody>
          <a:bodyPr wrap="square" rtlCol="0">
            <a:spAutoFit/>
          </a:bodyPr>
          <a:lstStyle/>
          <a:p>
            <a:r>
              <a:rPr kumimoji="1" lang="zh-TW" altLang="en-US" dirty="0" smtClean="0"/>
              <a:t>延續前面的推導：</a:t>
            </a:r>
            <a:endParaRPr kumimoji="1" lang="zh-CN" altLang="en-US" dirty="0"/>
          </a:p>
        </p:txBody>
      </p:sp>
      <mc:AlternateContent xmlns:mc="http://schemas.openxmlformats.org/markup-compatibility/2006" xmlns:a14="http://schemas.microsoft.com/office/drawing/2010/main">
        <mc:Choice Requires="a14">
          <p:sp>
            <p:nvSpPr>
              <p:cNvPr id="5" name="矩形 4"/>
              <p:cNvSpPr/>
              <p:nvPr/>
            </p:nvSpPr>
            <p:spPr>
              <a:xfrm>
                <a:off x="957264" y="1575462"/>
                <a:ext cx="8543924"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TW" sz="2000" i="1" smtClean="0">
                          <a:solidFill>
                            <a:schemeClr val="tx1"/>
                          </a:solidFill>
                          <a:latin typeface="Cambria Math" charset="0"/>
                          <a:ea typeface="Cambria Math" charset="0"/>
                          <a:cs typeface="Cambria Math" charset="0"/>
                        </a:rPr>
                        <m:t>=</m:t>
                      </m:r>
                      <m:sSub>
                        <m:sSubPr>
                          <m:ctrlPr>
                            <a:rPr lang="en-US" altLang="zh-TW" sz="2000" i="1">
                              <a:latin typeface="Cambria Math" charset="0"/>
                            </a:rPr>
                          </m:ctrlPr>
                        </m:sSubPr>
                        <m:e>
                          <m:r>
                            <a:rPr lang="en-US" altLang="zh-TW" sz="2000" i="1">
                              <a:latin typeface="Cambria Math" charset="0"/>
                              <a:ea typeface="Cambria Math" charset="0"/>
                              <a:cs typeface="Cambria Math" charset="0"/>
                            </a:rPr>
                            <m:t>𝛿</m:t>
                          </m:r>
                        </m:e>
                        <m:sub>
                          <m:r>
                            <a:rPr lang="en-US" altLang="zh-TW" sz="2000" i="1">
                              <a:latin typeface="Cambria Math" charset="0"/>
                            </a:rPr>
                            <m:t>𝑡</m:t>
                          </m:r>
                        </m:sub>
                      </m:sSub>
                      <m:r>
                        <a:rPr lang="en-US" altLang="zh-TW" sz="2000" b="0" i="1" smtClean="0">
                          <a:latin typeface="Cambria Math" charset="0"/>
                        </a:rPr>
                        <m:t>+</m:t>
                      </m:r>
                      <m:r>
                        <a:rPr kumimoji="1" lang="en-US" altLang="zh-TW" sz="2000" i="1">
                          <a:latin typeface="Cambria Math" charset="0"/>
                          <a:ea typeface="Cambria Math" charset="0"/>
                          <a:cs typeface="Cambria Math" charset="0"/>
                        </a:rPr>
                        <m:t>𝛾</m:t>
                      </m:r>
                      <m:sSub>
                        <m:sSubPr>
                          <m:ctrlPr>
                            <a:rPr lang="en-US" altLang="zh-TW" sz="2000" i="1">
                              <a:latin typeface="Cambria Math" charset="0"/>
                            </a:rPr>
                          </m:ctrlPr>
                        </m:sSubPr>
                        <m:e>
                          <m:r>
                            <a:rPr lang="en-US" altLang="zh-TW" sz="2000" i="1">
                              <a:latin typeface="Cambria Math" charset="0"/>
                              <a:ea typeface="Cambria Math" charset="0"/>
                              <a:cs typeface="Cambria Math" charset="0"/>
                            </a:rPr>
                            <m:t>𝛿</m:t>
                          </m:r>
                        </m:e>
                        <m:sub>
                          <m:r>
                            <a:rPr lang="en-US" altLang="zh-TW" sz="2000" i="1">
                              <a:latin typeface="Cambria Math" charset="0"/>
                            </a:rPr>
                            <m:t>𝑡</m:t>
                          </m:r>
                          <m:r>
                            <a:rPr lang="en-US" altLang="zh-TW" sz="2000" b="0" i="1" smtClean="0">
                              <a:latin typeface="Cambria Math" charset="0"/>
                            </a:rPr>
                            <m:t>+1</m:t>
                          </m:r>
                        </m:sub>
                      </m:sSub>
                      <m:r>
                        <a:rPr lang="en-US" altLang="zh-TW" sz="2000" b="0" i="1" smtClean="0">
                          <a:latin typeface="Cambria Math" charset="0"/>
                        </a:rPr>
                        <m:t>+</m:t>
                      </m:r>
                      <m:sSup>
                        <m:sSupPr>
                          <m:ctrlPr>
                            <a:rPr lang="en-US" altLang="zh-TW" sz="2000" b="0" i="1" smtClean="0">
                              <a:latin typeface="Cambria Math" charset="0"/>
                            </a:rPr>
                          </m:ctrlPr>
                        </m:sSupPr>
                        <m:e>
                          <m:r>
                            <a:rPr kumimoji="1" lang="en-US" altLang="zh-TW" sz="2000" i="1">
                              <a:latin typeface="Cambria Math" charset="0"/>
                              <a:ea typeface="Cambria Math" charset="0"/>
                              <a:cs typeface="Cambria Math" charset="0"/>
                            </a:rPr>
                            <m:t>𝛾</m:t>
                          </m:r>
                        </m:e>
                        <m:sup>
                          <m:r>
                            <a:rPr lang="en-US" altLang="zh-TW" sz="2000" b="0" i="1" smtClean="0">
                              <a:latin typeface="Cambria Math" charset="0"/>
                            </a:rPr>
                            <m:t>2</m:t>
                          </m:r>
                        </m:sup>
                      </m:sSup>
                      <m:sSub>
                        <m:sSubPr>
                          <m:ctrlPr>
                            <a:rPr lang="en-US" altLang="zh-TW" sz="2000" i="1">
                              <a:latin typeface="Cambria Math" charset="0"/>
                            </a:rPr>
                          </m:ctrlPr>
                        </m:sSubPr>
                        <m:e>
                          <m:r>
                            <a:rPr lang="en-US" altLang="zh-TW" sz="2000" i="1">
                              <a:latin typeface="Cambria Math" charset="0"/>
                              <a:ea typeface="Cambria Math" charset="0"/>
                              <a:cs typeface="Cambria Math" charset="0"/>
                            </a:rPr>
                            <m:t>𝛿</m:t>
                          </m:r>
                        </m:e>
                        <m:sub>
                          <m:r>
                            <a:rPr lang="en-US" altLang="zh-TW" sz="2000" i="1">
                              <a:latin typeface="Cambria Math" charset="0"/>
                            </a:rPr>
                            <m:t>𝑡</m:t>
                          </m:r>
                          <m:r>
                            <a:rPr lang="en-US" altLang="zh-TW" sz="2000" i="1">
                              <a:latin typeface="Cambria Math" charset="0"/>
                            </a:rPr>
                            <m:t>+2</m:t>
                          </m:r>
                        </m:sub>
                      </m:sSub>
                      <m:r>
                        <a:rPr lang="en-US" altLang="zh-TW" sz="2000" b="0" i="1" smtClean="0">
                          <a:latin typeface="Cambria Math" charset="0"/>
                        </a:rPr>
                        <m:t>+…+</m:t>
                      </m:r>
                      <m:sSup>
                        <m:sSupPr>
                          <m:ctrlPr>
                            <a:rPr lang="en-US" altLang="zh-TW" sz="2000" i="1" smtClean="0">
                              <a:latin typeface="Cambria Math" charset="0"/>
                            </a:rPr>
                          </m:ctrlPr>
                        </m:sSupPr>
                        <m:e>
                          <m:r>
                            <a:rPr kumimoji="1" lang="en-US" altLang="zh-TW" sz="2000" i="1">
                              <a:latin typeface="Cambria Math" charset="0"/>
                              <a:ea typeface="Cambria Math" charset="0"/>
                              <a:cs typeface="Cambria Math" charset="0"/>
                            </a:rPr>
                            <m:t>𝛾</m:t>
                          </m:r>
                        </m:e>
                        <m:sup>
                          <m:r>
                            <a:rPr kumimoji="1" lang="en-US" altLang="zh-TW" sz="2000" b="0" i="1" smtClean="0">
                              <a:latin typeface="Cambria Math" charset="0"/>
                              <a:ea typeface="Cambria Math" charset="0"/>
                              <a:cs typeface="Cambria Math" charset="0"/>
                            </a:rPr>
                            <m:t>𝑇</m:t>
                          </m:r>
                          <m:r>
                            <a:rPr kumimoji="1" lang="en-US" altLang="zh-TW" sz="2000" b="0" i="1" smtClean="0">
                              <a:latin typeface="Cambria Math" charset="0"/>
                              <a:ea typeface="Cambria Math" charset="0"/>
                              <a:cs typeface="Cambria Math" charset="0"/>
                            </a:rPr>
                            <m:t>−</m:t>
                          </m:r>
                          <m:r>
                            <a:rPr kumimoji="1" lang="en-US" altLang="zh-TW" sz="2000" b="0" i="1" smtClean="0">
                              <a:latin typeface="Cambria Math" charset="0"/>
                              <a:ea typeface="Cambria Math" charset="0"/>
                              <a:cs typeface="Cambria Math" charset="0"/>
                            </a:rPr>
                            <m:t>𝑡</m:t>
                          </m:r>
                          <m:r>
                            <a:rPr kumimoji="1" lang="en-US" altLang="zh-TW" sz="2000" b="0" i="1" smtClean="0">
                              <a:latin typeface="Cambria Math" charset="0"/>
                              <a:ea typeface="Cambria Math" charset="0"/>
                              <a:cs typeface="Cambria Math" charset="0"/>
                            </a:rPr>
                            <m:t>−1</m:t>
                          </m:r>
                        </m:sup>
                      </m:sSup>
                      <m:sSub>
                        <m:sSubPr>
                          <m:ctrlPr>
                            <a:rPr lang="en-US" altLang="zh-TW" sz="2000" i="1">
                              <a:latin typeface="Cambria Math" charset="0"/>
                            </a:rPr>
                          </m:ctrlPr>
                        </m:sSubPr>
                        <m:e>
                          <m:r>
                            <a:rPr lang="en-US" altLang="zh-TW" sz="2000" i="1">
                              <a:latin typeface="Cambria Math" charset="0"/>
                              <a:ea typeface="Cambria Math" charset="0"/>
                              <a:cs typeface="Cambria Math" charset="0"/>
                            </a:rPr>
                            <m:t>𝛿</m:t>
                          </m:r>
                        </m:e>
                        <m:sub>
                          <m:r>
                            <a:rPr lang="en-US" altLang="zh-TW" sz="2000" b="0" i="1" smtClean="0">
                              <a:latin typeface="Cambria Math" charset="0"/>
                              <a:ea typeface="Cambria Math" charset="0"/>
                              <a:cs typeface="Cambria Math" charset="0"/>
                            </a:rPr>
                            <m:t>𝑇</m:t>
                          </m:r>
                          <m:r>
                            <a:rPr lang="en-US" altLang="zh-TW" sz="2000" b="0" i="1" smtClean="0">
                              <a:latin typeface="Cambria Math" charset="0"/>
                              <a:ea typeface="Cambria Math" charset="0"/>
                              <a:cs typeface="Cambria Math" charset="0"/>
                            </a:rPr>
                            <m:t>−1</m:t>
                          </m:r>
                        </m:sub>
                      </m:sSub>
                      <m:r>
                        <a:rPr lang="en-US" altLang="zh-TW" sz="2000" b="0" i="0" smtClean="0">
                          <a:latin typeface="Cambria Math" charset="0"/>
                        </a:rPr>
                        <m:t>+</m:t>
                      </m:r>
                      <m:sSup>
                        <m:sSupPr>
                          <m:ctrlPr>
                            <a:rPr lang="en-US" altLang="zh-TW" sz="2000" i="1" smtClean="0">
                              <a:solidFill>
                                <a:srgbClr val="FF0000"/>
                              </a:solidFill>
                              <a:latin typeface="Cambria Math" charset="0"/>
                            </a:rPr>
                          </m:ctrlPr>
                        </m:sSupPr>
                        <m:e>
                          <m:r>
                            <a:rPr kumimoji="1" lang="en-US" altLang="zh-TW" sz="2000" i="1">
                              <a:solidFill>
                                <a:srgbClr val="FF0000"/>
                              </a:solidFill>
                              <a:latin typeface="Cambria Math" charset="0"/>
                              <a:ea typeface="Cambria Math" charset="0"/>
                              <a:cs typeface="Cambria Math" charset="0"/>
                            </a:rPr>
                            <m:t>𝛾</m:t>
                          </m:r>
                        </m:e>
                        <m:sup>
                          <m:r>
                            <a:rPr kumimoji="1" lang="en-US" altLang="zh-TW" sz="2000" i="1">
                              <a:solidFill>
                                <a:srgbClr val="FF0000"/>
                              </a:solidFill>
                              <a:latin typeface="Cambria Math" charset="0"/>
                              <a:ea typeface="Cambria Math" charset="0"/>
                              <a:cs typeface="Cambria Math" charset="0"/>
                            </a:rPr>
                            <m:t>𝑇</m:t>
                          </m:r>
                          <m:r>
                            <a:rPr kumimoji="1" lang="en-US" altLang="zh-TW" sz="2000" i="1">
                              <a:solidFill>
                                <a:srgbClr val="FF0000"/>
                              </a:solidFill>
                              <a:latin typeface="Cambria Math" charset="0"/>
                              <a:ea typeface="Cambria Math" charset="0"/>
                              <a:cs typeface="Cambria Math" charset="0"/>
                            </a:rPr>
                            <m:t>−</m:t>
                          </m:r>
                          <m:r>
                            <a:rPr kumimoji="1" lang="en-US" altLang="zh-TW" sz="2000" i="1">
                              <a:solidFill>
                                <a:srgbClr val="FF0000"/>
                              </a:solidFill>
                              <a:latin typeface="Cambria Math" charset="0"/>
                              <a:ea typeface="Cambria Math" charset="0"/>
                              <a:cs typeface="Cambria Math" charset="0"/>
                            </a:rPr>
                            <m:t>𝑡</m:t>
                          </m:r>
                        </m:sup>
                      </m:sSup>
                      <m:r>
                        <a:rPr lang="en-US" altLang="zh-TW" sz="2000" i="1" smtClean="0">
                          <a:solidFill>
                            <a:srgbClr val="FF0000"/>
                          </a:solidFill>
                          <a:latin typeface="Cambria Math" charset="0"/>
                        </a:rPr>
                        <m:t> </m:t>
                      </m:r>
                      <m:r>
                        <a:rPr lang="en-US" altLang="zh-TW" sz="2000" b="0" i="0" smtClean="0">
                          <a:solidFill>
                            <a:srgbClr val="FF0000"/>
                          </a:solidFill>
                          <a:latin typeface="Cambria Math" charset="0"/>
                          <a:ea typeface="Cambria Math" charset="0"/>
                          <a:cs typeface="Cambria Math" charset="0"/>
                        </a:rPr>
                        <m:t>(</m:t>
                      </m:r>
                      <m:sSub>
                        <m:sSubPr>
                          <m:ctrlPr>
                            <a:rPr kumimoji="1" lang="en-US" altLang="zh-CN" sz="2000" i="1">
                              <a:solidFill>
                                <a:srgbClr val="FF0000"/>
                              </a:solidFill>
                              <a:latin typeface="Cambria Math" charset="0"/>
                            </a:rPr>
                          </m:ctrlPr>
                        </m:sSubPr>
                        <m:e>
                          <m:r>
                            <a:rPr kumimoji="1" lang="en-US" altLang="zh-TW" sz="2000" i="1">
                              <a:solidFill>
                                <a:srgbClr val="FF0000"/>
                              </a:solidFill>
                              <a:latin typeface="Cambria Math" charset="0"/>
                            </a:rPr>
                            <m:t>𝑅</m:t>
                          </m:r>
                        </m:e>
                        <m:sub>
                          <m:r>
                            <a:rPr kumimoji="1" lang="en-US" altLang="zh-TW" sz="2000" b="0" i="1" smtClean="0">
                              <a:solidFill>
                                <a:srgbClr val="FF0000"/>
                              </a:solidFill>
                              <a:latin typeface="Cambria Math" charset="0"/>
                            </a:rPr>
                            <m:t>𝑇</m:t>
                          </m:r>
                        </m:sub>
                      </m:sSub>
                      <m:r>
                        <a:rPr kumimoji="1" lang="en-US" altLang="zh-CN" sz="2000" b="0" i="1" smtClean="0">
                          <a:solidFill>
                            <a:srgbClr val="FF0000"/>
                          </a:solidFill>
                          <a:latin typeface="Cambria Math" charset="0"/>
                        </a:rPr>
                        <m:t>−</m:t>
                      </m:r>
                      <m:r>
                        <a:rPr kumimoji="1" lang="en-US" altLang="zh-CN" sz="2000" i="1">
                          <a:solidFill>
                            <a:srgbClr val="FF0000"/>
                          </a:solidFill>
                          <a:latin typeface="Cambria Math" charset="0"/>
                        </a:rPr>
                        <m:t>𝑉</m:t>
                      </m:r>
                      <m:d>
                        <m:dPr>
                          <m:ctrlPr>
                            <a:rPr kumimoji="1" lang="en-US" altLang="zh-CN" sz="2000" i="1">
                              <a:solidFill>
                                <a:srgbClr val="FF0000"/>
                              </a:solidFill>
                              <a:latin typeface="Cambria Math" charset="0"/>
                            </a:rPr>
                          </m:ctrlPr>
                        </m:dPr>
                        <m:e>
                          <m:sSub>
                            <m:sSubPr>
                              <m:ctrlPr>
                                <a:rPr kumimoji="1" lang="en-US" altLang="zh-CN" sz="2000" i="1">
                                  <a:solidFill>
                                    <a:srgbClr val="FF0000"/>
                                  </a:solidFill>
                                  <a:latin typeface="Cambria Math" charset="0"/>
                                </a:rPr>
                              </m:ctrlPr>
                            </m:sSubPr>
                            <m:e>
                              <m:r>
                                <a:rPr kumimoji="1" lang="en-US" altLang="zh-CN" sz="2000" i="1">
                                  <a:solidFill>
                                    <a:srgbClr val="FF0000"/>
                                  </a:solidFill>
                                  <a:latin typeface="Cambria Math" charset="0"/>
                                </a:rPr>
                                <m:t>𝑆</m:t>
                              </m:r>
                            </m:e>
                            <m:sub>
                              <m:r>
                                <a:rPr kumimoji="1" lang="en-US" altLang="zh-CN" sz="2000" b="0" i="1" smtClean="0">
                                  <a:solidFill>
                                    <a:srgbClr val="FF0000"/>
                                  </a:solidFill>
                                  <a:latin typeface="Cambria Math" charset="0"/>
                                </a:rPr>
                                <m:t>𝑇</m:t>
                              </m:r>
                            </m:sub>
                          </m:sSub>
                        </m:e>
                      </m:d>
                      <m:r>
                        <a:rPr lang="en-US" altLang="zh-TW" sz="2000" b="0" i="0" smtClean="0">
                          <a:solidFill>
                            <a:srgbClr val="FF0000"/>
                          </a:solidFill>
                          <a:latin typeface="Cambria Math" charset="0"/>
                          <a:ea typeface="Cambria Math" charset="0"/>
                          <a:cs typeface="Cambria Math" charset="0"/>
                        </a:rPr>
                        <m:t>)</m:t>
                      </m:r>
                    </m:oMath>
                  </m:oMathPara>
                </a14:m>
                <a:endParaRPr lang="zh-CN" altLang="en-US" sz="2000" dirty="0">
                  <a:solidFill>
                    <a:srgbClr val="FF0000"/>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957264" y="1575462"/>
                <a:ext cx="8543924" cy="400110"/>
              </a:xfrm>
              <a:prstGeom prst="rect">
                <a:avLst/>
              </a:prstGeom>
              <a:blipFill rotWithShape="0">
                <a:blip r:embed="rId2"/>
                <a:stretch>
                  <a:fillRect t="-98485" b="-1242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677686" y="2371284"/>
                <a:ext cx="8380589"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TW" sz="2000" i="1" smtClean="0">
                          <a:solidFill>
                            <a:schemeClr val="tx1"/>
                          </a:solidFill>
                          <a:latin typeface="Cambria Math" charset="0"/>
                          <a:ea typeface="Cambria Math" charset="0"/>
                          <a:cs typeface="Cambria Math" charset="0"/>
                        </a:rPr>
                        <m:t>=</m:t>
                      </m:r>
                      <m:sSub>
                        <m:sSubPr>
                          <m:ctrlPr>
                            <a:rPr lang="en-US" altLang="zh-TW" sz="2000" i="1">
                              <a:latin typeface="Cambria Math" charset="0"/>
                            </a:rPr>
                          </m:ctrlPr>
                        </m:sSubPr>
                        <m:e>
                          <m:r>
                            <a:rPr lang="en-US" altLang="zh-TW" sz="2000" i="1">
                              <a:latin typeface="Cambria Math" charset="0"/>
                              <a:ea typeface="Cambria Math" charset="0"/>
                              <a:cs typeface="Cambria Math" charset="0"/>
                            </a:rPr>
                            <m:t>𝛿</m:t>
                          </m:r>
                        </m:e>
                        <m:sub>
                          <m:r>
                            <a:rPr lang="en-US" altLang="zh-TW" sz="2000" i="1">
                              <a:latin typeface="Cambria Math" charset="0"/>
                            </a:rPr>
                            <m:t>𝑡</m:t>
                          </m:r>
                        </m:sub>
                      </m:sSub>
                      <m:r>
                        <a:rPr lang="en-US" altLang="zh-TW" sz="2000" b="0" i="1" smtClean="0">
                          <a:latin typeface="Cambria Math" charset="0"/>
                        </a:rPr>
                        <m:t>+</m:t>
                      </m:r>
                      <m:r>
                        <a:rPr kumimoji="1" lang="en-US" altLang="zh-TW" sz="2000" i="1">
                          <a:latin typeface="Cambria Math" charset="0"/>
                          <a:ea typeface="Cambria Math" charset="0"/>
                          <a:cs typeface="Cambria Math" charset="0"/>
                        </a:rPr>
                        <m:t>𝛾</m:t>
                      </m:r>
                      <m:sSub>
                        <m:sSubPr>
                          <m:ctrlPr>
                            <a:rPr lang="en-US" altLang="zh-TW" sz="2000" i="1">
                              <a:latin typeface="Cambria Math" charset="0"/>
                            </a:rPr>
                          </m:ctrlPr>
                        </m:sSubPr>
                        <m:e>
                          <m:r>
                            <a:rPr lang="en-US" altLang="zh-TW" sz="2000" i="1">
                              <a:latin typeface="Cambria Math" charset="0"/>
                              <a:ea typeface="Cambria Math" charset="0"/>
                              <a:cs typeface="Cambria Math" charset="0"/>
                            </a:rPr>
                            <m:t>𝛿</m:t>
                          </m:r>
                        </m:e>
                        <m:sub>
                          <m:r>
                            <a:rPr lang="en-US" altLang="zh-TW" sz="2000" i="1">
                              <a:latin typeface="Cambria Math" charset="0"/>
                            </a:rPr>
                            <m:t>𝑡</m:t>
                          </m:r>
                          <m:r>
                            <a:rPr lang="en-US" altLang="zh-TW" sz="2000" b="0" i="1" smtClean="0">
                              <a:latin typeface="Cambria Math" charset="0"/>
                            </a:rPr>
                            <m:t>+1</m:t>
                          </m:r>
                        </m:sub>
                      </m:sSub>
                      <m:r>
                        <a:rPr lang="en-US" altLang="zh-TW" sz="2000" b="0" i="1" smtClean="0">
                          <a:latin typeface="Cambria Math" charset="0"/>
                        </a:rPr>
                        <m:t>+</m:t>
                      </m:r>
                      <m:sSup>
                        <m:sSupPr>
                          <m:ctrlPr>
                            <a:rPr lang="en-US" altLang="zh-TW" sz="2000" b="0" i="1" smtClean="0">
                              <a:latin typeface="Cambria Math" charset="0"/>
                            </a:rPr>
                          </m:ctrlPr>
                        </m:sSupPr>
                        <m:e>
                          <m:r>
                            <a:rPr kumimoji="1" lang="en-US" altLang="zh-TW" sz="2000" i="1">
                              <a:latin typeface="Cambria Math" charset="0"/>
                              <a:ea typeface="Cambria Math" charset="0"/>
                              <a:cs typeface="Cambria Math" charset="0"/>
                            </a:rPr>
                            <m:t>𝛾</m:t>
                          </m:r>
                        </m:e>
                        <m:sup>
                          <m:r>
                            <a:rPr lang="en-US" altLang="zh-TW" sz="2000" b="0" i="1" smtClean="0">
                              <a:latin typeface="Cambria Math" charset="0"/>
                            </a:rPr>
                            <m:t>2</m:t>
                          </m:r>
                        </m:sup>
                      </m:sSup>
                      <m:sSub>
                        <m:sSubPr>
                          <m:ctrlPr>
                            <a:rPr lang="en-US" altLang="zh-TW" sz="2000" i="1">
                              <a:latin typeface="Cambria Math" charset="0"/>
                            </a:rPr>
                          </m:ctrlPr>
                        </m:sSubPr>
                        <m:e>
                          <m:r>
                            <a:rPr lang="en-US" altLang="zh-TW" sz="2000" i="1">
                              <a:latin typeface="Cambria Math" charset="0"/>
                              <a:ea typeface="Cambria Math" charset="0"/>
                              <a:cs typeface="Cambria Math" charset="0"/>
                            </a:rPr>
                            <m:t>𝛿</m:t>
                          </m:r>
                        </m:e>
                        <m:sub>
                          <m:r>
                            <a:rPr lang="en-US" altLang="zh-TW" sz="2000" i="1">
                              <a:latin typeface="Cambria Math" charset="0"/>
                            </a:rPr>
                            <m:t>𝑡</m:t>
                          </m:r>
                          <m:r>
                            <a:rPr lang="en-US" altLang="zh-TW" sz="2000" i="1">
                              <a:latin typeface="Cambria Math" charset="0"/>
                            </a:rPr>
                            <m:t>+2</m:t>
                          </m:r>
                        </m:sub>
                      </m:sSub>
                      <m:r>
                        <a:rPr lang="en-US" altLang="zh-TW" sz="2000" b="0" i="1" smtClean="0">
                          <a:latin typeface="Cambria Math" charset="0"/>
                        </a:rPr>
                        <m:t>+…+</m:t>
                      </m:r>
                      <m:sSup>
                        <m:sSupPr>
                          <m:ctrlPr>
                            <a:rPr lang="en-US" altLang="zh-TW" sz="2000" i="1" smtClean="0">
                              <a:latin typeface="Cambria Math" charset="0"/>
                            </a:rPr>
                          </m:ctrlPr>
                        </m:sSupPr>
                        <m:e>
                          <m:r>
                            <a:rPr kumimoji="1" lang="en-US" altLang="zh-TW" sz="2000" i="1">
                              <a:latin typeface="Cambria Math" charset="0"/>
                              <a:ea typeface="Cambria Math" charset="0"/>
                              <a:cs typeface="Cambria Math" charset="0"/>
                            </a:rPr>
                            <m:t>𝛾</m:t>
                          </m:r>
                        </m:e>
                        <m:sup>
                          <m:r>
                            <a:rPr kumimoji="1" lang="en-US" altLang="zh-TW" sz="2000" b="0" i="1" smtClean="0">
                              <a:latin typeface="Cambria Math" charset="0"/>
                              <a:ea typeface="Cambria Math" charset="0"/>
                              <a:cs typeface="Cambria Math" charset="0"/>
                            </a:rPr>
                            <m:t>𝑇</m:t>
                          </m:r>
                          <m:r>
                            <a:rPr kumimoji="1" lang="en-US" altLang="zh-TW" sz="2000" b="0" i="1" smtClean="0">
                              <a:latin typeface="Cambria Math" charset="0"/>
                              <a:ea typeface="Cambria Math" charset="0"/>
                              <a:cs typeface="Cambria Math" charset="0"/>
                            </a:rPr>
                            <m:t>−</m:t>
                          </m:r>
                          <m:r>
                            <a:rPr kumimoji="1" lang="en-US" altLang="zh-TW" sz="2000" b="0" i="1" smtClean="0">
                              <a:latin typeface="Cambria Math" charset="0"/>
                              <a:ea typeface="Cambria Math" charset="0"/>
                              <a:cs typeface="Cambria Math" charset="0"/>
                            </a:rPr>
                            <m:t>𝑡</m:t>
                          </m:r>
                          <m:r>
                            <a:rPr kumimoji="1" lang="en-US" altLang="zh-TW" sz="2000" b="0" i="1" smtClean="0">
                              <a:latin typeface="Cambria Math" charset="0"/>
                              <a:ea typeface="Cambria Math" charset="0"/>
                              <a:cs typeface="Cambria Math" charset="0"/>
                            </a:rPr>
                            <m:t>−1</m:t>
                          </m:r>
                        </m:sup>
                      </m:sSup>
                      <m:sSub>
                        <m:sSubPr>
                          <m:ctrlPr>
                            <a:rPr lang="en-US" altLang="zh-TW" sz="2000" i="1">
                              <a:latin typeface="Cambria Math" charset="0"/>
                            </a:rPr>
                          </m:ctrlPr>
                        </m:sSubPr>
                        <m:e>
                          <m:r>
                            <a:rPr lang="en-US" altLang="zh-TW" sz="2000" i="1">
                              <a:latin typeface="Cambria Math" charset="0"/>
                              <a:ea typeface="Cambria Math" charset="0"/>
                              <a:cs typeface="Cambria Math" charset="0"/>
                            </a:rPr>
                            <m:t>𝛿</m:t>
                          </m:r>
                        </m:e>
                        <m:sub>
                          <m:r>
                            <a:rPr lang="en-US" altLang="zh-TW" sz="2000" b="0" i="1" smtClean="0">
                              <a:latin typeface="Cambria Math" charset="0"/>
                              <a:ea typeface="Cambria Math" charset="0"/>
                              <a:cs typeface="Cambria Math" charset="0"/>
                            </a:rPr>
                            <m:t>𝑇</m:t>
                          </m:r>
                          <m:r>
                            <a:rPr lang="en-US" altLang="zh-TW" sz="2000" b="0" i="1" smtClean="0">
                              <a:latin typeface="Cambria Math" charset="0"/>
                              <a:ea typeface="Cambria Math" charset="0"/>
                              <a:cs typeface="Cambria Math" charset="0"/>
                            </a:rPr>
                            <m:t>−1</m:t>
                          </m:r>
                        </m:sub>
                      </m:sSub>
                      <m:r>
                        <a:rPr lang="en-US" altLang="zh-TW" sz="2000" b="0" i="0" smtClean="0">
                          <a:latin typeface="Cambria Math" charset="0"/>
                        </a:rPr>
                        <m:t>+</m:t>
                      </m:r>
                      <m:sSup>
                        <m:sSupPr>
                          <m:ctrlPr>
                            <a:rPr lang="en-US" altLang="zh-TW" sz="2000" i="1" smtClean="0">
                              <a:solidFill>
                                <a:srgbClr val="FF0000"/>
                              </a:solidFill>
                              <a:latin typeface="Cambria Math" charset="0"/>
                            </a:rPr>
                          </m:ctrlPr>
                        </m:sSupPr>
                        <m:e>
                          <m:r>
                            <a:rPr kumimoji="1" lang="en-US" altLang="zh-TW" sz="2000" i="1">
                              <a:solidFill>
                                <a:srgbClr val="FF0000"/>
                              </a:solidFill>
                              <a:latin typeface="Cambria Math" charset="0"/>
                              <a:ea typeface="Cambria Math" charset="0"/>
                              <a:cs typeface="Cambria Math" charset="0"/>
                            </a:rPr>
                            <m:t>𝛾</m:t>
                          </m:r>
                        </m:e>
                        <m:sup>
                          <m:r>
                            <a:rPr kumimoji="1" lang="en-US" altLang="zh-TW" sz="2000" i="1">
                              <a:solidFill>
                                <a:srgbClr val="FF0000"/>
                              </a:solidFill>
                              <a:latin typeface="Cambria Math" charset="0"/>
                              <a:ea typeface="Cambria Math" charset="0"/>
                              <a:cs typeface="Cambria Math" charset="0"/>
                            </a:rPr>
                            <m:t>𝑇</m:t>
                          </m:r>
                          <m:r>
                            <a:rPr kumimoji="1" lang="en-US" altLang="zh-TW" sz="2000" i="1">
                              <a:solidFill>
                                <a:srgbClr val="FF0000"/>
                              </a:solidFill>
                              <a:latin typeface="Cambria Math" charset="0"/>
                              <a:ea typeface="Cambria Math" charset="0"/>
                              <a:cs typeface="Cambria Math" charset="0"/>
                            </a:rPr>
                            <m:t>−</m:t>
                          </m:r>
                          <m:r>
                            <a:rPr kumimoji="1" lang="en-US" altLang="zh-TW" sz="2000" i="1">
                              <a:solidFill>
                                <a:srgbClr val="FF0000"/>
                              </a:solidFill>
                              <a:latin typeface="Cambria Math" charset="0"/>
                              <a:ea typeface="Cambria Math" charset="0"/>
                              <a:cs typeface="Cambria Math" charset="0"/>
                            </a:rPr>
                            <m:t>𝑡</m:t>
                          </m:r>
                        </m:sup>
                      </m:sSup>
                      <m:r>
                        <a:rPr lang="en-US" altLang="zh-TW" sz="2000" i="1">
                          <a:solidFill>
                            <a:srgbClr val="FF0000"/>
                          </a:solidFill>
                          <a:latin typeface="Cambria Math" charset="0"/>
                        </a:rPr>
                        <m:t> </m:t>
                      </m:r>
                      <m:r>
                        <a:rPr lang="en-US" altLang="zh-TW" sz="2000">
                          <a:solidFill>
                            <a:srgbClr val="FF0000"/>
                          </a:solidFill>
                          <a:latin typeface="Cambria Math" charset="0"/>
                          <a:ea typeface="Cambria Math" charset="0"/>
                          <a:cs typeface="Cambria Math" charset="0"/>
                        </a:rPr>
                        <m:t>(</m:t>
                      </m:r>
                      <m:r>
                        <a:rPr lang="en-US" altLang="zh-TW" sz="2000" b="0" i="0" smtClean="0">
                          <a:solidFill>
                            <a:srgbClr val="FF0000"/>
                          </a:solidFill>
                          <a:latin typeface="Cambria Math" charset="0"/>
                          <a:ea typeface="Cambria Math" charset="0"/>
                          <a:cs typeface="Cambria Math" charset="0"/>
                        </a:rPr>
                        <m:t>0−0</m:t>
                      </m:r>
                      <m:r>
                        <a:rPr lang="en-US" altLang="zh-TW" sz="2000">
                          <a:solidFill>
                            <a:srgbClr val="FF0000"/>
                          </a:solidFill>
                          <a:latin typeface="Cambria Math" charset="0"/>
                          <a:ea typeface="Cambria Math" charset="0"/>
                          <a:cs typeface="Cambria Math" charset="0"/>
                        </a:rPr>
                        <m:t>)</m:t>
                      </m:r>
                    </m:oMath>
                  </m:oMathPara>
                </a14:m>
                <a:endParaRPr lang="zh-CN" altLang="en-US" sz="2000" dirty="0">
                  <a:solidFill>
                    <a:srgbClr val="FF0000"/>
                  </a:solidFill>
                </a:endParaRPr>
              </a:p>
            </p:txBody>
          </p:sp>
        </mc:Choice>
        <mc:Fallback xmlns="">
          <p:sp>
            <p:nvSpPr>
              <p:cNvPr id="6" name="矩形 5"/>
              <p:cNvSpPr>
                <a:spLocks noRot="1" noChangeAspect="1" noMove="1" noResize="1" noEditPoints="1" noAdjustHandles="1" noChangeArrowheads="1" noChangeShapeType="1" noTextEdit="1"/>
              </p:cNvSpPr>
              <p:nvPr/>
            </p:nvSpPr>
            <p:spPr>
              <a:xfrm>
                <a:off x="677686" y="2371284"/>
                <a:ext cx="8380589" cy="400110"/>
              </a:xfrm>
              <a:prstGeom prst="rect">
                <a:avLst/>
              </a:prstGeom>
              <a:blipFill rotWithShape="0">
                <a:blip r:embed="rId3"/>
                <a:stretch>
                  <a:fillRect t="-98485" b="-124242"/>
                </a:stretch>
              </a:blipFill>
            </p:spPr>
            <p:txBody>
              <a:bodyPr/>
              <a:lstStyle/>
              <a:p>
                <a:r>
                  <a:rPr lang="zh-CN" altLang="en-US">
                    <a:noFill/>
                  </a:rPr>
                  <a:t> </a:t>
                </a:r>
              </a:p>
            </p:txBody>
          </p:sp>
        </mc:Fallback>
      </mc:AlternateContent>
      <p:sp>
        <p:nvSpPr>
          <p:cNvPr id="7" name="文本框 6"/>
          <p:cNvSpPr txBox="1"/>
          <p:nvPr/>
        </p:nvSpPr>
        <p:spPr>
          <a:xfrm>
            <a:off x="9501188" y="2402062"/>
            <a:ext cx="1528763" cy="369332"/>
          </a:xfrm>
          <a:prstGeom prst="rect">
            <a:avLst/>
          </a:prstGeom>
          <a:noFill/>
        </p:spPr>
        <p:txBody>
          <a:bodyPr wrap="square" rtlCol="0">
            <a:spAutoFit/>
          </a:bodyPr>
          <a:lstStyle/>
          <a:p>
            <a:r>
              <a:rPr kumimoji="1" lang="zh-TW" altLang="en-US" dirty="0" smtClean="0"/>
              <a:t>最後趨近於 </a:t>
            </a:r>
            <a:r>
              <a:rPr kumimoji="1" lang="en-US" altLang="zh-TW" dirty="0" smtClean="0"/>
              <a:t>0</a:t>
            </a:r>
            <a:endParaRPr kumimoji="1" lang="zh-CN" altLang="en-US" dirty="0"/>
          </a:p>
        </p:txBody>
      </p:sp>
      <mc:AlternateContent xmlns:mc="http://schemas.openxmlformats.org/markup-compatibility/2006" xmlns:a14="http://schemas.microsoft.com/office/drawing/2010/main">
        <mc:Choice Requires="a14">
          <p:sp>
            <p:nvSpPr>
              <p:cNvPr id="8" name="矩形 7"/>
              <p:cNvSpPr/>
              <p:nvPr/>
            </p:nvSpPr>
            <p:spPr>
              <a:xfrm>
                <a:off x="1277761" y="3036119"/>
                <a:ext cx="2494139" cy="99020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TW" sz="2000" i="1" smtClean="0">
                          <a:solidFill>
                            <a:schemeClr val="tx1"/>
                          </a:solidFill>
                          <a:latin typeface="Cambria Math" charset="0"/>
                          <a:ea typeface="Cambria Math" charset="0"/>
                          <a:cs typeface="Cambria Math" charset="0"/>
                        </a:rPr>
                        <m:t>=</m:t>
                      </m:r>
                      <m:nary>
                        <m:naryPr>
                          <m:chr m:val="∑"/>
                          <m:ctrlPr>
                            <a:rPr kumimoji="1" lang="is-IS" altLang="zh-TW" sz="2000" i="1" smtClean="0">
                              <a:solidFill>
                                <a:schemeClr val="tx1"/>
                              </a:solidFill>
                              <a:latin typeface="Cambria Math" charset="0"/>
                              <a:ea typeface="Cambria Math" charset="0"/>
                              <a:cs typeface="Cambria Math" charset="0"/>
                            </a:rPr>
                          </m:ctrlPr>
                        </m:naryPr>
                        <m:sub>
                          <m:r>
                            <m:rPr>
                              <m:brk m:alnAt="23"/>
                            </m:rPr>
                            <a:rPr kumimoji="1" lang="en-US" altLang="zh-TW" sz="2000" b="0" i="1" smtClean="0">
                              <a:solidFill>
                                <a:schemeClr val="tx1"/>
                              </a:solidFill>
                              <a:latin typeface="Cambria Math" charset="0"/>
                              <a:ea typeface="Cambria Math" charset="0"/>
                              <a:cs typeface="Cambria Math" charset="0"/>
                            </a:rPr>
                            <m:t>𝑘</m:t>
                          </m:r>
                          <m:r>
                            <a:rPr kumimoji="1" lang="en-US" altLang="zh-TW" sz="2000" b="0" i="1" smtClean="0">
                              <a:solidFill>
                                <a:schemeClr val="tx1"/>
                              </a:solidFill>
                              <a:latin typeface="Cambria Math" charset="0"/>
                              <a:ea typeface="Cambria Math" charset="0"/>
                              <a:cs typeface="Cambria Math" charset="0"/>
                            </a:rPr>
                            <m:t>=</m:t>
                          </m:r>
                          <m:r>
                            <a:rPr kumimoji="1" lang="en-US" altLang="zh-TW" sz="2000" b="0" i="1" smtClean="0">
                              <a:solidFill>
                                <a:schemeClr val="tx1"/>
                              </a:solidFill>
                              <a:latin typeface="Cambria Math" charset="0"/>
                              <a:ea typeface="Cambria Math" charset="0"/>
                              <a:cs typeface="Cambria Math" charset="0"/>
                            </a:rPr>
                            <m:t>𝑡</m:t>
                          </m:r>
                        </m:sub>
                        <m:sup>
                          <m:r>
                            <a:rPr kumimoji="1" lang="en-US" altLang="zh-TW" sz="2000" b="0" i="1" smtClean="0">
                              <a:solidFill>
                                <a:schemeClr val="tx1"/>
                              </a:solidFill>
                              <a:latin typeface="Cambria Math" charset="0"/>
                              <a:ea typeface="Cambria Math" charset="0"/>
                              <a:cs typeface="Cambria Math" charset="0"/>
                            </a:rPr>
                            <m:t>𝑇</m:t>
                          </m:r>
                          <m:r>
                            <a:rPr kumimoji="1" lang="en-US" altLang="zh-TW" sz="2000" b="0" i="1" smtClean="0">
                              <a:solidFill>
                                <a:schemeClr val="tx1"/>
                              </a:solidFill>
                              <a:latin typeface="Cambria Math" charset="0"/>
                              <a:ea typeface="Cambria Math" charset="0"/>
                              <a:cs typeface="Cambria Math" charset="0"/>
                            </a:rPr>
                            <m:t>−1</m:t>
                          </m:r>
                        </m:sup>
                        <m:e>
                          <m:sSup>
                            <m:sSupPr>
                              <m:ctrlPr>
                                <a:rPr lang="en-US" altLang="zh-TW" sz="2000" i="1">
                                  <a:latin typeface="Cambria Math" charset="0"/>
                                </a:rPr>
                              </m:ctrlPr>
                            </m:sSupPr>
                            <m:e>
                              <m:r>
                                <a:rPr kumimoji="1" lang="en-US" altLang="zh-TW" sz="2000" i="1">
                                  <a:latin typeface="Cambria Math" charset="0"/>
                                  <a:ea typeface="Cambria Math" charset="0"/>
                                  <a:cs typeface="Cambria Math" charset="0"/>
                                </a:rPr>
                                <m:t>𝛾</m:t>
                              </m:r>
                            </m:e>
                            <m:sup>
                              <m:r>
                                <a:rPr kumimoji="1" lang="en-US" altLang="zh-TW" sz="2000" b="0" i="1" smtClean="0">
                                  <a:latin typeface="Cambria Math" charset="0"/>
                                  <a:ea typeface="Cambria Math" charset="0"/>
                                  <a:cs typeface="Cambria Math" charset="0"/>
                                </a:rPr>
                                <m:t>𝑘</m:t>
                              </m:r>
                              <m:r>
                                <a:rPr kumimoji="1" lang="en-US" altLang="zh-TW" sz="2000" i="1">
                                  <a:latin typeface="Cambria Math" charset="0"/>
                                  <a:ea typeface="Cambria Math" charset="0"/>
                                  <a:cs typeface="Cambria Math" charset="0"/>
                                </a:rPr>
                                <m:t>−</m:t>
                              </m:r>
                              <m:r>
                                <a:rPr kumimoji="1" lang="en-US" altLang="zh-TW" sz="2000" i="1">
                                  <a:latin typeface="Cambria Math" charset="0"/>
                                  <a:ea typeface="Cambria Math" charset="0"/>
                                  <a:cs typeface="Cambria Math" charset="0"/>
                                </a:rPr>
                                <m:t>𝑡</m:t>
                              </m:r>
                            </m:sup>
                          </m:sSup>
                        </m:e>
                      </m:nary>
                      <m:sSub>
                        <m:sSubPr>
                          <m:ctrlPr>
                            <a:rPr lang="en-US" altLang="zh-TW" sz="2000" i="1">
                              <a:latin typeface="Cambria Math" charset="0"/>
                            </a:rPr>
                          </m:ctrlPr>
                        </m:sSubPr>
                        <m:e>
                          <m:r>
                            <a:rPr lang="en-US" altLang="zh-TW" sz="2000" i="1">
                              <a:latin typeface="Cambria Math" charset="0"/>
                              <a:ea typeface="Cambria Math" charset="0"/>
                              <a:cs typeface="Cambria Math" charset="0"/>
                            </a:rPr>
                            <m:t>𝛿</m:t>
                          </m:r>
                        </m:e>
                        <m:sub>
                          <m:r>
                            <a:rPr lang="en-US" altLang="zh-TW" sz="2000" b="0" i="1" smtClean="0">
                              <a:latin typeface="Cambria Math" charset="0"/>
                              <a:ea typeface="Cambria Math" charset="0"/>
                              <a:cs typeface="Cambria Math" charset="0"/>
                            </a:rPr>
                            <m:t>𝑘</m:t>
                          </m:r>
                        </m:sub>
                      </m:sSub>
                    </m:oMath>
                  </m:oMathPara>
                </a14:m>
                <a:endParaRPr lang="zh-CN" altLang="en-US" sz="2000" dirty="0"/>
              </a:p>
            </p:txBody>
          </p:sp>
        </mc:Choice>
        <mc:Fallback xmlns="">
          <p:sp>
            <p:nvSpPr>
              <p:cNvPr id="8" name="矩形 7"/>
              <p:cNvSpPr>
                <a:spLocks noRot="1" noChangeAspect="1" noMove="1" noResize="1" noEditPoints="1" noAdjustHandles="1" noChangeArrowheads="1" noChangeShapeType="1" noTextEdit="1"/>
              </p:cNvSpPr>
              <p:nvPr/>
            </p:nvSpPr>
            <p:spPr>
              <a:xfrm>
                <a:off x="1277761" y="3036119"/>
                <a:ext cx="2494139" cy="990207"/>
              </a:xfrm>
              <a:prstGeom prst="rect">
                <a:avLst/>
              </a:prstGeom>
              <a:blipFill rotWithShape="0">
                <a:blip r:embed="rId4"/>
                <a:stretch>
                  <a:fillRect/>
                </a:stretch>
              </a:blipFill>
            </p:spPr>
            <p:txBody>
              <a:bodyPr/>
              <a:lstStyle/>
              <a:p>
                <a:r>
                  <a:rPr lang="zh-CN" altLang="en-US">
                    <a:noFill/>
                  </a:rPr>
                  <a:t> </a:t>
                </a:r>
              </a:p>
            </p:txBody>
          </p:sp>
        </mc:Fallback>
      </mc:AlternateContent>
      <p:sp>
        <p:nvSpPr>
          <p:cNvPr id="9" name="文本框 8"/>
          <p:cNvSpPr txBox="1"/>
          <p:nvPr/>
        </p:nvSpPr>
        <p:spPr>
          <a:xfrm>
            <a:off x="9804798" y="3265785"/>
            <a:ext cx="1225153" cy="369332"/>
          </a:xfrm>
          <a:prstGeom prst="rect">
            <a:avLst/>
          </a:prstGeom>
          <a:noFill/>
        </p:spPr>
        <p:txBody>
          <a:bodyPr wrap="square" rtlCol="0">
            <a:spAutoFit/>
          </a:bodyPr>
          <a:lstStyle/>
          <a:p>
            <a:r>
              <a:rPr kumimoji="1" lang="en-US" altLang="zh-CN" b="1" dirty="0" smtClean="0">
                <a:solidFill>
                  <a:srgbClr val="FF0000"/>
                </a:solidFill>
              </a:rPr>
              <a:t>▶</a:t>
            </a:r>
            <a:r>
              <a:rPr kumimoji="1" lang="zh-TW" altLang="en-US" b="1" dirty="0" smtClean="0">
                <a:solidFill>
                  <a:srgbClr val="FF0000"/>
                </a:solidFill>
              </a:rPr>
              <a:t> 式 </a:t>
            </a:r>
            <a:r>
              <a:rPr kumimoji="1" lang="en-US" altLang="zh-TW" b="1" dirty="0" smtClean="0">
                <a:solidFill>
                  <a:srgbClr val="FF0000"/>
                </a:solidFill>
              </a:rPr>
              <a:t>4.3</a:t>
            </a:r>
            <a:endParaRPr kumimoji="1" lang="zh-CN" altLang="en-US" b="1" dirty="0">
              <a:solidFill>
                <a:srgbClr val="FF0000"/>
              </a:solidFill>
            </a:endParaRPr>
          </a:p>
        </p:txBody>
      </p:sp>
      <p:sp>
        <p:nvSpPr>
          <p:cNvPr id="10" name="文本框 9"/>
          <p:cNvSpPr txBox="1"/>
          <p:nvPr/>
        </p:nvSpPr>
        <p:spPr>
          <a:xfrm>
            <a:off x="677686" y="4291051"/>
            <a:ext cx="7491953" cy="2169825"/>
          </a:xfrm>
          <a:prstGeom prst="rect">
            <a:avLst/>
          </a:prstGeom>
          <a:noFill/>
        </p:spPr>
        <p:txBody>
          <a:bodyPr wrap="square" rtlCol="0">
            <a:spAutoFit/>
          </a:bodyPr>
          <a:lstStyle/>
          <a:p>
            <a:pPr>
              <a:lnSpc>
                <a:spcPct val="150000"/>
              </a:lnSpc>
            </a:pPr>
            <a:r>
              <a:rPr kumimoji="1" lang="zh-TW" altLang="en-US" dirty="0" smtClean="0"/>
              <a:t>這個推導說明的是 </a:t>
            </a:r>
            <a:r>
              <a:rPr kumimoji="1" lang="en-US" altLang="zh-TW" dirty="0" smtClean="0"/>
              <a:t>MC-Error</a:t>
            </a:r>
            <a:r>
              <a:rPr kumimoji="1" lang="zh-TW" altLang="en-US" dirty="0" smtClean="0"/>
              <a:t> 是 </a:t>
            </a:r>
            <a:r>
              <a:rPr kumimoji="1" lang="en-US" altLang="zh-TW" dirty="0" smtClean="0"/>
              <a:t>TD-Error</a:t>
            </a:r>
            <a:r>
              <a:rPr kumimoji="1" lang="zh-TW" altLang="en-US" dirty="0" smtClean="0"/>
              <a:t> 的總和，因此證明的是 </a:t>
            </a:r>
            <a:r>
              <a:rPr kumimoji="1" lang="en-US" altLang="zh-TW" dirty="0" smtClean="0"/>
              <a:t>TD</a:t>
            </a:r>
            <a:r>
              <a:rPr kumimoji="1" lang="zh-TW" altLang="en-US" dirty="0" smtClean="0"/>
              <a:t> 方法更新價值函數的時候並不需要經歷完整的 </a:t>
            </a:r>
            <a:r>
              <a:rPr kumimoji="1" lang="en-US" altLang="zh-TW" dirty="0" smtClean="0"/>
              <a:t>Episode</a:t>
            </a:r>
            <a:r>
              <a:rPr kumimoji="1" lang="zh-TW" altLang="en-US" dirty="0" smtClean="0"/>
              <a:t> 。</a:t>
            </a:r>
            <a:endParaRPr kumimoji="1" lang="en-US" altLang="zh-TW" dirty="0" smtClean="0"/>
          </a:p>
          <a:p>
            <a:pPr>
              <a:lnSpc>
                <a:spcPct val="150000"/>
              </a:lnSpc>
            </a:pPr>
            <a:endParaRPr kumimoji="1" lang="en-US" altLang="zh-TW" dirty="0"/>
          </a:p>
          <a:p>
            <a:pPr>
              <a:lnSpc>
                <a:spcPct val="150000"/>
              </a:lnSpc>
            </a:pPr>
            <a:r>
              <a:rPr kumimoji="1" lang="zh-TW" altLang="en-US" dirty="0" smtClean="0"/>
              <a:t>也就是說 </a:t>
            </a:r>
            <a:r>
              <a:rPr kumimoji="1" lang="en-US" altLang="zh-TW" dirty="0" smtClean="0"/>
              <a:t>MC</a:t>
            </a:r>
            <a:r>
              <a:rPr kumimoji="1" lang="zh-TW" altLang="en-US" dirty="0" smtClean="0"/>
              <a:t> 要知道結果才可以學習</a:t>
            </a:r>
            <a:r>
              <a:rPr kumimoji="1" lang="zh-TW" altLang="en-US" dirty="0"/>
              <a:t>，</a:t>
            </a:r>
            <a:r>
              <a:rPr kumimoji="1" lang="en-US" altLang="zh-TW" dirty="0" smtClean="0"/>
              <a:t>TD</a:t>
            </a:r>
            <a:r>
              <a:rPr kumimoji="1" lang="zh-TW" altLang="en-US" dirty="0" smtClean="0"/>
              <a:t> 則可以在未知結果的情況下，持續從環境中學習，進一步見下面的例子。</a:t>
            </a:r>
            <a:endParaRPr kumimoji="1" lang="en-US" altLang="zh-TW" dirty="0" smtClean="0"/>
          </a:p>
        </p:txBody>
      </p:sp>
    </p:spTree>
    <p:extLst>
      <p:ext uri="{BB962C8B-B14F-4D97-AF65-F5344CB8AC3E}">
        <p14:creationId xmlns:p14="http://schemas.microsoft.com/office/powerpoint/2010/main" val="6456308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611</TotalTime>
  <Words>1986</Words>
  <Application>Microsoft Macintosh PowerPoint</Application>
  <PresentationFormat>宽屏</PresentationFormat>
  <Paragraphs>327</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-apple-system</vt:lpstr>
      <vt:lpstr>Cambria Math</vt:lpstr>
      <vt:lpstr>DengXian</vt:lpstr>
      <vt:lpstr>DengXian Light</vt:lpstr>
      <vt:lpstr>Helvetica Light</vt:lpstr>
      <vt:lpstr>Mangal</vt:lpstr>
      <vt:lpstr>新細明體</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55</cp:revision>
  <dcterms:created xsi:type="dcterms:W3CDTF">2019-01-18T10:34:27Z</dcterms:created>
  <dcterms:modified xsi:type="dcterms:W3CDTF">2019-02-14T04:23:18Z</dcterms:modified>
</cp:coreProperties>
</file>