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  <p:sldId id="29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2"/>
    <p:restoredTop sz="94609"/>
  </p:normalViewPr>
  <p:slideViewPr>
    <p:cSldViewPr snapToGrid="0" snapToObjects="1">
      <p:cViewPr>
        <p:scale>
          <a:sx n="85" d="100"/>
          <a:sy n="85" d="100"/>
        </p:scale>
        <p:origin x="6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7F9B4-F5D0-7C44-9581-4C87F77D778C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ADDBC-98FF-A04A-A199-8CDB89C90A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17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ADDBC-98FF-A04A-A199-8CDB89C90A0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67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ADDBC-98FF-A04A-A199-8CDB89C90A0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78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ADDBC-98FF-A04A-A199-8CDB89C90A0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78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1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5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3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3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9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32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09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57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3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22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8229-432B-874D-B223-DE77EC22A3DD}" type="datetimeFigureOut">
              <a:rPr kumimoji="1" lang="zh-CN" altLang="en-US" smtClean="0"/>
              <a:t>2019/3/10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1F3-7003-0948-8A6D-C1728BA17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3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40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70.png"/><Relationship Id="rId8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1.png"/><Relationship Id="rId5" Type="http://schemas.openxmlformats.org/officeDocument/2006/relationships/image" Target="../media/image90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2984" y="581939"/>
            <a:ext cx="5073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>
                <a:latin typeface="Cambria Math" charset="0"/>
              </a:rPr>
              <a:t>5</a:t>
            </a:r>
            <a:r>
              <a:rPr kumimoji="1" lang="en-US" altLang="zh-TW" sz="2800" b="1" i="1" dirty="0" smtClean="0">
                <a:latin typeface="Cambria Math" charset="0"/>
              </a:rPr>
              <a:t>.</a:t>
            </a:r>
            <a:r>
              <a:rPr kumimoji="1" lang="zh-TW" altLang="en-US" sz="2800" b="1" i="1" dirty="0" smtClean="0">
                <a:latin typeface="Cambria Math" charset="0"/>
              </a:rPr>
              <a:t>  </a:t>
            </a:r>
            <a:r>
              <a:rPr kumimoji="1" lang="en-US" altLang="zh-TW" sz="2800" b="1" i="1" dirty="0" smtClean="0">
                <a:latin typeface="Cambria Math" charset="0"/>
              </a:rPr>
              <a:t>Q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mr-IN" altLang="zh-TW" sz="2800" b="1" i="1" dirty="0" smtClean="0">
                <a:latin typeface="Cambria Math" charset="0"/>
              </a:rPr>
              <a:t>–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Learning</a:t>
            </a:r>
            <a:r>
              <a:rPr kumimoji="1" lang="zh-TW" altLang="en-US" sz="2800" b="1" i="1" dirty="0" smtClean="0">
                <a:latin typeface="Cambria Math" charset="0"/>
              </a:rPr>
              <a:t>    </a:t>
            </a:r>
            <a:r>
              <a:rPr kumimoji="1" lang="en-US" altLang="zh-TW" sz="2800" b="1" i="1" dirty="0" smtClean="0">
                <a:latin typeface="Cambria Math" charset="0"/>
              </a:rPr>
              <a:t>(Concept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)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984" y="1543442"/>
            <a:ext cx="81867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本節開始介紹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Q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mr-IN" altLang="zh-TW" dirty="0" smtClean="0">
                <a:latin typeface="Cambria Math" charset="0"/>
              </a:rPr>
              <a:t>–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Learning</a:t>
            </a:r>
            <a:r>
              <a:rPr kumimoji="1" lang="zh-TW" altLang="en-US" dirty="0" smtClean="0">
                <a:latin typeface="Cambria Math" charset="0"/>
              </a:rPr>
              <a:t>，基於</a:t>
            </a:r>
            <a:r>
              <a:rPr kumimoji="1" lang="en-US" altLang="zh-TW" dirty="0" smtClean="0">
                <a:latin typeface="Cambria Math" charset="0"/>
              </a:rPr>
              <a:t>TD-Method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TW" dirty="0">
              <a:latin typeface="Cambria Math" charset="0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 </a:t>
            </a:r>
            <a:r>
              <a:rPr kumimoji="1" lang="en-US" altLang="zh-TW" dirty="0" smtClean="0">
                <a:latin typeface="Cambria Math" charset="0"/>
              </a:rPr>
              <a:t>TD-Method</a:t>
            </a:r>
            <a:r>
              <a:rPr kumimoji="1" lang="zh-TW" altLang="en-US" dirty="0" smtClean="0">
                <a:latin typeface="Cambria Math" charset="0"/>
              </a:rPr>
              <a:t> 中，狀態價值函數的更新方法被定義為：</a:t>
            </a:r>
            <a:endParaRPr kumimoji="1" lang="en-US" altLang="zh-TW" dirty="0" smtClean="0">
              <a:latin typeface="Cambria Math" charset="0"/>
            </a:endParaRPr>
          </a:p>
          <a:p>
            <a:pPr>
              <a:lnSpc>
                <a:spcPct val="150000"/>
              </a:lnSpc>
            </a:pPr>
            <a:endParaRPr kumimoji="1" lang="en-US" altLang="zh-TW" dirty="0" smtClean="0">
              <a:latin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05247" y="2882270"/>
                <a:ext cx="50214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47" y="2882270"/>
                <a:ext cx="5021479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4" t="-146000" r="-1092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321462" y="280952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▶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 式 </a:t>
            </a:r>
            <a:r>
              <a:rPr kumimoji="1" lang="en-US" altLang="zh-TW" b="1" dirty="0">
                <a:solidFill>
                  <a:srgbClr val="FF0000"/>
                </a:solidFill>
              </a:rPr>
              <a:t>5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.1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2984" y="3435526"/>
            <a:ext cx="8186741" cy="45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同樣的，在 </a:t>
            </a:r>
            <a:r>
              <a:rPr kumimoji="1" lang="en-US" altLang="zh-TW" dirty="0" smtClean="0">
                <a:latin typeface="Cambria Math" charset="0"/>
              </a:rPr>
              <a:t>Q-Learning</a:t>
            </a:r>
            <a:r>
              <a:rPr kumimoji="1" lang="zh-TW" altLang="en-US" dirty="0" smtClean="0">
                <a:latin typeface="Cambria Math" charset="0"/>
              </a:rPr>
              <a:t>中，動作價值函數的更新方法被定義為：</a:t>
            </a:r>
            <a:endParaRPr kumimoji="1" lang="en-US" altLang="zh-TW" dirty="0" smtClean="0">
              <a:latin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71010" y="4339322"/>
                <a:ext cx="76899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10" y="4339322"/>
                <a:ext cx="768995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0321462" y="429348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▶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 式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5.2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42983" y="5092308"/>
                <a:ext cx="8186741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>
                    <a:latin typeface="Cambria Math" charset="0"/>
                  </a:rPr>
                  <a:t>Why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we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use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Q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instead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of</a:t>
                </a:r>
                <a:r>
                  <a:rPr kumimoji="1" lang="zh-TW" altLang="en-US" dirty="0" smtClean="0">
                    <a:latin typeface="Cambria Math" charset="0"/>
                  </a:rPr>
                  <a:t> </a:t>
                </a:r>
                <a:r>
                  <a:rPr kumimoji="1" lang="en-US" altLang="zh-TW" dirty="0" smtClean="0">
                    <a:latin typeface="Cambria Math" charset="0"/>
                  </a:rPr>
                  <a:t>V</a:t>
                </a:r>
                <a:r>
                  <a:rPr kumimoji="1" lang="zh-TW" altLang="en-US" dirty="0" smtClean="0">
                    <a:latin typeface="Cambria Math" charset="0"/>
                  </a:rPr>
                  <a:t>？</a:t>
                </a:r>
                <a:endParaRPr kumimoji="1" lang="en-US" altLang="zh-TW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trike="sngStrike" dirty="0" smtClean="0">
                    <a:latin typeface="Cambria Math" charset="0"/>
                  </a:rPr>
                  <a:t>因為 </a:t>
                </a:r>
                <a:r>
                  <a:rPr kumimoji="1" lang="en-US" altLang="zh-TW" strike="sngStrike" dirty="0" smtClean="0">
                    <a:latin typeface="Cambria Math" charset="0"/>
                  </a:rPr>
                  <a:t>Q</a:t>
                </a:r>
                <a:r>
                  <a:rPr kumimoji="1" lang="zh-TW" altLang="en-US" strike="sngStrike" dirty="0" smtClean="0">
                    <a:latin typeface="Cambria Math" charset="0"/>
                  </a:rPr>
                  <a:t> 的產生是由策略 </a:t>
                </a:r>
                <a14:m>
                  <m:oMath xmlns:m="http://schemas.openxmlformats.org/officeDocument/2006/math">
                    <m:r>
                      <a:rPr kumimoji="1" lang="zh-TW" altLang="en-US" i="1" strike="sngStrik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trike="sngStrike" dirty="0" smtClean="0">
                    <a:latin typeface="Cambria Math" charset="0"/>
                  </a:rPr>
                  <a:t> 決定的，因此 </a:t>
                </a:r>
                <a:r>
                  <a:rPr kumimoji="1" lang="en-US" altLang="zh-TW" strike="sngStrike" dirty="0" smtClean="0">
                    <a:latin typeface="Cambria Math" charset="0"/>
                  </a:rPr>
                  <a:t>Q</a:t>
                </a:r>
                <a:r>
                  <a:rPr kumimoji="1" lang="zh-TW" altLang="en-US" strike="sngStrike" dirty="0" smtClean="0">
                    <a:latin typeface="Cambria Math" charset="0"/>
                  </a:rPr>
                  <a:t> 與策略 </a:t>
                </a:r>
                <a14:m>
                  <m:oMath xmlns:m="http://schemas.openxmlformats.org/officeDocument/2006/math">
                    <m:r>
                      <a:rPr kumimoji="1" lang="zh-TW" altLang="en-US" i="1" strike="sngStrik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trike="sngStrike" dirty="0" smtClean="0">
                    <a:latin typeface="Cambria Math" charset="0"/>
                  </a:rPr>
                  <a:t> 有直接的關係。而強化學習的最終目的是得到一個最好的策略 </a:t>
                </a:r>
                <a14:m>
                  <m:oMath xmlns:m="http://schemas.openxmlformats.org/officeDocument/2006/math">
                    <m:r>
                      <a:rPr kumimoji="1" lang="zh-TW" altLang="en-US" i="1" strike="sngStrik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kumimoji="1" lang="zh-TW" altLang="en-US" strike="sngStrike" dirty="0" smtClean="0">
                    <a:latin typeface="Cambria Math" charset="0"/>
                  </a:rPr>
                  <a:t> ，如何得到則是根據 </a:t>
                </a:r>
                <a:r>
                  <a:rPr kumimoji="1" lang="en-US" altLang="zh-TW" strike="sngStrike" dirty="0" smtClean="0">
                    <a:latin typeface="Cambria Math" charset="0"/>
                  </a:rPr>
                  <a:t>Q</a:t>
                </a:r>
                <a:r>
                  <a:rPr kumimoji="1" lang="zh-TW" altLang="en-US" strike="sngStrike" dirty="0" smtClean="0">
                    <a:latin typeface="Cambria Math" charset="0"/>
                  </a:rPr>
                  <a:t> 的價值。</a:t>
                </a:r>
                <a:endParaRPr kumimoji="1" lang="en-US" altLang="zh-TW" strike="sngStrike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3" y="5092308"/>
                <a:ext cx="8186741" cy="1338828"/>
              </a:xfrm>
              <a:prstGeom prst="rect">
                <a:avLst/>
              </a:prstGeom>
              <a:blipFill rotWithShape="0">
                <a:blip r:embed="rId4"/>
                <a:stretch>
                  <a:fillRect l="-596" b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6345" y="766104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p:sp>
        <p:nvSpPr>
          <p:cNvPr id="5" name="矩形 4"/>
          <p:cNvSpPr/>
          <p:nvPr/>
        </p:nvSpPr>
        <p:spPr>
          <a:xfrm>
            <a:off x="1027696" y="1749995"/>
            <a:ext cx="90937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在上述的 問題中，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Matrix</a:t>
            </a:r>
            <a:r>
              <a:rPr kumimoji="1" lang="zh-TW" altLang="en-US" dirty="0" smtClean="0">
                <a:latin typeface="Cambria Math" charset="0"/>
              </a:rPr>
              <a:t>是一個 </a:t>
            </a:r>
            <a:r>
              <a:rPr kumimoji="1" lang="en-US" altLang="zh-TW" dirty="0" smtClean="0">
                <a:latin typeface="Cambria Math" charset="0"/>
              </a:rPr>
              <a:t>6x6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zh-TW" altLang="en-US" dirty="0" smtClean="0">
                <a:latin typeface="Cambria Math" charset="0"/>
              </a:rPr>
              <a:t>的矩陣，</a:t>
            </a: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也是一個 </a:t>
            </a:r>
            <a:r>
              <a:rPr kumimoji="1" lang="en-US" altLang="zh-TW" dirty="0" smtClean="0">
                <a:latin typeface="Cambria Math" charset="0"/>
              </a:rPr>
              <a:t>6x6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zh-TW" altLang="en-US" dirty="0" smtClean="0">
                <a:latin typeface="Cambria Math" charset="0"/>
              </a:rPr>
              <a:t>的矩陣。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 </a:t>
            </a:r>
            <a:r>
              <a:rPr kumimoji="1" lang="en-US" altLang="zh-TW" dirty="0" smtClean="0">
                <a:latin typeface="Cambria Math" charset="0"/>
              </a:rPr>
              <a:t>code</a:t>
            </a:r>
            <a:r>
              <a:rPr kumimoji="1" lang="zh-TW" altLang="en-US" dirty="0" smtClean="0">
                <a:latin typeface="Cambria Math" charset="0"/>
              </a:rPr>
              <a:t> 裡面，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Matrix</a:t>
            </a:r>
            <a:r>
              <a:rPr kumimoji="1" lang="zh-TW" altLang="en-US" dirty="0" smtClean="0">
                <a:latin typeface="Cambria Math" charset="0"/>
              </a:rPr>
              <a:t> 是人為給定的。對於此問題，矩陣並不算大。但若房間數量 </a:t>
            </a:r>
            <a:r>
              <a:rPr kumimoji="1" lang="en-US" altLang="zh-TW" dirty="0" smtClean="0">
                <a:latin typeface="Cambria Math" charset="0"/>
              </a:rPr>
              <a:t>N</a:t>
            </a:r>
            <a:r>
              <a:rPr kumimoji="1" lang="zh-TW" altLang="en-US" dirty="0" smtClean="0">
                <a:latin typeface="Cambria Math" charset="0"/>
              </a:rPr>
              <a:t>不是 </a:t>
            </a:r>
            <a:r>
              <a:rPr kumimoji="1" lang="en-US" altLang="zh-TW" dirty="0" smtClean="0">
                <a:latin typeface="Cambria Math" charset="0"/>
              </a:rPr>
              <a:t>6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zh-TW" altLang="en-US" dirty="0" smtClean="0">
                <a:latin typeface="Cambria Math" charset="0"/>
              </a:rPr>
              <a:t>，而是 </a:t>
            </a:r>
            <a:r>
              <a:rPr kumimoji="1" lang="en-US" altLang="zh-TW" dirty="0" smtClean="0">
                <a:latin typeface="Cambria Math" charset="0"/>
              </a:rPr>
              <a:t>10000</a:t>
            </a:r>
            <a:r>
              <a:rPr kumimoji="1" lang="zh-TW" altLang="en-US" dirty="0" smtClean="0">
                <a:latin typeface="Cambria Math" charset="0"/>
              </a:rPr>
              <a:t> 或更多，那麼這個矩陣的大小變成 </a:t>
            </a:r>
            <a:r>
              <a:rPr kumimoji="1" lang="en-US" altLang="zh-TW" dirty="0" smtClean="0">
                <a:latin typeface="Cambria Math" charset="0"/>
              </a:rPr>
              <a:t>N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x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N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TW" dirty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在上述問題中，</a:t>
            </a:r>
            <a:r>
              <a:rPr kumimoji="1" lang="en-US" altLang="zh-TW" dirty="0" smtClean="0">
                <a:latin typeface="Cambria Math" charset="0"/>
              </a:rPr>
              <a:t>Q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mr-IN" altLang="zh-TW" dirty="0" smtClean="0">
                <a:latin typeface="Cambria Math" charset="0"/>
              </a:rPr>
              <a:t>–</a:t>
            </a:r>
            <a:r>
              <a:rPr kumimoji="1" lang="en-US" altLang="zh-TW" dirty="0" smtClean="0">
                <a:latin typeface="Cambria Math" charset="0"/>
              </a:rPr>
              <a:t>Table</a:t>
            </a:r>
            <a:r>
              <a:rPr kumimoji="1" lang="zh-TW" altLang="en-US" dirty="0" smtClean="0">
                <a:latin typeface="Cambria Math" charset="0"/>
              </a:rPr>
              <a:t> 被表示為 </a:t>
            </a:r>
            <a:r>
              <a:rPr kumimoji="1" lang="en-US" altLang="zh-TW" dirty="0" smtClean="0">
                <a:latin typeface="Cambria Math" charset="0"/>
              </a:rPr>
              <a:t>current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和 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的矩陣。雖也是一種表示方法，但事實上，在</a:t>
            </a:r>
            <a:r>
              <a:rPr kumimoji="1" lang="en-US" altLang="zh-TW" dirty="0" smtClean="0">
                <a:latin typeface="Cambria Math" charset="0"/>
              </a:rPr>
              <a:t>current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過渡到 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的過程中，是會經過一個 </a:t>
            </a:r>
            <a:r>
              <a:rPr kumimoji="1" lang="en-US" altLang="zh-TW" dirty="0" smtClean="0">
                <a:latin typeface="Cambria Math" charset="0"/>
              </a:rPr>
              <a:t>action </a:t>
            </a:r>
            <a:r>
              <a:rPr kumimoji="1" lang="zh-TW" altLang="en-US" dirty="0" smtClean="0">
                <a:latin typeface="Cambria Math" charset="0"/>
              </a:rPr>
              <a:t>，即通過 </a:t>
            </a:r>
            <a:r>
              <a:rPr kumimoji="1" lang="en-US" altLang="zh-TW" dirty="0" smtClean="0">
                <a:latin typeface="Cambria Math" charset="0"/>
              </a:rPr>
              <a:t>action</a:t>
            </a:r>
            <a:r>
              <a:rPr kumimoji="1" lang="zh-TW" altLang="en-US" dirty="0" smtClean="0">
                <a:latin typeface="Cambria Math" charset="0"/>
              </a:rPr>
              <a:t> 從而進入到 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TW" dirty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因此，</a:t>
            </a:r>
            <a:r>
              <a:rPr kumimoji="1" lang="zh-TW" altLang="en-US" b="1" u="sng" dirty="0" smtClean="0">
                <a:latin typeface="Cambria Math" charset="0"/>
              </a:rPr>
              <a:t>將說明 </a:t>
            </a:r>
            <a:r>
              <a:rPr kumimoji="1" lang="en-US" altLang="zh-TW" b="1" u="sng" dirty="0" smtClean="0">
                <a:latin typeface="Cambria Math" charset="0"/>
              </a:rPr>
              <a:t>Q-Table</a:t>
            </a:r>
            <a:r>
              <a:rPr kumimoji="1" lang="zh-TW" altLang="en-US" b="1" u="sng" dirty="0">
                <a:latin typeface="Cambria Math" charset="0"/>
              </a:rPr>
              <a:t> </a:t>
            </a:r>
            <a:r>
              <a:rPr kumimoji="1" lang="zh-TW" altLang="en-US" b="1" u="sng" dirty="0" smtClean="0">
                <a:latin typeface="Cambria Math" charset="0"/>
              </a:rPr>
              <a:t>的通用表示方法。</a:t>
            </a:r>
            <a:endParaRPr kumimoji="1" lang="en-US" altLang="zh-TW" b="1" u="sng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TW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6326" y="706143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 smtClean="0">
                <a:latin typeface="Cambria Math" charset="0"/>
              </a:rPr>
              <a:t>Example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2</a:t>
            </a:r>
            <a:r>
              <a:rPr kumimoji="1" lang="zh-TW" altLang="en-US" sz="2800" b="1" i="1" dirty="0" smtClean="0">
                <a:latin typeface="Cambria Math" charset="0"/>
              </a:rPr>
              <a:t>： </a:t>
            </a:r>
            <a:r>
              <a:rPr kumimoji="1" lang="en-US" altLang="zh-TW" sz="2800" b="1" i="1" dirty="0" smtClean="0">
                <a:latin typeface="Cambria Math" charset="0"/>
              </a:rPr>
              <a:t>State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to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Action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10" y="2020561"/>
            <a:ext cx="4687233" cy="29899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5062" y="2553059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00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5062" y="3515541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74374" y="3515541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74374" y="2553059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23686" y="3515541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7884826" y="4478023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7884826" y="3515541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859186" y="3515541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9623686" y="3816764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9623686" y="2816225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8574374" y="3816764"/>
            <a:ext cx="0" cy="41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92322" y="2816225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0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84826" y="3784131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4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41634" y="2826628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39135" y="2833558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5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41634" y="3755950"/>
            <a:ext cx="411902" cy="40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3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91272" y="3762910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6248617" y="3543722"/>
            <a:ext cx="496957" cy="2404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0917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00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0917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00229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0229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9541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7410681" y="3111396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741068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838504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9149541" y="2450137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149541" y="1449598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100229" y="2450137"/>
            <a:ext cx="0" cy="41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18177" y="1449598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0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681" y="2417504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4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7489" y="1460001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4990" y="1466931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5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7489" y="2389323"/>
            <a:ext cx="411902" cy="40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3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17127" y="2396283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67883" y="1137623"/>
                <a:ext cx="43135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定義：動作集合為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TW" sz="2000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TW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𝑈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 ,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 ,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列出各狀態可採取的動作</a:t>
                </a:r>
                <a:r>
                  <a:rPr kumimoji="1" lang="zh-TW" altLang="en-US" sz="2000" dirty="0"/>
                  <a:t>，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各狀態的 </a:t>
                </a:r>
                <a:r>
                  <a:rPr kumimoji="1" lang="en-US" altLang="zh-TW" sz="2000" dirty="0" smtClean="0"/>
                  <a:t>action</a:t>
                </a:r>
                <a:r>
                  <a:rPr kumimoji="1" lang="zh-TW" altLang="en-US" sz="2000" dirty="0" smtClean="0"/>
                  <a:t> 矩陣可以表示為：</a:t>
                </a:r>
                <a:endParaRPr kumimoji="1" lang="en-US" altLang="zh-TW" sz="2000" dirty="0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83" y="1137623"/>
                <a:ext cx="4313585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412" t="-20248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79479" y="2995979"/>
                <a:ext cx="44126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 ,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𝐷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 , 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kumimoji="1" lang="en-US" altLang="zh-TW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" y="2995979"/>
                <a:ext cx="441264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40984" b="-175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248726" y="3746340"/>
                <a:ext cx="2509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 0  1  0  0</m:t>
                          </m:r>
                          <m:r>
                            <a:rPr kumimoji="1" lang="zh-TW" altLang="en-US" sz="24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26" y="3746340"/>
                <a:ext cx="25090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909911" y="3640638"/>
            <a:ext cx="4442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表示狀態 </a:t>
            </a:r>
            <a:r>
              <a:rPr kumimoji="1" lang="en-US" altLang="zh-TW" sz="2000" dirty="0" smtClean="0"/>
              <a:t>0</a:t>
            </a:r>
            <a:r>
              <a:rPr kumimoji="1" lang="zh-TW" altLang="en-US" sz="2000" dirty="0" smtClean="0"/>
              <a:t> 的動作矩陣。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en-US" altLang="zh-TW" sz="2000" dirty="0" smtClean="0"/>
              <a:t>0</a:t>
            </a:r>
            <a:r>
              <a:rPr kumimoji="1" lang="zh-TW" altLang="en-US" sz="2000" dirty="0" smtClean="0"/>
              <a:t> 表示動作不可行，</a:t>
            </a:r>
            <a:r>
              <a:rPr kumimoji="1" lang="en-US" altLang="zh-TW" sz="2000" dirty="0" smtClean="0"/>
              <a:t>1</a:t>
            </a:r>
            <a:r>
              <a:rPr kumimoji="1" lang="zh-TW" altLang="en-US" sz="2000" dirty="0" smtClean="0"/>
              <a:t> 表示動作可行。</a:t>
            </a:r>
            <a:endParaRPr kumimoji="1" lang="zh-CN" altLang="en-US" sz="2000" dirty="0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3877890" y="3977172"/>
            <a:ext cx="1828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0917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00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0917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00229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0229" y="1186432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9541" y="2148914"/>
            <a:ext cx="1049312" cy="962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7410681" y="3111396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741068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8385041" y="2148914"/>
            <a:ext cx="2998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9149541" y="2450137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149541" y="1449598"/>
            <a:ext cx="0" cy="41744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100229" y="2450137"/>
            <a:ext cx="0" cy="417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18177" y="1449598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smtClean="0">
                <a:solidFill>
                  <a:srgbClr val="FF0000"/>
                </a:solidFill>
              </a:rPr>
              <a:t>0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681" y="2417504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4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7489" y="1460001"/>
            <a:ext cx="584615" cy="4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>
                <a:solidFill>
                  <a:srgbClr val="FF0000"/>
                </a:solidFill>
              </a:rPr>
              <a:t>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17127" y="1466931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5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7489" y="2389323"/>
            <a:ext cx="411902" cy="40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3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17127" y="2396283"/>
            <a:ext cx="95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>
                <a:solidFill>
                  <a:srgbClr val="FF0000"/>
                </a:solidFill>
              </a:rPr>
              <a:t>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67882" y="1004172"/>
            <a:ext cx="431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初始化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： 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狀態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為行，動作 </a:t>
            </a:r>
            <a:r>
              <a:rPr kumimoji="1" lang="en-US" altLang="zh-TW" sz="2000" dirty="0" smtClean="0"/>
              <a:t>action</a:t>
            </a:r>
            <a:r>
              <a:rPr kumimoji="1" lang="zh-TW" altLang="en-US" sz="2000" dirty="0" smtClean="0"/>
              <a:t> 為列。 </a:t>
            </a:r>
            <a:endParaRPr kumimoji="1" lang="en-US" altLang="zh-TW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694159" y="3331655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0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59" y="3331655"/>
                <a:ext cx="4052884" cy="20908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247484" y="4133857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state</a:t>
            </a:r>
            <a:endParaRPr kumimoji="1"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261959" y="2368783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980617" y="3373556"/>
            <a:ext cx="461665" cy="225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0  1  2 3  4  5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78990" y="2850219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096442" y="5626682"/>
            <a:ext cx="14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smtClean="0"/>
              <a:t>Q-Table</a:t>
            </a:r>
            <a:endParaRPr kumimoji="1"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327233" y="3765978"/>
                <a:ext cx="5104315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矩陣中的每一個數字都代表著</a:t>
                </a:r>
                <a:r>
                  <a:rPr kumimoji="1" lang="en-US" altLang="zh-TW" sz="20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kumimoji="1" lang="en-US" altLang="zh-TW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𝑠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TW" sz="2000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zh-TW" altLang="en-US" sz="2000" dirty="0" smtClean="0"/>
                  <a:t>，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真正意義上表示在當下狀態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 處，執行動作 </a:t>
                </a:r>
                <a:r>
                  <a:rPr kumimoji="1" lang="en-US" altLang="zh-TW" sz="2000" dirty="0" smtClean="0"/>
                  <a:t>a</a:t>
                </a:r>
                <a:r>
                  <a:rPr kumimoji="1" lang="zh-TW" altLang="en-US" sz="2000" dirty="0" smtClean="0"/>
                  <a:t> 的價值。</a:t>
                </a:r>
                <a:endParaRPr kumimoji="1"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因此，</a:t>
                </a:r>
                <a:r>
                  <a:rPr kumimoji="1" lang="en-US" altLang="zh-TW" sz="2000" dirty="0" smtClean="0"/>
                  <a:t>Q-Table</a:t>
                </a:r>
                <a:r>
                  <a:rPr kumimoji="1" lang="zh-TW" altLang="en-US" sz="2000" dirty="0" smtClean="0"/>
                  <a:t> 變成了一個 </a:t>
                </a:r>
                <a:r>
                  <a:rPr kumimoji="1" lang="en-US" altLang="zh-TW" sz="2000" dirty="0" smtClean="0"/>
                  <a:t>M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x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N</a:t>
                </a:r>
                <a:r>
                  <a:rPr kumimoji="1" lang="zh-TW" altLang="en-US" sz="2000" dirty="0" smtClean="0"/>
                  <a:t> 的矩陣，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000" dirty="0" smtClean="0"/>
                  <a:t>M</a:t>
                </a:r>
                <a:r>
                  <a:rPr kumimoji="1" lang="zh-TW" altLang="en-US" sz="2000" dirty="0" smtClean="0"/>
                  <a:t> 表示狀態空間大小，</a:t>
                </a:r>
                <a:r>
                  <a:rPr kumimoji="1" lang="en-US" altLang="zh-TW" sz="2000" dirty="0" smtClean="0"/>
                  <a:t>N</a:t>
                </a:r>
                <a:r>
                  <a:rPr kumimoji="1" lang="zh-TW" altLang="en-US" sz="2000" dirty="0" smtClean="0"/>
                  <a:t>表示動作空間大小。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33" y="3765978"/>
                <a:ext cx="5104315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314" r="-370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0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0421" y="571232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0421" y="1229938"/>
            <a:ext cx="5073003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b="1" i="1" dirty="0" smtClean="0">
                <a:latin typeface="Cambria Math" charset="0"/>
              </a:rPr>
              <a:t>Same</a:t>
            </a:r>
            <a:r>
              <a:rPr kumimoji="1" lang="zh-TW" altLang="en-US" sz="2400" b="1" i="1" dirty="0" smtClean="0">
                <a:latin typeface="Cambria Math" charset="0"/>
              </a:rPr>
              <a:t> </a:t>
            </a:r>
            <a:r>
              <a:rPr kumimoji="1" lang="en-US" altLang="zh-TW" sz="2400" b="1" i="1" dirty="0" smtClean="0">
                <a:latin typeface="Cambria Math" charset="0"/>
              </a:rPr>
              <a:t>problem</a:t>
            </a:r>
            <a:r>
              <a:rPr kumimoji="1" lang="zh-TW" altLang="en-US" sz="2400" b="1" i="1" dirty="0" smtClean="0">
                <a:latin typeface="Cambria Math" charset="0"/>
              </a:rPr>
              <a:t> </a:t>
            </a:r>
            <a:r>
              <a:rPr kumimoji="1" lang="en-US" altLang="zh-TW" sz="2400" b="1" i="1" dirty="0" smtClean="0">
                <a:latin typeface="Cambria Math" charset="0"/>
              </a:rPr>
              <a:t>different</a:t>
            </a:r>
            <a:r>
              <a:rPr kumimoji="1" lang="zh-TW" altLang="en-US" sz="2400" b="1" i="1" dirty="0" smtClean="0">
                <a:latin typeface="Cambria Math" charset="0"/>
              </a:rPr>
              <a:t> </a:t>
            </a:r>
            <a:r>
              <a:rPr kumimoji="1" lang="en-US" altLang="zh-TW" sz="2400" b="1" i="1" dirty="0" smtClean="0">
                <a:latin typeface="Cambria Math" charset="0"/>
              </a:rPr>
              <a:t>Q-Table</a:t>
            </a:r>
            <a:endParaRPr kumimoji="1" lang="en-US" altLang="zh-CN" sz="2400" b="1" i="1" dirty="0" smtClean="0">
              <a:latin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10540" y="3283076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0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40" y="3283076"/>
                <a:ext cx="4052884" cy="2090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763865" y="4085278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state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741056" y="2305697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496998" y="3324977"/>
            <a:ext cx="461665" cy="225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0  1  2 3  4  5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95371" y="2801640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575539" y="5564143"/>
            <a:ext cx="14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B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24" y="2540376"/>
            <a:ext cx="4737100" cy="2762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52787" y="5564143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A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60638" y="1604178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0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638" y="1604178"/>
                <a:ext cx="4052884" cy="2090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613963" y="2406380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state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591154" y="626799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347096" y="1646079"/>
            <a:ext cx="461665" cy="225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/>
              <a:t>0  1  2 3  4  5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45469" y="1122742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25637" y="3885245"/>
            <a:ext cx="143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B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2" y="861478"/>
            <a:ext cx="4737100" cy="2762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02885" y="3885245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A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2161" y="4659506"/>
            <a:ext cx="838272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解決相同的問題：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B</a:t>
            </a:r>
            <a:r>
              <a:rPr kumimoji="1" lang="zh-TW" altLang="en-US" sz="2000" dirty="0" smtClean="0"/>
              <a:t> ：處於狀態 </a:t>
            </a:r>
            <a:r>
              <a:rPr kumimoji="1" lang="en-US" altLang="zh-TW" sz="2000" dirty="0" smtClean="0"/>
              <a:t>s</a:t>
            </a:r>
            <a:r>
              <a:rPr kumimoji="1" lang="zh-TW" altLang="en-US" sz="2000" dirty="0" smtClean="0"/>
              <a:t> ，觀察可行的動作。循環 </a:t>
            </a:r>
            <a:r>
              <a:rPr kumimoji="1" lang="en-US" altLang="zh-TW" sz="2000" dirty="0" smtClean="0"/>
              <a:t>4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6</a:t>
            </a:r>
            <a:r>
              <a:rPr kumimoji="1" lang="zh-TW" altLang="en-US" sz="2000" dirty="0" smtClean="0"/>
              <a:t> 次即可。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A</a:t>
            </a:r>
            <a:r>
              <a:rPr kumimoji="1" lang="zh-TW" altLang="en-US" sz="2000" dirty="0" smtClean="0"/>
              <a:t> ：處於狀態 </a:t>
            </a:r>
            <a:r>
              <a:rPr kumimoji="1" lang="en-US" altLang="zh-TW" sz="2000" dirty="0" smtClean="0"/>
              <a:t>s</a:t>
            </a:r>
            <a:r>
              <a:rPr kumimoji="1" lang="zh-TW" altLang="en-US" sz="2000" dirty="0" smtClean="0"/>
              <a:t>，觀察和每一個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的關聯，需要循環 </a:t>
            </a:r>
            <a:r>
              <a:rPr kumimoji="1" lang="en-US" altLang="zh-TW" sz="2000" dirty="0" smtClean="0"/>
              <a:t>6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6</a:t>
            </a:r>
            <a:r>
              <a:rPr kumimoji="1" lang="zh-TW" altLang="en-US" sz="2000" dirty="0" smtClean="0"/>
              <a:t> 次。</a:t>
            </a:r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7644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9310" y="914400"/>
            <a:ext cx="8784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在定義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時，重點在於如何縮減維度。</a:t>
            </a:r>
            <a:endParaRPr kumimoji="1" lang="en-US" altLang="zh-TW" sz="2000" dirty="0" smtClean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在前述的問題中，若房間的數量暴增，那麼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to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式的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 的維度會爆炸式增長。如房間數量 </a:t>
            </a:r>
            <a:r>
              <a:rPr kumimoji="1" lang="en-US" altLang="zh-TW" sz="2000" dirty="0" smtClean="0"/>
              <a:t>=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10000</a:t>
            </a:r>
            <a:r>
              <a:rPr kumimoji="1" lang="zh-TW" altLang="en-US" sz="2000" dirty="0" smtClean="0"/>
              <a:t> ，維度則為 </a:t>
            </a:r>
            <a:r>
              <a:rPr kumimoji="1" lang="en-US" altLang="zh-TW" sz="2000" dirty="0" smtClean="0"/>
              <a:t>10000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10000</a:t>
            </a:r>
          </a:p>
          <a:p>
            <a:pPr>
              <a:lnSpc>
                <a:spcPct val="150000"/>
              </a:lnSpc>
            </a:pPr>
            <a:endParaRPr kumimoji="1" lang="en-US" altLang="zh-CN" sz="2000" dirty="0" smtClean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若採用 </a:t>
            </a:r>
            <a:r>
              <a:rPr kumimoji="1" lang="en-US" altLang="zh-TW" sz="2000" dirty="0" smtClean="0"/>
              <a:t>state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to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action</a:t>
            </a:r>
            <a:r>
              <a:rPr kumimoji="1" lang="zh-TW" altLang="en-US" sz="2000" dirty="0" smtClean="0"/>
              <a:t> 形式的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 smtClean="0"/>
              <a:t>，動作空間被固定，因此 </a:t>
            </a:r>
            <a:r>
              <a:rPr kumimoji="1" lang="en-US" altLang="zh-TW" sz="2000" dirty="0" smtClean="0"/>
              <a:t>Q-Table</a:t>
            </a:r>
            <a:r>
              <a:rPr kumimoji="1" lang="zh-TW" altLang="en-US" sz="2000" dirty="0"/>
              <a:t> </a:t>
            </a:r>
            <a:r>
              <a:rPr kumimoji="1" lang="zh-TW" altLang="en-US" sz="2000" dirty="0" smtClean="0"/>
              <a:t>的維度將朝著某單一維度增長，房間問題中，數量</a:t>
            </a:r>
            <a:r>
              <a:rPr kumimoji="1" lang="en-US" altLang="zh-TW" sz="2000" dirty="0" smtClean="0"/>
              <a:t>=10000</a:t>
            </a:r>
            <a:r>
              <a:rPr kumimoji="1" lang="zh-TW" altLang="en-US" sz="2000" dirty="0" smtClean="0"/>
              <a:t>，維度則為 </a:t>
            </a:r>
            <a:r>
              <a:rPr kumimoji="1" lang="en-US" altLang="zh-TW" sz="2000" dirty="0" smtClean="0"/>
              <a:t>10000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x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4</a:t>
            </a:r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這部分是為什麼使用 動作價值</a:t>
            </a:r>
            <a:r>
              <a:rPr kumimoji="1" lang="en-US" altLang="zh-TW" sz="2000" dirty="0" smtClean="0"/>
              <a:t>Q</a:t>
            </a:r>
            <a:r>
              <a:rPr kumimoji="1" lang="zh-TW" altLang="en-US" sz="2000" dirty="0" smtClean="0"/>
              <a:t> 來計算而不使用狀態價值 </a:t>
            </a:r>
            <a:r>
              <a:rPr kumimoji="1" lang="en-US" altLang="zh-TW" sz="2000" dirty="0" smtClean="0"/>
              <a:t>V</a:t>
            </a:r>
            <a:r>
              <a:rPr kumimoji="1" lang="zh-TW" altLang="en-US" sz="2000" dirty="0" smtClean="0"/>
              <a:t> 的原因。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53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2984" y="641900"/>
            <a:ext cx="5073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>
                <a:latin typeface="Cambria Math" charset="0"/>
              </a:rPr>
              <a:t>5</a:t>
            </a:r>
            <a:r>
              <a:rPr kumimoji="1" lang="en-US" altLang="zh-TW" sz="2800" b="1" i="1" dirty="0" smtClean="0">
                <a:latin typeface="Cambria Math" charset="0"/>
              </a:rPr>
              <a:t>.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1</a:t>
            </a:r>
            <a:r>
              <a:rPr kumimoji="1" lang="zh-TW" altLang="en-US" sz="2800" b="1" i="1" dirty="0" smtClean="0">
                <a:latin typeface="Cambria Math" charset="0"/>
              </a:rPr>
              <a:t>  </a:t>
            </a:r>
            <a:r>
              <a:rPr kumimoji="1" lang="en-US" altLang="zh-TW" sz="2800" b="1" i="1" dirty="0" smtClean="0">
                <a:latin typeface="Cambria Math" charset="0"/>
              </a:rPr>
              <a:t>Q</a:t>
            </a:r>
            <a:r>
              <a:rPr kumimoji="1" lang="mr-IN" altLang="zh-TW" sz="2800" b="1" i="1" dirty="0" smtClean="0">
                <a:latin typeface="Cambria Math" charset="0"/>
              </a:rPr>
              <a:t>–</a:t>
            </a:r>
            <a:r>
              <a:rPr kumimoji="1" lang="en-US" altLang="zh-TW" sz="2800" b="1" i="1" dirty="0" smtClean="0">
                <a:latin typeface="Cambria Math" charset="0"/>
              </a:rPr>
              <a:t>Learning</a:t>
            </a:r>
            <a:r>
              <a:rPr kumimoji="1" lang="zh-TW" altLang="en-US" sz="2800" b="1" i="1" dirty="0" smtClean="0">
                <a:latin typeface="Cambria Math" charset="0"/>
              </a:rPr>
              <a:t>    </a:t>
            </a:r>
            <a:r>
              <a:rPr kumimoji="1" lang="en-US" altLang="zh-TW" sz="2800" b="1" i="1" dirty="0" smtClean="0">
                <a:latin typeface="Cambria Math" charset="0"/>
              </a:rPr>
              <a:t>(Advanced)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2983" y="1589702"/>
            <a:ext cx="507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b="1" dirty="0" smtClean="0">
                <a:latin typeface="Cambria Math" charset="0"/>
              </a:rPr>
              <a:t>從尋找最短路徑問題</a:t>
            </a:r>
            <a:endParaRPr kumimoji="1" lang="en-US" altLang="zh-CN" sz="2400" b="1" dirty="0" smtClean="0">
              <a:latin typeface="Cambria Math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2983" y="2629737"/>
            <a:ext cx="53728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問題描述：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紅色方塊處為終點，黑色區域為障礙物。在起點確定的情況下，找到通往終點的最短路徑 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93" y="1380564"/>
            <a:ext cx="4237990" cy="42600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593" y="5186597"/>
            <a:ext cx="4237990" cy="4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7973" y="885164"/>
            <a:ext cx="9929817" cy="489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kumimoji="1" lang="zh-TW" altLang="en-US" sz="2400" b="1" dirty="0" smtClean="0">
                <a:latin typeface="Cambria Math" charset="0"/>
              </a:rPr>
              <a:t>解決步驟：</a:t>
            </a:r>
            <a:endParaRPr kumimoji="1" lang="en-US" altLang="zh-CN" sz="2400" b="1" dirty="0">
              <a:latin typeface="Cambria Math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000" dirty="0" smtClean="0">
                <a:latin typeface="Cambria Math" charset="0"/>
              </a:rPr>
              <a:t>對地圖進行採樣，轉化為 </a:t>
            </a:r>
            <a:r>
              <a:rPr kumimoji="1" lang="en-US" altLang="zh-TW" sz="2000" dirty="0" smtClean="0">
                <a:latin typeface="Cambria Math" charset="0"/>
              </a:rPr>
              <a:t>20</a:t>
            </a:r>
            <a:r>
              <a:rPr kumimoji="1" lang="zh-TW" altLang="en-US" sz="2000" dirty="0" smtClean="0">
                <a:latin typeface="Cambria Math" charset="0"/>
              </a:rPr>
              <a:t> </a:t>
            </a:r>
            <a:r>
              <a:rPr kumimoji="1" lang="en-US" altLang="zh-TW" sz="2000" dirty="0" smtClean="0">
                <a:latin typeface="Cambria Math" charset="0"/>
              </a:rPr>
              <a:t>x</a:t>
            </a:r>
            <a:r>
              <a:rPr kumimoji="1" lang="zh-TW" altLang="en-US" sz="2000" dirty="0" smtClean="0">
                <a:latin typeface="Cambria Math" charset="0"/>
              </a:rPr>
              <a:t> </a:t>
            </a:r>
            <a:r>
              <a:rPr kumimoji="1" lang="en-US" altLang="zh-TW" sz="2000" dirty="0" smtClean="0">
                <a:latin typeface="Cambria Math" charset="0"/>
              </a:rPr>
              <a:t>20</a:t>
            </a:r>
            <a:r>
              <a:rPr kumimoji="1" lang="zh-TW" altLang="en-US" sz="2000" dirty="0">
                <a:latin typeface="Cambria Math" charset="0"/>
              </a:rPr>
              <a:t> </a:t>
            </a:r>
            <a:r>
              <a:rPr kumimoji="1" lang="zh-TW" altLang="en-US" sz="2000" dirty="0" smtClean="0">
                <a:latin typeface="Cambria Math" charset="0"/>
              </a:rPr>
              <a:t>的矩陣。 </a:t>
            </a:r>
            <a:r>
              <a:rPr kumimoji="1" lang="en-US" altLang="zh-TW" sz="2000" dirty="0" smtClean="0">
                <a:latin typeface="Cambria Math" charset="0"/>
              </a:rPr>
              <a:t>1</a:t>
            </a:r>
            <a:r>
              <a:rPr kumimoji="1" lang="zh-TW" altLang="en-US" sz="2000" dirty="0" smtClean="0">
                <a:latin typeface="Cambria Math" charset="0"/>
              </a:rPr>
              <a:t> 表示無障礙，</a:t>
            </a:r>
            <a:r>
              <a:rPr kumimoji="1" lang="en-US" altLang="zh-TW" sz="2000" dirty="0" smtClean="0">
                <a:latin typeface="Cambria Math" charset="0"/>
              </a:rPr>
              <a:t>0</a:t>
            </a:r>
            <a:r>
              <a:rPr kumimoji="1" lang="zh-TW" altLang="en-US" sz="2000" dirty="0" smtClean="0">
                <a:latin typeface="Cambria Math" charset="0"/>
              </a:rPr>
              <a:t> 表示有障礙。</a:t>
            </a:r>
            <a:endParaRPr kumimoji="1" lang="en-US" altLang="zh-TW" sz="2000" dirty="0" smtClean="0">
              <a:latin typeface="Cambria Math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000" dirty="0" smtClean="0">
                <a:latin typeface="Cambria Math" charset="0"/>
              </a:rPr>
              <a:t>對地圖中每一個方格做狀態編號，用來計算 </a:t>
            </a:r>
            <a:r>
              <a:rPr kumimoji="1" lang="en-US" altLang="zh-TW" sz="2000" dirty="0" smtClean="0">
                <a:latin typeface="Cambria Math" charset="0"/>
              </a:rPr>
              <a:t>possible</a:t>
            </a:r>
            <a:r>
              <a:rPr kumimoji="1" lang="zh-TW" altLang="en-US" sz="2000" dirty="0" smtClean="0">
                <a:latin typeface="Cambria Math" charset="0"/>
              </a:rPr>
              <a:t> </a:t>
            </a:r>
            <a:r>
              <a:rPr kumimoji="1" lang="en-US" altLang="zh-TW" sz="2000" dirty="0" smtClean="0">
                <a:latin typeface="Cambria Math" charset="0"/>
              </a:rPr>
              <a:t>action</a:t>
            </a:r>
            <a:r>
              <a:rPr kumimoji="1" lang="zh-TW" altLang="en-US" sz="2000" dirty="0">
                <a:latin typeface="Cambria Math" charset="0"/>
              </a:rPr>
              <a:t> </a:t>
            </a:r>
            <a:r>
              <a:rPr kumimoji="1" lang="zh-TW" altLang="en-US" sz="2000" dirty="0" smtClean="0">
                <a:latin typeface="Cambria Math" charset="0"/>
              </a:rPr>
              <a:t>矩陣，即每一個狀態所對應動作可行性的集合，動作可行為 </a:t>
            </a:r>
            <a:r>
              <a:rPr kumimoji="1" lang="en-US" altLang="zh-TW" sz="2000" dirty="0" smtClean="0">
                <a:latin typeface="Cambria Math" charset="0"/>
              </a:rPr>
              <a:t>1</a:t>
            </a:r>
            <a:r>
              <a:rPr kumimoji="1" lang="zh-TW" altLang="en-US" sz="2000" dirty="0" smtClean="0">
                <a:latin typeface="Cambria Math" charset="0"/>
              </a:rPr>
              <a:t>，不可行為 </a:t>
            </a:r>
            <a:r>
              <a:rPr kumimoji="1" lang="en-US" altLang="zh-TW" sz="2000" dirty="0" smtClean="0">
                <a:latin typeface="Cambria Math" charset="0"/>
              </a:rPr>
              <a:t>0</a:t>
            </a:r>
            <a:r>
              <a:rPr kumimoji="1" lang="zh-TW" altLang="en-US" sz="2000" dirty="0" smtClean="0">
                <a:latin typeface="Cambria Math" charset="0"/>
              </a:rPr>
              <a:t>，有上下左右 </a:t>
            </a:r>
            <a:r>
              <a:rPr kumimoji="1" lang="en-US" altLang="zh-TW" sz="2000" dirty="0" smtClean="0">
                <a:latin typeface="Cambria Math" charset="0"/>
              </a:rPr>
              <a:t>4</a:t>
            </a:r>
            <a:r>
              <a:rPr kumimoji="1" lang="zh-TW" altLang="en-US" sz="2000" dirty="0" smtClean="0">
                <a:latin typeface="Cambria Math" charset="0"/>
              </a:rPr>
              <a:t> 種動作。</a:t>
            </a:r>
            <a:endParaRPr kumimoji="1" lang="en-US" altLang="zh-TW" sz="2000" dirty="0" smtClean="0">
              <a:latin typeface="Cambria Math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000" dirty="0" smtClean="0">
                <a:latin typeface="Cambria Math" charset="0"/>
              </a:rPr>
              <a:t>利用 </a:t>
            </a:r>
            <a:r>
              <a:rPr kumimoji="1" lang="en-US" altLang="zh-TW" sz="2000" dirty="0" smtClean="0">
                <a:latin typeface="Cambria Math" charset="0"/>
              </a:rPr>
              <a:t>possible</a:t>
            </a:r>
            <a:r>
              <a:rPr kumimoji="1" lang="zh-TW" altLang="en-US" sz="2000" dirty="0" smtClean="0">
                <a:latin typeface="Cambria Math" charset="0"/>
              </a:rPr>
              <a:t> </a:t>
            </a:r>
            <a:r>
              <a:rPr kumimoji="1" lang="en-US" altLang="zh-TW" sz="2000" dirty="0" smtClean="0">
                <a:latin typeface="Cambria Math" charset="0"/>
              </a:rPr>
              <a:t>action</a:t>
            </a:r>
            <a:r>
              <a:rPr kumimoji="1" lang="zh-TW" altLang="en-US" sz="2000" dirty="0" smtClean="0">
                <a:latin typeface="Cambria Math" charset="0"/>
              </a:rPr>
              <a:t> 矩陣計算獎勵矩陣，遇到紅色獎勵 </a:t>
            </a:r>
            <a:r>
              <a:rPr kumimoji="1" lang="en-US" altLang="zh-TW" sz="2000" dirty="0" smtClean="0">
                <a:latin typeface="Cambria Math" charset="0"/>
              </a:rPr>
              <a:t>100</a:t>
            </a:r>
            <a:r>
              <a:rPr kumimoji="1" lang="zh-TW" altLang="en-US" sz="2000" dirty="0" smtClean="0">
                <a:latin typeface="Cambria Math" charset="0"/>
              </a:rPr>
              <a:t>，遇到障礙 為 </a:t>
            </a:r>
            <a:r>
              <a:rPr kumimoji="1" lang="en-US" altLang="zh-TW" sz="2000" dirty="0" smtClean="0">
                <a:latin typeface="Cambria Math" charset="0"/>
              </a:rPr>
              <a:t>-1</a:t>
            </a:r>
            <a:r>
              <a:rPr kumimoji="1" lang="zh-TW" altLang="en-US" sz="2000" dirty="0" smtClean="0">
                <a:latin typeface="Cambria Math" charset="0"/>
              </a:rPr>
              <a:t>，其餘可行動作獎勵為 </a:t>
            </a:r>
            <a:r>
              <a:rPr kumimoji="1" lang="en-US" altLang="zh-TW" sz="2000" dirty="0" smtClean="0">
                <a:latin typeface="Cambria Math" charset="0"/>
              </a:rPr>
              <a:t>0</a:t>
            </a:r>
            <a:r>
              <a:rPr kumimoji="1" lang="zh-TW" altLang="en-US" sz="2000" dirty="0" smtClean="0">
                <a:latin typeface="Cambria Math" charset="0"/>
              </a:rPr>
              <a:t> </a:t>
            </a:r>
            <a:endParaRPr kumimoji="1" lang="en-US" altLang="zh-TW" sz="2000" dirty="0" smtClean="0">
              <a:latin typeface="Cambria Math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000" dirty="0" smtClean="0">
                <a:latin typeface="Cambria Math" charset="0"/>
              </a:rPr>
              <a:t>開始進行 </a:t>
            </a:r>
            <a:r>
              <a:rPr kumimoji="1" lang="en-US" altLang="zh-TW" sz="2000" dirty="0" smtClean="0">
                <a:latin typeface="Cambria Math" charset="0"/>
              </a:rPr>
              <a:t>Q-Learning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000" dirty="0" smtClean="0">
                <a:latin typeface="Cambria Math" charset="0"/>
              </a:rPr>
              <a:t>Q-Learning</a:t>
            </a:r>
            <a:r>
              <a:rPr kumimoji="1" lang="zh-TW" altLang="en-US" sz="2000" dirty="0" smtClean="0">
                <a:latin typeface="Cambria Math" charset="0"/>
              </a:rPr>
              <a:t> 訓練結束後產生完整的 </a:t>
            </a:r>
            <a:r>
              <a:rPr kumimoji="1" lang="en-US" altLang="zh-TW" sz="2000" dirty="0" smtClean="0">
                <a:latin typeface="Cambria Math" charset="0"/>
              </a:rPr>
              <a:t>Q-Table</a:t>
            </a:r>
            <a:r>
              <a:rPr kumimoji="1" lang="zh-TW" altLang="en-US" sz="2000" dirty="0" smtClean="0">
                <a:latin typeface="Cambria Math" charset="0"/>
              </a:rPr>
              <a:t>，從某一狀態開始，尋找</a:t>
            </a:r>
            <a:r>
              <a:rPr kumimoji="1" lang="en-US" altLang="zh-TW" sz="2000" dirty="0" smtClean="0">
                <a:latin typeface="Cambria Math" charset="0"/>
              </a:rPr>
              <a:t>Q-Table</a:t>
            </a:r>
            <a:r>
              <a:rPr kumimoji="1" lang="zh-TW" altLang="en-US" sz="2000" dirty="0" smtClean="0">
                <a:latin typeface="Cambria Math" charset="0"/>
              </a:rPr>
              <a:t>中值最大的動作，得到下一個狀態，以此循環到達終點。所經過路徑為最短。（</a:t>
            </a:r>
            <a:r>
              <a:rPr kumimoji="1" lang="en-US" altLang="zh-TW" sz="2000" dirty="0" smtClean="0">
                <a:latin typeface="Cambria Math" charset="0"/>
              </a:rPr>
              <a:t>why</a:t>
            </a:r>
            <a:r>
              <a:rPr kumimoji="1" lang="zh-TW" altLang="en-US" sz="2000" dirty="0" smtClean="0">
                <a:latin typeface="Cambria Math" charset="0"/>
              </a:rPr>
              <a:t>？）</a:t>
            </a:r>
            <a:endParaRPr kumimoji="1" lang="en-US" altLang="zh-TW" sz="2000" dirty="0" smtClean="0">
              <a:latin typeface="Cambria Math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zh-TW" sz="2000" dirty="0" smtClean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9494" y="958653"/>
            <a:ext cx="8689299" cy="49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000" b="1" dirty="0">
                <a:latin typeface="Cambria Math" charset="0"/>
              </a:rPr>
              <a:t>對地圖進行採樣，轉化為 </a:t>
            </a:r>
            <a:r>
              <a:rPr kumimoji="1" lang="en-US" altLang="zh-TW" sz="2000" b="1" dirty="0">
                <a:latin typeface="Cambria Math" charset="0"/>
              </a:rPr>
              <a:t>20</a:t>
            </a:r>
            <a:r>
              <a:rPr kumimoji="1" lang="zh-TW" altLang="en-US" sz="2000" b="1" dirty="0">
                <a:latin typeface="Cambria Math" charset="0"/>
              </a:rPr>
              <a:t> </a:t>
            </a:r>
            <a:r>
              <a:rPr kumimoji="1" lang="en-US" altLang="zh-TW" sz="2000" b="1" dirty="0">
                <a:latin typeface="Cambria Math" charset="0"/>
              </a:rPr>
              <a:t>x</a:t>
            </a:r>
            <a:r>
              <a:rPr kumimoji="1" lang="zh-TW" altLang="en-US" sz="2000" b="1" dirty="0">
                <a:latin typeface="Cambria Math" charset="0"/>
              </a:rPr>
              <a:t> </a:t>
            </a:r>
            <a:r>
              <a:rPr kumimoji="1" lang="en-US" altLang="zh-TW" sz="2000" b="1" dirty="0">
                <a:latin typeface="Cambria Math" charset="0"/>
              </a:rPr>
              <a:t>20</a:t>
            </a:r>
            <a:r>
              <a:rPr kumimoji="1" lang="zh-TW" altLang="en-US" sz="2000" b="1" dirty="0">
                <a:latin typeface="Cambria Math" charset="0"/>
              </a:rPr>
              <a:t> 的矩陣。 </a:t>
            </a:r>
            <a:r>
              <a:rPr kumimoji="1" lang="en-US" altLang="zh-TW" sz="2000" b="1" dirty="0">
                <a:latin typeface="Cambria Math" charset="0"/>
              </a:rPr>
              <a:t>1</a:t>
            </a:r>
            <a:r>
              <a:rPr kumimoji="1" lang="zh-TW" altLang="en-US" sz="2000" b="1" dirty="0">
                <a:latin typeface="Cambria Math" charset="0"/>
              </a:rPr>
              <a:t> 表示無障礙，</a:t>
            </a:r>
            <a:r>
              <a:rPr kumimoji="1" lang="en-US" altLang="zh-TW" sz="2000" b="1" dirty="0">
                <a:latin typeface="Cambria Math" charset="0"/>
              </a:rPr>
              <a:t>0</a:t>
            </a:r>
            <a:r>
              <a:rPr kumimoji="1" lang="zh-TW" altLang="en-US" sz="2000" b="1" dirty="0">
                <a:latin typeface="Cambria Math" charset="0"/>
              </a:rPr>
              <a:t> 表示有障礙。</a:t>
            </a:r>
            <a:endParaRPr kumimoji="1" lang="en-US" altLang="zh-TW" sz="2000" b="1" dirty="0">
              <a:latin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14401" y="1753849"/>
                <a:ext cx="8874177" cy="194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zh-TW" altLang="en-US" dirty="0" smtClean="0"/>
                  <a:t>檢查一個格子的 </a:t>
                </a:r>
                <a:r>
                  <a:rPr kumimoji="1" lang="en-US" altLang="zh-TW" dirty="0" smtClean="0"/>
                  <a:t>Pixel</a:t>
                </a:r>
                <a:r>
                  <a:rPr kumimoji="1" lang="zh-TW" altLang="en-US" dirty="0" smtClean="0"/>
                  <a:t> ，採樣點放置在格子的中心位置。本問題中，格子為 </a:t>
                </a:r>
                <a:r>
                  <a:rPr kumimoji="1" lang="en-US" altLang="zh-TW" dirty="0" smtClean="0"/>
                  <a:t>24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x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24</a:t>
                </a:r>
                <a:r>
                  <a:rPr kumimoji="1" lang="zh-TW" altLang="en-US" dirty="0" smtClean="0"/>
                  <a:t> 個</a:t>
                </a:r>
                <a:r>
                  <a:rPr kumimoji="1" lang="en-US" altLang="zh-TW" dirty="0" smtClean="0"/>
                  <a:t>pixel</a:t>
                </a:r>
                <a:r>
                  <a:rPr kumimoji="1" lang="zh-TW" altLang="en-US" dirty="0" smtClean="0"/>
                  <a:t> 組成，共 </a:t>
                </a:r>
                <a:r>
                  <a:rPr kumimoji="1" lang="en-US" altLang="zh-TW" dirty="0" smtClean="0"/>
                  <a:t>20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x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20</a:t>
                </a:r>
                <a:r>
                  <a:rPr kumimoji="1" lang="zh-TW" altLang="en-US" dirty="0" smtClean="0"/>
                  <a:t> 個格子。另有邊框位置，</a:t>
                </a:r>
                <a:r>
                  <a:rPr kumimoji="1" lang="en-US" altLang="zh-TW" dirty="0" smtClean="0"/>
                  <a:t>2</a:t>
                </a:r>
                <a:r>
                  <a:rPr kumimoji="1" lang="zh-TW" altLang="en-US" dirty="0" smtClean="0"/>
                  <a:t> 個 </a:t>
                </a:r>
                <a:r>
                  <a:rPr kumimoji="1" lang="en-US" altLang="zh-TW" dirty="0" smtClean="0"/>
                  <a:t>2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x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480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pixel</a:t>
                </a:r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是邊框的黑線。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dirty="0" smtClean="0"/>
                  <a:t>針對一個格子，中心位置座標為 （</a:t>
                </a:r>
                <a:r>
                  <a:rPr kumimoji="1" lang="en-US" altLang="zh-TW" dirty="0" smtClean="0"/>
                  <a:t>13</a:t>
                </a:r>
                <a:r>
                  <a:rPr kumimoji="1" lang="zh-TW" altLang="en-US" dirty="0" smtClean="0"/>
                  <a:t>，</a:t>
                </a:r>
                <a:r>
                  <a:rPr kumimoji="1" lang="en-US" altLang="zh-TW" dirty="0" smtClean="0"/>
                  <a:t>13</a:t>
                </a:r>
                <a:r>
                  <a:rPr kumimoji="1" lang="zh-TW" altLang="en-US" dirty="0" smtClean="0"/>
                  <a:t>），假設每個</a:t>
                </a:r>
                <a:r>
                  <a:rPr kumimoji="1" lang="en-US" altLang="zh-TW" dirty="0" smtClean="0"/>
                  <a:t>pixel</a:t>
                </a:r>
                <a:r>
                  <a:rPr kumimoji="1" lang="zh-TW" altLang="en-US" dirty="0" smtClean="0"/>
                  <a:t>的座標為（</a:t>
                </a:r>
                <a:r>
                  <a:rPr kumimoji="1" lang="en-US" altLang="zh-TW" dirty="0" smtClean="0"/>
                  <a:t>x</a:t>
                </a:r>
                <a:r>
                  <a:rPr kumimoji="1" lang="zh-TW" altLang="en-US" dirty="0" smtClean="0"/>
                  <a:t>，</a:t>
                </a:r>
                <a:r>
                  <a:rPr kumimoji="1" lang="en-US" altLang="zh-TW" dirty="0" smtClean="0"/>
                  <a:t>y</a:t>
                </a:r>
                <a:r>
                  <a:rPr kumimoji="1" lang="zh-TW" altLang="en-US" dirty="0" smtClean="0"/>
                  <a:t>）格子的中心點座標為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(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 ,</m:t>
                    </m:r>
                    <m:sSub>
                      <m:sSub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</a:rPr>
                      <m:t> )</m:t>
                    </m:r>
                  </m:oMath>
                </a14:m>
                <a:r>
                  <a:rPr kumimoji="1" lang="zh-TW" altLang="en-US" dirty="0" smtClean="0"/>
                  <a:t> 。滿足：</a:t>
                </a:r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753849"/>
                <a:ext cx="8874177" cy="1941109"/>
              </a:xfrm>
              <a:prstGeom prst="rect">
                <a:avLst/>
              </a:prstGeom>
              <a:blipFill rotWithShape="0">
                <a:blip r:embed="rId2"/>
                <a:stretch>
                  <a:fillRect l="-549" b="-19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825107" y="3990850"/>
                <a:ext cx="29275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𝒙</m:t>
                          </m:r>
                        </m:sub>
                      </m:sSub>
                      <m:r>
                        <a:rPr kumimoji="1" lang="zh-TW" altLang="en-US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TW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zh-TW" alt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……,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𝟒𝟖𝟐</m:t>
                          </m: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7" y="3990850"/>
                <a:ext cx="2927533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39082" y="3990850"/>
                <a:ext cx="2932341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TW" sz="2000" b="1" i="1" smtClean="0">
                              <a:latin typeface="Cambria Math" charset="0"/>
                            </a:rPr>
                            <m:t>𝒚</m:t>
                          </m:r>
                        </m:sub>
                      </m:sSub>
                      <m:r>
                        <a:rPr kumimoji="1" lang="zh-TW" altLang="en-US" sz="2000" b="1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TW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zh-TW" alt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……,</m:t>
                          </m:r>
                          <m:r>
                            <a:rPr kumimoji="1" lang="en-US" altLang="zh-TW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𝟒𝟖𝟐</m:t>
                          </m: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082" y="3990850"/>
                <a:ext cx="2932341" cy="428259"/>
              </a:xfrm>
              <a:prstGeom prst="rect">
                <a:avLst/>
              </a:prstGeom>
              <a:blipFill rotWithShape="0">
                <a:blip r:embed="rId4"/>
                <a:stretch>
                  <a:fillRect t="-92857" b="-1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24399" y="4715001"/>
                <a:ext cx="23968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𝒎𝒐𝒅</m:t>
                      </m:r>
                      <m:sSub>
                        <m:sSubPr>
                          <m:ctrlPr>
                            <a:rPr kumimoji="1" lang="en-US" altLang="zh-TW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000" b="1" i="1" smtClean="0">
                              <a:latin typeface="Cambria Math" charset="0"/>
                            </a:rPr>
                            <m:t> (</m:t>
                          </m:r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𝒙</m:t>
                          </m:r>
                        </m:sub>
                      </m:sSub>
                      <m:r>
                        <a:rPr kumimoji="1" lang="en-US" altLang="zh-TW" sz="2000" b="1" i="1" smtClean="0">
                          <a:latin typeface="Cambria Math" charset="0"/>
                        </a:rPr>
                        <m:t> , </m:t>
                      </m:r>
                      <m:r>
                        <a:rPr kumimoji="1" lang="en-US" altLang="zh-TW" sz="2000" b="1" i="1" smtClean="0">
                          <a:latin typeface="Cambria Math" charset="0"/>
                        </a:rPr>
                        <m:t>𝟐𝟒</m:t>
                      </m:r>
                      <m:r>
                        <a:rPr kumimoji="1" lang="en-US" altLang="zh-TW" sz="2000" b="1" i="1" smtClean="0">
                          <a:latin typeface="Cambria Math" charset="0"/>
                        </a:rPr>
                        <m:t> )=</m:t>
                      </m:r>
                      <m:r>
                        <a:rPr kumimoji="1" lang="en-US" altLang="zh-TW" sz="2000" b="1" i="1" smtClean="0">
                          <a:latin typeface="Cambria Math" charset="0"/>
                        </a:rPr>
                        <m:t>𝟏𝟑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9" y="4715001"/>
                <a:ext cx="2396810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81" t="-141176" r="-1781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721193" y="5164813"/>
                <a:ext cx="2401619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charset="0"/>
                        </a:rPr>
                        <m:t>𝒎𝒐𝒅</m:t>
                      </m:r>
                      <m:sSub>
                        <m:sSubPr>
                          <m:ctrlPr>
                            <a:rPr kumimoji="1" lang="en-US" altLang="zh-TW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000" b="1" i="1" smtClean="0">
                              <a:latin typeface="Cambria Math" charset="0"/>
                            </a:rPr>
                            <m:t> (</m:t>
                          </m:r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TW" sz="2000" b="1" i="1">
                              <a:latin typeface="Cambria Math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TW" sz="2000" b="1" i="1" smtClean="0">
                              <a:latin typeface="Cambria Math" charset="0"/>
                            </a:rPr>
                            <m:t>𝒚</m:t>
                          </m:r>
                        </m:sub>
                      </m:sSub>
                      <m:r>
                        <a:rPr kumimoji="1" lang="en-US" altLang="zh-TW" sz="2000" b="1" i="1" smtClean="0">
                          <a:latin typeface="Cambria Math" charset="0"/>
                        </a:rPr>
                        <m:t> , </m:t>
                      </m:r>
                      <m:r>
                        <a:rPr kumimoji="1" lang="en-US" altLang="zh-TW" sz="2000" b="1" i="1" smtClean="0">
                          <a:latin typeface="Cambria Math" charset="0"/>
                        </a:rPr>
                        <m:t>𝟐𝟒</m:t>
                      </m:r>
                      <m:r>
                        <a:rPr kumimoji="1" lang="en-US" altLang="zh-TW" sz="2000" b="1" i="1" smtClean="0">
                          <a:latin typeface="Cambria Math" charset="0"/>
                        </a:rPr>
                        <m:t> )=</m:t>
                      </m:r>
                      <m:r>
                        <a:rPr kumimoji="1" lang="en-US" altLang="zh-TW" sz="2000" b="1" i="1" smtClean="0">
                          <a:latin typeface="Cambria Math" charset="0"/>
                        </a:rPr>
                        <m:t>𝟏𝟑</m:t>
                      </m:r>
                    </m:oMath>
                  </m:oMathPara>
                </a14:m>
                <a:endParaRPr kumimoji="1" lang="zh-CN" altLang="en-US" sz="2000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93" y="5164813"/>
                <a:ext cx="2401619" cy="335926"/>
              </a:xfrm>
              <a:prstGeom prst="rect">
                <a:avLst/>
              </a:prstGeom>
              <a:blipFill rotWithShape="0">
                <a:blip r:embed="rId6"/>
                <a:stretch>
                  <a:fillRect l="-1777" t="-130909" r="-1777" b="-15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14401" y="568062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 smtClean="0"/>
              <a:t>解決如何找到格子中心點問題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1" y="1465925"/>
            <a:ext cx="4687233" cy="29899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67" y="1579118"/>
            <a:ext cx="4186160" cy="28767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1375" y="451310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i="1" dirty="0" smtClean="0">
                <a:latin typeface="Cambria Math" charset="0"/>
              </a:rPr>
              <a:t>Example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1</a:t>
            </a:r>
            <a:r>
              <a:rPr kumimoji="1" lang="zh-TW" altLang="en-US" sz="2800" b="1" i="1" dirty="0" smtClean="0">
                <a:latin typeface="Cambria Math" charset="0"/>
              </a:rPr>
              <a:t>： </a:t>
            </a:r>
            <a:r>
              <a:rPr kumimoji="1" lang="en-US" altLang="zh-TW" sz="2800" b="1" i="1" dirty="0" smtClean="0">
                <a:latin typeface="Cambria Math" charset="0"/>
              </a:rPr>
              <a:t>State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to</a:t>
            </a:r>
            <a:r>
              <a:rPr kumimoji="1" lang="zh-TW" altLang="en-US" sz="2800" b="1" i="1" dirty="0" smtClean="0">
                <a:latin typeface="Cambria Math" charset="0"/>
              </a:rPr>
              <a:t> </a:t>
            </a:r>
            <a:r>
              <a:rPr kumimoji="1" lang="en-US" altLang="zh-TW" sz="2800" b="1" i="1" dirty="0" smtClean="0">
                <a:latin typeface="Cambria Math" charset="0"/>
              </a:rPr>
              <a:t>State</a:t>
            </a:r>
            <a:endParaRPr kumimoji="1" lang="en-US" altLang="zh-CN" sz="2800" b="1" i="1" dirty="0" smtClean="0">
              <a:latin typeface="Cambria Math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27499" y="4927910"/>
            <a:ext cx="90937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現有 </a:t>
            </a:r>
            <a:r>
              <a:rPr kumimoji="1" lang="en-US" altLang="zh-TW" dirty="0" smtClean="0">
                <a:latin typeface="Cambria Math" charset="0"/>
              </a:rPr>
              <a:t>5</a:t>
            </a:r>
            <a:r>
              <a:rPr kumimoji="1" lang="zh-TW" altLang="en-US" dirty="0" smtClean="0">
                <a:latin typeface="Cambria Math" charset="0"/>
              </a:rPr>
              <a:t> 個</a:t>
            </a:r>
            <a:r>
              <a:rPr kumimoji="1" lang="zh-TW" altLang="en-US" dirty="0">
                <a:latin typeface="Cambria Math" charset="0"/>
              </a:rPr>
              <a:t>房間</a:t>
            </a:r>
            <a:r>
              <a:rPr kumimoji="1" lang="zh-CN" altLang="en-US" dirty="0">
                <a:latin typeface="Cambria Math" charset="0"/>
              </a:rPr>
              <a:t>，</a:t>
            </a:r>
            <a:r>
              <a:rPr kumimoji="1" lang="zh-TW" altLang="en-US" dirty="0">
                <a:latin typeface="Cambria Math" charset="0"/>
              </a:rPr>
              <a:t>房間之間有門相隔，編號</a:t>
            </a:r>
            <a:r>
              <a:rPr kumimoji="1" lang="zh-TW" altLang="en-US" dirty="0" smtClean="0">
                <a:latin typeface="Cambria Math" charset="0"/>
              </a:rPr>
              <a:t>為 </a:t>
            </a:r>
            <a:r>
              <a:rPr kumimoji="1" lang="en-US" altLang="zh-TW" dirty="0" smtClean="0">
                <a:latin typeface="Cambria Math" charset="0"/>
              </a:rPr>
              <a:t>0</a:t>
            </a:r>
            <a:r>
              <a:rPr kumimoji="1" lang="zh-TW" altLang="en-US" dirty="0">
                <a:latin typeface="Cambria Math" charset="0"/>
              </a:rPr>
              <a:t>～</a:t>
            </a:r>
            <a:r>
              <a:rPr kumimoji="1" lang="en-US" altLang="zh-TW" dirty="0">
                <a:latin typeface="Cambria Math" charset="0"/>
              </a:rPr>
              <a:t>4</a:t>
            </a:r>
            <a:r>
              <a:rPr kumimoji="1" lang="zh-TW" altLang="en-US" dirty="0">
                <a:latin typeface="Cambria Math" charset="0"/>
              </a:rPr>
              <a:t>。</a:t>
            </a:r>
            <a:r>
              <a:rPr kumimoji="1" lang="en-US" altLang="zh-TW" dirty="0">
                <a:latin typeface="Cambria Math" charset="0"/>
              </a:rPr>
              <a:t>5</a:t>
            </a:r>
            <a:r>
              <a:rPr kumimoji="1" lang="zh-TW" altLang="en-US" dirty="0">
                <a:latin typeface="Cambria Math" charset="0"/>
              </a:rPr>
              <a:t>為室外，設為終點。</a:t>
            </a:r>
            <a:r>
              <a:rPr kumimoji="1" lang="en-US" altLang="zh-TW" dirty="0">
                <a:latin typeface="Cambria Math" charset="0"/>
              </a:rPr>
              <a:t>Agent</a:t>
            </a:r>
            <a:r>
              <a:rPr kumimoji="1" lang="zh-TW" altLang="en-US" dirty="0">
                <a:latin typeface="Cambria Math" charset="0"/>
              </a:rPr>
              <a:t>一開始隨機放在任一房間內，每次打開一個門返回一</a:t>
            </a:r>
            <a:r>
              <a:rPr kumimoji="1" lang="zh-TW" altLang="en-US" dirty="0" smtClean="0">
                <a:latin typeface="Cambria Math" charset="0"/>
              </a:rPr>
              <a:t>個 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>
                <a:latin typeface="Cambria Math" charset="0"/>
              </a:rPr>
              <a:t>。箭頭表示可以執行的動作，箭頭上的數字表示執行這個動作</a:t>
            </a:r>
            <a:r>
              <a:rPr kumimoji="1" lang="zh-TW" altLang="en-US" dirty="0" smtClean="0">
                <a:latin typeface="Cambria Math" charset="0"/>
              </a:rPr>
              <a:t>的 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。</a:t>
            </a:r>
            <a:endParaRPr kumimoji="1" lang="en-US" altLang="zh-CN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44446" y="900807"/>
            <a:ext cx="9843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kumimoji="1" lang="zh-TW" altLang="en-US" sz="2000" b="1" dirty="0">
                <a:latin typeface="Cambria Math" charset="0"/>
              </a:rPr>
              <a:t>對地圖中每一個方格做狀態編號，用來計算 </a:t>
            </a:r>
            <a:r>
              <a:rPr kumimoji="1" lang="en-US" altLang="zh-TW" sz="2000" b="1" dirty="0">
                <a:latin typeface="Cambria Math" charset="0"/>
              </a:rPr>
              <a:t>possible</a:t>
            </a:r>
            <a:r>
              <a:rPr kumimoji="1" lang="zh-TW" altLang="en-US" sz="2000" b="1" dirty="0">
                <a:latin typeface="Cambria Math" charset="0"/>
              </a:rPr>
              <a:t> </a:t>
            </a:r>
            <a:r>
              <a:rPr kumimoji="1" lang="en-US" altLang="zh-TW" sz="2000" b="1" dirty="0">
                <a:latin typeface="Cambria Math" charset="0"/>
              </a:rPr>
              <a:t>action</a:t>
            </a:r>
            <a:r>
              <a:rPr kumimoji="1" lang="zh-TW" altLang="en-US" sz="2000" b="1" dirty="0">
                <a:latin typeface="Cambria Math" charset="0"/>
              </a:rPr>
              <a:t> 矩陣，即每一個狀態所對應動作可行性的集合，動作可行為 </a:t>
            </a:r>
            <a:r>
              <a:rPr kumimoji="1" lang="en-US" altLang="zh-TW" sz="2000" b="1" dirty="0">
                <a:latin typeface="Cambria Math" charset="0"/>
              </a:rPr>
              <a:t>1</a:t>
            </a:r>
            <a:r>
              <a:rPr kumimoji="1" lang="zh-TW" altLang="en-US" sz="2000" b="1" dirty="0">
                <a:latin typeface="Cambria Math" charset="0"/>
              </a:rPr>
              <a:t>，不可行為 </a:t>
            </a:r>
            <a:r>
              <a:rPr kumimoji="1" lang="en-US" altLang="zh-TW" sz="2000" b="1" dirty="0">
                <a:latin typeface="Cambria Math" charset="0"/>
              </a:rPr>
              <a:t>0</a:t>
            </a:r>
            <a:r>
              <a:rPr kumimoji="1" lang="zh-TW" altLang="en-US" sz="2000" b="1" dirty="0">
                <a:latin typeface="Cambria Math" charset="0"/>
              </a:rPr>
              <a:t>，有上下左右 </a:t>
            </a:r>
            <a:r>
              <a:rPr kumimoji="1" lang="en-US" altLang="zh-TW" sz="2000" b="1" dirty="0">
                <a:latin typeface="Cambria Math" charset="0"/>
              </a:rPr>
              <a:t>4</a:t>
            </a:r>
            <a:r>
              <a:rPr kumimoji="1" lang="zh-TW" altLang="en-US" sz="2000" b="1" dirty="0">
                <a:latin typeface="Cambria Math" charset="0"/>
              </a:rPr>
              <a:t> 種動作。</a:t>
            </a:r>
            <a:endParaRPr kumimoji="1" lang="en-US" altLang="zh-TW" sz="2000" b="1" dirty="0">
              <a:latin typeface="Cambria Math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4244" y="2157934"/>
            <a:ext cx="747832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方格數量為 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 共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400</a:t>
            </a:r>
            <a:r>
              <a:rPr kumimoji="1" lang="zh-TW" altLang="en-US" dirty="0" smtClean="0"/>
              <a:t> 個，故定義狀態 </a:t>
            </a:r>
            <a:r>
              <a:rPr kumimoji="1" lang="en-US" altLang="zh-TW" dirty="0" smtClean="0"/>
              <a:t>state</a:t>
            </a:r>
            <a:r>
              <a:rPr kumimoji="1" lang="zh-TW" altLang="en-US" dirty="0" smtClean="0"/>
              <a:t> 的數量為 </a:t>
            </a:r>
            <a:r>
              <a:rPr kumimoji="1" lang="en-US" altLang="zh-TW" dirty="0" smtClean="0"/>
              <a:t>400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每個狀態可執行的動作為上、下、⬅左、右 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種。故動作集合大小為 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故可得到一個 </a:t>
            </a:r>
            <a:r>
              <a:rPr kumimoji="1" lang="en-US" altLang="zh-TW" dirty="0" smtClean="0"/>
              <a:t>400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的 </a:t>
            </a:r>
            <a:r>
              <a:rPr kumimoji="1" lang="en-US" altLang="zh-TW" dirty="0" err="1" smtClean="0"/>
              <a:t>PossibleAction</a:t>
            </a:r>
            <a:r>
              <a:rPr kumimoji="1" lang="zh-TW" altLang="en-US" dirty="0" smtClean="0"/>
              <a:t> 矩陣，其表現形式為：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70106" y="4032585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⋮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⋮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⋮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6" y="4032585"/>
                <a:ext cx="4052884" cy="2090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848435" y="4893365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state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400622" y="3055206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954937" y="3551149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54244" y="3993118"/>
            <a:ext cx="67158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在</a:t>
            </a:r>
            <a:r>
              <a:rPr kumimoji="1" lang="en-US" altLang="zh-TW" dirty="0" err="1"/>
              <a:t>PossibleAction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矩陣中，如若當前狀態為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，做向上的動作，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可以表示為 </a:t>
            </a:r>
            <a:r>
              <a:rPr kumimoji="1" lang="en-US" altLang="zh-TW" dirty="0" err="1" smtClean="0"/>
              <a:t>PossibleAction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action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 ，結果為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表示不可行。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若</a:t>
            </a:r>
            <a:r>
              <a:rPr kumimoji="1" lang="zh-TW" altLang="en-US" dirty="0"/>
              <a:t>當前狀態為 </a:t>
            </a:r>
            <a:r>
              <a:rPr kumimoji="1" lang="en-US" altLang="zh-TW" dirty="0"/>
              <a:t>1</a:t>
            </a:r>
            <a:r>
              <a:rPr kumimoji="1" lang="zh-TW" altLang="en-US" dirty="0"/>
              <a:t> ，做</a:t>
            </a:r>
            <a:r>
              <a:rPr kumimoji="1" lang="zh-TW" altLang="en-US" dirty="0" smtClean="0"/>
              <a:t>向下的</a:t>
            </a:r>
            <a:r>
              <a:rPr kumimoji="1" lang="zh-TW" altLang="en-US" dirty="0"/>
              <a:t>動作</a:t>
            </a:r>
            <a:r>
              <a:rPr kumimoji="1" lang="zh-TW" altLang="en-US" dirty="0" smtClean="0"/>
              <a:t>，可以</a:t>
            </a:r>
            <a:r>
              <a:rPr kumimoji="1" lang="zh-TW" altLang="en-US" dirty="0"/>
              <a:t>表示為 </a:t>
            </a:r>
            <a:r>
              <a:rPr kumimoji="1" lang="en-US" altLang="zh-TW" dirty="0" err="1"/>
              <a:t>PossibleAction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 </a:t>
            </a:r>
            <a:r>
              <a:rPr kumimoji="1" lang="en-US" altLang="zh-TW" dirty="0"/>
              <a:t>state</a:t>
            </a:r>
            <a:r>
              <a:rPr kumimoji="1" lang="zh-TW" altLang="en-US" dirty="0"/>
              <a:t> </a:t>
            </a:r>
            <a:r>
              <a:rPr kumimoji="1" lang="en-US" altLang="zh-TW" dirty="0"/>
              <a:t>=1</a:t>
            </a:r>
            <a:r>
              <a:rPr kumimoji="1" lang="zh-TW" altLang="en-US" dirty="0"/>
              <a:t> </a:t>
            </a:r>
            <a:r>
              <a:rPr kumimoji="1" lang="en-US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action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D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=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，結果為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表示可行。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04" y="2300277"/>
            <a:ext cx="5120827" cy="2872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84492" y="2908324"/>
                <a:ext cx="4052884" cy="2090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 ⋮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⋮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</m:eqArr>
                          <m:eqArr>
                            <m:eqArrPr>
                              <m:ctrlPr>
                                <a:rPr kumimoji="1" lang="mr-IN" altLang="zh-C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⋮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</a:rPr>
                                <m:t>0    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492" y="2908324"/>
                <a:ext cx="4052884" cy="20908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62821" y="3769104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smtClean="0"/>
              <a:t>state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15008" y="1930945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269323" y="2426888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U     D      R     L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2939" y="926726"/>
            <a:ext cx="4469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400" dirty="0" err="1"/>
              <a:t>PossibleAction</a:t>
            </a:r>
            <a:r>
              <a:rPr kumimoji="1" lang="zh-TW" altLang="en-US" sz="2400" dirty="0"/>
              <a:t> </a:t>
            </a:r>
            <a:r>
              <a:rPr kumimoji="1" lang="zh-TW" altLang="en-US" sz="2400" dirty="0" smtClean="0"/>
              <a:t>矩陣的圖像表示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5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200" y="793763"/>
            <a:ext cx="9558728" cy="96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TW" altLang="en-US" sz="2000" b="1" dirty="0">
                <a:latin typeface="Cambria Math" charset="0"/>
              </a:rPr>
              <a:t>利用 </a:t>
            </a:r>
            <a:r>
              <a:rPr kumimoji="1" lang="en-US" altLang="zh-TW" sz="2000" b="1" dirty="0" err="1" smtClean="0">
                <a:latin typeface="Cambria Math" charset="0"/>
              </a:rPr>
              <a:t>PossibleAciton</a:t>
            </a:r>
            <a:r>
              <a:rPr kumimoji="1" lang="zh-TW" altLang="en-US" sz="2000" b="1" dirty="0" smtClean="0">
                <a:latin typeface="Cambria Math" charset="0"/>
              </a:rPr>
              <a:t> 矩陣</a:t>
            </a:r>
            <a:r>
              <a:rPr kumimoji="1" lang="zh-TW" altLang="en-US" sz="2000" b="1" dirty="0">
                <a:latin typeface="Cambria Math" charset="0"/>
              </a:rPr>
              <a:t>計算獎勵矩陣，遇到紅色獎勵 </a:t>
            </a:r>
            <a:r>
              <a:rPr kumimoji="1" lang="en-US" altLang="zh-TW" sz="2000" b="1" dirty="0">
                <a:latin typeface="Cambria Math" charset="0"/>
              </a:rPr>
              <a:t>100</a:t>
            </a:r>
            <a:r>
              <a:rPr kumimoji="1" lang="zh-TW" altLang="en-US" sz="2000" b="1" dirty="0">
                <a:latin typeface="Cambria Math" charset="0"/>
              </a:rPr>
              <a:t>，遇到障礙 為 </a:t>
            </a:r>
            <a:r>
              <a:rPr kumimoji="1" lang="en-US" altLang="zh-TW" sz="2000" b="1" dirty="0">
                <a:latin typeface="Cambria Math" charset="0"/>
              </a:rPr>
              <a:t>-1</a:t>
            </a:r>
            <a:r>
              <a:rPr kumimoji="1" lang="zh-TW" altLang="en-US" sz="2000" b="1" dirty="0">
                <a:latin typeface="Cambria Math" charset="0"/>
              </a:rPr>
              <a:t>，其餘可行動作獎勵為 </a:t>
            </a:r>
            <a:r>
              <a:rPr kumimoji="1" lang="en-US" altLang="zh-TW" sz="2000" b="1" dirty="0">
                <a:latin typeface="Cambria Math" charset="0"/>
              </a:rPr>
              <a:t>0</a:t>
            </a:r>
            <a:r>
              <a:rPr kumimoji="1" lang="zh-TW" altLang="en-US" sz="2000" b="1" dirty="0">
                <a:latin typeface="Cambria Math" charset="0"/>
              </a:rPr>
              <a:t> </a:t>
            </a:r>
            <a:endParaRPr kumimoji="1" lang="en-US" altLang="zh-TW" sz="2000" b="1" dirty="0">
              <a:latin typeface="Cambria Math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3909" y="2023020"/>
            <a:ext cx="84593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獎勵矩陣 </a:t>
            </a:r>
            <a:r>
              <a:rPr lang="en-US" altLang="zh-TW" dirty="0" smtClean="0"/>
              <a:t>Reward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 和 </a:t>
            </a:r>
            <a:r>
              <a:rPr lang="en-US" altLang="zh-TW" dirty="0" err="1" smtClean="0"/>
              <a:t>PossibleAction</a:t>
            </a:r>
            <a:r>
              <a:rPr lang="zh-TW" altLang="en-US" dirty="0" smtClean="0"/>
              <a:t> 矩陣的維度相同，同為 </a:t>
            </a:r>
            <a:r>
              <a:rPr lang="en-US" altLang="zh-TW" dirty="0" smtClean="0"/>
              <a:t>400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r>
              <a:rPr lang="zh-TW" altLang="en-US" dirty="0" smtClean="0"/>
              <a:t>，且行列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意義相同，但矩陣中的值不同。根據定義好的獎勵方法，可表示為：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97836" y="3867463"/>
                <a:ext cx="1985736" cy="1521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kumimoji="1" lang="en-US" altLang="zh-CN" sz="20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100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836" y="3867463"/>
                <a:ext cx="1985736" cy="15216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36300" y="3867463"/>
                <a:ext cx="2979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𝑆𝑡𝑎𝑡𝑒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𝑐𝑎𝑛𝑛𝑜𝑡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𝑡𝑎𝑘𝑒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𝐴𝑐𝑡𝑖𝑜𝑛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00" y="3867463"/>
                <a:ext cx="29796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34" t="-143478" r="-205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36300" y="4489780"/>
                <a:ext cx="2630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𝑆𝑡𝑎𝑡𝑒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𝑐𝑎𝑛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𝑡𝑎𝑘𝑒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𝐴𝑐𝑡𝑖𝑜𝑛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00" y="4489780"/>
                <a:ext cx="26301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24" t="-148889" r="-232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36300" y="5112097"/>
                <a:ext cx="3869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𝑆𝑡𝑎𝑡𝑒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𝑐𝑎𝑛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𝑟𝑒𝑎𝑐h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𝑇𝑎𝑟𝑔𝑒𝑡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𝐴𝑐𝑡𝑖𝑜𝑛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00" y="5112097"/>
                <a:ext cx="386900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62" t="-148889" r="-473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44063" y="774227"/>
            <a:ext cx="110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action</a:t>
            </a:r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355704" y="1292208"/>
            <a:ext cx="188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 U     D     R    L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08" y="1666012"/>
            <a:ext cx="3340100" cy="1809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516379" y="1666012"/>
                <a:ext cx="864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 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79" y="1666012"/>
                <a:ext cx="86485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4930" t="-143137" r="-4930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516379" y="2432387"/>
                <a:ext cx="864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 2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79" y="2432387"/>
                <a:ext cx="86485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4930" t="-143137" r="-4930" b="-17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/>
          <p:cNvCxnSpPr/>
          <p:nvPr/>
        </p:nvCxnSpPr>
        <p:spPr>
          <a:xfrm flipV="1">
            <a:off x="3181558" y="1819900"/>
            <a:ext cx="2199910" cy="6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468869" y="2586275"/>
            <a:ext cx="1777688" cy="1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1882" y="778699"/>
            <a:ext cx="467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根據定義好的獎勵</a:t>
            </a:r>
            <a:r>
              <a:rPr lang="zh-TW" altLang="en-US" dirty="0" smtClean="0"/>
              <a:t>方法，表示 </a:t>
            </a:r>
            <a:r>
              <a:rPr lang="en-US" altLang="zh-TW" dirty="0" smtClean="0"/>
              <a:t>Reward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283404" y="1679868"/>
                <a:ext cx="29084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 1=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latin typeface="Cambria Math" charset="0"/>
                            </a:rPr>
                            <m:t> 0   100   0    0 </m:t>
                          </m: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04" y="1679868"/>
                <a:ext cx="290848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48"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283404" y="2388627"/>
                <a:ext cx="31587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 2=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latin typeface="Cambria Math" charset="0"/>
                            </a:rPr>
                            <m:t> 0   −1   0  100 </m:t>
                          </m: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04" y="2388627"/>
                <a:ext cx="3158750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33" y="3934360"/>
            <a:ext cx="4865871" cy="231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516379" y="3104256"/>
                <a:ext cx="8648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 3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79" y="3104256"/>
                <a:ext cx="86485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4930" t="-143137" r="-5634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833141" y="2724775"/>
            <a:ext cx="2683238" cy="53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283403" y="3070760"/>
                <a:ext cx="29084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 3=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000" b="0" i="1" smtClean="0">
                              <a:latin typeface="Cambria Math" charset="0"/>
                            </a:rPr>
                            <m:t> 0    0   100   0 </m:t>
                          </m: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03" y="3070760"/>
                <a:ext cx="2908489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048"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8355704" y="582852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Reward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 </a:t>
            </a:r>
            <a:r>
              <a:rPr lang="zh-TW" altLang="en-US" dirty="0" smtClean="0"/>
              <a:t>維度：</a:t>
            </a:r>
            <a:r>
              <a:rPr lang="en-US" altLang="zh-TW" dirty="0" smtClean="0"/>
              <a:t>400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4280" y="971572"/>
            <a:ext cx="55763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有且只有三種情況的 </a:t>
            </a:r>
            <a:r>
              <a:rPr kumimoji="1" lang="en-US" altLang="zh-TW" sz="2000" dirty="0" smtClean="0"/>
              <a:t>Reward</a:t>
            </a:r>
            <a:r>
              <a:rPr kumimoji="1" lang="zh-TW" altLang="en-US" sz="2000" dirty="0" smtClean="0"/>
              <a:t> 為</a:t>
            </a:r>
            <a:r>
              <a:rPr kumimoji="1" lang="zh-TW" altLang="en-US" sz="2000" dirty="0"/>
              <a:t> </a:t>
            </a:r>
            <a:r>
              <a:rPr kumimoji="1" lang="en-US" altLang="zh-TW" sz="2000" dirty="0" smtClean="0"/>
              <a:t>100</a:t>
            </a:r>
            <a:r>
              <a:rPr kumimoji="1" lang="zh-TW" altLang="en-US" sz="2000" dirty="0" smtClean="0"/>
              <a:t>，分別是：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60357" y="2105080"/>
                <a:ext cx="1726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i="1">
                          <a:latin typeface="Cambria Math" charset="0"/>
                        </a:rPr>
                        <m:t> 1 ,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57" y="2105080"/>
                <a:ext cx="17260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11251" y="2105080"/>
                <a:ext cx="1687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i="1">
                          <a:latin typeface="Cambria Math" charset="0"/>
                        </a:rPr>
                        <m:t> 2 ,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51" y="2105080"/>
                <a:ext cx="168719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823288" y="2105080"/>
                <a:ext cx="1713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 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𝑠𝑡𝑎𝑡𝑒</m:t>
                      </m:r>
                      <m:r>
                        <a:rPr kumimoji="1" lang="en-US" altLang="zh-CN" i="1">
                          <a:latin typeface="Cambria Math" charset="0"/>
                        </a:rPr>
                        <m:t> 3 ,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88" y="2105080"/>
                <a:ext cx="171322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297836" y="1948721"/>
            <a:ext cx="6580682" cy="659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94280" y="2912715"/>
            <a:ext cx="9983451" cy="123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TW" altLang="en-US" sz="2000" b="1" dirty="0" smtClean="0"/>
              <a:t>為什麼這個獎勵策略可以使得所有狀態的 </a:t>
            </a:r>
            <a:r>
              <a:rPr kumimoji="1" lang="en-US" altLang="zh-TW" sz="2000" b="1" dirty="0" smtClean="0"/>
              <a:t>Q</a:t>
            </a:r>
            <a:r>
              <a:rPr kumimoji="1" lang="zh-TW" altLang="en-US" sz="2000" b="1" dirty="0" smtClean="0"/>
              <a:t> 值的最大值收斂於一個最佳的可行動作之上？</a:t>
            </a:r>
            <a:endParaRPr kumimoji="1" lang="en-US" altLang="zh-TW" sz="2000" b="1" dirty="0" smtClean="0"/>
          </a:p>
          <a:p>
            <a:pPr>
              <a:lnSpc>
                <a:spcPct val="200000"/>
              </a:lnSpc>
            </a:pPr>
            <a:r>
              <a:rPr kumimoji="1" lang="zh-TW" altLang="en-US" sz="2000" b="1" dirty="0" smtClean="0"/>
              <a:t>即，為什僅依靠上面三種情況，就可以使得 </a:t>
            </a:r>
            <a:r>
              <a:rPr kumimoji="1" lang="en-US" altLang="zh-TW" sz="2000" b="1" dirty="0" smtClean="0"/>
              <a:t>Q-Table</a:t>
            </a:r>
            <a:r>
              <a:rPr kumimoji="1" lang="zh-TW" altLang="en-US" sz="2000" b="1" dirty="0" smtClean="0"/>
              <a:t> 中的每一個 </a:t>
            </a:r>
            <a:r>
              <a:rPr kumimoji="1" lang="en-US" altLang="zh-TW" sz="2000" b="1" dirty="0" smtClean="0"/>
              <a:t>Q</a:t>
            </a:r>
            <a:r>
              <a:rPr kumimoji="1" lang="zh-TW" altLang="en-US" sz="2000" b="1" dirty="0" smtClean="0"/>
              <a:t> 值在此基礎上收斂？</a:t>
            </a:r>
            <a:endParaRPr kumimoji="1"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822102" y="5074687"/>
            <a:ext cx="5576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/>
              <a:t>A.</a:t>
            </a:r>
            <a:r>
              <a:rPr kumimoji="1" lang="zh-TW" altLang="en-US" sz="2000" dirty="0" smtClean="0"/>
              <a:t>   為什麼要討論 </a:t>
            </a:r>
            <a:r>
              <a:rPr kumimoji="1" lang="en-US" altLang="zh-TW" sz="2000" dirty="0" smtClean="0"/>
              <a:t>Q</a:t>
            </a:r>
            <a:r>
              <a:rPr kumimoji="1" lang="zh-TW" altLang="en-US" sz="2000" dirty="0" smtClean="0"/>
              <a:t> 的最大值？</a:t>
            </a:r>
            <a:endParaRPr kumimoji="1" lang="en-US" altLang="zh-TW" sz="20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dirty="0" smtClean="0"/>
              <a:t>B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.</a:t>
            </a:r>
            <a:r>
              <a:rPr kumimoji="1" lang="zh-TW" altLang="en-US" sz="2000" dirty="0" smtClean="0"/>
              <a:t>  為什麼這樣可以收斂？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4279" y="4365527"/>
            <a:ext cx="55763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 smtClean="0"/>
              <a:t>分解為兩個問題：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2453" y="821630"/>
            <a:ext cx="2122697" cy="577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1" lang="en-US" altLang="zh-TW" sz="2400" b="1" dirty="0">
                <a:latin typeface="Cambria Math" charset="0"/>
              </a:rPr>
              <a:t>Q-Learning</a:t>
            </a:r>
          </a:p>
        </p:txBody>
      </p:sp>
      <p:sp>
        <p:nvSpPr>
          <p:cNvPr id="5" name="矩形 4"/>
          <p:cNvSpPr/>
          <p:nvPr/>
        </p:nvSpPr>
        <p:spPr>
          <a:xfrm>
            <a:off x="1172453" y="1601297"/>
            <a:ext cx="5780750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TW" altLang="en-US" dirty="0" smtClean="0"/>
              <a:t>此部分深入探討 </a:t>
            </a:r>
            <a:r>
              <a:rPr lang="en-US" altLang="zh-TW" dirty="0" smtClean="0"/>
              <a:t>Q-Learning</a:t>
            </a:r>
            <a:r>
              <a:rPr lang="zh-TW" altLang="en-US" dirty="0" smtClean="0"/>
              <a:t>，說明其運作機理及收斂性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72453" y="3593078"/>
                <a:ext cx="9847568" cy="266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TW" b="1" dirty="0" smtClean="0"/>
                  <a:t>ANS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of</a:t>
                </a:r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A</a:t>
                </a:r>
                <a:r>
                  <a:rPr lang="zh-TW" altLang="en-US" b="1" dirty="0" smtClean="0"/>
                  <a:t> </a:t>
                </a:r>
                <a:r>
                  <a:rPr lang="zh-TW" altLang="en-US" dirty="0" smtClean="0"/>
                  <a:t>：</a:t>
                </a:r>
                <a:r>
                  <a:rPr kumimoji="1" lang="zh-TW" altLang="en-US" dirty="0"/>
                  <a:t>為什麼要討論 </a:t>
                </a:r>
                <a:r>
                  <a:rPr kumimoji="1" lang="en-US" altLang="zh-TW" dirty="0"/>
                  <a:t>Q</a:t>
                </a:r>
                <a:r>
                  <a:rPr kumimoji="1" lang="zh-TW" altLang="en-US" dirty="0"/>
                  <a:t> 的最大值</a:t>
                </a:r>
                <a:r>
                  <a:rPr kumimoji="1" lang="zh-TW" altLang="en-US" dirty="0" smtClean="0"/>
                  <a:t>？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/>
                  <a:t>在解決步驟的第五點中，最短路徑解釋為：</a:t>
                </a:r>
                <a:r>
                  <a:rPr lang="en-US" altLang="zh-TW" dirty="0" smtClean="0"/>
                  <a:t>Q-Table</a:t>
                </a:r>
                <a:r>
                  <a:rPr lang="zh-TW" altLang="en-US" dirty="0" smtClean="0"/>
                  <a:t> 中任一狀態的最佳動作，是所有可行動作中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/>
                  <a:t>使得 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 值最大的動作，此動作記為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  <m:r>
                      <a:rPr lang="zh-TW" alt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/>
                  <a:t>換句話說，當狀態 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 的 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最大值 收斂於某一動作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，那麼此動作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𝐴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>
                  <a:lnSpc>
                    <a:spcPct val="150000"/>
                  </a:lnSpc>
                </a:pPr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/>
                  <a:t>如圖：灰色路徑為各狀態 </a:t>
                </a:r>
                <a:r>
                  <a:rPr lang="en-US" altLang="zh-TW" dirty="0" smtClean="0"/>
                  <a:t>S</a:t>
                </a:r>
                <a:r>
                  <a:rPr lang="zh-TW" altLang="en-US" dirty="0" smtClean="0"/>
                  <a:t> 下，選擇最佳動作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TW" altLang="en-US" dirty="0" smtClean="0"/>
                  <a:t> 後，所走過的路徑。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53" y="3593078"/>
                <a:ext cx="9847568" cy="2662267"/>
              </a:xfrm>
              <a:prstGeom prst="rect">
                <a:avLst/>
              </a:prstGeom>
              <a:blipFill rotWithShape="0">
                <a:blip r:embed="rId2"/>
                <a:stretch>
                  <a:fillRect l="-495" b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94" y="622197"/>
            <a:ext cx="3175027" cy="31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3750" y="806639"/>
            <a:ext cx="3435556" cy="505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000" b="1" dirty="0" smtClean="0"/>
              <a:t>B.</a:t>
            </a:r>
            <a:r>
              <a:rPr kumimoji="1" lang="zh-TW" altLang="en-US" sz="2000" b="1" dirty="0" smtClean="0"/>
              <a:t>  為什麼</a:t>
            </a:r>
            <a:r>
              <a:rPr kumimoji="1" lang="zh-TW" altLang="en-US" sz="2000" b="1" dirty="0"/>
              <a:t>這樣可以收斂？</a:t>
            </a:r>
            <a:endParaRPr kumimoji="1"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472255" y="1526347"/>
            <a:ext cx="63049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TW" altLang="en-US" dirty="0" smtClean="0"/>
              <a:t>為了說明這個問題，需要模擬一次 </a:t>
            </a:r>
            <a:r>
              <a:rPr lang="en-US" altLang="zh-TW" dirty="0" smtClean="0"/>
              <a:t>Q-Learning</a:t>
            </a:r>
            <a:r>
              <a:rPr lang="zh-TW" altLang="en-US" dirty="0" smtClean="0"/>
              <a:t> 的運作過程。</a:t>
            </a:r>
            <a:endParaRPr lang="en-US" altLang="zh-TW" dirty="0" smtClean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dirty="0"/>
              <a:t>Q</a:t>
            </a:r>
            <a:r>
              <a:rPr lang="zh-TW" altLang="en-US" dirty="0"/>
              <a:t> 值的計算公式：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25986" y="2550948"/>
                <a:ext cx="76899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86" y="2550948"/>
                <a:ext cx="7689953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14117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440970" y="253354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▶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 式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5.3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55" y="4065034"/>
            <a:ext cx="7277064" cy="21450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14150" y="5361169"/>
            <a:ext cx="2435169" cy="484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19504" y="5568303"/>
            <a:ext cx="824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smtClean="0"/>
              <a:t>Step</a:t>
            </a:r>
            <a:r>
              <a:rPr kumimoji="1" lang="zh-TW" altLang="en-US" sz="1200" dirty="0" smtClean="0"/>
              <a:t> </a:t>
            </a:r>
            <a:r>
              <a:rPr kumimoji="1" lang="en-US" altLang="zh-TW" sz="1200" dirty="0" smtClean="0"/>
              <a:t>4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625985" y="3499802"/>
                <a:ext cx="76899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85" y="3499802"/>
                <a:ext cx="7689953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43137" b="-17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472255" y="2947775"/>
            <a:ext cx="20377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TW" dirty="0"/>
              <a:t>Q</a:t>
            </a:r>
            <a:r>
              <a:rPr lang="zh-TW" altLang="en-US" dirty="0"/>
              <a:t> 值</a:t>
            </a:r>
            <a:r>
              <a:rPr lang="zh-TW" altLang="en-US" dirty="0" smtClean="0"/>
              <a:t>的更新公式</a:t>
            </a:r>
            <a:r>
              <a:rPr lang="zh-TW" altLang="en-US" dirty="0"/>
              <a:t>：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0970" y="345560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▶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 式 </a:t>
            </a:r>
            <a:r>
              <a:rPr kumimoji="1" lang="en-US" altLang="zh-TW" b="1" dirty="0" smtClean="0">
                <a:solidFill>
                  <a:srgbClr val="FF0000"/>
                </a:solidFill>
              </a:rPr>
              <a:t>5.2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840747"/>
                  </p:ext>
                </p:extLst>
              </p:nvPr>
            </p:nvGraphicFramePr>
            <p:xfrm>
              <a:off x="978023" y="845551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840747"/>
                  </p:ext>
                </p:extLst>
              </p:nvPr>
            </p:nvGraphicFramePr>
            <p:xfrm>
              <a:off x="978023" y="845551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802" t="-100000" r="-102703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400052"/>
                  </p:ext>
                </p:extLst>
              </p:nvPr>
            </p:nvGraphicFramePr>
            <p:xfrm>
              <a:off x="3732484" y="845550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400052"/>
                  </p:ext>
                </p:extLst>
              </p:nvPr>
            </p:nvGraphicFramePr>
            <p:xfrm>
              <a:off x="3732484" y="845550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0000" t="-100000" r="-101786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1802" t="-100000" r="-2703" b="-101000"/>
                          </a:stretch>
                        </a:blip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53689"/>
                  </p:ext>
                </p:extLst>
              </p:nvPr>
            </p:nvGraphicFramePr>
            <p:xfrm>
              <a:off x="6486945" y="845550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253689"/>
                  </p:ext>
                </p:extLst>
              </p:nvPr>
            </p:nvGraphicFramePr>
            <p:xfrm>
              <a:off x="6486945" y="845550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000" t="-100000" r="-100893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01802" t="-100000" r="-1802" b="-101000"/>
                          </a:stretch>
                        </a:blip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01802" t="-202020" r="-1802" b="-2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790849"/>
                  </p:ext>
                </p:extLst>
              </p:nvPr>
            </p:nvGraphicFramePr>
            <p:xfrm>
              <a:off x="9244537" y="845550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790849"/>
                  </p:ext>
                </p:extLst>
              </p:nvPr>
            </p:nvGraphicFramePr>
            <p:xfrm>
              <a:off x="9244537" y="845550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1802" t="-100000" r="-102703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00000" t="-100000" r="-1786" b="-101000"/>
                          </a:stretch>
                        </a:blip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00000" t="-202020" r="-1786" b="-2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文本框 13"/>
          <p:cNvSpPr txBox="1"/>
          <p:nvPr/>
        </p:nvSpPr>
        <p:spPr>
          <a:xfrm>
            <a:off x="10089231" y="2953222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 smtClean="0"/>
              <a:t>4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98627" y="2953222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/>
              <a:t>3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87905" y="2953222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 smtClean="0"/>
              <a:t>2</a:t>
            </a:r>
            <a:endParaRPr kumimoji="1"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719472" y="2953222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/>
              <a:t>1</a:t>
            </a:r>
            <a:endParaRPr kumimoji="1" lang="zh-CN" altLang="en-US" sz="1600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875183" y="1750312"/>
            <a:ext cx="0" cy="4914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4623132" y="1750312"/>
            <a:ext cx="0" cy="4914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4905866" y="1887214"/>
            <a:ext cx="406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7661855" y="1887214"/>
            <a:ext cx="406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7361569" y="1784184"/>
            <a:ext cx="0" cy="4914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H="1" flipV="1">
            <a:off x="8285190" y="1887214"/>
            <a:ext cx="6360" cy="43533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 flipV="1">
            <a:off x="11027670" y="1887214"/>
            <a:ext cx="6360" cy="43533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10405055" y="1887214"/>
            <a:ext cx="406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10127467" y="1859172"/>
            <a:ext cx="0" cy="4914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10227759" y="2522214"/>
            <a:ext cx="406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539537" y="50752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486945" y="4670691"/>
                <a:ext cx="5268129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為不同的三個狀態，箭頭示意動作，其意義為 </a:t>
                </a:r>
                <a:r>
                  <a:rPr kumimoji="1" lang="en-US" altLang="zh-TW" dirty="0" smtClean="0"/>
                  <a:t>Q</a:t>
                </a:r>
                <a:r>
                  <a:rPr kumimoji="1" lang="zh-TW" altLang="en-US" dirty="0" smtClean="0"/>
                  <a:t>，即處於 </a:t>
                </a:r>
                <a:r>
                  <a:rPr kumimoji="1" lang="en-US" altLang="zh-TW" dirty="0" smtClean="0"/>
                  <a:t>S</a:t>
                </a:r>
                <a:r>
                  <a:rPr kumimoji="1" lang="zh-TW" altLang="en-US" dirty="0" smtClean="0"/>
                  <a:t> 狀態下，執行某動作的價值。 如 </a:t>
                </a:r>
                <a:r>
                  <a:rPr kumimoji="1" lang="en-US" altLang="zh-TW" dirty="0" smtClean="0"/>
                  <a:t>Step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1</a:t>
                </a:r>
                <a:r>
                  <a:rPr kumimoji="1" lang="zh-TW" altLang="en-US" dirty="0" smtClean="0"/>
                  <a:t> 中，箭頭表示為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𝑄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( 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𝐷</m:t>
                    </m:r>
                    <m:r>
                      <a:rPr kumimoji="1" lang="en-US" altLang="zh-TW" b="0" i="1" smtClean="0">
                        <a:latin typeface="Cambria Math" charset="0"/>
                      </a:rPr>
                      <m:t> 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45" y="4670691"/>
                <a:ext cx="5268129" cy="1338828"/>
              </a:xfrm>
              <a:prstGeom prst="rect">
                <a:avLst/>
              </a:prstGeom>
              <a:blipFill rotWithShape="0">
                <a:blip r:embed="rId7"/>
                <a:stretch>
                  <a:fillRect l="-926" r="-926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8656067"/>
                  </p:ext>
                </p:extLst>
              </p:nvPr>
            </p:nvGraphicFramePr>
            <p:xfrm>
              <a:off x="978023" y="3657069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8656067"/>
                  </p:ext>
                </p:extLst>
              </p:nvPr>
            </p:nvGraphicFramePr>
            <p:xfrm>
              <a:off x="978023" y="3657069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1802" t="-100000" r="-102703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00000" t="-100000" r="-1786" b="-101000"/>
                          </a:stretch>
                        </a:blip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00000" t="-202020" r="-1786" b="-2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5" name="文本框 44"/>
          <p:cNvSpPr txBox="1"/>
          <p:nvPr/>
        </p:nvSpPr>
        <p:spPr>
          <a:xfrm>
            <a:off x="1822717" y="5764741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/>
              <a:t>5</a:t>
            </a:r>
            <a:endParaRPr kumimoji="1"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flipH="1" flipV="1">
            <a:off x="2761156" y="4698733"/>
            <a:ext cx="6360" cy="43533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H="1">
            <a:off x="2138541" y="4698733"/>
            <a:ext cx="406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1860953" y="4670691"/>
            <a:ext cx="0" cy="4914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1961245" y="5130571"/>
            <a:ext cx="438196" cy="34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H="1">
            <a:off x="1961245" y="5333733"/>
            <a:ext cx="406498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14626"/>
                  </p:ext>
                </p:extLst>
              </p:nvPr>
            </p:nvGraphicFramePr>
            <p:xfrm>
              <a:off x="3732484" y="3657069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14626"/>
                  </p:ext>
                </p:extLst>
              </p:nvPr>
            </p:nvGraphicFramePr>
            <p:xfrm>
              <a:off x="3732484" y="3657069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100000" r="-101786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201802" t="-100000" r="-2703" b="-101000"/>
                          </a:stretch>
                        </a:blip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201802" t="-202020" r="-2703" b="-2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" name="文本框 29"/>
          <p:cNvSpPr txBox="1"/>
          <p:nvPr/>
        </p:nvSpPr>
        <p:spPr>
          <a:xfrm>
            <a:off x="4331691" y="5764741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/>
              <a:t>6</a:t>
            </a:r>
            <a:endParaRPr kumimoji="1" lang="zh-CN" altLang="en-US" sz="1600" dirty="0"/>
          </a:p>
        </p:txBody>
      </p:sp>
      <p:cxnSp>
        <p:nvCxnSpPr>
          <p:cNvPr id="34" name="直线箭头连接符 33"/>
          <p:cNvCxnSpPr/>
          <p:nvPr/>
        </p:nvCxnSpPr>
        <p:spPr>
          <a:xfrm flipV="1">
            <a:off x="4623132" y="4670691"/>
            <a:ext cx="1590" cy="54857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7238" y="942976"/>
                <a:ext cx="10044112" cy="159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Step 1</a:t>
                </a:r>
                <a:r>
                  <a:rPr kumimoji="1" lang="zh-TW" altLang="en-US" dirty="0" smtClean="0"/>
                  <a:t>：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處於狀態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處，選擇向下動作（</a:t>
                </a:r>
                <a:r>
                  <a:rPr kumimoji="1" lang="en-US" altLang="zh-TW" dirty="0" smtClean="0"/>
                  <a:t>D</a:t>
                </a:r>
                <a:r>
                  <a:rPr kumimoji="1" lang="zh-TW" altLang="en-US" dirty="0" smtClean="0"/>
                  <a:t>）。下一個狀態為目標狀態，記為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CN" dirty="0"/>
                  <a:t>	</a:t>
                </a:r>
                <a:r>
                  <a:rPr kumimoji="1" lang="zh-TW" altLang="en-US" dirty="0" smtClean="0"/>
                  <a:t>需要說明的是 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zh-TW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en-US" altLang="zh-TW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kumimoji="1" lang="en-US" altLang="zh-CN" dirty="0" smtClean="0"/>
                  <a:t> </a:t>
                </a:r>
                <a:r>
                  <a:rPr kumimoji="1" lang="zh-TW" altLang="en-US" dirty="0" smtClean="0"/>
                  <a:t>，即在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處執行任何動作，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</m:oMath>
                </a14:m>
                <a:r>
                  <a:rPr kumimoji="1" lang="zh-TW" altLang="en-US" dirty="0" smtClean="0"/>
                  <a:t> 值為 </a:t>
                </a:r>
                <a:r>
                  <a:rPr kumimoji="1" lang="en-US" altLang="zh-TW" dirty="0" smtClean="0"/>
                  <a:t>0</a:t>
                </a:r>
                <a:r>
                  <a:rPr kumimoji="1" lang="zh-TW" altLang="en-US" dirty="0" smtClean="0"/>
                  <a:t>。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	</a:t>
                </a:r>
                <a:r>
                  <a:rPr kumimoji="1" lang="zh-TW" altLang="en-US" dirty="0" smtClean="0"/>
                  <a:t>代入 公式 </a:t>
                </a:r>
                <a:r>
                  <a:rPr kumimoji="1" lang="en-US" altLang="zh-TW" dirty="0" smtClean="0"/>
                  <a:t>5.3</a:t>
                </a:r>
                <a:r>
                  <a:rPr kumimoji="1" lang="zh-TW" altLang="en-US" dirty="0" smtClean="0"/>
                  <a:t> ：</a:t>
                </a:r>
                <a:endParaRPr kumimoji="1" lang="en-US" altLang="zh-TW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942976"/>
                <a:ext cx="10044112" cy="1590051"/>
              </a:xfrm>
              <a:prstGeom prst="rect">
                <a:avLst/>
              </a:prstGeom>
              <a:blipFill rotWithShape="0">
                <a:blip r:embed="rId2"/>
                <a:stretch>
                  <a:fillRect l="-485" t="-15326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02480" y="2951520"/>
                <a:ext cx="9424568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𝑟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𝑎𝑛𝑦𝑎𝑐𝑡𝑖𝑜𝑛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𝐷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80" y="2951520"/>
                <a:ext cx="9424568" cy="411651"/>
              </a:xfrm>
              <a:prstGeom prst="rect">
                <a:avLst/>
              </a:prstGeom>
              <a:blipFill rotWithShape="0">
                <a:blip r:embed="rId3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64153" y="3659262"/>
                <a:ext cx="2600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0</m:t>
                      </m:r>
                      <m:r>
                        <a:rPr kumimoji="1" lang="en-US" altLang="zh-TW" i="1">
                          <a:latin typeface="Cambria Math" charset="0"/>
                        </a:rPr>
                        <m:t>+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100+0.8∗0−0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53" y="3659262"/>
                <a:ext cx="260039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64153" y="4324685"/>
                <a:ext cx="86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53" y="4324685"/>
                <a:ext cx="8691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215187" y="2115877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From Reward Matrix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endCxn id="8" idx="1"/>
          </p:cNvCxnSpPr>
          <p:nvPr/>
        </p:nvCxnSpPr>
        <p:spPr>
          <a:xfrm flipV="1">
            <a:off x="5717723" y="2300543"/>
            <a:ext cx="1497464" cy="58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954247"/>
                  </p:ext>
                </p:extLst>
              </p:nvPr>
            </p:nvGraphicFramePr>
            <p:xfrm>
              <a:off x="7773670" y="4361268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954247"/>
                  </p:ext>
                </p:extLst>
              </p:nvPr>
            </p:nvGraphicFramePr>
            <p:xfrm>
              <a:off x="7773670" y="4361268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0800" t="-1333" r="-3008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2419" t="-1333" r="-203226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0000" t="-1333" r="-1016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00000" t="-1333" r="-1600" b="-469333"/>
                          </a:stretch>
                        </a:blip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00" t="-101333" r="-400800" b="-3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00" t="-201333" r="-400800" b="-2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00" t="-301333" r="-400800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00" t="-401333" r="-400800" b="-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矩形 12"/>
          <p:cNvSpPr/>
          <p:nvPr/>
        </p:nvSpPr>
        <p:spPr>
          <a:xfrm>
            <a:off x="9342997" y="3658110"/>
            <a:ext cx="22300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觀察此時的 </a:t>
            </a:r>
            <a:r>
              <a:rPr kumimoji="1" lang="en-US" altLang="zh-TW" dirty="0" smtClean="0"/>
              <a:t>Q-Table</a:t>
            </a:r>
            <a:endParaRPr kumimoji="1"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64153" y="2074222"/>
                <a:ext cx="1452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53" y="2074222"/>
                <a:ext cx="145228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1525" y="657226"/>
                <a:ext cx="10044112" cy="1942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Step 2</a:t>
                </a:r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	</a:t>
                </a:r>
                <a:r>
                  <a:rPr kumimoji="1" lang="zh-TW" altLang="en-US" dirty="0" smtClean="0"/>
                  <a:t>在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下一次進入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前，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zh-TW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zh-TW" dirty="0" smtClean="0"/>
                  <a:t> </a:t>
                </a:r>
                <a:r>
                  <a:rPr kumimoji="1" lang="zh-TW" altLang="en-US" dirty="0" smtClean="0"/>
                  <a:t>都不改變。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/>
                  <a:t>	</a:t>
                </a:r>
                <a:r>
                  <a:rPr kumimoji="1" lang="zh-TW" altLang="en-US" dirty="0" smtClean="0"/>
                  <a:t>當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處於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時，若選擇向左的動作（</a:t>
                </a:r>
                <a:r>
                  <a:rPr kumimoji="1" lang="en-US" altLang="zh-TW" dirty="0" smtClean="0"/>
                  <a:t>L</a:t>
                </a:r>
                <a:r>
                  <a:rPr kumimoji="1" lang="zh-TW" altLang="en-US" dirty="0" smtClean="0"/>
                  <a:t>），下個狀態 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，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/>
                  <a:t>	</a:t>
                </a:r>
                <a:r>
                  <a:rPr kumimoji="1" lang="zh-TW" altLang="en-US" dirty="0" smtClean="0"/>
                  <a:t>考慮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TW" altLang="en-US" dirty="0" smtClean="0"/>
                  <a:t> 中，最大的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</m:oMath>
                </a14:m>
                <a:r>
                  <a:rPr kumimoji="1" lang="zh-TW" altLang="en-US" dirty="0" smtClean="0"/>
                  <a:t> ，即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zh-TW" altLang="en-US" b="0" i="0" smtClean="0">
                        <a:latin typeface="Cambria Math" charset="0"/>
                      </a:rPr>
                      <m:t>。</m:t>
                    </m:r>
                  </m:oMath>
                </a14:m>
                <a:endParaRPr kumimoji="1" lang="en-US" altLang="zh-TW" b="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/>
                  <a:t>	</a:t>
                </a:r>
                <a:r>
                  <a:rPr kumimoji="1" lang="zh-TW" altLang="en-US" dirty="0"/>
                  <a:t>代入 公式 </a:t>
                </a:r>
                <a:r>
                  <a:rPr kumimoji="1" lang="en-US" altLang="zh-TW" dirty="0"/>
                  <a:t>5.3</a:t>
                </a:r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：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657226"/>
                <a:ext cx="10044112" cy="1942070"/>
              </a:xfrm>
              <a:prstGeom prst="rect">
                <a:avLst/>
              </a:prstGeom>
              <a:blipFill rotWithShape="0">
                <a:blip r:embed="rId2"/>
                <a:stretch>
                  <a:fillRect l="-546" t="-12579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387050" y="2812227"/>
                <a:ext cx="8817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𝑟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𝑎𝑛𝑦𝑎𝑐𝑡𝑖𝑜𝑛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050" y="2812227"/>
                <a:ext cx="881760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25052" y="3478560"/>
                <a:ext cx="3372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=0+0+0.8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𝑚𝑎𝑥</m:t>
                          </m:r>
                        </m:fName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−0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52" y="3478560"/>
                <a:ext cx="337207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1" t="-148889" r="-1085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503533"/>
                  </p:ext>
                </p:extLst>
              </p:nvPr>
            </p:nvGraphicFramePr>
            <p:xfrm>
              <a:off x="7745094" y="4237731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503533"/>
                  </p:ext>
                </p:extLst>
              </p:nvPr>
            </p:nvGraphicFramePr>
            <p:xfrm>
              <a:off x="7745094" y="4237731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800" t="-1333" r="-3008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2419" t="-1333" r="-203226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0000" t="-1333" r="-1016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00000" t="-1333" r="-1600" b="-469333"/>
                          </a:stretch>
                        </a:blip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101333" r="-400800" b="-3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201333" r="-400800" b="-2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301333" r="-400800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401333" r="-400800" b="-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9314421" y="3567436"/>
            <a:ext cx="15376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觀察 </a:t>
            </a:r>
            <a:r>
              <a:rPr kumimoji="1" lang="en-US" altLang="zh-TW" dirty="0" smtClean="0"/>
              <a:t>Q-Table</a:t>
            </a:r>
            <a:endParaRPr kumimoji="1" lang="en-US" altLang="zh-TW" dirty="0"/>
          </a:p>
        </p:txBody>
      </p:sp>
      <p:cxnSp>
        <p:nvCxnSpPr>
          <p:cNvPr id="11" name="直线箭头连接符 10"/>
          <p:cNvCxnSpPr/>
          <p:nvPr/>
        </p:nvCxnSpPr>
        <p:spPr>
          <a:xfrm flipH="1" flipV="1">
            <a:off x="6550439" y="3951752"/>
            <a:ext cx="2870652" cy="88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939993" y="4099231"/>
                <a:ext cx="2063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=0+0.8 ∗100−0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93" y="4099231"/>
                <a:ext cx="206306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5" t="-143478" r="-2065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939993" y="4719902"/>
                <a:ext cx="55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=80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93" y="4719902"/>
                <a:ext cx="55624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261" r="-869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/>
          <p:cNvCxnSpPr/>
          <p:nvPr/>
        </p:nvCxnSpPr>
        <p:spPr>
          <a:xfrm>
            <a:off x="4807527" y="4833816"/>
            <a:ext cx="6165273" cy="54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198911" y="2114107"/>
                <a:ext cx="1452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911" y="2114107"/>
                <a:ext cx="145228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698" y="762309"/>
            <a:ext cx="9093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得到一個 </a:t>
            </a:r>
            <a:r>
              <a:rPr kumimoji="1" lang="en-US" altLang="zh-TW" dirty="0" smtClean="0">
                <a:latin typeface="Cambria Math" charset="0"/>
              </a:rPr>
              <a:t>Reward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zh-TW" altLang="en-US" dirty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Matrix</a:t>
            </a:r>
            <a:r>
              <a:rPr kumimoji="1" lang="zh-TW" altLang="en-US" dirty="0" smtClean="0">
                <a:latin typeface="Cambria Math" charset="0"/>
              </a:rPr>
              <a:t>， </a:t>
            </a:r>
            <a:r>
              <a:rPr kumimoji="1" lang="en-US" altLang="zh-TW" dirty="0" smtClean="0">
                <a:latin typeface="Cambria Math" charset="0"/>
              </a:rPr>
              <a:t>-1</a:t>
            </a:r>
            <a:r>
              <a:rPr kumimoji="1" lang="zh-TW" altLang="en-US" dirty="0" smtClean="0">
                <a:latin typeface="Cambria Math" charset="0"/>
              </a:rPr>
              <a:t> 表示此路不通。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初始化一個 </a:t>
            </a: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，在此問題中，以</a:t>
            </a:r>
            <a:r>
              <a:rPr kumimoji="1" lang="en-US" altLang="zh-TW" dirty="0" smtClean="0">
                <a:latin typeface="Cambria Math" charset="0"/>
              </a:rPr>
              <a:t>current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為行，</a:t>
            </a:r>
            <a:r>
              <a:rPr kumimoji="1" lang="en-US" altLang="zh-TW" dirty="0" smtClean="0">
                <a:latin typeface="Cambria Math" charset="0"/>
              </a:rPr>
              <a:t>future</a:t>
            </a:r>
            <a:r>
              <a:rPr kumimoji="1" lang="zh-TW" altLang="en-US" dirty="0" smtClean="0">
                <a:latin typeface="Cambria Math" charset="0"/>
              </a:rPr>
              <a:t> </a:t>
            </a:r>
            <a:r>
              <a:rPr kumimoji="1" lang="en-US" altLang="zh-TW" dirty="0" smtClean="0">
                <a:latin typeface="Cambria Math" charset="0"/>
              </a:rPr>
              <a:t>state</a:t>
            </a:r>
            <a:r>
              <a:rPr kumimoji="1" lang="zh-TW" altLang="en-US" dirty="0" smtClean="0">
                <a:latin typeface="Cambria Math" charset="0"/>
              </a:rPr>
              <a:t> 為列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0" y="1964974"/>
            <a:ext cx="5749052" cy="3060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8026" y="1964974"/>
            <a:ext cx="1258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future</a:t>
            </a:r>
            <a:r>
              <a:rPr kumimoji="1" lang="zh-TW" altLang="en-US" dirty="0" smtClean="0">
                <a:latin typeface="Monotype Corsiva" charset="0"/>
                <a:ea typeface="Monotype Corsiva" charset="0"/>
                <a:cs typeface="Monotype Corsiva" charset="0"/>
              </a:rPr>
              <a:t> </a:t>
            </a:r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state</a:t>
            </a:r>
            <a:endParaRPr kumimoji="1" lang="zh-CN" altLang="en-US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1567" y="2334306"/>
            <a:ext cx="1258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current</a:t>
            </a:r>
            <a:r>
              <a:rPr kumimoji="1" lang="zh-TW" altLang="en-US" dirty="0" smtClean="0">
                <a:latin typeface="Monotype Corsiva" charset="0"/>
                <a:ea typeface="Monotype Corsiva" charset="0"/>
                <a:cs typeface="Monotype Corsiva" charset="0"/>
              </a:rPr>
              <a:t> </a:t>
            </a:r>
            <a:r>
              <a:rPr kumimoji="1" lang="en-US" altLang="zh-TW" dirty="0" smtClean="0">
                <a:latin typeface="Monotype Corsiva" charset="0"/>
                <a:ea typeface="Monotype Corsiva" charset="0"/>
                <a:cs typeface="Monotype Corsiva" charset="0"/>
              </a:rPr>
              <a:t>state</a:t>
            </a:r>
            <a:endParaRPr kumimoji="1" lang="zh-CN" altLang="en-US" dirty="0">
              <a:latin typeface="Monotype Corsiva" charset="0"/>
              <a:ea typeface="Monotype Corsiva" charset="0"/>
              <a:cs typeface="Monotype Corsiva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82" y="2114199"/>
            <a:ext cx="4737100" cy="27622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29684" y="5025674"/>
            <a:ext cx="2194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Reward</a:t>
            </a:r>
            <a:r>
              <a:rPr kumimoji="1" lang="zh-TW" altLang="en-US" sz="2000" b="1" dirty="0" smtClean="0"/>
              <a:t> </a:t>
            </a:r>
            <a:r>
              <a:rPr kumimoji="1" lang="en-US" altLang="zh-TW" sz="2000" b="1" dirty="0" smtClean="0"/>
              <a:t>Matrix</a:t>
            </a:r>
            <a:endParaRPr kumimoji="1"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8908655" y="5140828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56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7238" y="942976"/>
                <a:ext cx="10044112" cy="1449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Step 3</a:t>
                </a:r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	</a:t>
                </a:r>
                <a:r>
                  <a:rPr kumimoji="1" lang="en-US" altLang="zh-TW" dirty="0"/>
                  <a:t> </a:t>
                </a:r>
                <a:r>
                  <a:rPr kumimoji="1" lang="zh-TW" altLang="en-US" dirty="0" smtClean="0"/>
                  <a:t>當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處於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時，若選擇向上的動作（</a:t>
                </a:r>
                <a:r>
                  <a:rPr kumimoji="1" lang="en-US" altLang="zh-TW" dirty="0" smtClean="0"/>
                  <a:t>U</a:t>
                </a:r>
                <a:r>
                  <a:rPr kumimoji="1" lang="zh-TW" altLang="en-US" dirty="0" smtClean="0"/>
                  <a:t>），下個狀態 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，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/>
                  <a:t>	</a:t>
                </a:r>
                <a:r>
                  <a:rPr kumimoji="1" lang="zh-TW" altLang="en-US" dirty="0" smtClean="0"/>
                  <a:t>考慮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TW" altLang="en-US" dirty="0" smtClean="0"/>
                  <a:t> 中，最大的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</m:oMath>
                </a14:m>
                <a:r>
                  <a:rPr kumimoji="1" lang="zh-TW" altLang="en-US" dirty="0" smtClean="0"/>
                  <a:t> ，即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zh-TW" altLang="en-US" b="0" i="0" smtClean="0">
                        <a:latin typeface="Cambria Math" charset="0"/>
                      </a:rPr>
                      <m:t>。</m:t>
                    </m:r>
                  </m:oMath>
                </a14:m>
                <a:endParaRPr kumimoji="1" lang="en-US" altLang="zh-TW" b="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/>
                  <a:t>	</a:t>
                </a:r>
                <a:r>
                  <a:rPr kumimoji="1" lang="zh-TW" altLang="en-US" dirty="0"/>
                  <a:t>代入 公式 </a:t>
                </a:r>
                <a:r>
                  <a:rPr kumimoji="1" lang="en-US" altLang="zh-TW" dirty="0"/>
                  <a:t>5.3</a:t>
                </a:r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：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942976"/>
                <a:ext cx="10044112" cy="1449115"/>
              </a:xfrm>
              <a:prstGeom prst="rect">
                <a:avLst/>
              </a:prstGeom>
              <a:blipFill rotWithShape="0">
                <a:blip r:embed="rId2"/>
                <a:stretch>
                  <a:fillRect l="-485" t="-18143" b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84217" y="2779322"/>
                <a:ext cx="89171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𝑟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𝑎𝑛𝑦𝑎𝑐𝑡𝑖𝑜𝑛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𝑈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17" y="2779322"/>
                <a:ext cx="891713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37332" y="3508853"/>
                <a:ext cx="35210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=0+0+0.8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𝑚𝑎𝑥</m:t>
                          </m:r>
                        </m:fName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−0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32" y="3508853"/>
                <a:ext cx="3521029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8889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931566"/>
                  </p:ext>
                </p:extLst>
              </p:nvPr>
            </p:nvGraphicFramePr>
            <p:xfrm>
              <a:off x="7716520" y="4297157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931566"/>
                  </p:ext>
                </p:extLst>
              </p:nvPr>
            </p:nvGraphicFramePr>
            <p:xfrm>
              <a:off x="7716520" y="4297157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800" t="-1333" r="-301600" b="-4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800" t="-1333" r="-201600" b="-4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0800" t="-1333" r="-101600" b="-4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00800" t="-1333" r="-1600" b="-470667"/>
                          </a:stretch>
                        </a:blip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101333" r="-401600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198684" r="-401600" b="-26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302667" r="-401600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402667" r="-401600" b="-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9285847" y="3562796"/>
            <a:ext cx="22300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觀察 </a:t>
            </a:r>
            <a:r>
              <a:rPr kumimoji="1" lang="en-US" altLang="zh-TW" dirty="0" smtClean="0"/>
              <a:t>Q-Table</a:t>
            </a:r>
            <a:endParaRPr kumimoji="1"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478763" y="4162202"/>
                <a:ext cx="22908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=0+0+0.8 ∗80−0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63" y="4162202"/>
                <a:ext cx="22908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00" t="-146667" r="-2933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478763" y="4729581"/>
                <a:ext cx="5562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63" y="4729581"/>
                <a:ext cx="55624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96" r="-879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/>
          <p:cNvCxnSpPr/>
          <p:nvPr/>
        </p:nvCxnSpPr>
        <p:spPr>
          <a:xfrm flipH="1" flipV="1">
            <a:off x="6342783" y="3941925"/>
            <a:ext cx="4458567" cy="135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211782" y="5006580"/>
            <a:ext cx="4461875" cy="90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171909" y="1965070"/>
                <a:ext cx="1452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09" y="1965070"/>
                <a:ext cx="145228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7238" y="942976"/>
                <a:ext cx="10044112" cy="159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Step 4</a:t>
                </a:r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	</a:t>
                </a:r>
                <a:r>
                  <a:rPr kumimoji="1" lang="en-US" altLang="zh-TW" dirty="0"/>
                  <a:t> </a:t>
                </a:r>
                <a:r>
                  <a:rPr kumimoji="1" lang="zh-TW" altLang="en-US" dirty="0" smtClean="0"/>
                  <a:t>當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處於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時，若選擇向左的動作（</a:t>
                </a:r>
                <a:r>
                  <a:rPr kumimoji="1" lang="en-US" altLang="zh-TW" dirty="0" smtClean="0"/>
                  <a:t>L</a:t>
                </a:r>
                <a:r>
                  <a:rPr kumimoji="1" lang="zh-TW" altLang="en-US" dirty="0" smtClean="0"/>
                  <a:t>），下個狀態 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，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/>
                  <a:t>	</a:t>
                </a:r>
                <a:r>
                  <a:rPr kumimoji="1"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TW" altLang="en-US" dirty="0" smtClean="0"/>
                  <a:t> 中， 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 smtClean="0"/>
                  <a:t>	</a:t>
                </a:r>
                <a:r>
                  <a:rPr kumimoji="1" lang="zh-TW" altLang="en-US" dirty="0"/>
                  <a:t>代入 公式 </a:t>
                </a:r>
                <a:r>
                  <a:rPr kumimoji="1" lang="en-US" altLang="zh-TW" dirty="0"/>
                  <a:t>5.3</a:t>
                </a:r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：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942976"/>
                <a:ext cx="10044112" cy="1590051"/>
              </a:xfrm>
              <a:prstGeom prst="rect">
                <a:avLst/>
              </a:prstGeom>
              <a:blipFill rotWithShape="0">
                <a:blip r:embed="rId2"/>
                <a:stretch>
                  <a:fillRect l="-485" t="-15326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25517" y="2791440"/>
                <a:ext cx="9290428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𝑟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𝑎𝑛𝑦𝑎𝑐𝑡𝑖𝑜𝑛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517" y="2791440"/>
                <a:ext cx="9290428" cy="411651"/>
              </a:xfrm>
              <a:prstGeom prst="rect">
                <a:avLst/>
              </a:prstGeom>
              <a:blipFill rotWithShape="0">
                <a:blip r:embed="rId3"/>
                <a:stretch>
                  <a:fillRect t="-82090" b="-10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34215" y="3493517"/>
                <a:ext cx="4985083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=0+100+0.8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𝑚𝑎𝑥</m:t>
                          </m:r>
                        </m:fName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𝑎𝑛𝑦𝑎𝑐𝑡𝑖𝑜𝑛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zh-TW" b="0" i="1" smtClean="0">
                          <a:latin typeface="Cambria Math" charset="0"/>
                        </a:rPr>
                        <m:t>−0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15" y="3493517"/>
                <a:ext cx="4985083" cy="319318"/>
              </a:xfrm>
              <a:prstGeom prst="rect">
                <a:avLst/>
              </a:prstGeom>
              <a:blipFill rotWithShape="0">
                <a:blip r:embed="rId4"/>
                <a:stretch>
                  <a:fillRect t="-119231" r="-612" b="-15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23777"/>
                  </p:ext>
                </p:extLst>
              </p:nvPr>
            </p:nvGraphicFramePr>
            <p:xfrm>
              <a:off x="7716520" y="4280644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23777"/>
                  </p:ext>
                </p:extLst>
              </p:nvPr>
            </p:nvGraphicFramePr>
            <p:xfrm>
              <a:off x="7716520" y="4280644"/>
              <a:ext cx="379942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885"/>
                    <a:gridCol w="759885"/>
                    <a:gridCol w="759885"/>
                    <a:gridCol w="759885"/>
                    <a:gridCol w="75988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800" t="-1333" r="-3016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800" t="-1333" r="-2016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0800" t="-1333" r="-1016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00800" t="-1333" r="-1600" b="-469333"/>
                          </a:stretch>
                        </a:blip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101333" r="-401600" b="-3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201333" r="-401600" b="-2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301333" r="-401600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00" t="-401333" r="-401600" b="-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9285847" y="3642324"/>
            <a:ext cx="15376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觀察 </a:t>
            </a:r>
            <a:r>
              <a:rPr kumimoji="1" lang="en-US" altLang="zh-TW" dirty="0" smtClean="0"/>
              <a:t>Q-Table</a:t>
            </a:r>
            <a:endParaRPr kumimoji="1"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734215" y="4133282"/>
                <a:ext cx="2467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=0+100+0.8 ∗0−0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15" y="4133282"/>
                <a:ext cx="24670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5" t="-146667" r="-1733" b="-1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734215" y="4592228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15" y="4592228"/>
                <a:ext cx="6844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79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/>
          <p:cNvCxnSpPr/>
          <p:nvPr/>
        </p:nvCxnSpPr>
        <p:spPr>
          <a:xfrm>
            <a:off x="4664765" y="4770783"/>
            <a:ext cx="6136585" cy="112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64153" y="2074222"/>
                <a:ext cx="1452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53" y="2074222"/>
                <a:ext cx="145228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8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57238" y="942976"/>
                <a:ext cx="10044112" cy="1526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Step </a:t>
                </a:r>
                <a:r>
                  <a:rPr kumimoji="1" lang="en-US" altLang="zh-TW" dirty="0" smtClean="0"/>
                  <a:t>5</a:t>
                </a:r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	</a:t>
                </a:r>
                <a:r>
                  <a:rPr kumimoji="1" lang="en-US" altLang="zh-TW" dirty="0"/>
                  <a:t> </a:t>
                </a:r>
                <a:r>
                  <a:rPr kumimoji="1" lang="zh-TW" altLang="en-US" dirty="0" smtClean="0"/>
                  <a:t>當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處於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時，若選擇向右的動作（</a:t>
                </a:r>
                <a:r>
                  <a:rPr kumimoji="1" lang="en-US" altLang="zh-TW" dirty="0" smtClean="0"/>
                  <a:t>R</a:t>
                </a:r>
                <a:r>
                  <a:rPr kumimoji="1" lang="zh-TW" altLang="en-US" dirty="0" smtClean="0"/>
                  <a:t>），下個狀態 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，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/>
                  <a:t>	</a:t>
                </a:r>
                <a:r>
                  <a:rPr kumimoji="1" lang="zh-TW" altLang="en-US" dirty="0"/>
                  <a:t>考慮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TW" altLang="en-US" dirty="0"/>
                  <a:t> 中，最大的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</m:oMath>
                </a14:m>
                <a:r>
                  <a:rPr kumimoji="1" lang="zh-TW" altLang="en-US" dirty="0"/>
                  <a:t> ，即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𝐿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kumimoji="1" lang="zh-TW" altLang="en-US">
                        <a:latin typeface="Cambria Math" charset="0"/>
                      </a:rPr>
                      <m:t>。</m:t>
                    </m:r>
                  </m:oMath>
                </a14:m>
                <a:endParaRPr kumimoji="1" lang="en-US" altLang="zh-TW" dirty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 smtClean="0"/>
                  <a:t>	</a:t>
                </a:r>
                <a:r>
                  <a:rPr kumimoji="1" lang="zh-TW" altLang="en-US" dirty="0"/>
                  <a:t>代入 公式 </a:t>
                </a:r>
                <a:r>
                  <a:rPr kumimoji="1" lang="en-US" altLang="zh-TW" dirty="0"/>
                  <a:t>5.3</a:t>
                </a:r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：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8" y="942976"/>
                <a:ext cx="10044112" cy="1526572"/>
              </a:xfrm>
              <a:prstGeom prst="rect">
                <a:avLst/>
              </a:prstGeom>
              <a:blipFill rotWithShape="0">
                <a:blip r:embed="rId2"/>
                <a:stretch>
                  <a:fillRect l="-485" t="-16000" b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59847" y="2664754"/>
                <a:ext cx="10813986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𝑟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𝑅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𝑎𝑛𝑦𝑎𝑐𝑡𝑖𝑜𝑛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𝑅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7" y="2664754"/>
                <a:ext cx="10813986" cy="504369"/>
              </a:xfrm>
              <a:prstGeom prst="rect">
                <a:avLst/>
              </a:prstGeom>
              <a:blipFill rotWithShape="0">
                <a:blip r:embed="rId3"/>
                <a:stretch>
                  <a:fillRect t="-56627" b="-7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7216" y="3503496"/>
                <a:ext cx="3338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=0+0+0.8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𝑚𝑎𝑥</m:t>
                          </m:r>
                        </m:fName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−0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16" y="3503496"/>
                <a:ext cx="3338543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6667" r="-1095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216951"/>
                  </p:ext>
                </p:extLst>
              </p:nvPr>
            </p:nvGraphicFramePr>
            <p:xfrm>
              <a:off x="7457071" y="4145699"/>
              <a:ext cx="405887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775"/>
                    <a:gridCol w="811775"/>
                    <a:gridCol w="811775"/>
                    <a:gridCol w="811775"/>
                    <a:gridCol w="81177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8</a:t>
                          </a:r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216951"/>
                  </p:ext>
                </p:extLst>
              </p:nvPr>
            </p:nvGraphicFramePr>
            <p:xfrm>
              <a:off x="7457071" y="4145699"/>
              <a:ext cx="4058875" cy="2280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1775"/>
                    <a:gridCol w="811775"/>
                    <a:gridCol w="811775"/>
                    <a:gridCol w="811775"/>
                    <a:gridCol w="811775"/>
                  </a:tblGrid>
                  <a:tr h="45614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000" t="-1333" r="-300000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1504" t="-1333" r="-202256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99254" t="-1333" r="-100746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02256" t="-1333" r="-1504" b="-469333"/>
                          </a:stretch>
                        </a:blip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52" t="-101333" r="-403008" b="-3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52" t="-201333" r="-403008" b="-2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80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52" t="-301333" r="-403008" b="-1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56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752" t="-401333" r="-403008" b="-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8</a:t>
                          </a:r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矩形 9"/>
          <p:cNvSpPr/>
          <p:nvPr/>
        </p:nvSpPr>
        <p:spPr>
          <a:xfrm>
            <a:off x="9285847" y="3491091"/>
            <a:ext cx="22300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觀察此時的 </a:t>
            </a:r>
            <a:r>
              <a:rPr kumimoji="1" lang="en-US" altLang="zh-TW" dirty="0" smtClean="0"/>
              <a:t>Q-Table</a:t>
            </a:r>
            <a:endParaRPr kumimoji="1"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99970" y="4135251"/>
                <a:ext cx="2467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=0+0+0.8 ∗100−0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70" y="4135251"/>
                <a:ext cx="24670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7" t="-143478" r="-1728" b="-17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999970" y="4701320"/>
                <a:ext cx="55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8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70" y="4701320"/>
                <a:ext cx="55624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297" r="-989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/>
          <p:cNvCxnSpPr/>
          <p:nvPr/>
        </p:nvCxnSpPr>
        <p:spPr>
          <a:xfrm>
            <a:off x="6366840" y="4145699"/>
            <a:ext cx="4434510" cy="152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263974" y="4742829"/>
            <a:ext cx="4862159" cy="137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25547" y="5101398"/>
            <a:ext cx="7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mtClean="0"/>
              <a:t>更新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64205" y="2013918"/>
                <a:ext cx="1452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05" y="2013918"/>
                <a:ext cx="145228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9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784471"/>
                  </p:ext>
                </p:extLst>
              </p:nvPr>
            </p:nvGraphicFramePr>
            <p:xfrm>
              <a:off x="1251991" y="1242788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0784471"/>
                  </p:ext>
                </p:extLst>
              </p:nvPr>
            </p:nvGraphicFramePr>
            <p:xfrm>
              <a:off x="1251991" y="1242788"/>
              <a:ext cx="2034162" cy="18095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054"/>
                    <a:gridCol w="678054"/>
                    <a:gridCol w="678054"/>
                  </a:tblGrid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1802" t="-100000" r="-102703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000" t="-100000" r="-1786" b="-101000"/>
                          </a:stretch>
                        </a:blipFill>
                      </a:tcPr>
                    </a:tc>
                  </a:tr>
                  <a:tr h="60317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000" t="-202020" r="-1786" b="-2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2096685" y="3350460"/>
            <a:ext cx="8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Step</a:t>
            </a:r>
            <a:r>
              <a:rPr kumimoji="1" lang="zh-TW" altLang="en-US" sz="1600" dirty="0" smtClean="0"/>
              <a:t> </a:t>
            </a:r>
            <a:r>
              <a:rPr kumimoji="1" lang="en-US" altLang="zh-TW" sz="1600" dirty="0" smtClean="0"/>
              <a:t>6</a:t>
            </a:r>
            <a:endParaRPr kumimoji="1" lang="zh-CN" altLang="en-US" sz="1600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134921" y="2256410"/>
            <a:ext cx="0" cy="49142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96104"/>
                  </p:ext>
                </p:extLst>
              </p:nvPr>
            </p:nvGraphicFramePr>
            <p:xfrm>
              <a:off x="682122" y="4183636"/>
              <a:ext cx="3643535" cy="2111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8707"/>
                    <a:gridCol w="728707"/>
                    <a:gridCol w="728707"/>
                    <a:gridCol w="728707"/>
                    <a:gridCol w="728707"/>
                  </a:tblGrid>
                  <a:tr h="42229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6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296104"/>
                  </p:ext>
                </p:extLst>
              </p:nvPr>
            </p:nvGraphicFramePr>
            <p:xfrm>
              <a:off x="682122" y="4183636"/>
              <a:ext cx="3643535" cy="2111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8707"/>
                    <a:gridCol w="728707"/>
                    <a:gridCol w="728707"/>
                    <a:gridCol w="728707"/>
                    <a:gridCol w="728707"/>
                  </a:tblGrid>
                  <a:tr h="422291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833" t="-1449" r="-300833" b="-4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521" t="-1449" r="-203361" b="-4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000" t="-1449" r="-101667" b="-4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0000" t="-1449" r="-1667" b="-482609"/>
                          </a:stretch>
                        </a:blip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3" t="-100000" r="-400833" b="-37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3" t="-202899" r="-400833" b="-2811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3" t="-298571" r="-400833" b="-1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64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22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33" t="-404348" r="-400833" b="-79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sz="1800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828238" y="1017140"/>
                <a:ext cx="6616050" cy="2035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 smtClean="0"/>
                  <a:t>Step </a:t>
                </a:r>
                <a:r>
                  <a:rPr kumimoji="1" lang="en-US" altLang="zh-CN" dirty="0"/>
                  <a:t>7</a:t>
                </a:r>
                <a:r>
                  <a:rPr kumimoji="1" lang="zh-TW" altLang="en-US" dirty="0" smtClean="0"/>
                  <a:t>：</a:t>
                </a:r>
                <a:r>
                  <a:rPr kumimoji="1" lang="en-US" altLang="zh-TW" dirty="0" smtClean="0"/>
                  <a:t>	</a:t>
                </a:r>
                <a:r>
                  <a:rPr kumimoji="1" lang="en-US" altLang="zh-TW" dirty="0"/>
                  <a:t> </a:t>
                </a:r>
                <a:r>
                  <a:rPr kumimoji="1" lang="zh-TW" altLang="en-US" dirty="0" smtClean="0"/>
                  <a:t>當 </a:t>
                </a:r>
                <a:r>
                  <a:rPr kumimoji="1" lang="en-US" altLang="zh-TW" dirty="0" smtClean="0"/>
                  <a:t>Agent</a:t>
                </a:r>
                <a:r>
                  <a:rPr kumimoji="1" lang="zh-TW" altLang="en-US" dirty="0" smtClean="0"/>
                  <a:t> 此時右來到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TW" altLang="en-US" dirty="0" smtClean="0"/>
                  <a:t> 處，並選擇向下（</a:t>
                </a:r>
                <a:r>
                  <a:rPr kumimoji="1" lang="en-US" altLang="zh-TW" dirty="0" smtClean="0"/>
                  <a:t>D</a:t>
                </a:r>
                <a:r>
                  <a:rPr kumimoji="1" lang="zh-TW" altLang="en-US" dirty="0" smtClean="0"/>
                  <a:t>），</a:t>
                </a:r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kumimoji="1" lang="en-US" altLang="zh-TW" dirty="0"/>
                  <a:t>	</a:t>
                </a:r>
                <a:r>
                  <a:rPr kumimoji="1" lang="en-US" altLang="zh-TW" dirty="0" smtClean="0"/>
                  <a:t> </a:t>
                </a:r>
                <a:r>
                  <a:rPr kumimoji="1" lang="zh-TW" altLang="en-US" dirty="0" smtClean="0"/>
                  <a:t>下一個狀態為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kumimoji="1" lang="en-US" altLang="zh-TW" dirty="0" smtClean="0"/>
                  <a:t> </a:t>
                </a:r>
                <a:r>
                  <a:rPr kumimoji="1" lang="zh-TW" altLang="en-US" dirty="0" smtClean="0"/>
                  <a:t>，</a:t>
                </a:r>
                <a:r>
                  <a:rPr kumimoji="1" lang="zh-TW" altLang="en-US" dirty="0"/>
                  <a:t>考慮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𝑎𝑛𝑦𝑎𝑐𝑡𝑖𝑜𝑛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 smtClean="0"/>
                  <a:t>	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	 </a:t>
                </a:r>
                <a:r>
                  <a:rPr kumimoji="1" lang="zh-TW" altLang="en-US" dirty="0" smtClean="0"/>
                  <a:t>中</a:t>
                </a:r>
                <a:r>
                  <a:rPr kumimoji="1" lang="zh-TW" altLang="en-US" dirty="0"/>
                  <a:t>，最大的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</m:oMath>
                </a14:m>
                <a:r>
                  <a:rPr kumimoji="1" lang="zh-TW" altLang="en-US" dirty="0"/>
                  <a:t> ，即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charset="0"/>
                          </a:rPr>
                          <m:t>𝑅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zh-TW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dirty="0" smtClean="0"/>
                  <a:t>	 </a:t>
                </a:r>
                <a:r>
                  <a:rPr kumimoji="1" lang="zh-TW" altLang="en-US" dirty="0" smtClean="0"/>
                  <a:t>根據此時的 </a:t>
                </a:r>
                <a:r>
                  <a:rPr kumimoji="1" lang="en-US" altLang="zh-TW" dirty="0" smtClean="0"/>
                  <a:t>Q-Table</a:t>
                </a:r>
                <a:r>
                  <a:rPr kumimoji="1" lang="zh-TW" altLang="en-US" dirty="0" smtClean="0"/>
                  <a:t> ，代入 </a:t>
                </a:r>
                <a:r>
                  <a:rPr kumimoji="1" lang="zh-TW" altLang="en-US" dirty="0"/>
                  <a:t>公式 </a:t>
                </a:r>
                <a:r>
                  <a:rPr kumimoji="1" lang="en-US" altLang="zh-TW" dirty="0"/>
                  <a:t>5.3</a:t>
                </a:r>
                <a:r>
                  <a:rPr kumimoji="1" lang="zh-TW" altLang="en-US" dirty="0"/>
                  <a:t> </a:t>
                </a:r>
                <a:r>
                  <a:rPr kumimoji="1" lang="zh-TW" altLang="en-US" dirty="0" smtClean="0"/>
                  <a:t>：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38" y="1017140"/>
                <a:ext cx="6616050" cy="2035173"/>
              </a:xfrm>
              <a:prstGeom prst="rect">
                <a:avLst/>
              </a:prstGeom>
              <a:blipFill rotWithShape="0">
                <a:blip r:embed="rId4"/>
                <a:stretch>
                  <a:fillRect l="-737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154947" y="3444384"/>
                <a:ext cx="8734810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zh-TW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charset="0"/>
                            </a:rPr>
                            <m:t>𝑟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𝐷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TW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  <m:r>
                            <a:rPr kumimoji="1" lang="en-US" altLang="zh-TW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𝑚𝑎𝑥</m:t>
                          </m:r>
                          <m:r>
                            <a:rPr kumimoji="1" lang="en-US" altLang="zh-TW" i="1">
                              <a:latin typeface="Cambria Math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zh-TW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𝐷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7" y="3444384"/>
                <a:ext cx="8734810" cy="411651"/>
              </a:xfrm>
              <a:prstGeom prst="rect">
                <a:avLst/>
              </a:prstGeom>
              <a:blipFill rotWithShape="0">
                <a:blip r:embed="rId5"/>
                <a:stretch>
                  <a:fillRect t="-80882" b="-10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37869" y="4200373"/>
                <a:ext cx="4728987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=100+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100+0.8</m:t>
                          </m:r>
                          <m:func>
                            <m:func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𝑄</m:t>
                              </m:r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zh-TW" altLang="en-US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kumimoji="1" lang="en-US" altLang="zh-TW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charset="0"/>
                                </a:rPr>
                                <m:t>−100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69" y="4200373"/>
                <a:ext cx="4728987" cy="319318"/>
              </a:xfrm>
              <a:prstGeom prst="rect">
                <a:avLst/>
              </a:prstGeom>
              <a:blipFill rotWithShape="0">
                <a:blip r:embed="rId6"/>
                <a:stretch>
                  <a:fillRect t="-119231" b="-15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37869" y="4864029"/>
                <a:ext cx="3286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=100+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100+0.8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∗80 −100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69" y="4864029"/>
                <a:ext cx="328699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" t="-146667" b="-1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837869" y="5498719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=164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69" y="5498719"/>
                <a:ext cx="68448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79" r="-714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905086" y="6091090"/>
                <a:ext cx="4567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 smtClean="0"/>
                  <a:t>到此完成對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</a:rPr>
                      <m:t>𝑄</m:t>
                    </m:r>
                    <m:r>
                      <a:rPr kumimoji="1" lang="en-US" altLang="zh-TW" i="1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kumimoji="1" lang="zh-TW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𝐷</m:t>
                        </m:r>
                        <m:r>
                          <a:rPr kumimoji="1" lang="en-US" altLang="zh-TW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TW" altLang="en-US" dirty="0" smtClean="0"/>
                  <a:t> 計算的一次循環過程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86" y="6091090"/>
                <a:ext cx="45676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2" t="-96721" r="-534" b="-1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4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71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7" y="1938881"/>
            <a:ext cx="4186160" cy="28767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3154" y="1179806"/>
            <a:ext cx="612717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/>
              <a:t>現初始狀態為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， 執行一個動作可以到達狀態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或 狀態 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>
              <a:lnSpc>
                <a:spcPct val="150000"/>
              </a:lnSpc>
            </a:pPr>
            <a:r>
              <a:rPr kumimoji="1" lang="zh-TW" altLang="en-US" dirty="0" smtClean="0"/>
              <a:t>假設到達狀態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。 即 </a:t>
            </a:r>
            <a:r>
              <a:rPr kumimoji="1" lang="en-US" altLang="zh-TW" dirty="0" smtClean="0"/>
              <a:t>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1</a:t>
            </a:r>
            <a:r>
              <a:rPr kumimoji="1" lang="zh-TW" altLang="en-US" b="1" dirty="0" smtClean="0"/>
              <a:t> </a:t>
            </a:r>
            <a:r>
              <a:rPr kumimoji="1" lang="zh-TW" altLang="en-US" b="1" dirty="0" smtClean="0">
                <a:sym typeface="Wingdings"/>
              </a:rPr>
              <a:t></a:t>
            </a:r>
            <a:r>
              <a:rPr kumimoji="1" lang="en-US" altLang="zh-TW" b="1" dirty="0" smtClean="0">
                <a:sym typeface="Wingdings"/>
              </a:rPr>
              <a:t>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/>
              <a:t>。</a:t>
            </a:r>
            <a:endParaRPr kumimoji="1" lang="en-US" altLang="zh-TW" b="1" dirty="0" smtClean="0"/>
          </a:p>
          <a:p>
            <a:pPr>
              <a:lnSpc>
                <a:spcPct val="150000"/>
              </a:lnSpc>
            </a:pPr>
            <a:endParaRPr kumimoji="1" lang="en-US" altLang="zh-CN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zh-TW" altLang="en-US" b="1" dirty="0" smtClean="0"/>
              <a:t>在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/>
              <a:t> </a:t>
            </a:r>
            <a:r>
              <a:rPr kumimoji="1" lang="zh-TW" altLang="en-US" dirty="0" smtClean="0"/>
              <a:t>進行觀察，觀察到可以執行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個動作：</a:t>
            </a:r>
            <a:endParaRPr kumimoji="1" lang="en-US" altLang="zh-TW" dirty="0" smtClean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>
                <a:sym typeface="Wingdings"/>
              </a:rPr>
              <a:t> 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1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>
                <a:sym typeface="Wingdings"/>
              </a:rPr>
              <a:t> 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/>
              <a:t>4</a:t>
            </a:r>
            <a:endParaRPr kumimoji="1" lang="en-US" altLang="zh-TW" dirty="0" smtClean="0"/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  <a:r>
              <a:rPr kumimoji="1" lang="zh-TW" altLang="en-US" b="1" dirty="0" smtClean="0">
                <a:sym typeface="Wingdings"/>
              </a:rPr>
              <a:t>  </a:t>
            </a:r>
            <a:r>
              <a:rPr kumimoji="1" lang="en-US" altLang="zh-TW" b="1" dirty="0" smtClean="0"/>
              <a:t>State</a:t>
            </a:r>
            <a:r>
              <a:rPr kumimoji="1" lang="zh-TW" altLang="en-US" b="1" dirty="0" smtClean="0"/>
              <a:t> </a:t>
            </a:r>
            <a:r>
              <a:rPr kumimoji="1" lang="en-US" altLang="zh-TW" b="1" dirty="0" smtClean="0"/>
              <a:t>5</a:t>
            </a:r>
          </a:p>
          <a:p>
            <a:pPr marL="342900" indent="-342900">
              <a:lnSpc>
                <a:spcPct val="150000"/>
              </a:lnSpc>
              <a:buFontTx/>
              <a:buAutoNum type="alphaLcPeriod"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87648" y="1496187"/>
                <a:ext cx="43837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b="1" dirty="0" smtClean="0"/>
                  <a:t>更新 </a:t>
                </a:r>
                <a:r>
                  <a:rPr kumimoji="1" lang="en-US" altLang="zh-TW" b="1" dirty="0" smtClean="0"/>
                  <a:t>Q-Table</a:t>
                </a:r>
                <a:r>
                  <a:rPr kumimoji="1" lang="zh-TW" altLang="en-US" b="1" dirty="0" smtClean="0"/>
                  <a:t>：</a:t>
                </a:r>
                <a:endParaRPr kumimoji="1" lang="en-US" altLang="zh-TW" b="1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zh-TW" altLang="en-US" dirty="0" smtClean="0"/>
                  <a:t>設 </a:t>
                </a:r>
                <a14:m>
                  <m:oMath xmlns:m="http://schemas.openxmlformats.org/officeDocument/2006/math"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=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1</a:t>
                </a:r>
                <a:r>
                  <a:rPr kumimoji="1" lang="zh-TW" altLang="en-US" dirty="0" smtClean="0"/>
                  <a:t>，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=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0.8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48" y="1496187"/>
                <a:ext cx="438376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111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81856" y="831624"/>
                <a:ext cx="73048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56" y="831624"/>
                <a:ext cx="7304893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4117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6984" y="2776303"/>
                <a:ext cx="90615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+0.8</m:t>
                      </m:r>
                      <m:r>
                        <a:rPr kumimoji="1" lang="zh-TW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5,1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5,3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(5,5)</m:t>
                              </m:r>
                            </m:e>
                          </m:d>
                          <m: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4" y="2776303"/>
                <a:ext cx="9061554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14117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9706" y="3748642"/>
                <a:ext cx="90615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+0.8</m:t>
                      </m:r>
                      <m:r>
                        <a:rPr kumimoji="1" lang="zh-TW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0,0,0</m:t>
                              </m:r>
                            </m:e>
                          </m:d>
                          <m: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1,5 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6" y="3748642"/>
                <a:ext cx="9061554" cy="307777"/>
              </a:xfrm>
              <a:prstGeom prst="rect">
                <a:avLst/>
              </a:prstGeom>
              <a:blipFill rotWithShape="0">
                <a:blip r:embed="rId6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44577" y="4413205"/>
                <a:ext cx="70528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=0+1 (</m:t>
                      </m:r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100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+0.8</m:t>
                      </m:r>
                      <m:r>
                        <a:rPr kumimoji="1" lang="zh-TW" altLang="en-US" sz="20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kumimoji="1" lang="en-US" altLang="zh-TW" sz="20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0,0,0</m:t>
                              </m:r>
                            </m:e>
                          </m:d>
                          <m:r>
                            <a:rPr kumimoji="1" lang="en-US" altLang="zh-CN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−0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7" y="4413205"/>
                <a:ext cx="705287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83635" y="4940472"/>
                <a:ext cx="33877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=100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35" y="4940472"/>
                <a:ext cx="338777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799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1" y="1769425"/>
            <a:ext cx="4737100" cy="276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7304" y="4796054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endParaRPr kumimoji="1"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06" y="1769425"/>
            <a:ext cx="4737100" cy="2762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30879" y="4796054"/>
            <a:ext cx="167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 smtClean="0"/>
              <a:t>Q-Table</a:t>
            </a:r>
            <a:endParaRPr kumimoji="1" lang="zh-CN" altLang="en-US" sz="2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170328" y="2413416"/>
            <a:ext cx="5026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b="1" smtClean="0">
                <a:solidFill>
                  <a:srgbClr val="FF0000"/>
                </a:solidFill>
              </a:rPr>
              <a:t>100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41631" y="3267856"/>
            <a:ext cx="689547" cy="269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8" y="629586"/>
            <a:ext cx="6703335" cy="5630368"/>
          </a:xfrm>
          <a:prstGeom prst="rect">
            <a:avLst/>
          </a:prstGeom>
        </p:spPr>
      </p:pic>
      <p:cxnSp>
        <p:nvCxnSpPr>
          <p:cNvPr id="6" name="直线箭头连接符 5"/>
          <p:cNvCxnSpPr/>
          <p:nvPr/>
        </p:nvCxnSpPr>
        <p:spPr>
          <a:xfrm>
            <a:off x="3462728" y="2098623"/>
            <a:ext cx="5891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78715" y="1913957"/>
            <a:ext cx="187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Handmade</a:t>
            </a:r>
          </a:p>
          <a:p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drawback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2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1355" y="571232"/>
            <a:ext cx="5073003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58" y="1618313"/>
            <a:ext cx="4930582" cy="2533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06" y="1241841"/>
            <a:ext cx="4460665" cy="29104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57479" y="4540650"/>
            <a:ext cx="90937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 最終可收斂為如上矩陣。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右圖表示，根據這個 </a:t>
            </a:r>
            <a:r>
              <a:rPr kumimoji="1" lang="en-US" altLang="zh-TW" dirty="0" smtClean="0">
                <a:latin typeface="Cambria Math" charset="0"/>
              </a:rPr>
              <a:t>Q-Table</a:t>
            </a:r>
            <a:r>
              <a:rPr kumimoji="1" lang="zh-TW" altLang="en-US" dirty="0" smtClean="0">
                <a:latin typeface="Cambria Math" charset="0"/>
              </a:rPr>
              <a:t>，從狀態 </a:t>
            </a:r>
            <a:r>
              <a:rPr kumimoji="1" lang="en-US" altLang="zh-TW" dirty="0" smtClean="0">
                <a:latin typeface="Cambria Math" charset="0"/>
              </a:rPr>
              <a:t>2</a:t>
            </a:r>
            <a:r>
              <a:rPr kumimoji="1" lang="zh-TW" altLang="en-US" dirty="0" smtClean="0">
                <a:latin typeface="Cambria Math" charset="0"/>
              </a:rPr>
              <a:t> 出發，到達終止狀態 </a:t>
            </a:r>
            <a:r>
              <a:rPr kumimoji="1" lang="en-US" altLang="zh-TW" dirty="0" smtClean="0">
                <a:latin typeface="Cambria Math" charset="0"/>
              </a:rPr>
              <a:t>5</a:t>
            </a:r>
            <a:r>
              <a:rPr kumimoji="1" lang="zh-TW" altLang="en-US" dirty="0" smtClean="0">
                <a:latin typeface="Cambria Math" charset="0"/>
              </a:rPr>
              <a:t>，最佳的路徑。</a:t>
            </a:r>
            <a:endParaRPr kumimoji="1" lang="en-US" altLang="zh-TW" dirty="0" smtClean="0">
              <a:latin typeface="Cambria Math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TW" altLang="en-US" dirty="0" smtClean="0">
                <a:latin typeface="Cambria Math" charset="0"/>
              </a:rPr>
              <a:t>可見，</a:t>
            </a:r>
            <a:r>
              <a:rPr kumimoji="1" lang="en-US" altLang="zh-TW" dirty="0" smtClean="0">
                <a:latin typeface="Cambria Math" charset="0"/>
              </a:rPr>
              <a:t>Q-Learning</a:t>
            </a:r>
            <a:r>
              <a:rPr kumimoji="1" lang="zh-TW" altLang="en-US" dirty="0" smtClean="0">
                <a:latin typeface="Cambria Math" charset="0"/>
              </a:rPr>
              <a:t>  可用於解決尋路問題。</a:t>
            </a:r>
            <a:endParaRPr kumimoji="1" lang="en-US" altLang="zh-CN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6345" y="437440"/>
            <a:ext cx="2768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i="1" dirty="0" smtClean="0">
                <a:latin typeface="Cambria Math" charset="0"/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46344" y="1304908"/>
                <a:ext cx="11055845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2000" dirty="0" smtClean="0"/>
                  <a:t>算法流程：  </a:t>
                </a:r>
                <a:r>
                  <a:rPr kumimoji="1" lang="en-US" altLang="zh-TW" sz="2000" dirty="0" smtClean="0"/>
                  <a:t>1.</a:t>
                </a:r>
                <a:r>
                  <a:rPr kumimoji="1" lang="zh-TW" altLang="en-US" sz="2000" dirty="0" smtClean="0"/>
                  <a:t>  給定參數 </a:t>
                </a:r>
                <a14:m>
                  <m:oMath xmlns:m="http://schemas.openxmlformats.org/officeDocument/2006/math">
                    <m:r>
                      <a:rPr kumimoji="1" lang="en-US" altLang="zh-TW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kumimoji="1" lang="zh-TW" altLang="en-US" sz="2000" dirty="0" smtClean="0"/>
                  <a:t> 和 </a:t>
                </a:r>
                <a:r>
                  <a:rPr kumimoji="1" lang="en-US" altLang="zh-TW" sz="2000" dirty="0" smtClean="0"/>
                  <a:t>Reward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Matrix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R</a:t>
                </a:r>
                <a:r>
                  <a:rPr kumimoji="1" lang="zh-TW" altLang="en-US" sz="2000" dirty="0" smtClean="0"/>
                  <a:t>      </a:t>
                </a:r>
                <a:r>
                  <a:rPr kumimoji="1" lang="zh-TW" altLang="en-US" sz="2000" b="1" u="sng" dirty="0" smtClean="0"/>
                  <a:t>（</a:t>
                </a:r>
                <a:r>
                  <a:rPr kumimoji="1" lang="en-US" altLang="zh-TW" sz="2000" b="1" u="sng" dirty="0" smtClean="0"/>
                  <a:t>Reward</a:t>
                </a:r>
                <a:r>
                  <a:rPr kumimoji="1" lang="zh-TW" altLang="en-US" sz="2000" b="1" u="sng" dirty="0" smtClean="0"/>
                  <a:t> 矩陣和 </a:t>
                </a:r>
                <a:r>
                  <a:rPr kumimoji="1" lang="en-US" altLang="zh-TW" sz="2000" b="1" u="sng" dirty="0" smtClean="0"/>
                  <a:t>Q-Table</a:t>
                </a:r>
                <a:r>
                  <a:rPr kumimoji="1" lang="zh-TW" altLang="en-US" sz="2000" b="1" u="sng" dirty="0" smtClean="0"/>
                  <a:t> 的維度相同）</a:t>
                </a:r>
                <a:endParaRPr kumimoji="1" lang="en-US" altLang="zh-TW" sz="2000" b="1" u="sng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zh-TW" altLang="en-US" sz="2000" dirty="0" smtClean="0"/>
                  <a:t>       </a:t>
                </a:r>
                <a:r>
                  <a:rPr kumimoji="1" lang="en-US" altLang="zh-TW" sz="2000" dirty="0" smtClean="0"/>
                  <a:t>2.</a:t>
                </a:r>
                <a:r>
                  <a:rPr kumimoji="1" lang="zh-TW" altLang="en-US" sz="2000" dirty="0" smtClean="0"/>
                  <a:t>  初始化 </a:t>
                </a:r>
                <a:r>
                  <a:rPr kumimoji="1" lang="en-US" altLang="zh-TW" sz="2000" dirty="0" smtClean="0"/>
                  <a:t>Q</a:t>
                </a:r>
                <a:r>
                  <a:rPr kumimoji="1" lang="zh-TW" altLang="en-US" sz="2000" dirty="0" smtClean="0"/>
                  <a:t> </a:t>
                </a:r>
                <a:r>
                  <a:rPr kumimoji="1" lang="mr-IN" altLang="zh-TW" sz="2000" dirty="0" smtClean="0"/>
                  <a:t>–</a:t>
                </a:r>
                <a:r>
                  <a:rPr kumimoji="1" lang="en-US" altLang="zh-TW" sz="2000" dirty="0" err="1" smtClean="0"/>
                  <a:t>Tabel</a:t>
                </a:r>
                <a:r>
                  <a:rPr kumimoji="1" lang="en-US" altLang="zh-TW" sz="2000" dirty="0" smtClean="0"/>
                  <a:t>	</a:t>
                </a:r>
                <a:r>
                  <a:rPr kumimoji="1" lang="zh-TW" altLang="en-US" sz="2000" dirty="0" smtClean="0"/>
                  <a:t>（</a:t>
                </a:r>
                <a:r>
                  <a:rPr kumimoji="1" lang="en-US" altLang="zh-TW" sz="2000" dirty="0" smtClean="0"/>
                  <a:t>set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0</a:t>
                </a:r>
                <a:r>
                  <a:rPr kumimoji="1" lang="zh-TW" altLang="en-US" sz="2000" dirty="0" smtClean="0"/>
                  <a:t> ）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 smtClean="0"/>
                  <a:t>	</a:t>
                </a:r>
                <a:r>
                  <a:rPr kumimoji="1" lang="zh-TW" altLang="en-US" sz="2000" dirty="0" smtClean="0"/>
                  <a:t>       </a:t>
                </a:r>
                <a:r>
                  <a:rPr kumimoji="1" lang="en-US" altLang="zh-TW" sz="2000" dirty="0" smtClean="0"/>
                  <a:t>3.</a:t>
                </a:r>
                <a:r>
                  <a:rPr kumimoji="1" lang="zh-TW" altLang="en-US" sz="2000" dirty="0" smtClean="0"/>
                  <a:t>  </a:t>
                </a:r>
                <a:r>
                  <a:rPr kumimoji="1" lang="en-US" altLang="zh-TW" sz="2000" dirty="0" smtClean="0"/>
                  <a:t>For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each</a:t>
                </a:r>
                <a:r>
                  <a:rPr kumimoji="1" lang="zh-TW" altLang="en-US" sz="2000" dirty="0" smtClean="0"/>
                  <a:t> </a:t>
                </a:r>
                <a:r>
                  <a:rPr kumimoji="1" lang="en-US" altLang="zh-TW" sz="2000" dirty="0" smtClean="0"/>
                  <a:t>Episode</a:t>
                </a:r>
                <a:r>
                  <a:rPr kumimoji="1" lang="zh-TW" altLang="en-US" sz="2000" dirty="0" smtClean="0"/>
                  <a:t>：</a:t>
                </a:r>
                <a:r>
                  <a:rPr kumimoji="1" lang="en-US" altLang="zh-TW" sz="20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</a:t>
                </a:r>
                <a:r>
                  <a:rPr kumimoji="1" lang="zh-TW" altLang="en-US" sz="2000" dirty="0" smtClean="0"/>
                  <a:t>    </a:t>
                </a:r>
                <a:r>
                  <a:rPr kumimoji="1" lang="en-US" altLang="zh-TW" sz="2000" dirty="0" smtClean="0"/>
                  <a:t>3.1</a:t>
                </a:r>
                <a:r>
                  <a:rPr kumimoji="1" lang="zh-TW" altLang="en-US" sz="2000" dirty="0" smtClean="0"/>
                  <a:t>  隨機選擇初始狀態 </a:t>
                </a:r>
                <a:r>
                  <a:rPr kumimoji="1" lang="en-US" altLang="zh-TW" sz="2000" dirty="0" smtClean="0"/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3.2</a:t>
                </a:r>
                <a:r>
                  <a:rPr kumimoji="1" lang="zh-TW" altLang="en-US" sz="2000" dirty="0" smtClean="0"/>
                  <a:t> 若不是終止狀態：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a.</a:t>
                </a:r>
                <a:r>
                  <a:rPr kumimoji="1" lang="zh-TW" altLang="en-US" sz="2000" dirty="0" smtClean="0"/>
                  <a:t>  在當前狀態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 下，在可能的動作中選擇一個動作 </a:t>
                </a:r>
                <a:r>
                  <a:rPr kumimoji="1" lang="en-US" altLang="zh-TW" sz="2000" dirty="0" smtClean="0"/>
                  <a:t>a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dirty="0" smtClean="0"/>
                  <a:t>			</a:t>
                </a:r>
                <a:r>
                  <a:rPr kumimoji="1" lang="en-US" altLang="zh-TW" sz="2000" dirty="0" smtClean="0"/>
                  <a:t>b. </a:t>
                </a:r>
                <a:r>
                  <a:rPr kumimoji="1" lang="zh-TW" altLang="en-US" sz="2000" dirty="0" smtClean="0"/>
                  <a:t> 執行 </a:t>
                </a:r>
                <a:r>
                  <a:rPr kumimoji="1" lang="en-US" altLang="zh-TW" sz="2000" dirty="0" smtClean="0"/>
                  <a:t>a</a:t>
                </a:r>
                <a:r>
                  <a:rPr kumimoji="1" lang="zh-TW" altLang="en-US" sz="2000" dirty="0" smtClean="0"/>
                  <a:t> ，得到 </a:t>
                </a:r>
                <a:r>
                  <a:rPr kumimoji="1" lang="en-US" altLang="zh-TW" sz="2000" dirty="0" smtClean="0"/>
                  <a:t>reward</a:t>
                </a:r>
                <a:r>
                  <a:rPr kumimoji="1" lang="zh-TW" altLang="en-US" sz="2000" dirty="0" smtClean="0"/>
                  <a:t> 並到達下一個狀態，記為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～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000" dirty="0"/>
                  <a:t>	</a:t>
                </a:r>
                <a:r>
                  <a:rPr kumimoji="1" lang="en-US" altLang="zh-TW" sz="2000" dirty="0" smtClean="0"/>
                  <a:t>			c.  </a:t>
                </a:r>
                <a:r>
                  <a:rPr kumimoji="1" lang="zh-TW" altLang="en-US" sz="2000" dirty="0" smtClean="0"/>
                  <a:t>在狀態 </a:t>
                </a:r>
                <a:r>
                  <a:rPr kumimoji="1" lang="en-US" altLang="zh-TW" sz="2000" dirty="0" smtClean="0"/>
                  <a:t>S</a:t>
                </a:r>
                <a:r>
                  <a:rPr kumimoji="1" lang="zh-TW" altLang="en-US" sz="2000" dirty="0" smtClean="0"/>
                  <a:t>～ 的合法動作中，選擇一個使 </a:t>
                </a:r>
                <a:r>
                  <a:rPr kumimoji="1" lang="en-US" altLang="zh-TW" sz="2000" dirty="0" smtClean="0"/>
                  <a:t>Q</a:t>
                </a:r>
                <a:r>
                  <a:rPr kumimoji="1" lang="zh-TW" altLang="en-US" sz="2000" dirty="0" smtClean="0"/>
                  <a:t> 值最大的 </a:t>
                </a:r>
                <a:r>
                  <a:rPr kumimoji="1" lang="en-US" altLang="zh-TW" sz="2000" dirty="0" smtClean="0"/>
                  <a:t>a</a:t>
                </a:r>
                <a:r>
                  <a:rPr kumimoji="1" lang="zh-TW" altLang="en-US" sz="2000" dirty="0" smtClean="0"/>
                  <a:t>，記</a:t>
                </a:r>
                <a:r>
                  <a:rPr kumimoji="1" lang="en-US" altLang="zh-TW" sz="2000" dirty="0" smtClean="0"/>
                  <a:t>a</a:t>
                </a:r>
                <a:r>
                  <a:rPr kumimoji="1" lang="zh-TW" altLang="en-US" sz="2000" dirty="0" smtClean="0"/>
                  <a:t>～</a:t>
                </a: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endParaRPr kumimoji="1" lang="en-US" altLang="zh-TW" sz="2000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 smtClean="0"/>
                  <a:t>				e</a:t>
                </a:r>
                <a:r>
                  <a:rPr kumimoji="1" lang="en-US" altLang="zh-TW" sz="2000" dirty="0" smtClean="0"/>
                  <a:t>.</a:t>
                </a:r>
                <a:r>
                  <a:rPr kumimoji="1" lang="zh-TW" altLang="en-US" sz="2000" dirty="0" smtClean="0"/>
                  <a:t>  更新</a:t>
                </a:r>
                <a:r>
                  <a:rPr kumimoji="1" lang="en-US" altLang="zh-TW" sz="2000" dirty="0" smtClean="0"/>
                  <a:t>Q-Table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2000" dirty="0"/>
                  <a:t>	</a:t>
                </a:r>
                <a:r>
                  <a:rPr kumimoji="1" lang="en-US" altLang="zh-TW" sz="2000" dirty="0" smtClean="0"/>
                  <a:t>	Until S is Terminal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44" y="1304908"/>
                <a:ext cx="11055845" cy="5170646"/>
              </a:xfrm>
              <a:prstGeom prst="rect">
                <a:avLst/>
              </a:prstGeom>
              <a:blipFill rotWithShape="0">
                <a:blip r:embed="rId2"/>
                <a:stretch>
                  <a:fillRect l="-607" b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73510" y="5125134"/>
                <a:ext cx="72708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kumimoji="1" lang="zh-CN" alt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2000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TW" sz="20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kumimoji="1" lang="en-US" altLang="zh-TW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</m:t>
                      </m:r>
                      <m:r>
                        <a:rPr kumimoji="1" lang="en-US" altLang="zh-TW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20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10" y="5125134"/>
                <a:ext cx="7270853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146000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6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1918</Words>
  <Application>Microsoft Macintosh PowerPoint</Application>
  <PresentationFormat>宽屏</PresentationFormat>
  <Paragraphs>433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Cambria Math</vt:lpstr>
      <vt:lpstr>DengXian</vt:lpstr>
      <vt:lpstr>DengXian Light</vt:lpstr>
      <vt:lpstr>Mangal</vt:lpstr>
      <vt:lpstr>Monotype Corsiva</vt:lpstr>
      <vt:lpstr>Wingdings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111</cp:revision>
  <dcterms:created xsi:type="dcterms:W3CDTF">2019-02-14T04:23:29Z</dcterms:created>
  <dcterms:modified xsi:type="dcterms:W3CDTF">2019-03-10T13:30:11Z</dcterms:modified>
</cp:coreProperties>
</file>