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67" r:id="rId3"/>
    <p:sldId id="265" r:id="rId4"/>
    <p:sldId id="268" r:id="rId5"/>
    <p:sldId id="278" r:id="rId6"/>
    <p:sldId id="280" r:id="rId7"/>
    <p:sldId id="281" r:id="rId8"/>
    <p:sldId id="282" r:id="rId9"/>
    <p:sldId id="283" r:id="rId10"/>
    <p:sldId id="276" r:id="rId11"/>
    <p:sldId id="261" r:id="rId12"/>
    <p:sldId id="263"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CDCDCD"/>
    <a:srgbClr val="1F1A17"/>
    <a:srgbClr val="7F0019"/>
    <a:srgbClr val="D7B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552" autoAdjust="0"/>
  </p:normalViewPr>
  <p:slideViewPr>
    <p:cSldViewPr snapToGrid="0" showGuides="1">
      <p:cViewPr varScale="1">
        <p:scale>
          <a:sx n="62" d="100"/>
          <a:sy n="62" d="100"/>
        </p:scale>
        <p:origin x="1488" y="6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A4B90-DB37-4566-9815-A42F26E17931}" type="datetimeFigureOut">
              <a:rPr lang="zh-CN" altLang="en-US" smtClean="0"/>
              <a:t>2021/5/31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91903-BE1B-46DE-8AE0-0E605713B82A}" type="slidenum">
              <a:rPr lang="zh-CN" altLang="en-US" smtClean="0"/>
              <a:t>‹#›</a:t>
            </a:fld>
            <a:endParaRPr lang="zh-CN" altLang="en-US"/>
          </a:p>
        </p:txBody>
      </p:sp>
    </p:spTree>
    <p:extLst>
      <p:ext uri="{BB962C8B-B14F-4D97-AF65-F5344CB8AC3E}">
        <p14:creationId xmlns:p14="http://schemas.microsoft.com/office/powerpoint/2010/main" val="375904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近年來，飼養寵物的人逐年遞增，其中一原因為物價漲幅過高，導致很多年輕人結婚卻不敢生小孩，進而選擇飼養寵物；另一方面，現代人生活壓力過大，因此選擇飼養療癒的寵物來抒發生活壓力。</a:t>
            </a:r>
          </a:p>
          <a:p>
            <a:r>
              <a:rPr lang="zh-TW" altLang="zh-TW" sz="1200" kern="1200" dirty="0" smtClean="0">
                <a:solidFill>
                  <a:schemeClr val="tx1"/>
                </a:solidFill>
                <a:effectLst/>
                <a:latin typeface="+mn-lt"/>
                <a:ea typeface="+mn-ea"/>
                <a:cs typeface="+mn-cs"/>
              </a:rPr>
              <a:t>現在的人飼養寵物不單單只是滿足寵物的食衣住行，而是會將寵物視同小孩子一般的飼養，平時帶寵物去上課、上補習班、去寵物遊樂場、也去認識不同的寵物朋友，讓寵物的生活變得更加多元化，當有一天寵物可能生病或者去世了，現在也有寵物療養院及殯葬禮儀等相關的服務項目提供給飼養寵物的主人們。</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TW" altLang="zh-TW" sz="1200" b="1" kern="1200" dirty="0" smtClean="0">
                <a:solidFill>
                  <a:schemeClr val="tx1"/>
                </a:solidFill>
                <a:effectLst/>
                <a:latin typeface="+mn-lt"/>
                <a:ea typeface="+mn-ea"/>
                <a:cs typeface="+mn-cs"/>
              </a:rPr>
              <a:t>二、寵物管理相關系統背景與現今狀況</a:t>
            </a:r>
            <a:endParaRPr lang="zh-TW" altLang="zh-TW" sz="1200" kern="1200" dirty="0" smtClean="0">
              <a:solidFill>
                <a:schemeClr val="tx1"/>
              </a:solidFill>
              <a:effectLst/>
              <a:latin typeface="+mn-lt"/>
              <a:ea typeface="+mn-ea"/>
              <a:cs typeface="+mn-cs"/>
            </a:endParaRPr>
          </a:p>
          <a:p>
            <a:pPr eaLnBrk="0" hangingPunct="0"/>
            <a:r>
              <a:rPr lang="zh-TW" altLang="zh-TW" sz="1200" kern="1200" dirty="0" smtClean="0">
                <a:solidFill>
                  <a:schemeClr val="tx1"/>
                </a:solidFill>
                <a:effectLst/>
                <a:latin typeface="+mn-lt"/>
                <a:ea typeface="+mn-ea"/>
                <a:cs typeface="+mn-cs"/>
              </a:rPr>
              <a:t>目前寵物管理的網頁並不多，經過組員研討分析後，發現功能基本上都大同小異，也不夠生活化。所以本專題目標做出更貼近生活的網頁，讓寵物和主人之間的關係更緊密，幫助使用者紀錄寵物的日常生活，同時也具備寵物醫院和線上寵物線上寵物商城的功能，讓使用者可以輕鬆查詢寵物醫療和寵物用品等其他相關資訊。</a:t>
            </a:r>
          </a:p>
          <a:p>
            <a:pPr eaLnBrk="0" hangingPunct="0"/>
            <a:r>
              <a:rPr lang="zh-TW" altLang="zh-TW" sz="1200" kern="1200" dirty="0" smtClean="0">
                <a:solidFill>
                  <a:schemeClr val="tx1"/>
                </a:solidFill>
                <a:effectLst/>
                <a:latin typeface="+mn-lt"/>
                <a:ea typeface="+mn-ea"/>
                <a:cs typeface="+mn-cs"/>
              </a:rPr>
              <a:t>本網站可以在各類裝置上使用，例如手機、平板、電腦等等提供寵物醫院地圖、各類商家連結，讓使用者購入寵物用品和帶寵物進行相關醫療服務時能夠為使用者帶來便利。</a:t>
            </a:r>
          </a:p>
          <a:p>
            <a:endParaRPr lang="zh-TW" altLang="en-US" dirty="0"/>
          </a:p>
        </p:txBody>
      </p:sp>
      <p:sp>
        <p:nvSpPr>
          <p:cNvPr id="4" name="投影片編號版面配置區 3"/>
          <p:cNvSpPr>
            <a:spLocks noGrp="1"/>
          </p:cNvSpPr>
          <p:nvPr>
            <p:ph type="sldNum" sz="quarter" idx="10"/>
          </p:nvPr>
        </p:nvSpPr>
        <p:spPr/>
        <p:txBody>
          <a:bodyPr/>
          <a:lstStyle/>
          <a:p>
            <a:fld id="{C2B91903-BE1B-46DE-8AE0-0E605713B82A}" type="slidenum">
              <a:rPr lang="zh-CN" altLang="en-US" smtClean="0"/>
              <a:t>4</a:t>
            </a:fld>
            <a:endParaRPr lang="zh-CN" altLang="en-US"/>
          </a:p>
        </p:txBody>
      </p:sp>
    </p:spTree>
    <p:extLst>
      <p:ext uri="{BB962C8B-B14F-4D97-AF65-F5344CB8AC3E}">
        <p14:creationId xmlns:p14="http://schemas.microsoft.com/office/powerpoint/2010/main" val="2516005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1.完整性</a:t>
            </a:r>
            <a:endParaRPr lang="en-US" altLang="zh-TW" dirty="0" smtClean="0">
              <a:solidFill>
                <a:schemeClr val="tx1">
                  <a:lumMod val="85000"/>
                  <a:lumOff val="15000"/>
                </a:schemeClr>
              </a:solidFill>
              <a:latin typeface="造字工房悦黑（非商用）纤细体" pitchFamily="50" charset="-122"/>
              <a:ea typeface="造字工房悦黑（非商用）纤细体" pitchFamily="50" charset="-122"/>
            </a:endParaRP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將內容補齊至全台灣各縣市，未來若有閒暇時間希望能夠讓使用者直接預約寵物美容、住宿等商家。</a:t>
            </a:r>
            <a:endParaRPr lang="en-US" altLang="zh-TW" dirty="0" smtClean="0">
              <a:solidFill>
                <a:schemeClr val="tx1">
                  <a:lumMod val="85000"/>
                  <a:lumOff val="15000"/>
                </a:schemeClr>
              </a:solidFill>
              <a:latin typeface="造字工房悦黑（非商用）纤细体" pitchFamily="50" charset="-122"/>
              <a:ea typeface="造字工房悦黑（非商用）纤细体" pitchFamily="50" charset="-122"/>
            </a:endParaRP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且會定期更新網站內容、商家資訊，提供使用者最新的資訊。</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2. 高使用率</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聚集愛好寵物的飼主們，使用網站所提供的相關資訊。</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3.記帳本</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使用者使用記帳本後可以得到寵物花費的相關資訊。</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4.行事曆</a:t>
            </a:r>
          </a:p>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使用者可透過網站裡的寵物行事曆得知預約排程時間，或是透過註冊的信箱得知一週的排程。</a:t>
            </a:r>
          </a:p>
          <a:p>
            <a:endParaRPr lang="zh-TW" altLang="en-US" dirty="0"/>
          </a:p>
        </p:txBody>
      </p:sp>
      <p:sp>
        <p:nvSpPr>
          <p:cNvPr id="4" name="投影片編號版面配置區 3"/>
          <p:cNvSpPr>
            <a:spLocks noGrp="1"/>
          </p:cNvSpPr>
          <p:nvPr>
            <p:ph type="sldNum" sz="quarter" idx="10"/>
          </p:nvPr>
        </p:nvSpPr>
        <p:spPr/>
        <p:txBody>
          <a:bodyPr/>
          <a:lstStyle/>
          <a:p>
            <a:fld id="{C2B91903-BE1B-46DE-8AE0-0E605713B82A}" type="slidenum">
              <a:rPr lang="zh-CN" altLang="en-US" smtClean="0"/>
              <a:t>9</a:t>
            </a:fld>
            <a:endParaRPr lang="zh-CN" altLang="en-US"/>
          </a:p>
        </p:txBody>
      </p:sp>
    </p:spTree>
    <p:extLst>
      <p:ext uri="{BB962C8B-B14F-4D97-AF65-F5344CB8AC3E}">
        <p14:creationId xmlns:p14="http://schemas.microsoft.com/office/powerpoint/2010/main" val="301045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CC2F7ED-9AF0-4196-A96A-2BADACDDA878}" type="datetimeFigureOut">
              <a:rPr lang="zh-CN" altLang="en-US" smtClean="0"/>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147797697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C2F7ED-9AF0-4196-A96A-2BADACDDA878}" type="datetimeFigureOut">
              <a:rPr lang="zh-CN" altLang="en-US" smtClean="0"/>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21949318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C2F7ED-9AF0-4196-A96A-2BADACDDA878}" type="datetimeFigureOut">
              <a:rPr lang="zh-CN" altLang="en-US" smtClean="0"/>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80776577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C2F7ED-9AF0-4196-A96A-2BADACDDA878}" type="datetimeFigureOut">
              <a:rPr lang="zh-CN" altLang="en-US" smtClean="0"/>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11065975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CC2F7ED-9AF0-4196-A96A-2BADACDDA878}" type="datetimeFigureOut">
              <a:rPr lang="zh-CN" altLang="en-US" smtClean="0"/>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100531448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C2F7ED-9AF0-4196-A96A-2BADACDDA878}" type="datetimeFigureOut">
              <a:rPr lang="zh-CN" altLang="en-US" smtClean="0"/>
              <a:t>2021/5/31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75433956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C2F7ED-9AF0-4196-A96A-2BADACDDA878}" type="datetimeFigureOut">
              <a:rPr lang="zh-CN" altLang="en-US" smtClean="0"/>
              <a:t>2021/5/31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180443815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C2F7ED-9AF0-4196-A96A-2BADACDDA878}" type="datetimeFigureOut">
              <a:rPr lang="zh-CN" altLang="en-US" smtClean="0"/>
              <a:t>2021/5/31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282041741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C2F7ED-9AF0-4196-A96A-2BADACDDA878}" type="datetimeFigureOut">
              <a:rPr lang="zh-CN" altLang="en-US" smtClean="0"/>
              <a:t>2021/5/31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17202070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CC2F7ED-9AF0-4196-A96A-2BADACDDA878}" type="datetimeFigureOut">
              <a:rPr lang="zh-CN" altLang="en-US" smtClean="0"/>
              <a:t>2021/5/31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283635377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CC2F7ED-9AF0-4196-A96A-2BADACDDA878}" type="datetimeFigureOut">
              <a:rPr lang="zh-CN" altLang="en-US" smtClean="0"/>
              <a:t>2021/5/31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55032676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2F7ED-9AF0-4196-A96A-2BADACDDA878}" type="datetimeFigureOut">
              <a:rPr lang="zh-CN" altLang="en-US" smtClean="0"/>
              <a:t>2021/5/31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55536-7221-471B-803F-7EC465EAE7B5}" type="slidenum">
              <a:rPr lang="zh-CN" altLang="en-US" smtClean="0"/>
              <a:t>‹#›</a:t>
            </a:fld>
            <a:endParaRPr lang="zh-CN" altLang="en-US"/>
          </a:p>
        </p:txBody>
      </p:sp>
    </p:spTree>
    <p:extLst>
      <p:ext uri="{BB962C8B-B14F-4D97-AF65-F5344CB8AC3E}">
        <p14:creationId xmlns:p14="http://schemas.microsoft.com/office/powerpoint/2010/main" val="3604101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椭圆 5"/>
          <p:cNvSpPr/>
          <p:nvPr/>
        </p:nvSpPr>
        <p:spPr bwMode="auto">
          <a:xfrm>
            <a:off x="3836930" y="1117599"/>
            <a:ext cx="4518140" cy="4518141"/>
          </a:xfrm>
          <a:prstGeom prst="ellipse">
            <a:avLst/>
          </a:prstGeom>
          <a:solidFill>
            <a:schemeClr val="tx1">
              <a:lumMod val="85000"/>
              <a:lumOff val="15000"/>
            </a:schemeClr>
          </a:solidFill>
          <a:ln w="3175">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076" name="文本框 2"/>
          <p:cNvSpPr txBox="1">
            <a:spLocks noChangeArrowheads="1"/>
          </p:cNvSpPr>
          <p:nvPr/>
        </p:nvSpPr>
        <p:spPr bwMode="auto">
          <a:xfrm>
            <a:off x="3204422" y="2453340"/>
            <a:ext cx="578315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TW" sz="4400" spc="600" dirty="0" smtClean="0">
                <a:solidFill>
                  <a:schemeClr val="bg1"/>
                </a:solidFill>
                <a:latin typeface="张海山锐线体简" panose="02000000000000000000" pitchFamily="2" charset="-122"/>
                <a:ea typeface="张海山锐线体简" panose="02000000000000000000" pitchFamily="2" charset="-122"/>
              </a:rPr>
              <a:t>110403</a:t>
            </a:r>
          </a:p>
          <a:p>
            <a:pPr algn="ctr" eaLnBrk="1" hangingPunct="1">
              <a:lnSpc>
                <a:spcPct val="100000"/>
              </a:lnSpc>
              <a:spcBef>
                <a:spcPct val="0"/>
              </a:spcBef>
              <a:buFontTx/>
              <a:buNone/>
            </a:pPr>
            <a:r>
              <a:rPr lang="en-US" altLang="zh-TW" sz="6600" spc="600" dirty="0" err="1" smtClean="0">
                <a:solidFill>
                  <a:schemeClr val="bg1"/>
                </a:solidFill>
                <a:latin typeface="张海山锐线体简" panose="02000000000000000000" pitchFamily="2" charset="-122"/>
                <a:ea typeface="张海山锐线体简" panose="02000000000000000000" pitchFamily="2" charset="-122"/>
              </a:rPr>
              <a:t>DearFurkid</a:t>
            </a:r>
            <a:endParaRPr lang="zh-CN" altLang="en-US" sz="6600" spc="600" dirty="0">
              <a:solidFill>
                <a:schemeClr val="bg1"/>
              </a:solidFill>
              <a:latin typeface="张海山锐线体简" panose="02000000000000000000" pitchFamily="2" charset="-122"/>
              <a:ea typeface="张海山锐线体简" panose="02000000000000000000" pitchFamily="2" charset="-122"/>
            </a:endParaRPr>
          </a:p>
        </p:txBody>
      </p:sp>
      <p:sp>
        <p:nvSpPr>
          <p:cNvPr id="5" name="文本框 2"/>
          <p:cNvSpPr txBox="1">
            <a:spLocks noChangeArrowheads="1"/>
          </p:cNvSpPr>
          <p:nvPr/>
        </p:nvSpPr>
        <p:spPr bwMode="auto">
          <a:xfrm>
            <a:off x="4521158" y="4175322"/>
            <a:ext cx="578315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組長</a:t>
            </a:r>
            <a:r>
              <a:rPr lang="en-US" altLang="zh-TW" sz="1600" spc="600" dirty="0" smtClean="0">
                <a:solidFill>
                  <a:schemeClr val="bg1"/>
                </a:solidFill>
                <a:latin typeface="张海山锐线体简" panose="02000000000000000000" pitchFamily="2" charset="-122"/>
                <a:ea typeface="张海山锐线体简" panose="02000000000000000000" pitchFamily="2" charset="-122"/>
              </a:rPr>
              <a:t>:10746012</a:t>
            </a: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詹仲</a:t>
            </a:r>
            <a:endParaRPr lang="en-US" altLang="zh-TW" sz="1600" spc="600" dirty="0">
              <a:solidFill>
                <a:schemeClr val="bg1"/>
              </a:solidFill>
              <a:latin typeface="张海山锐线体简" panose="02000000000000000000" pitchFamily="2" charset="-122"/>
              <a:ea typeface="张海山锐线体简" panose="02000000000000000000" pitchFamily="2" charset="-122"/>
            </a:endParaRPr>
          </a:p>
          <a:p>
            <a:pPr eaLnBrk="1" hangingPunct="1">
              <a:lnSpc>
                <a:spcPct val="100000"/>
              </a:lnSpc>
              <a:spcBef>
                <a:spcPct val="0"/>
              </a:spcBef>
              <a:buFontTx/>
              <a:buNone/>
            </a:pP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組員</a:t>
            </a:r>
            <a:r>
              <a:rPr lang="en-US" altLang="zh-TW" sz="1600" spc="600" dirty="0" smtClean="0">
                <a:solidFill>
                  <a:schemeClr val="bg1"/>
                </a:solidFill>
                <a:latin typeface="张海山锐线体简" panose="02000000000000000000" pitchFamily="2" charset="-122"/>
                <a:ea typeface="张海山锐线体简" panose="02000000000000000000" pitchFamily="2" charset="-122"/>
              </a:rPr>
              <a:t>:10746001</a:t>
            </a: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邱竑達</a:t>
            </a:r>
            <a:endParaRPr lang="en-US" altLang="zh-TW" sz="1600" spc="600" dirty="0" smtClean="0">
              <a:solidFill>
                <a:schemeClr val="bg1"/>
              </a:solidFill>
              <a:latin typeface="张海山锐线体简" panose="02000000000000000000" pitchFamily="2" charset="-122"/>
              <a:ea typeface="张海山锐线体简" panose="02000000000000000000" pitchFamily="2" charset="-122"/>
            </a:endParaRPr>
          </a:p>
          <a:p>
            <a:pPr eaLnBrk="1" hangingPunct="1">
              <a:lnSpc>
                <a:spcPct val="100000"/>
              </a:lnSpc>
              <a:spcBef>
                <a:spcPct val="0"/>
              </a:spcBef>
              <a:buFontTx/>
              <a:buNone/>
            </a:pP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　　 </a:t>
            </a:r>
            <a:r>
              <a:rPr lang="en-US" altLang="zh-TW" sz="1600" spc="600" dirty="0" smtClean="0">
                <a:solidFill>
                  <a:schemeClr val="bg1"/>
                </a:solidFill>
                <a:latin typeface="张海山锐线体简" panose="02000000000000000000" pitchFamily="2" charset="-122"/>
                <a:ea typeface="张海山锐线体简" panose="02000000000000000000" pitchFamily="2" charset="-122"/>
              </a:rPr>
              <a:t>10746005</a:t>
            </a: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蔡亞穎</a:t>
            </a:r>
            <a:endParaRPr lang="en-US" altLang="zh-TW" sz="1600" spc="600" dirty="0" smtClean="0">
              <a:solidFill>
                <a:schemeClr val="bg1"/>
              </a:solidFill>
              <a:latin typeface="张海山锐线体简" panose="02000000000000000000" pitchFamily="2" charset="-122"/>
              <a:ea typeface="张海山锐线体简" panose="02000000000000000000" pitchFamily="2" charset="-122"/>
            </a:endParaRPr>
          </a:p>
          <a:p>
            <a:pPr eaLnBrk="1" hangingPunct="1">
              <a:lnSpc>
                <a:spcPct val="100000"/>
              </a:lnSpc>
              <a:spcBef>
                <a:spcPct val="0"/>
              </a:spcBef>
              <a:buFontTx/>
              <a:buNone/>
            </a:pPr>
            <a:r>
              <a:rPr lang="zh-TW" altLang="en-US" sz="1600" spc="600" dirty="0">
                <a:solidFill>
                  <a:schemeClr val="bg1"/>
                </a:solidFill>
                <a:latin typeface="张海山锐线体简" panose="02000000000000000000" pitchFamily="2" charset="-122"/>
                <a:ea typeface="张海山锐线体简" panose="02000000000000000000" pitchFamily="2" charset="-122"/>
              </a:rPr>
              <a:t>　</a:t>
            </a: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　 </a:t>
            </a:r>
            <a:r>
              <a:rPr lang="en-US" altLang="zh-TW" sz="1600" spc="600" dirty="0" smtClean="0">
                <a:solidFill>
                  <a:schemeClr val="bg1"/>
                </a:solidFill>
                <a:latin typeface="张海山锐线体简" panose="02000000000000000000" pitchFamily="2" charset="-122"/>
                <a:ea typeface="张海山锐线体简" panose="02000000000000000000" pitchFamily="2" charset="-122"/>
              </a:rPr>
              <a:t>10746015</a:t>
            </a:r>
            <a:r>
              <a:rPr lang="zh-TW" altLang="en-US" sz="1600" spc="600" dirty="0" smtClean="0">
                <a:solidFill>
                  <a:schemeClr val="bg1"/>
                </a:solidFill>
                <a:latin typeface="张海山锐线体简" panose="02000000000000000000" pitchFamily="2" charset="-122"/>
                <a:ea typeface="张海山锐线体简" panose="02000000000000000000" pitchFamily="2" charset="-122"/>
              </a:rPr>
              <a:t>高家羚</a:t>
            </a:r>
            <a:endParaRPr lang="en-US" altLang="zh-TW" sz="1600" spc="600" dirty="0" smtClean="0">
              <a:solidFill>
                <a:schemeClr val="bg1"/>
              </a:solidFill>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14062940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1500"/>
                                        <p:tgtEl>
                                          <p:spTgt spid="6"/>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3076"/>
                                        </p:tgtEl>
                                        <p:attrNameLst>
                                          <p:attrName>style.visibility</p:attrName>
                                        </p:attrNameLst>
                                      </p:cBhvr>
                                      <p:to>
                                        <p:strVal val="visible"/>
                                      </p:to>
                                    </p:set>
                                    <p:anim calcmode="lin" valueType="num">
                                      <p:cBhvr>
                                        <p:cTn id="11" dur="2000" fill="hold"/>
                                        <p:tgtEl>
                                          <p:spTgt spid="3076"/>
                                        </p:tgtEl>
                                        <p:attrNameLst>
                                          <p:attrName>ppt_w</p:attrName>
                                        </p:attrNameLst>
                                      </p:cBhvr>
                                      <p:tavLst>
                                        <p:tav tm="0">
                                          <p:val>
                                            <p:fltVal val="0"/>
                                          </p:val>
                                        </p:tav>
                                        <p:tav tm="100000">
                                          <p:val>
                                            <p:strVal val="#ppt_w"/>
                                          </p:val>
                                        </p:tav>
                                      </p:tavLst>
                                    </p:anim>
                                    <p:anim calcmode="lin" valueType="num">
                                      <p:cBhvr>
                                        <p:cTn id="12" dur="2000" fill="hold"/>
                                        <p:tgtEl>
                                          <p:spTgt spid="3076"/>
                                        </p:tgtEl>
                                        <p:attrNameLst>
                                          <p:attrName>ppt_h</p:attrName>
                                        </p:attrNameLst>
                                      </p:cBhvr>
                                      <p:tavLst>
                                        <p:tav tm="0">
                                          <p:val>
                                            <p:fltVal val="0"/>
                                          </p:val>
                                        </p:tav>
                                        <p:tav tm="100000">
                                          <p:val>
                                            <p:strVal val="#ppt_h"/>
                                          </p:val>
                                        </p:tav>
                                      </p:tavLst>
                                    </p:anim>
                                    <p:animEffect transition="in" filter="fade">
                                      <p:cBhvr>
                                        <p:cTn id="13" dur="2000"/>
                                        <p:tgtEl>
                                          <p:spTgt spid="3076"/>
                                        </p:tgtEl>
                                      </p:cBhvr>
                                    </p:animEffect>
                                  </p:childTnLst>
                                </p:cTn>
                              </p:par>
                            </p:childTnLst>
                          </p:cTn>
                        </p:par>
                        <p:par>
                          <p:cTn id="14" fill="hold">
                            <p:stCondLst>
                              <p:cond delay="35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2000" fill="hold"/>
                                        <p:tgtEl>
                                          <p:spTgt spid="5"/>
                                        </p:tgtEl>
                                        <p:attrNameLst>
                                          <p:attrName>ppt_w</p:attrName>
                                        </p:attrNameLst>
                                      </p:cBhvr>
                                      <p:tavLst>
                                        <p:tav tm="0">
                                          <p:val>
                                            <p:fltVal val="0"/>
                                          </p:val>
                                        </p:tav>
                                        <p:tav tm="100000">
                                          <p:val>
                                            <p:strVal val="#ppt_w"/>
                                          </p:val>
                                        </p:tav>
                                      </p:tavLst>
                                    </p:anim>
                                    <p:anim calcmode="lin" valueType="num">
                                      <p:cBhvr>
                                        <p:cTn id="18" dur="2000" fill="hold"/>
                                        <p:tgtEl>
                                          <p:spTgt spid="5"/>
                                        </p:tgtEl>
                                        <p:attrNameLst>
                                          <p:attrName>ppt_h</p:attrName>
                                        </p:attrNameLst>
                                      </p:cBhvr>
                                      <p:tavLst>
                                        <p:tav tm="0">
                                          <p:val>
                                            <p:fltVal val="0"/>
                                          </p:val>
                                        </p:tav>
                                        <p:tav tm="100000">
                                          <p:val>
                                            <p:strVal val="#ppt_h"/>
                                          </p:val>
                                        </p:tav>
                                      </p:tavLst>
                                    </p:anim>
                                    <p:animEffect transition="in" filter="fade">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076"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椭圆 3"/>
          <p:cNvSpPr/>
          <p:nvPr/>
        </p:nvSpPr>
        <p:spPr bwMode="auto">
          <a:xfrm>
            <a:off x="3921773" y="1117600"/>
            <a:ext cx="4311649" cy="4311650"/>
          </a:xfrm>
          <a:prstGeom prst="ellipse">
            <a:avLst/>
          </a:prstGeom>
          <a:solidFill>
            <a:schemeClr val="tx1">
              <a:lumMod val="85000"/>
              <a:lumOff val="15000"/>
            </a:schemeClr>
          </a:solidFill>
          <a:ln w="3175">
            <a:solidFill>
              <a:schemeClr val="tx1">
                <a:lumMod val="95000"/>
                <a:lumOff val="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文本框 2"/>
          <p:cNvSpPr txBox="1">
            <a:spLocks noChangeArrowheads="1"/>
          </p:cNvSpPr>
          <p:nvPr/>
        </p:nvSpPr>
        <p:spPr bwMode="auto">
          <a:xfrm>
            <a:off x="3186018" y="2545439"/>
            <a:ext cx="578315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8800" spc="600" dirty="0" smtClean="0">
                <a:solidFill>
                  <a:schemeClr val="bg1"/>
                </a:solidFill>
                <a:latin typeface="张海山锐线体简" panose="02000000000000000000" pitchFamily="2" charset="-122"/>
                <a:ea typeface="张海山锐线体简" panose="02000000000000000000" pitchFamily="2" charset="-122"/>
              </a:rPr>
              <a:t>Thanks</a:t>
            </a:r>
            <a:endParaRPr lang="zh-CN" altLang="en-US" sz="8800" spc="600" dirty="0">
              <a:solidFill>
                <a:schemeClr val="bg1"/>
              </a:solidFill>
              <a:latin typeface="张海山锐线体简" panose="02000000000000000000" pitchFamily="2" charset="-122"/>
              <a:ea typeface="张海山锐线体简" panose="02000000000000000000" pitchFamily="2" charset="-122"/>
            </a:endParaRPr>
          </a:p>
        </p:txBody>
      </p:sp>
    </p:spTree>
    <p:extLst>
      <p:ext uri="{BB962C8B-B14F-4D97-AF65-F5344CB8AC3E}">
        <p14:creationId xmlns:p14="http://schemas.microsoft.com/office/powerpoint/2010/main" val="381613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900" fill="hold"/>
                                        <p:tgtEl>
                                          <p:spTgt spid="5"/>
                                        </p:tgtEl>
                                        <p:attrNameLst>
                                          <p:attrName>ppt_w</p:attrName>
                                        </p:attrNameLst>
                                      </p:cBhvr>
                                      <p:tavLst>
                                        <p:tav tm="0">
                                          <p:val>
                                            <p:fltVal val="0"/>
                                          </p:val>
                                        </p:tav>
                                        <p:tav tm="100000">
                                          <p:val>
                                            <p:strVal val="#ppt_w"/>
                                          </p:val>
                                        </p:tav>
                                      </p:tavLst>
                                    </p:anim>
                                    <p:anim calcmode="lin" valueType="num">
                                      <p:cBhvr>
                                        <p:cTn id="13" dur="900" fill="hold"/>
                                        <p:tgtEl>
                                          <p:spTgt spid="5"/>
                                        </p:tgtEl>
                                        <p:attrNameLst>
                                          <p:attrName>ppt_h</p:attrName>
                                        </p:attrNameLst>
                                      </p:cBhvr>
                                      <p:tavLst>
                                        <p:tav tm="0">
                                          <p:val>
                                            <p:fltVal val="0"/>
                                          </p:val>
                                        </p:tav>
                                        <p:tav tm="100000">
                                          <p:val>
                                            <p:strVal val="#ppt_h"/>
                                          </p:val>
                                        </p:tav>
                                      </p:tavLst>
                                    </p:anim>
                                    <p:animEffect transition="in" filter="fade">
                                      <p:cBhvr>
                                        <p:cTn id="14" dur="900"/>
                                        <p:tgtEl>
                                          <p:spTgt spid="5"/>
                                        </p:tgtEl>
                                      </p:cBhvr>
                                    </p:animEffect>
                                  </p:childTnLst>
                                </p:cTn>
                              </p:par>
                            </p:childTnLst>
                          </p:cTn>
                        </p:par>
                        <p:par>
                          <p:cTn id="15" fill="hold">
                            <p:stCondLst>
                              <p:cond delay="900"/>
                            </p:stCondLst>
                            <p:childTnLst>
                              <p:par>
                                <p:cTn id="16" presetID="53" presetClass="exit" presetSubtype="32" fill="hold" grpId="1" nodeType="afterEffect">
                                  <p:stCondLst>
                                    <p:cond delay="600"/>
                                  </p:stCondLst>
                                  <p:childTnLst>
                                    <p:anim calcmode="lin" valueType="num">
                                      <p:cBhvr>
                                        <p:cTn id="17" dur="900"/>
                                        <p:tgtEl>
                                          <p:spTgt spid="5"/>
                                        </p:tgtEl>
                                        <p:attrNameLst>
                                          <p:attrName>ppt_w</p:attrName>
                                        </p:attrNameLst>
                                      </p:cBhvr>
                                      <p:tavLst>
                                        <p:tav tm="0">
                                          <p:val>
                                            <p:strVal val="ppt_w"/>
                                          </p:val>
                                        </p:tav>
                                        <p:tav tm="100000">
                                          <p:val>
                                            <p:fltVal val="0"/>
                                          </p:val>
                                        </p:tav>
                                      </p:tavLst>
                                    </p:anim>
                                    <p:anim calcmode="lin" valueType="num">
                                      <p:cBhvr>
                                        <p:cTn id="18" dur="900"/>
                                        <p:tgtEl>
                                          <p:spTgt spid="5"/>
                                        </p:tgtEl>
                                        <p:attrNameLst>
                                          <p:attrName>ppt_h</p:attrName>
                                        </p:attrNameLst>
                                      </p:cBhvr>
                                      <p:tavLst>
                                        <p:tav tm="0">
                                          <p:val>
                                            <p:strVal val="ppt_h"/>
                                          </p:val>
                                        </p:tav>
                                        <p:tav tm="100000">
                                          <p:val>
                                            <p:fltVal val="0"/>
                                          </p:val>
                                        </p:tav>
                                      </p:tavLst>
                                    </p:anim>
                                    <p:animEffect transition="out" filter="fade">
                                      <p:cBhvr>
                                        <p:cTn id="19" dur="900"/>
                                        <p:tgtEl>
                                          <p:spTgt spid="5"/>
                                        </p:tgtEl>
                                      </p:cBhvr>
                                    </p:animEffect>
                                    <p:set>
                                      <p:cBhvr>
                                        <p:cTn id="20" dur="1" fill="hold">
                                          <p:stCondLst>
                                            <p:cond delay="8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4" name="矩形 13"/>
          <p:cNvSpPr/>
          <p:nvPr/>
        </p:nvSpPr>
        <p:spPr>
          <a:xfrm rot="2700000">
            <a:off x="2362201" y="2786287"/>
            <a:ext cx="1800225" cy="1800225"/>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0000">
            <a:off x="5200651" y="2786286"/>
            <a:ext cx="1800225" cy="1800225"/>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00000">
            <a:off x="8039101" y="2786286"/>
            <a:ext cx="1800225" cy="1800225"/>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634978" y="664428"/>
            <a:ext cx="5018882" cy="1261433"/>
            <a:chOff x="3634978" y="664428"/>
            <a:chExt cx="5018882" cy="1261433"/>
          </a:xfrm>
        </p:grpSpPr>
        <p:sp>
          <p:nvSpPr>
            <p:cNvPr id="13" name="文本框 6"/>
            <p:cNvSpPr txBox="1">
              <a:spLocks noChangeArrowheads="1"/>
            </p:cNvSpPr>
            <p:nvPr/>
          </p:nvSpPr>
          <p:spPr bwMode="auto">
            <a:xfrm>
              <a:off x="4829969" y="664428"/>
              <a:ext cx="26289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5400" spc="1300" dirty="0" smtClean="0">
                  <a:solidFill>
                    <a:schemeClr val="bg1"/>
                  </a:solidFill>
                  <a:latin typeface="造字工房悦黑体验版纤细体" pitchFamily="50" charset="-122"/>
                  <a:ea typeface="造字工房悦黑体验版纤细体" pitchFamily="50" charset="-122"/>
                </a:rPr>
                <a:t>极 简</a:t>
              </a:r>
              <a:endParaRPr lang="zh-CN" altLang="en-US" sz="5400" spc="1300" dirty="0">
                <a:solidFill>
                  <a:schemeClr val="bg1"/>
                </a:solidFill>
                <a:latin typeface="造字工房悦黑体验版纤细体" pitchFamily="50" charset="-122"/>
                <a:ea typeface="造字工房悦黑体验版纤细体" pitchFamily="50" charset="-122"/>
              </a:endParaRPr>
            </a:p>
          </p:txBody>
        </p:sp>
        <p:sp>
          <p:nvSpPr>
            <p:cNvPr id="18" name="文本框 6"/>
            <p:cNvSpPr txBox="1">
              <a:spLocks noChangeArrowheads="1"/>
            </p:cNvSpPr>
            <p:nvPr/>
          </p:nvSpPr>
          <p:spPr bwMode="auto">
            <a:xfrm>
              <a:off x="3634978" y="1525751"/>
              <a:ext cx="50188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spc="1300" dirty="0" smtClean="0">
                  <a:solidFill>
                    <a:schemeClr val="bg1"/>
                  </a:solidFill>
                  <a:latin typeface="造字工房悦黑体验版纤细体" pitchFamily="50" charset="-122"/>
                  <a:ea typeface="造字工房悦黑体验版纤细体" pitchFamily="50" charset="-122"/>
                </a:rPr>
                <a:t>Minimal Art</a:t>
              </a:r>
              <a:endParaRPr lang="zh-CN" altLang="en-US" sz="2000" spc="1300" dirty="0">
                <a:solidFill>
                  <a:schemeClr val="bg1"/>
                </a:solidFill>
                <a:latin typeface="造字工房悦黑体验版纤细体" pitchFamily="50" charset="-122"/>
                <a:ea typeface="造字工房悦黑体验版纤细体" pitchFamily="50" charset="-122"/>
              </a:endParaRPr>
            </a:p>
          </p:txBody>
        </p:sp>
      </p:grpSp>
      <p:sp>
        <p:nvSpPr>
          <p:cNvPr id="19" name="文本框 18"/>
          <p:cNvSpPr txBox="1"/>
          <p:nvPr/>
        </p:nvSpPr>
        <p:spPr>
          <a:xfrm>
            <a:off x="2271030" y="3394010"/>
            <a:ext cx="1982565" cy="584775"/>
          </a:xfrm>
          <a:prstGeom prst="rect">
            <a:avLst/>
          </a:prstGeom>
          <a:noFill/>
        </p:spPr>
        <p:txBody>
          <a:bodyPr wrap="square" rtlCol="0">
            <a:spAutoFit/>
          </a:bodyPr>
          <a:lstStyle/>
          <a:p>
            <a:pPr algn="ctr"/>
            <a:r>
              <a:rPr lang="zh-CN" altLang="en-US" sz="3200" dirty="0" smtClean="0">
                <a:solidFill>
                  <a:schemeClr val="bg1">
                    <a:lumMod val="95000"/>
                  </a:schemeClr>
                </a:solidFill>
                <a:latin typeface="造字工房悦黑体验版纤细体" pitchFamily="50" charset="-122"/>
                <a:ea typeface="造字工房悦黑体验版纤细体" pitchFamily="50" charset="-122"/>
              </a:rPr>
              <a:t>极致追求</a:t>
            </a:r>
            <a:endParaRPr lang="zh-CN" altLang="en-US" sz="3200" dirty="0">
              <a:solidFill>
                <a:schemeClr val="bg1">
                  <a:lumMod val="95000"/>
                </a:schemeClr>
              </a:solidFill>
              <a:latin typeface="造字工房悦黑体验版纤细体" pitchFamily="50" charset="-122"/>
              <a:ea typeface="造字工房悦黑体验版纤细体" pitchFamily="50" charset="-122"/>
            </a:endParaRPr>
          </a:p>
        </p:txBody>
      </p:sp>
      <p:sp>
        <p:nvSpPr>
          <p:cNvPr id="20" name="文本框 19"/>
          <p:cNvSpPr txBox="1"/>
          <p:nvPr/>
        </p:nvSpPr>
        <p:spPr>
          <a:xfrm>
            <a:off x="5104717" y="3394010"/>
            <a:ext cx="1982565" cy="584775"/>
          </a:xfrm>
          <a:prstGeom prst="rect">
            <a:avLst/>
          </a:prstGeom>
          <a:noFill/>
        </p:spPr>
        <p:txBody>
          <a:bodyPr wrap="square" rtlCol="0">
            <a:spAutoFit/>
          </a:bodyPr>
          <a:lstStyle/>
          <a:p>
            <a:pPr algn="ctr"/>
            <a:r>
              <a:rPr lang="zh-CN" altLang="en-US" sz="3200" dirty="0" smtClean="0">
                <a:solidFill>
                  <a:schemeClr val="bg1">
                    <a:lumMod val="95000"/>
                  </a:schemeClr>
                </a:solidFill>
                <a:latin typeface="造字工房悦黑体验版纤细体" pitchFamily="50" charset="-122"/>
                <a:ea typeface="造字工房悦黑体验版纤细体" pitchFamily="50" charset="-122"/>
              </a:rPr>
              <a:t>简约优雅</a:t>
            </a:r>
            <a:endParaRPr lang="zh-CN" altLang="en-US" sz="3200" dirty="0">
              <a:solidFill>
                <a:schemeClr val="bg1">
                  <a:lumMod val="95000"/>
                </a:schemeClr>
              </a:solidFill>
              <a:latin typeface="造字工房悦黑体验版纤细体" pitchFamily="50" charset="-122"/>
              <a:ea typeface="造字工房悦黑体验版纤细体" pitchFamily="50" charset="-122"/>
            </a:endParaRPr>
          </a:p>
        </p:txBody>
      </p:sp>
      <p:sp>
        <p:nvSpPr>
          <p:cNvPr id="21" name="文本框 20"/>
          <p:cNvSpPr txBox="1"/>
          <p:nvPr/>
        </p:nvSpPr>
        <p:spPr>
          <a:xfrm>
            <a:off x="7947930" y="3394010"/>
            <a:ext cx="1982565" cy="584775"/>
          </a:xfrm>
          <a:prstGeom prst="rect">
            <a:avLst/>
          </a:prstGeom>
          <a:noFill/>
        </p:spPr>
        <p:txBody>
          <a:bodyPr wrap="square" rtlCol="0">
            <a:spAutoFit/>
          </a:bodyPr>
          <a:lstStyle/>
          <a:p>
            <a:pPr algn="ctr"/>
            <a:r>
              <a:rPr lang="zh-CN" altLang="en-US" sz="3200" dirty="0" smtClean="0">
                <a:solidFill>
                  <a:schemeClr val="bg1">
                    <a:lumMod val="95000"/>
                  </a:schemeClr>
                </a:solidFill>
                <a:latin typeface="造字工房悦黑体验版纤细体" pitchFamily="50" charset="-122"/>
                <a:ea typeface="造字工房悦黑体验版纤细体" pitchFamily="50" charset="-122"/>
              </a:rPr>
              <a:t>哲学思想</a:t>
            </a:r>
            <a:endParaRPr lang="zh-CN" altLang="en-US" sz="3200" dirty="0">
              <a:solidFill>
                <a:schemeClr val="bg1">
                  <a:lumMod val="95000"/>
                </a:schemeClr>
              </a:solidFill>
              <a:latin typeface="造字工房悦黑体验版纤细体" pitchFamily="50" charset="-122"/>
              <a:ea typeface="造字工房悦黑体验版纤细体" pitchFamily="50" charset="-122"/>
            </a:endParaRPr>
          </a:p>
        </p:txBody>
      </p:sp>
      <p:grpSp>
        <p:nvGrpSpPr>
          <p:cNvPr id="4" name="组合 3"/>
          <p:cNvGrpSpPr/>
          <p:nvPr/>
        </p:nvGrpSpPr>
        <p:grpSpPr>
          <a:xfrm>
            <a:off x="9085040" y="5579550"/>
            <a:ext cx="2237920" cy="941388"/>
            <a:chOff x="9085040" y="5579550"/>
            <a:chExt cx="2237920" cy="941388"/>
          </a:xfrm>
        </p:grpSpPr>
        <p:sp>
          <p:nvSpPr>
            <p:cNvPr id="22" name="矩形 21"/>
            <p:cNvSpPr/>
            <p:nvPr/>
          </p:nvSpPr>
          <p:spPr>
            <a:xfrm>
              <a:off x="9121552" y="5732744"/>
              <a:ext cx="549275" cy="630238"/>
            </a:xfrm>
            <a:prstGeom prst="rect">
              <a:avLst/>
            </a:prstGeom>
            <a:solidFill>
              <a:srgbClr val="7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矩形 42"/>
            <p:cNvSpPr>
              <a:spLocks noChangeArrowheads="1"/>
            </p:cNvSpPr>
            <p:nvPr/>
          </p:nvSpPr>
          <p:spPr bwMode="auto">
            <a:xfrm>
              <a:off x="9670827" y="5716651"/>
              <a:ext cx="16521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ct val="0"/>
                </a:spcBef>
                <a:spcAft>
                  <a:spcPts val="1000"/>
                </a:spcAft>
                <a:buFontTx/>
                <a:buNone/>
              </a:pPr>
              <a:r>
                <a:rPr lang="zh-CN" altLang="en-US" sz="1200" dirty="0" smtClean="0">
                  <a:solidFill>
                    <a:schemeClr val="bg1"/>
                  </a:solidFill>
                  <a:latin typeface="造字工房尚雅（非商用）常规体" pitchFamily="50" charset="-122"/>
                  <a:ea typeface="造字工房尚雅（非商用）常规体" pitchFamily="50" charset="-122"/>
                  <a:cs typeface="Times New Roman" panose="02020603050405020304" pitchFamily="18" charset="0"/>
                </a:rPr>
                <a:t>第二次世界大战之后兴起的一个艺术派系</a:t>
              </a:r>
              <a:endParaRPr lang="en-US" altLang="zh-CN" sz="1200" dirty="0">
                <a:solidFill>
                  <a:schemeClr val="bg1"/>
                </a:solidFill>
                <a:latin typeface="造字工房尚雅（非商用）常规体" pitchFamily="50" charset="-122"/>
                <a:ea typeface="造字工房尚雅（非商用）常规体" pitchFamily="50" charset="-122"/>
                <a:cs typeface="Times New Roman" panose="02020603050405020304" pitchFamily="18" charset="0"/>
              </a:endParaRPr>
            </a:p>
          </p:txBody>
        </p:sp>
        <p:cxnSp>
          <p:nvCxnSpPr>
            <p:cNvPr id="25" name="直接连接符 24"/>
            <p:cNvCxnSpPr/>
            <p:nvPr/>
          </p:nvCxnSpPr>
          <p:spPr>
            <a:xfrm>
              <a:off x="9689878" y="5732744"/>
              <a:ext cx="0" cy="6159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文本框 49"/>
            <p:cNvSpPr txBox="1">
              <a:spLocks noChangeArrowheads="1"/>
            </p:cNvSpPr>
            <p:nvPr/>
          </p:nvSpPr>
          <p:spPr bwMode="auto">
            <a:xfrm>
              <a:off x="9085040" y="5579550"/>
              <a:ext cx="61277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15000"/>
                </a:lnSpc>
                <a:spcBef>
                  <a:spcPct val="0"/>
                </a:spcBef>
                <a:spcAft>
                  <a:spcPts val="1000"/>
                </a:spcAft>
                <a:buFontTx/>
                <a:buNone/>
              </a:pPr>
              <a:r>
                <a:rPr lang="zh-CN" altLang="en-US" sz="4800" dirty="0">
                  <a:solidFill>
                    <a:schemeClr val="bg1"/>
                  </a:solidFill>
                  <a:latin typeface="造字工房朗宋（非商用）常规体" pitchFamily="50" charset="-122"/>
                  <a:ea typeface="造字工房朗宋（非商用）常规体" pitchFamily="50" charset="-122"/>
                  <a:cs typeface="Times New Roman" panose="02020603050405020304" pitchFamily="18" charset="0"/>
                </a:rPr>
                <a:t>源</a:t>
              </a:r>
            </a:p>
          </p:txBody>
        </p:sp>
      </p:grpSp>
    </p:spTree>
    <p:extLst>
      <p:ext uri="{BB962C8B-B14F-4D97-AF65-F5344CB8AC3E}">
        <p14:creationId xmlns:p14="http://schemas.microsoft.com/office/powerpoint/2010/main" val="12308028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800"/>
                                        <p:tgtEl>
                                          <p:spTgt spid="2"/>
                                        </p:tgtEl>
                                      </p:cBhvr>
                                    </p:animEffect>
                                  </p:childTnLst>
                                </p:cTn>
                              </p:par>
                            </p:childTnLst>
                          </p:cTn>
                        </p:par>
                        <p:par>
                          <p:cTn id="8" fill="hold">
                            <p:stCondLst>
                              <p:cond delay="1800"/>
                            </p:stCondLst>
                            <p:childTnLst>
                              <p:par>
                                <p:cTn id="9" presetID="21"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heel(1)">
                                      <p:cBhvr>
                                        <p:cTn id="11" dur="3200"/>
                                        <p:tgtEl>
                                          <p:spTgt spid="14"/>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heel(1)">
                                      <p:cBhvr>
                                        <p:cTn id="14" dur="3200"/>
                                        <p:tgtEl>
                                          <p:spTgt spid="15"/>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heel(1)">
                                      <p:cBhvr>
                                        <p:cTn id="17" dur="3200"/>
                                        <p:tgtEl>
                                          <p:spTgt spid="16"/>
                                        </p:tgtEl>
                                      </p:cBhvr>
                                    </p:animEffect>
                                  </p:childTnLst>
                                </p:cTn>
                              </p:par>
                            </p:childTnLst>
                          </p:cTn>
                        </p:par>
                        <p:par>
                          <p:cTn id="18" fill="hold">
                            <p:stCondLst>
                              <p:cond delay="5000"/>
                            </p:stCondLst>
                            <p:childTnLst>
                              <p:par>
                                <p:cTn id="19" presetID="53" presetClass="entr" presetSubtype="16"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1300" fill="hold"/>
                                        <p:tgtEl>
                                          <p:spTgt spid="19"/>
                                        </p:tgtEl>
                                        <p:attrNameLst>
                                          <p:attrName>ppt_w</p:attrName>
                                        </p:attrNameLst>
                                      </p:cBhvr>
                                      <p:tavLst>
                                        <p:tav tm="0">
                                          <p:val>
                                            <p:fltVal val="0"/>
                                          </p:val>
                                        </p:tav>
                                        <p:tav tm="100000">
                                          <p:val>
                                            <p:strVal val="#ppt_w"/>
                                          </p:val>
                                        </p:tav>
                                      </p:tavLst>
                                    </p:anim>
                                    <p:anim calcmode="lin" valueType="num">
                                      <p:cBhvr>
                                        <p:cTn id="22" dur="1300" fill="hold"/>
                                        <p:tgtEl>
                                          <p:spTgt spid="19"/>
                                        </p:tgtEl>
                                        <p:attrNameLst>
                                          <p:attrName>ppt_h</p:attrName>
                                        </p:attrNameLst>
                                      </p:cBhvr>
                                      <p:tavLst>
                                        <p:tav tm="0">
                                          <p:val>
                                            <p:fltVal val="0"/>
                                          </p:val>
                                        </p:tav>
                                        <p:tav tm="100000">
                                          <p:val>
                                            <p:strVal val="#ppt_h"/>
                                          </p:val>
                                        </p:tav>
                                      </p:tavLst>
                                    </p:anim>
                                    <p:animEffect transition="in" filter="fade">
                                      <p:cBhvr>
                                        <p:cTn id="23" dur="1300"/>
                                        <p:tgtEl>
                                          <p:spTgt spid="1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1300" fill="hold"/>
                                        <p:tgtEl>
                                          <p:spTgt spid="20"/>
                                        </p:tgtEl>
                                        <p:attrNameLst>
                                          <p:attrName>ppt_w</p:attrName>
                                        </p:attrNameLst>
                                      </p:cBhvr>
                                      <p:tavLst>
                                        <p:tav tm="0">
                                          <p:val>
                                            <p:fltVal val="0"/>
                                          </p:val>
                                        </p:tav>
                                        <p:tav tm="100000">
                                          <p:val>
                                            <p:strVal val="#ppt_w"/>
                                          </p:val>
                                        </p:tav>
                                      </p:tavLst>
                                    </p:anim>
                                    <p:anim calcmode="lin" valueType="num">
                                      <p:cBhvr>
                                        <p:cTn id="27" dur="1300" fill="hold"/>
                                        <p:tgtEl>
                                          <p:spTgt spid="20"/>
                                        </p:tgtEl>
                                        <p:attrNameLst>
                                          <p:attrName>ppt_h</p:attrName>
                                        </p:attrNameLst>
                                      </p:cBhvr>
                                      <p:tavLst>
                                        <p:tav tm="0">
                                          <p:val>
                                            <p:fltVal val="0"/>
                                          </p:val>
                                        </p:tav>
                                        <p:tav tm="100000">
                                          <p:val>
                                            <p:strVal val="#ppt_h"/>
                                          </p:val>
                                        </p:tav>
                                      </p:tavLst>
                                    </p:anim>
                                    <p:animEffect transition="in" filter="fade">
                                      <p:cBhvr>
                                        <p:cTn id="28" dur="1300"/>
                                        <p:tgtEl>
                                          <p:spTgt spid="2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300" fill="hold"/>
                                        <p:tgtEl>
                                          <p:spTgt spid="21"/>
                                        </p:tgtEl>
                                        <p:attrNameLst>
                                          <p:attrName>ppt_w</p:attrName>
                                        </p:attrNameLst>
                                      </p:cBhvr>
                                      <p:tavLst>
                                        <p:tav tm="0">
                                          <p:val>
                                            <p:fltVal val="0"/>
                                          </p:val>
                                        </p:tav>
                                        <p:tav tm="100000">
                                          <p:val>
                                            <p:strVal val="#ppt_w"/>
                                          </p:val>
                                        </p:tav>
                                      </p:tavLst>
                                    </p:anim>
                                    <p:anim calcmode="lin" valueType="num">
                                      <p:cBhvr>
                                        <p:cTn id="32" dur="1300" fill="hold"/>
                                        <p:tgtEl>
                                          <p:spTgt spid="21"/>
                                        </p:tgtEl>
                                        <p:attrNameLst>
                                          <p:attrName>ppt_h</p:attrName>
                                        </p:attrNameLst>
                                      </p:cBhvr>
                                      <p:tavLst>
                                        <p:tav tm="0">
                                          <p:val>
                                            <p:fltVal val="0"/>
                                          </p:val>
                                        </p:tav>
                                        <p:tav tm="100000">
                                          <p:val>
                                            <p:strVal val="#ppt_h"/>
                                          </p:val>
                                        </p:tav>
                                      </p:tavLst>
                                    </p:anim>
                                    <p:animEffect transition="in" filter="fade">
                                      <p:cBhvr>
                                        <p:cTn id="33" dur="1300"/>
                                        <p:tgtEl>
                                          <p:spTgt spid="21"/>
                                        </p:tgtEl>
                                      </p:cBhvr>
                                    </p:animEffect>
                                  </p:childTnLst>
                                </p:cTn>
                              </p:par>
                            </p:childTnLst>
                          </p:cTn>
                        </p:par>
                        <p:par>
                          <p:cTn id="34" fill="hold">
                            <p:stCondLst>
                              <p:cond delay="630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9"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8" name="文本框 6"/>
          <p:cNvSpPr txBox="1">
            <a:spLocks noChangeArrowheads="1"/>
          </p:cNvSpPr>
          <p:nvPr/>
        </p:nvSpPr>
        <p:spPr bwMode="auto">
          <a:xfrm>
            <a:off x="1119584" y="2252930"/>
            <a:ext cx="1015801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8000" b="1" spc="600" dirty="0" smtClean="0">
                <a:solidFill>
                  <a:schemeClr val="bg1"/>
                </a:solidFill>
                <a:latin typeface="微软雅黑" panose="020B0503020204020204" pitchFamily="34" charset="-122"/>
                <a:ea typeface="微软雅黑" panose="020B0503020204020204" pitchFamily="34" charset="-122"/>
              </a:rPr>
              <a:t>FOR EXAMPLE</a:t>
            </a:r>
            <a:endParaRPr lang="zh-CN" altLang="en-US" sz="8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659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1700" fill="hold"/>
                                        <p:tgtEl>
                                          <p:spTgt spid="1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700" fill="hold"/>
                                        <p:tgtEl>
                                          <p:spTgt spid="18">
                                            <p:txEl>
                                              <p:pRg st="0" end="0"/>
                                            </p:txEl>
                                          </p:spTgt>
                                        </p:tgtEl>
                                        <p:attrNameLst>
                                          <p:attrName>ppt_y</p:attrName>
                                        </p:attrNameLst>
                                      </p:cBhvr>
                                      <p:tavLst>
                                        <p:tav tm="0">
                                          <p:val>
                                            <p:strVal val="#ppt_y"/>
                                          </p:val>
                                        </p:tav>
                                        <p:tav tm="100000">
                                          <p:val>
                                            <p:strVal val="#ppt_y"/>
                                          </p:val>
                                        </p:tav>
                                      </p:tavLst>
                                    </p:anim>
                                    <p:anim calcmode="lin" valueType="num">
                                      <p:cBhvr>
                                        <p:cTn id="9" dur="1700" fill="hold"/>
                                        <p:tgtEl>
                                          <p:spTgt spid="1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700" fill="hold"/>
                                        <p:tgtEl>
                                          <p:spTgt spid="1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700" tmFilter="0,0; .5, 1; 1, 1"/>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8" name="文本框 6"/>
          <p:cNvSpPr txBox="1">
            <a:spLocks noChangeArrowheads="1"/>
          </p:cNvSpPr>
          <p:nvPr/>
        </p:nvSpPr>
        <p:spPr bwMode="auto">
          <a:xfrm>
            <a:off x="1024334" y="1852880"/>
            <a:ext cx="1015801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8000" b="1" spc="600" dirty="0" smtClean="0">
                <a:solidFill>
                  <a:schemeClr val="bg1"/>
                </a:solidFill>
                <a:latin typeface="微软雅黑" panose="020B0503020204020204" pitchFamily="34" charset="-122"/>
                <a:ea typeface="微软雅黑" panose="020B0503020204020204" pitchFamily="34" charset="-122"/>
              </a:rPr>
              <a:t>JUST FOR</a:t>
            </a:r>
          </a:p>
          <a:p>
            <a:pPr algn="ctr" eaLnBrk="1" hangingPunct="1">
              <a:lnSpc>
                <a:spcPct val="100000"/>
              </a:lnSpc>
              <a:spcBef>
                <a:spcPct val="0"/>
              </a:spcBef>
              <a:buFontTx/>
              <a:buNone/>
            </a:pPr>
            <a:r>
              <a:rPr lang="en-US" altLang="zh-CN" sz="8000" b="1" spc="600" dirty="0" smtClean="0">
                <a:solidFill>
                  <a:schemeClr val="bg1"/>
                </a:solidFill>
                <a:latin typeface="微软雅黑" panose="020B0503020204020204" pitchFamily="34" charset="-122"/>
                <a:ea typeface="微软雅黑" panose="020B0503020204020204" pitchFamily="34" charset="-122"/>
              </a:rPr>
              <a:t>POWERPOINT </a:t>
            </a:r>
            <a:endParaRPr lang="zh-CN" altLang="en-US" sz="8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36542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5234224" y="887024"/>
            <a:ext cx="1723549" cy="923330"/>
          </a:xfrm>
          <a:prstGeom prst="rect">
            <a:avLst/>
          </a:prstGeom>
        </p:spPr>
        <p:txBody>
          <a:bodyPr wrap="none">
            <a:spAutoFit/>
          </a:bodyPr>
          <a:lstStyle/>
          <a:p>
            <a:pPr algn="ctr"/>
            <a:r>
              <a:rPr lang="zh-CN" altLang="en-US" sz="5400" spc="600" dirty="0" smtClean="0">
                <a:solidFill>
                  <a:schemeClr val="tx1">
                    <a:lumMod val="85000"/>
                    <a:lumOff val="15000"/>
                  </a:schemeClr>
                </a:solidFill>
                <a:latin typeface="造字工房悦黑（非商用）纤细体" pitchFamily="50" charset="-122"/>
                <a:ea typeface="造字工房悦黑（非商用）纤细体" pitchFamily="50" charset="-122"/>
              </a:rPr>
              <a:t>目</a:t>
            </a:r>
            <a:r>
              <a:rPr lang="zh-TW" altLang="en-US" sz="5400" spc="600" dirty="0" smtClean="0">
                <a:solidFill>
                  <a:schemeClr val="tx1">
                    <a:lumMod val="85000"/>
                    <a:lumOff val="15000"/>
                  </a:schemeClr>
                </a:solidFill>
                <a:latin typeface="造字工房悦黑（非商用）纤细体" pitchFamily="50" charset="-122"/>
                <a:ea typeface="造字工房悦黑（非商用）纤细体" pitchFamily="50" charset="-122"/>
              </a:rPr>
              <a:t>錄</a:t>
            </a:r>
            <a:endParaRPr lang="zh-CN" altLang="en-US" sz="5400" spc="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5" name="圆角矩形 4"/>
          <p:cNvSpPr/>
          <p:nvPr/>
        </p:nvSpPr>
        <p:spPr>
          <a:xfrm>
            <a:off x="3883334" y="2132715"/>
            <a:ext cx="4479615" cy="728503"/>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6" name="圆角矩形 5"/>
          <p:cNvSpPr/>
          <p:nvPr/>
        </p:nvSpPr>
        <p:spPr>
          <a:xfrm>
            <a:off x="3883334" y="3124903"/>
            <a:ext cx="4479615" cy="728503"/>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7" name="圆角矩形 6"/>
          <p:cNvSpPr/>
          <p:nvPr/>
        </p:nvSpPr>
        <p:spPr>
          <a:xfrm>
            <a:off x="3883334" y="4117091"/>
            <a:ext cx="4479615" cy="728503"/>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2" name="矩形 1"/>
          <p:cNvSpPr/>
          <p:nvPr/>
        </p:nvSpPr>
        <p:spPr>
          <a:xfrm>
            <a:off x="5285519" y="2244793"/>
            <a:ext cx="1620957" cy="523220"/>
          </a:xfrm>
          <a:prstGeom prst="rect">
            <a:avLst/>
          </a:prstGeom>
        </p:spPr>
        <p:txBody>
          <a:bodyPr wrap="none">
            <a:spAutoFit/>
          </a:bodyPr>
          <a:lstStyle/>
          <a:p>
            <a:pPr algn="ctr"/>
            <a:r>
              <a:rPr lang="zh-TW" altLang="en-US" sz="2800" dirty="0" smtClean="0">
                <a:solidFill>
                  <a:schemeClr val="tx1">
                    <a:lumMod val="85000"/>
                    <a:lumOff val="15000"/>
                  </a:schemeClr>
                </a:solidFill>
                <a:latin typeface="造字工房悦黑（非商用）纤细体" pitchFamily="50" charset="-122"/>
                <a:ea typeface="造字工房悦黑（非商用）纤细体" pitchFamily="50" charset="-122"/>
              </a:rPr>
              <a:t>研究動機</a:t>
            </a:r>
            <a:endParaRPr lang="zh-CN" altLang="en-US" sz="28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3" name="矩形 2"/>
          <p:cNvSpPr/>
          <p:nvPr/>
        </p:nvSpPr>
        <p:spPr>
          <a:xfrm>
            <a:off x="5285520" y="3227544"/>
            <a:ext cx="1620957" cy="523220"/>
          </a:xfrm>
          <a:prstGeom prst="rect">
            <a:avLst/>
          </a:prstGeom>
        </p:spPr>
        <p:txBody>
          <a:bodyPr wrap="none">
            <a:spAutoFit/>
          </a:bodyPr>
          <a:lstStyle/>
          <a:p>
            <a:pPr algn="ctr"/>
            <a:r>
              <a:rPr lang="zh-TW" altLang="en-US" sz="2800" dirty="0" smtClean="0">
                <a:solidFill>
                  <a:schemeClr val="tx1">
                    <a:lumMod val="85000"/>
                    <a:lumOff val="15000"/>
                  </a:schemeClr>
                </a:solidFill>
                <a:latin typeface="造字工房悦黑（非商用）纤细体" pitchFamily="50" charset="-122"/>
                <a:ea typeface="造字工房悦黑（非商用）纤细体" pitchFamily="50" charset="-122"/>
              </a:rPr>
              <a:t>網頁</a:t>
            </a:r>
            <a:r>
              <a:rPr lang="en-US" altLang="zh-TW" sz="2800" dirty="0" smtClean="0">
                <a:solidFill>
                  <a:schemeClr val="tx1">
                    <a:lumMod val="85000"/>
                    <a:lumOff val="15000"/>
                  </a:schemeClr>
                </a:solidFill>
                <a:latin typeface="造字工房悦黑（非商用）纤细体" pitchFamily="50" charset="-122"/>
                <a:ea typeface="造字工房悦黑（非商用）纤细体" pitchFamily="50" charset="-122"/>
              </a:rPr>
              <a:t>demo</a:t>
            </a:r>
            <a:endParaRPr lang="zh-CN" altLang="en-US" sz="28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8" name="矩形 7"/>
          <p:cNvSpPr/>
          <p:nvPr/>
        </p:nvSpPr>
        <p:spPr>
          <a:xfrm>
            <a:off x="5285518" y="4219732"/>
            <a:ext cx="1620957" cy="523220"/>
          </a:xfrm>
          <a:prstGeom prst="rect">
            <a:avLst/>
          </a:prstGeom>
        </p:spPr>
        <p:txBody>
          <a:bodyPr wrap="none">
            <a:spAutoFit/>
          </a:bodyPr>
          <a:lstStyle/>
          <a:p>
            <a:pPr algn="ctr"/>
            <a:r>
              <a:rPr lang="zh-TW" altLang="en-US" sz="2800" dirty="0">
                <a:solidFill>
                  <a:schemeClr val="tx1">
                    <a:lumMod val="85000"/>
                    <a:lumOff val="15000"/>
                  </a:schemeClr>
                </a:solidFill>
                <a:latin typeface="造字工房悦黑（非商用）纤细体" pitchFamily="50" charset="-122"/>
                <a:ea typeface="造字工房悦黑（非商用）纤细体" pitchFamily="50" charset="-122"/>
              </a:rPr>
              <a:t>網頁</a:t>
            </a:r>
            <a:r>
              <a:rPr lang="zh-TW" altLang="en-US" sz="2800" dirty="0" smtClean="0">
                <a:solidFill>
                  <a:schemeClr val="tx1">
                    <a:lumMod val="85000"/>
                    <a:lumOff val="15000"/>
                  </a:schemeClr>
                </a:solidFill>
                <a:latin typeface="造字工房悦黑（非商用）纤细体" pitchFamily="50" charset="-122"/>
                <a:ea typeface="造字工房悦黑（非商用）纤细体" pitchFamily="50" charset="-122"/>
              </a:rPr>
              <a:t>功能</a:t>
            </a:r>
            <a:endParaRPr lang="zh-CN" altLang="en-US" sz="28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12" name="圆角矩形 6"/>
          <p:cNvSpPr/>
          <p:nvPr/>
        </p:nvSpPr>
        <p:spPr>
          <a:xfrm>
            <a:off x="3883334" y="5109279"/>
            <a:ext cx="4479615" cy="728503"/>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13" name="矩形 12"/>
          <p:cNvSpPr/>
          <p:nvPr/>
        </p:nvSpPr>
        <p:spPr>
          <a:xfrm>
            <a:off x="5285518" y="5211920"/>
            <a:ext cx="1620957" cy="523220"/>
          </a:xfrm>
          <a:prstGeom prst="rect">
            <a:avLst/>
          </a:prstGeom>
        </p:spPr>
        <p:txBody>
          <a:bodyPr wrap="none">
            <a:spAutoFit/>
          </a:bodyPr>
          <a:lstStyle/>
          <a:p>
            <a:pPr algn="ctr"/>
            <a:r>
              <a:rPr lang="zh-TW" altLang="en-US" sz="2800" dirty="0" smtClean="0">
                <a:solidFill>
                  <a:schemeClr val="tx1">
                    <a:lumMod val="85000"/>
                    <a:lumOff val="15000"/>
                  </a:schemeClr>
                </a:solidFill>
                <a:latin typeface="造字工房悦黑（非商用）纤细体" pitchFamily="50" charset="-122"/>
                <a:ea typeface="造字工房悦黑（非商用）纤细体" pitchFamily="50" charset="-122"/>
              </a:rPr>
              <a:t>未來目標</a:t>
            </a:r>
            <a:endParaRPr lang="zh-CN" altLang="en-US" sz="2800" dirty="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1151507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500"/>
                                        <p:tgtEl>
                                          <p:spTgt spid="5"/>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1500"/>
                                        <p:tgtEl>
                                          <p:spTgt spid="6"/>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1500"/>
                                        <p:tgtEl>
                                          <p:spTgt spid="7"/>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heel(1)">
                                      <p:cBhvr>
                                        <p:cTn id="21" dur="1500"/>
                                        <p:tgtEl>
                                          <p:spTgt spid="12"/>
                                        </p:tgtEl>
                                      </p:cBhvr>
                                    </p:animEffect>
                                  </p:childTnLst>
                                </p:cTn>
                              </p:par>
                            </p:childTnLst>
                          </p:cTn>
                        </p:par>
                        <p:par>
                          <p:cTn id="22" fill="hold">
                            <p:stCondLst>
                              <p:cond delay="1500"/>
                            </p:stCondLst>
                            <p:childTnLst>
                              <p:par>
                                <p:cTn id="23" presetID="1" presetClass="entr" presetSubtype="0" fill="hold" grpId="1" nodeType="after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par>
                          <p:cTn id="25" fill="hold">
                            <p:stCondLst>
                              <p:cond delay="1500"/>
                            </p:stCondLst>
                            <p:childTnLst>
                              <p:par>
                                <p:cTn id="26" presetID="56" presetClass="path" presetSubtype="0" accel="20000" decel="34000" fill="hold" grpId="0" nodeType="afterEffect">
                                  <p:stCondLst>
                                    <p:cond delay="0"/>
                                  </p:stCondLst>
                                  <p:childTnLst>
                                    <p:animMotion origin="layout" path="M 0 0.00626 L 0.58216 -0.31226 " pathEditMode="fixed" rAng="0" ptsTypes="AA">
                                      <p:cBhvr>
                                        <p:cTn id="27" dur="900" spd="-100000" fill="hold"/>
                                        <p:tgtEl>
                                          <p:spTgt spid="2"/>
                                        </p:tgtEl>
                                        <p:attrNameLst>
                                          <p:attrName>ppt_x</p:attrName>
                                          <p:attrName>ppt_y</p:attrName>
                                        </p:attrNameLst>
                                      </p:cBhvr>
                                      <p:rCtr x="29102" y="-15926"/>
                                    </p:animMotion>
                                  </p:childTnLst>
                                </p:cTn>
                              </p:par>
                              <p:par>
                                <p:cTn id="28" presetID="1"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childTnLst>
                                </p:cTn>
                              </p:par>
                              <p:par>
                                <p:cTn id="30" presetID="56" presetClass="path" presetSubtype="0" accel="20000" decel="34000" fill="hold" grpId="1" nodeType="withEffect">
                                  <p:stCondLst>
                                    <p:cond delay="0"/>
                                  </p:stCondLst>
                                  <p:childTnLst>
                                    <p:animMotion origin="layout" path="M 0 3.7037E-6 L 0.58854 -0.33357 " pathEditMode="fixed" rAng="0" ptsTypes="AA">
                                      <p:cBhvr>
                                        <p:cTn id="31" dur="900" spd="-100000" fill="hold"/>
                                        <p:tgtEl>
                                          <p:spTgt spid="3"/>
                                        </p:tgtEl>
                                        <p:attrNameLst>
                                          <p:attrName>ppt_x</p:attrName>
                                          <p:attrName>ppt_y</p:attrName>
                                        </p:attrNameLst>
                                      </p:cBhvr>
                                      <p:rCtr x="29427" y="-16690"/>
                                    </p:animMotion>
                                  </p:childTnLst>
                                </p:cTn>
                              </p:par>
                              <p:par>
                                <p:cTn id="32" presetID="1"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childTnLst>
                                </p:cTn>
                              </p:par>
                              <p:par>
                                <p:cTn id="34" presetID="56" presetClass="path" presetSubtype="0" accel="20000" decel="34000" fill="hold" grpId="1" nodeType="withEffect">
                                  <p:stCondLst>
                                    <p:cond delay="0"/>
                                  </p:stCondLst>
                                  <p:childTnLst>
                                    <p:animMotion origin="layout" path="M 0 -2.22222E-6 L 0.59505 -0.34259 " pathEditMode="fixed" rAng="0" ptsTypes="AA">
                                      <p:cBhvr>
                                        <p:cTn id="35" dur="900" spd="-100000" fill="hold"/>
                                        <p:tgtEl>
                                          <p:spTgt spid="8"/>
                                        </p:tgtEl>
                                        <p:attrNameLst>
                                          <p:attrName>ppt_x</p:attrName>
                                          <p:attrName>ppt_y</p:attrName>
                                        </p:attrNameLst>
                                      </p:cBhvr>
                                      <p:rCtr x="29753" y="-17130"/>
                                    </p:animMotion>
                                  </p:childTnLst>
                                </p:cTn>
                              </p:par>
                              <p:par>
                                <p:cTn id="36" presetID="1"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par>
                                <p:cTn id="38" presetID="56" presetClass="path" presetSubtype="0" accel="20000" decel="34000" fill="hold" grpId="1" nodeType="withEffect">
                                  <p:stCondLst>
                                    <p:cond delay="0"/>
                                  </p:stCondLst>
                                  <p:childTnLst>
                                    <p:animMotion origin="layout" path="M 2.5E-6 -4.81481E-6 L 0.59505 -0.34259 " pathEditMode="fixed" rAng="0" ptsTypes="AA">
                                      <p:cBhvr>
                                        <p:cTn id="39" dur="900" spd="-100000" fill="hold"/>
                                        <p:tgtEl>
                                          <p:spTgt spid="13"/>
                                        </p:tgtEl>
                                        <p:attrNameLst>
                                          <p:attrName>ppt_x</p:attrName>
                                          <p:attrName>ppt_y</p:attrName>
                                        </p:attrNameLst>
                                      </p:cBhvr>
                                      <p:rCtr x="29753" y="-171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2" grpId="0"/>
      <p:bldP spid="2" grpId="1"/>
      <p:bldP spid="3" grpId="0"/>
      <p:bldP spid="3" grpId="1"/>
      <p:bldP spid="8" grpId="0"/>
      <p:bldP spid="8" grpId="1"/>
      <p:bldP spid="12" grpId="0" animBg="1"/>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圆角矩形 3"/>
          <p:cNvSpPr/>
          <p:nvPr/>
        </p:nvSpPr>
        <p:spPr>
          <a:xfrm>
            <a:off x="2096170" y="2581275"/>
            <a:ext cx="7999661" cy="169545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5" name="圆角矩形 4"/>
          <p:cNvSpPr/>
          <p:nvPr/>
        </p:nvSpPr>
        <p:spPr>
          <a:xfrm>
            <a:off x="9182660" y="1837079"/>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686610" y="3775457"/>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1947" y="3044280"/>
            <a:ext cx="2448106" cy="769441"/>
          </a:xfrm>
          <a:prstGeom prst="rect">
            <a:avLst/>
          </a:prstGeom>
        </p:spPr>
        <p:txBody>
          <a:bodyPr wrap="none">
            <a:spAutoFit/>
          </a:bodyPr>
          <a:lstStyle/>
          <a:p>
            <a:pPr algn="ctr"/>
            <a:r>
              <a:rPr lang="zh-TW" altLang="en-US" sz="4400" b="1" dirty="0" smtClean="0">
                <a:solidFill>
                  <a:schemeClr val="tx1">
                    <a:lumMod val="85000"/>
                    <a:lumOff val="15000"/>
                  </a:schemeClr>
                </a:solidFill>
                <a:latin typeface="造字工房悦黑（非商用）纤细体" pitchFamily="50" charset="-122"/>
                <a:ea typeface="造字工房悦黑（非商用）纤细体" pitchFamily="50" charset="-122"/>
              </a:rPr>
              <a:t>研究動機</a:t>
            </a:r>
            <a:endParaRPr lang="zh-CN" altLang="en-US" sz="4400" b="1" dirty="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28292802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25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783916" y="152400"/>
            <a:ext cx="3252796" cy="883920"/>
            <a:chOff x="-783916" y="152400"/>
            <a:chExt cx="2707965" cy="544656"/>
          </a:xfrm>
        </p:grpSpPr>
        <p:sp>
          <p:nvSpPr>
            <p:cNvPr id="6" name="圆角矩形 5"/>
            <p:cNvSpPr/>
            <p:nvPr/>
          </p:nvSpPr>
          <p:spPr>
            <a:xfrm>
              <a:off x="-783916" y="152400"/>
              <a:ext cx="2707965" cy="54465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7" name="矩形 6"/>
            <p:cNvSpPr/>
            <p:nvPr/>
          </p:nvSpPr>
          <p:spPr>
            <a:xfrm>
              <a:off x="55046" y="225599"/>
              <a:ext cx="1696424" cy="398258"/>
            </a:xfrm>
            <a:prstGeom prst="rect">
              <a:avLst/>
            </a:prstGeom>
          </p:spPr>
          <p:txBody>
            <a:bodyPr wrap="none">
              <a:spAutoFit/>
            </a:bodyPr>
            <a:lstStyle/>
            <a:p>
              <a:pPr algn="ctr"/>
              <a:r>
                <a:rPr lang="zh-TW" altLang="en-US" sz="3600" b="1" dirty="0" smtClean="0">
                  <a:solidFill>
                    <a:schemeClr val="tx1">
                      <a:lumMod val="85000"/>
                      <a:lumOff val="15000"/>
                    </a:schemeClr>
                  </a:solidFill>
                  <a:latin typeface="造字工房悦黑（非商用）纤细体" pitchFamily="50" charset="-122"/>
                  <a:ea typeface="造字工房悦黑（非商用）纤细体" pitchFamily="50" charset="-122"/>
                </a:rPr>
                <a:t>研究動機</a:t>
              </a:r>
              <a:endParaRPr lang="zh-CN" altLang="en-US" sz="3600" b="1" dirty="0">
                <a:solidFill>
                  <a:schemeClr val="tx1">
                    <a:lumMod val="85000"/>
                    <a:lumOff val="15000"/>
                  </a:schemeClr>
                </a:solidFill>
                <a:latin typeface="造字工房悦黑（非商用）纤细体" pitchFamily="50" charset="-122"/>
                <a:ea typeface="造字工房悦黑（非商用）纤细体" pitchFamily="50" charset="-122"/>
              </a:endParaRPr>
            </a:p>
          </p:txBody>
        </p:sp>
      </p:grpSp>
      <p:sp>
        <p:nvSpPr>
          <p:cNvPr id="8" name="矩形 7"/>
          <p:cNvSpPr/>
          <p:nvPr/>
        </p:nvSpPr>
        <p:spPr>
          <a:xfrm>
            <a:off x="2057228" y="1869707"/>
            <a:ext cx="8077545" cy="3831818"/>
          </a:xfrm>
          <a:prstGeom prst="rect">
            <a:avLst/>
          </a:prstGeom>
        </p:spPr>
        <p:txBody>
          <a:bodyPr wrap="square">
            <a:spAutoFit/>
          </a:bodyPr>
          <a:lstStyle/>
          <a:p>
            <a:pPr>
              <a:lnSpc>
                <a:spcPct val="150000"/>
              </a:lnSpc>
            </a:pP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近年來，飼養寵物的人逐年遞增，其中一原因為物價漲幅過高，導致很多年輕人結婚卻不敢生小孩，進而選擇飼養寵物；另一方面，現代人生活壓力過大，因此選擇飼養療癒的寵物來抒發生活壓力。</a:t>
            </a:r>
            <a:endParaRPr lang="en-US" altLang="zh-TW" dirty="0" smtClean="0">
              <a:solidFill>
                <a:schemeClr val="tx1">
                  <a:lumMod val="85000"/>
                  <a:lumOff val="15000"/>
                </a:schemeClr>
              </a:solidFill>
              <a:latin typeface="造字工房悦黑（非商用）纤细体" pitchFamily="50" charset="-122"/>
              <a:ea typeface="造字工房悦黑（非商用）纤细体" pitchFamily="50" charset="-122"/>
            </a:endParaRPr>
          </a:p>
          <a:p>
            <a:pPr>
              <a:lnSpc>
                <a:spcPct val="150000"/>
              </a:lnSpc>
            </a:pPr>
            <a:endParaRPr lang="en-US" altLang="zh-TW" dirty="0" smtClean="0">
              <a:solidFill>
                <a:schemeClr val="tx1">
                  <a:lumMod val="85000"/>
                  <a:lumOff val="15000"/>
                </a:schemeClr>
              </a:solidFill>
              <a:latin typeface="造字工房悦黑（非商用）纤细体" pitchFamily="50" charset="-122"/>
              <a:ea typeface="造字工房悦黑（非商用）纤细体" pitchFamily="50" charset="-122"/>
            </a:endParaRPr>
          </a:p>
          <a:p>
            <a:pPr>
              <a:lnSpc>
                <a:spcPct val="150000"/>
              </a:lnSpc>
            </a:pPr>
            <a:r>
              <a:rPr lang="zh-TW" altLang="en-US" dirty="0">
                <a:solidFill>
                  <a:schemeClr val="tx1">
                    <a:lumMod val="85000"/>
                    <a:lumOff val="15000"/>
                  </a:schemeClr>
                </a:solidFill>
                <a:latin typeface="造字工房悦黑（非商用）纤细体" pitchFamily="50" charset="-122"/>
                <a:ea typeface="造字工房悦黑（非商用）纤细体" pitchFamily="50" charset="-122"/>
              </a:rPr>
              <a:t>目前寵物管理的網頁並不多，經過組員研討分析後，發現功能基本上都大同小異，也不夠生活化。所以本專題目標做出更貼近生活的網頁，讓寵物和主人之間的關係更緊密，幫助使用者紀錄寵物的日常生活，同時也具備寵物醫院和線上寵物線上寵物商城的功能，讓使用者可以輕鬆查詢寵物醫療和寵物用品等其他相關資訊</a:t>
            </a:r>
            <a:r>
              <a:rPr lang="zh-TW" altLang="en-US" dirty="0" smtClean="0">
                <a:solidFill>
                  <a:schemeClr val="tx1">
                    <a:lumMod val="85000"/>
                    <a:lumOff val="15000"/>
                  </a:schemeClr>
                </a:solidFill>
                <a:latin typeface="造字工房悦黑（非商用）纤细体" pitchFamily="50" charset="-122"/>
                <a:ea typeface="造字工房悦黑（非商用）纤细体" pitchFamily="50" charset="-122"/>
              </a:rPr>
              <a:t>。</a:t>
            </a:r>
            <a:endParaRPr lang="en-US" altLang="zh-TW" dirty="0" smtClean="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59543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圆角矩形 3"/>
          <p:cNvSpPr/>
          <p:nvPr/>
        </p:nvSpPr>
        <p:spPr>
          <a:xfrm>
            <a:off x="2096170" y="2581275"/>
            <a:ext cx="7999661" cy="169545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5" name="圆角矩形 4"/>
          <p:cNvSpPr/>
          <p:nvPr/>
        </p:nvSpPr>
        <p:spPr>
          <a:xfrm>
            <a:off x="9182660" y="1837079"/>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686610" y="3775457"/>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0345" y="3044280"/>
            <a:ext cx="2451312" cy="769441"/>
          </a:xfrm>
          <a:prstGeom prst="rect">
            <a:avLst/>
          </a:prstGeom>
        </p:spPr>
        <p:txBody>
          <a:bodyPr wrap="none">
            <a:spAutoFit/>
          </a:bodyPr>
          <a:lstStyle/>
          <a:p>
            <a:pPr algn="ctr"/>
            <a:r>
              <a:rPr lang="zh-TW" altLang="en-US" sz="4400" b="1" dirty="0" smtClean="0">
                <a:solidFill>
                  <a:schemeClr val="tx1">
                    <a:lumMod val="85000"/>
                    <a:lumOff val="15000"/>
                  </a:schemeClr>
                </a:solidFill>
                <a:latin typeface="造字工房悦黑（非商用）纤细体" pitchFamily="50" charset="-122"/>
                <a:ea typeface="造字工房悦黑（非商用）纤细体" pitchFamily="50" charset="-122"/>
              </a:rPr>
              <a:t>網頁</a:t>
            </a:r>
            <a:r>
              <a:rPr lang="en-US" altLang="zh-TW" sz="4400" b="1" dirty="0" smtClean="0">
                <a:solidFill>
                  <a:schemeClr val="tx1">
                    <a:lumMod val="85000"/>
                    <a:lumOff val="15000"/>
                  </a:schemeClr>
                </a:solidFill>
                <a:latin typeface="造字工房悦黑（非商用）纤细体" pitchFamily="50" charset="-122"/>
                <a:ea typeface="造字工房悦黑（非商用）纤细体" pitchFamily="50" charset="-122"/>
              </a:rPr>
              <a:t>demo</a:t>
            </a:r>
            <a:endParaRPr lang="zh-CN" altLang="en-US" sz="4400" b="1" dirty="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26189704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25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圆角矩形 3"/>
          <p:cNvSpPr/>
          <p:nvPr/>
        </p:nvSpPr>
        <p:spPr>
          <a:xfrm>
            <a:off x="2096170" y="2581275"/>
            <a:ext cx="7999661" cy="169545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5" name="圆角矩形 4"/>
          <p:cNvSpPr/>
          <p:nvPr/>
        </p:nvSpPr>
        <p:spPr>
          <a:xfrm>
            <a:off x="9182660" y="1837079"/>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686610" y="3775457"/>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1947" y="3044280"/>
            <a:ext cx="2448106" cy="769441"/>
          </a:xfrm>
          <a:prstGeom prst="rect">
            <a:avLst/>
          </a:prstGeom>
        </p:spPr>
        <p:txBody>
          <a:bodyPr wrap="none">
            <a:spAutoFit/>
          </a:bodyPr>
          <a:lstStyle/>
          <a:p>
            <a:pPr algn="ctr"/>
            <a:r>
              <a:rPr lang="zh-TW" altLang="en-US" sz="4400" b="1" dirty="0" smtClean="0">
                <a:solidFill>
                  <a:schemeClr val="tx1">
                    <a:lumMod val="85000"/>
                    <a:lumOff val="15000"/>
                  </a:schemeClr>
                </a:solidFill>
                <a:latin typeface="造字工房悦黑（非商用）纤细体" pitchFamily="50" charset="-122"/>
                <a:ea typeface="造字工房悦黑（非商用）纤细体" pitchFamily="50" charset="-122"/>
              </a:rPr>
              <a:t>網頁</a:t>
            </a:r>
            <a:r>
              <a:rPr lang="zh-TW" altLang="en-US" sz="4400" b="1" dirty="0">
                <a:solidFill>
                  <a:schemeClr val="tx1">
                    <a:lumMod val="85000"/>
                    <a:lumOff val="15000"/>
                  </a:schemeClr>
                </a:solidFill>
                <a:latin typeface="造字工房悦黑（非商用）纤细体" pitchFamily="50" charset="-122"/>
                <a:ea typeface="造字工房悦黑（非商用）纤细体" pitchFamily="50" charset="-122"/>
              </a:rPr>
              <a:t>功能</a:t>
            </a:r>
            <a:endParaRPr lang="zh-CN" altLang="en-US" sz="4400" b="1" dirty="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39821647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25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783916" y="152400"/>
            <a:ext cx="3252796" cy="883920"/>
            <a:chOff x="-783916" y="152400"/>
            <a:chExt cx="2707965" cy="544656"/>
          </a:xfrm>
        </p:grpSpPr>
        <p:sp>
          <p:nvSpPr>
            <p:cNvPr id="6" name="圆角矩形 5"/>
            <p:cNvSpPr/>
            <p:nvPr/>
          </p:nvSpPr>
          <p:spPr>
            <a:xfrm>
              <a:off x="-783916" y="152400"/>
              <a:ext cx="2707965" cy="54465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7" name="矩形 6"/>
            <p:cNvSpPr/>
            <p:nvPr/>
          </p:nvSpPr>
          <p:spPr>
            <a:xfrm>
              <a:off x="55051" y="225599"/>
              <a:ext cx="1696424" cy="398258"/>
            </a:xfrm>
            <a:prstGeom prst="rect">
              <a:avLst/>
            </a:prstGeom>
          </p:spPr>
          <p:txBody>
            <a:bodyPr wrap="none">
              <a:spAutoFit/>
            </a:bodyPr>
            <a:lstStyle/>
            <a:p>
              <a:pPr algn="ctr"/>
              <a:r>
                <a:rPr lang="zh-TW" altLang="en-US" sz="3600" b="1" dirty="0" smtClean="0">
                  <a:solidFill>
                    <a:schemeClr val="tx1">
                      <a:lumMod val="85000"/>
                      <a:lumOff val="15000"/>
                    </a:schemeClr>
                  </a:solidFill>
                  <a:latin typeface="造字工房悦黑（非商用）纤细体" pitchFamily="50" charset="-122"/>
                  <a:ea typeface="造字工房悦黑（非商用）纤细体" pitchFamily="50" charset="-122"/>
                </a:rPr>
                <a:t>網頁功能</a:t>
              </a:r>
              <a:endParaRPr lang="zh-CN" altLang="en-US" sz="3600" b="1" dirty="0">
                <a:solidFill>
                  <a:schemeClr val="tx1">
                    <a:lumMod val="85000"/>
                    <a:lumOff val="15000"/>
                  </a:schemeClr>
                </a:solidFill>
                <a:latin typeface="造字工房悦黑（非商用）纤细体" pitchFamily="50" charset="-122"/>
                <a:ea typeface="造字工房悦黑（非商用）纤细体" pitchFamily="50" charset="-122"/>
              </a:endParaRPr>
            </a:p>
          </p:txBody>
        </p:sp>
      </p:grpSp>
    </p:spTree>
    <p:extLst>
      <p:ext uri="{BB962C8B-B14F-4D97-AF65-F5344CB8AC3E}">
        <p14:creationId xmlns:p14="http://schemas.microsoft.com/office/powerpoint/2010/main" val="1783431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圆角矩形 3"/>
          <p:cNvSpPr/>
          <p:nvPr/>
        </p:nvSpPr>
        <p:spPr>
          <a:xfrm>
            <a:off x="2096170" y="2581275"/>
            <a:ext cx="7999661" cy="169545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5" name="圆角矩形 4"/>
          <p:cNvSpPr/>
          <p:nvPr/>
        </p:nvSpPr>
        <p:spPr>
          <a:xfrm>
            <a:off x="9182660" y="1837079"/>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686610" y="3775457"/>
            <a:ext cx="5695950" cy="12072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1947" y="3044280"/>
            <a:ext cx="2448106" cy="769441"/>
          </a:xfrm>
          <a:prstGeom prst="rect">
            <a:avLst/>
          </a:prstGeom>
        </p:spPr>
        <p:txBody>
          <a:bodyPr wrap="none">
            <a:spAutoFit/>
          </a:bodyPr>
          <a:lstStyle/>
          <a:p>
            <a:pPr algn="ctr"/>
            <a:r>
              <a:rPr lang="zh-TW" altLang="en-US" sz="4400" b="1" dirty="0">
                <a:solidFill>
                  <a:schemeClr val="tx1">
                    <a:lumMod val="85000"/>
                    <a:lumOff val="15000"/>
                  </a:schemeClr>
                </a:solidFill>
                <a:latin typeface="造字工房悦黑（非商用）纤细体" pitchFamily="50" charset="-122"/>
                <a:ea typeface="造字工房悦黑（非商用）纤细体" pitchFamily="50" charset="-122"/>
              </a:rPr>
              <a:t>未來目標</a:t>
            </a:r>
            <a:endParaRPr lang="zh-CN" altLang="en-US" sz="4400" b="1" dirty="0">
              <a:solidFill>
                <a:schemeClr val="tx1">
                  <a:lumMod val="85000"/>
                  <a:lumOff val="15000"/>
                </a:schemeClr>
              </a:solidFill>
              <a:latin typeface="造字工房悦黑（非商用）纤细体" pitchFamily="50" charset="-122"/>
              <a:ea typeface="造字工房悦黑（非商用）纤细体" pitchFamily="50" charset="-122"/>
            </a:endParaRPr>
          </a:p>
        </p:txBody>
      </p:sp>
    </p:spTree>
    <p:extLst>
      <p:ext uri="{BB962C8B-B14F-4D97-AF65-F5344CB8AC3E}">
        <p14:creationId xmlns:p14="http://schemas.microsoft.com/office/powerpoint/2010/main" val="40302577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25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783916" y="152400"/>
            <a:ext cx="3252797" cy="883920"/>
            <a:chOff x="-783916" y="152400"/>
            <a:chExt cx="2707965" cy="544656"/>
          </a:xfrm>
        </p:grpSpPr>
        <p:sp>
          <p:nvSpPr>
            <p:cNvPr id="6" name="圆角矩形 5"/>
            <p:cNvSpPr/>
            <p:nvPr/>
          </p:nvSpPr>
          <p:spPr>
            <a:xfrm>
              <a:off x="-783916" y="152400"/>
              <a:ext cx="2707965" cy="54465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85000"/>
                    <a:lumOff val="15000"/>
                  </a:schemeClr>
                </a:solidFill>
                <a:latin typeface="造字工房悦黑（非商用）纤细体" pitchFamily="50" charset="-122"/>
                <a:ea typeface="造字工房悦黑（非商用）纤细体" pitchFamily="50" charset="-122"/>
              </a:endParaRPr>
            </a:p>
          </p:txBody>
        </p:sp>
        <p:sp>
          <p:nvSpPr>
            <p:cNvPr id="7" name="矩形 6"/>
            <p:cNvSpPr/>
            <p:nvPr/>
          </p:nvSpPr>
          <p:spPr>
            <a:xfrm>
              <a:off x="55050" y="225599"/>
              <a:ext cx="1696423" cy="398258"/>
            </a:xfrm>
            <a:prstGeom prst="rect">
              <a:avLst/>
            </a:prstGeom>
          </p:spPr>
          <p:txBody>
            <a:bodyPr wrap="none">
              <a:spAutoFit/>
            </a:bodyPr>
            <a:lstStyle/>
            <a:p>
              <a:pPr algn="ctr"/>
              <a:r>
                <a:rPr lang="zh-TW" altLang="en-US" sz="3600" b="1" dirty="0" smtClean="0">
                  <a:solidFill>
                    <a:schemeClr val="tx1">
                      <a:lumMod val="85000"/>
                      <a:lumOff val="15000"/>
                    </a:schemeClr>
                  </a:solidFill>
                  <a:latin typeface="造字工房悦黑（非商用）纤细体" pitchFamily="50" charset="-122"/>
                  <a:ea typeface="造字工房悦黑（非商用）纤细体" pitchFamily="50" charset="-122"/>
                </a:rPr>
                <a:t>未來目標</a:t>
              </a:r>
              <a:endParaRPr lang="zh-CN" altLang="en-US" sz="3600" b="1" dirty="0">
                <a:solidFill>
                  <a:schemeClr val="tx1">
                    <a:lumMod val="85000"/>
                    <a:lumOff val="15000"/>
                  </a:schemeClr>
                </a:solidFill>
                <a:latin typeface="造字工房悦黑（非商用）纤细体" pitchFamily="50" charset="-122"/>
                <a:ea typeface="造字工房悦黑（非商用）纤细体" pitchFamily="50" charset="-122"/>
              </a:endParaRPr>
            </a:p>
          </p:txBody>
        </p:sp>
      </p:grpSp>
      <p:sp>
        <p:nvSpPr>
          <p:cNvPr id="8" name="矩形 7"/>
          <p:cNvSpPr/>
          <p:nvPr/>
        </p:nvSpPr>
        <p:spPr>
          <a:xfrm rot="2700000">
            <a:off x="1018033" y="2786285"/>
            <a:ext cx="1800225" cy="1800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矩形 8"/>
          <p:cNvSpPr/>
          <p:nvPr/>
        </p:nvSpPr>
        <p:spPr>
          <a:xfrm rot="2700000">
            <a:off x="3856483" y="2786284"/>
            <a:ext cx="1800225" cy="1800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rot="2700000">
            <a:off x="6694933" y="2786284"/>
            <a:ext cx="1800225" cy="1800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8"/>
          <p:cNvSpPr txBox="1"/>
          <p:nvPr/>
        </p:nvSpPr>
        <p:spPr>
          <a:xfrm>
            <a:off x="926862" y="3394008"/>
            <a:ext cx="1982565" cy="584775"/>
          </a:xfrm>
          <a:prstGeom prst="rect">
            <a:avLst/>
          </a:prstGeom>
          <a:noFill/>
          <a:ln>
            <a:solidFill>
              <a:schemeClr val="tx1"/>
            </a:solidFill>
          </a:ln>
        </p:spPr>
        <p:txBody>
          <a:bodyPr wrap="square" rtlCol="0">
            <a:spAutoFit/>
          </a:bodyPr>
          <a:lstStyle/>
          <a:p>
            <a:pPr algn="ctr"/>
            <a:r>
              <a:rPr lang="zh-TW" altLang="en-US" sz="3200" dirty="0" smtClean="0">
                <a:latin typeface="造字工房悦黑体验版纤细体" pitchFamily="50" charset="-122"/>
                <a:ea typeface="造字工房悦黑体验版纤细体" pitchFamily="50" charset="-122"/>
              </a:rPr>
              <a:t>完整性</a:t>
            </a:r>
            <a:endParaRPr lang="zh-CN" altLang="en-US" sz="3200" dirty="0">
              <a:latin typeface="造字工房悦黑体验版纤细体" pitchFamily="50" charset="-122"/>
              <a:ea typeface="造字工房悦黑体验版纤细体" pitchFamily="50" charset="-122"/>
            </a:endParaRPr>
          </a:p>
        </p:txBody>
      </p:sp>
      <p:sp>
        <p:nvSpPr>
          <p:cNvPr id="12" name="文本框 19"/>
          <p:cNvSpPr txBox="1"/>
          <p:nvPr/>
        </p:nvSpPr>
        <p:spPr>
          <a:xfrm>
            <a:off x="3760549" y="3394008"/>
            <a:ext cx="1982565" cy="584775"/>
          </a:xfrm>
          <a:prstGeom prst="rect">
            <a:avLst/>
          </a:prstGeom>
          <a:noFill/>
          <a:ln>
            <a:solidFill>
              <a:schemeClr val="tx1"/>
            </a:solidFill>
          </a:ln>
        </p:spPr>
        <p:txBody>
          <a:bodyPr wrap="square" rtlCol="0">
            <a:spAutoFit/>
          </a:bodyPr>
          <a:lstStyle/>
          <a:p>
            <a:pPr algn="ctr"/>
            <a:r>
              <a:rPr lang="zh-TW" altLang="en-US" sz="3200" dirty="0" smtClean="0">
                <a:latin typeface="造字工房悦黑体验版纤细体" pitchFamily="50" charset="-122"/>
                <a:ea typeface="造字工房悦黑体验版纤细体" pitchFamily="50" charset="-122"/>
              </a:rPr>
              <a:t>高使用率</a:t>
            </a:r>
            <a:endParaRPr lang="zh-CN" altLang="en-US" sz="3200" dirty="0">
              <a:latin typeface="造字工房悦黑体验版纤细体" pitchFamily="50" charset="-122"/>
              <a:ea typeface="造字工房悦黑体验版纤细体" pitchFamily="50" charset="-122"/>
            </a:endParaRPr>
          </a:p>
        </p:txBody>
      </p:sp>
      <p:sp>
        <p:nvSpPr>
          <p:cNvPr id="13" name="文本框 20"/>
          <p:cNvSpPr txBox="1"/>
          <p:nvPr/>
        </p:nvSpPr>
        <p:spPr>
          <a:xfrm>
            <a:off x="6603762" y="3394008"/>
            <a:ext cx="1982565" cy="584775"/>
          </a:xfrm>
          <a:prstGeom prst="rect">
            <a:avLst/>
          </a:prstGeom>
          <a:noFill/>
          <a:ln>
            <a:solidFill>
              <a:schemeClr val="tx1"/>
            </a:solidFill>
          </a:ln>
        </p:spPr>
        <p:txBody>
          <a:bodyPr wrap="square" rtlCol="0">
            <a:spAutoFit/>
          </a:bodyPr>
          <a:lstStyle/>
          <a:p>
            <a:pPr algn="ctr"/>
            <a:r>
              <a:rPr lang="zh-TW" altLang="en-US" sz="3200" dirty="0" smtClean="0">
                <a:latin typeface="造字工房悦黑体验版纤细体" pitchFamily="50" charset="-122"/>
                <a:ea typeface="造字工房悦黑体验版纤细体" pitchFamily="50" charset="-122"/>
              </a:rPr>
              <a:t>記帳本</a:t>
            </a:r>
            <a:endParaRPr lang="zh-CN" altLang="en-US" sz="3200" dirty="0">
              <a:latin typeface="造字工房悦黑体验版纤细体" pitchFamily="50" charset="-122"/>
              <a:ea typeface="造字工房悦黑体验版纤细体" pitchFamily="50" charset="-122"/>
            </a:endParaRPr>
          </a:p>
        </p:txBody>
      </p:sp>
      <p:sp>
        <p:nvSpPr>
          <p:cNvPr id="14" name="矩形 13"/>
          <p:cNvSpPr/>
          <p:nvPr/>
        </p:nvSpPr>
        <p:spPr>
          <a:xfrm rot="2700000">
            <a:off x="9508237" y="2786284"/>
            <a:ext cx="1800225" cy="1800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20"/>
          <p:cNvSpPr txBox="1"/>
          <p:nvPr/>
        </p:nvSpPr>
        <p:spPr>
          <a:xfrm>
            <a:off x="9417066" y="3394008"/>
            <a:ext cx="1982565" cy="584775"/>
          </a:xfrm>
          <a:prstGeom prst="rect">
            <a:avLst/>
          </a:prstGeom>
          <a:noFill/>
          <a:ln>
            <a:solidFill>
              <a:schemeClr val="tx1"/>
            </a:solidFill>
          </a:ln>
        </p:spPr>
        <p:txBody>
          <a:bodyPr wrap="square" rtlCol="0">
            <a:spAutoFit/>
          </a:bodyPr>
          <a:lstStyle/>
          <a:p>
            <a:pPr algn="ctr"/>
            <a:r>
              <a:rPr lang="zh-TW" altLang="en-US" sz="3200" dirty="0" smtClean="0">
                <a:latin typeface="造字工房悦黑体验版纤细体" pitchFamily="50" charset="-122"/>
                <a:ea typeface="造字工房悦黑体验版纤细体" pitchFamily="50" charset="-122"/>
              </a:rPr>
              <a:t>行事曆</a:t>
            </a:r>
            <a:endParaRPr lang="zh-CN" altLang="en-US" sz="3200" dirty="0">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val="3955082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500"/>
                                        <p:tgtEl>
                                          <p:spTgt spid="8"/>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heel(1)">
                                      <p:cBhvr>
                                        <p:cTn id="14" dur="1500"/>
                                        <p:tgtEl>
                                          <p:spTgt spid="9"/>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1500"/>
                                        <p:tgtEl>
                                          <p:spTgt spid="10"/>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1500"/>
                                        <p:tgtEl>
                                          <p:spTgt spid="14"/>
                                        </p:tgtEl>
                                      </p:cBhvr>
                                    </p:animEffect>
                                  </p:childTnLst>
                                </p:cTn>
                              </p:par>
                            </p:childTnLst>
                          </p:cTn>
                        </p:par>
                        <p:par>
                          <p:cTn id="21" fill="hold">
                            <p:stCondLst>
                              <p:cond delay="2500"/>
                            </p:stCondLst>
                            <p:childTnLst>
                              <p:par>
                                <p:cTn id="22" presetID="53" presetClass="entr" presetSubtype="16"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fltVal val="0"/>
                                          </p:val>
                                        </p:tav>
                                        <p:tav tm="100000">
                                          <p:val>
                                            <p:strVal val="#ppt_w"/>
                                          </p:val>
                                        </p:tav>
                                      </p:tavLst>
                                    </p:anim>
                                    <p:anim calcmode="lin" valueType="num">
                                      <p:cBhvr>
                                        <p:cTn id="25" dur="1000" fill="hold"/>
                                        <p:tgtEl>
                                          <p:spTgt spid="11"/>
                                        </p:tgtEl>
                                        <p:attrNameLst>
                                          <p:attrName>ppt_h</p:attrName>
                                        </p:attrNameLst>
                                      </p:cBhvr>
                                      <p:tavLst>
                                        <p:tav tm="0">
                                          <p:val>
                                            <p:fltVal val="0"/>
                                          </p:val>
                                        </p:tav>
                                        <p:tav tm="100000">
                                          <p:val>
                                            <p:strVal val="#ppt_h"/>
                                          </p:val>
                                        </p:tav>
                                      </p:tavLst>
                                    </p:anim>
                                    <p:animEffect transition="in" filter="fade">
                                      <p:cBhvr>
                                        <p:cTn id="26" dur="1000"/>
                                        <p:tgtEl>
                                          <p:spTgt spid="1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Effect transition="in" filter="fade">
                                      <p:cBhvr>
                                        <p:cTn id="31" dur="1000"/>
                                        <p:tgtEl>
                                          <p:spTgt spid="1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1000" fill="hold"/>
                                        <p:tgtEl>
                                          <p:spTgt spid="13"/>
                                        </p:tgtEl>
                                        <p:attrNameLst>
                                          <p:attrName>ppt_w</p:attrName>
                                        </p:attrNameLst>
                                      </p:cBhvr>
                                      <p:tavLst>
                                        <p:tav tm="0">
                                          <p:val>
                                            <p:fltVal val="0"/>
                                          </p:val>
                                        </p:tav>
                                        <p:tav tm="100000">
                                          <p:val>
                                            <p:strVal val="#ppt_w"/>
                                          </p:val>
                                        </p:tav>
                                      </p:tavLst>
                                    </p:anim>
                                    <p:anim calcmode="lin" valueType="num">
                                      <p:cBhvr>
                                        <p:cTn id="35" dur="1000" fill="hold"/>
                                        <p:tgtEl>
                                          <p:spTgt spid="13"/>
                                        </p:tgtEl>
                                        <p:attrNameLst>
                                          <p:attrName>ppt_h</p:attrName>
                                        </p:attrNameLst>
                                      </p:cBhvr>
                                      <p:tavLst>
                                        <p:tav tm="0">
                                          <p:val>
                                            <p:fltVal val="0"/>
                                          </p:val>
                                        </p:tav>
                                        <p:tav tm="100000">
                                          <p:val>
                                            <p:strVal val="#ppt_h"/>
                                          </p:val>
                                        </p:tav>
                                      </p:tavLst>
                                    </p:anim>
                                    <p:animEffect transition="in" filter="fade">
                                      <p:cBhvr>
                                        <p:cTn id="36" dur="1000"/>
                                        <p:tgtEl>
                                          <p:spTgt spid="13"/>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1000" fill="hold"/>
                                        <p:tgtEl>
                                          <p:spTgt spid="15"/>
                                        </p:tgtEl>
                                        <p:attrNameLst>
                                          <p:attrName>ppt_w</p:attrName>
                                        </p:attrNameLst>
                                      </p:cBhvr>
                                      <p:tavLst>
                                        <p:tav tm="0">
                                          <p:val>
                                            <p:fltVal val="0"/>
                                          </p:val>
                                        </p:tav>
                                        <p:tav tm="100000">
                                          <p:val>
                                            <p:strVal val="#ppt_w"/>
                                          </p:val>
                                        </p:tav>
                                      </p:tavLst>
                                    </p:anim>
                                    <p:anim calcmode="lin" valueType="num">
                                      <p:cBhvr>
                                        <p:cTn id="40" dur="1000" fill="hold"/>
                                        <p:tgtEl>
                                          <p:spTgt spid="15"/>
                                        </p:tgtEl>
                                        <p:attrNameLst>
                                          <p:attrName>ppt_h</p:attrName>
                                        </p:attrNameLst>
                                      </p:cBhvr>
                                      <p:tavLst>
                                        <p:tav tm="0">
                                          <p:val>
                                            <p:fltVal val="0"/>
                                          </p:val>
                                        </p:tav>
                                        <p:tav tm="100000">
                                          <p:val>
                                            <p:strVal val="#ppt_h"/>
                                          </p:val>
                                        </p:tav>
                                      </p:tavLst>
                                    </p:anim>
                                    <p:animEffect transition="in" filter="fade">
                                      <p:cBhvr>
                                        <p:cTn id="4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459</Words>
  <Application>Microsoft Office PowerPoint</Application>
  <PresentationFormat>寬螢幕</PresentationFormat>
  <Paragraphs>53</Paragraphs>
  <Slides>13</Slides>
  <Notes>2</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13</vt:i4>
      </vt:variant>
    </vt:vector>
  </HeadingPairs>
  <TitlesOfParts>
    <vt:vector size="27" baseType="lpstr">
      <vt:lpstr>等线</vt:lpstr>
      <vt:lpstr>等线 Light</vt:lpstr>
      <vt:lpstr>微软雅黑</vt:lpstr>
      <vt:lpstr>宋体</vt:lpstr>
      <vt:lpstr>张海山锐线体简</vt:lpstr>
      <vt:lpstr>造字工房尚雅（非商用）常规体</vt:lpstr>
      <vt:lpstr>造字工房悦黑（非商用）纤细体</vt:lpstr>
      <vt:lpstr>造字工房悦黑体验版纤细体</vt:lpstr>
      <vt:lpstr>造字工房朗宋（非商用）常规体</vt:lpstr>
      <vt:lpstr>新細明體</vt:lpstr>
      <vt:lpstr>Arial</vt:lpstr>
      <vt:lpstr>Calibri</vt:lpstr>
      <vt:lpstr>Times New Roman</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邱竑達</cp:lastModifiedBy>
  <cp:revision>67</cp:revision>
  <dcterms:created xsi:type="dcterms:W3CDTF">2016-01-09T02:49:43Z</dcterms:created>
  <dcterms:modified xsi:type="dcterms:W3CDTF">2021-05-31T12:30:57Z</dcterms:modified>
</cp:coreProperties>
</file>