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95" r:id="rId1"/>
  </p:sldMasterIdLst>
  <p:sldIdLst>
    <p:sldId id="256" r:id="rId2"/>
    <p:sldId id="257" r:id="rId3"/>
    <p:sldId id="260" r:id="rId4"/>
    <p:sldId id="286" r:id="rId5"/>
    <p:sldId id="259" r:id="rId6"/>
    <p:sldId id="263" r:id="rId7"/>
    <p:sldId id="258" r:id="rId8"/>
    <p:sldId id="261" r:id="rId9"/>
    <p:sldId id="262" r:id="rId10"/>
    <p:sldId id="264" r:id="rId11"/>
    <p:sldId id="265" r:id="rId12"/>
    <p:sldId id="266" r:id="rId13"/>
    <p:sldId id="268" r:id="rId14"/>
    <p:sldId id="269" r:id="rId15"/>
    <p:sldId id="267" r:id="rId16"/>
    <p:sldId id="271" r:id="rId17"/>
    <p:sldId id="272" r:id="rId18"/>
    <p:sldId id="274" r:id="rId19"/>
    <p:sldId id="284" r:id="rId20"/>
    <p:sldId id="285" r:id="rId21"/>
    <p:sldId id="275" r:id="rId22"/>
    <p:sldId id="281" r:id="rId23"/>
    <p:sldId id="276" r:id="rId24"/>
    <p:sldId id="278" r:id="rId25"/>
    <p:sldId id="277" r:id="rId26"/>
    <p:sldId id="282"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43"/>
  </p:normalViewPr>
  <p:slideViewPr>
    <p:cSldViewPr snapToGrid="0" snapToObjects="1">
      <p:cViewPr varScale="1">
        <p:scale>
          <a:sx n="69" d="100"/>
          <a:sy n="69" d="100"/>
        </p:scale>
        <p:origin x="75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8451458"/>
      </p:ext>
    </p:extLst>
  </p:cSld>
  <p:clrMapOvr>
    <a:masterClrMapping/>
  </p:clrMapOvr>
  <mc:AlternateContent xmlns:mc="http://schemas.openxmlformats.org/markup-compatibility/2006" xmlns:p14="http://schemas.microsoft.com/office/powerpoint/2010/main">
    <mc:Choice Requires="p14">
      <p:transition p14:dur="250">
        <p:fade thruBlk="1"/>
      </p:transition>
    </mc:Choice>
    <mc:Fallback xmlns="">
      <p:transition>
        <p:fade thruBlk="1"/>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9645109"/>
      </p:ext>
    </p:extLst>
  </p:cSld>
  <p:clrMapOvr>
    <a:masterClrMapping/>
  </p:clrMapOvr>
  <mc:AlternateContent xmlns:mc="http://schemas.openxmlformats.org/markup-compatibility/2006" xmlns:p14="http://schemas.microsoft.com/office/powerpoint/2010/main">
    <mc:Choice Requires="p14">
      <p:transition p14:dur="250">
        <p:fade thruBlk="1"/>
      </p:transition>
    </mc:Choice>
    <mc:Fallback xmlns="">
      <p:transition>
        <p:fade thruBlk="1"/>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2407400"/>
      </p:ext>
    </p:extLst>
  </p:cSld>
  <p:clrMapOvr>
    <a:masterClrMapping/>
  </p:clrMapOvr>
  <mc:AlternateContent xmlns:mc="http://schemas.openxmlformats.org/markup-compatibility/2006" xmlns:p14="http://schemas.microsoft.com/office/powerpoint/2010/main">
    <mc:Choice Requires="p14">
      <p:transition p14:dur="250">
        <p:fade thruBlk="1"/>
      </p:transition>
    </mc:Choice>
    <mc:Fallback xmlns="">
      <p:transition>
        <p:fade thruBlk="1"/>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09B482E8-6E0E-1B4F-B1FD-C69DB9E858D9}" type="datetimeFigureOut">
              <a:rPr lang="en-US" smtClean="0"/>
              <a:pPr/>
              <a:t>12/7/2020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389487"/>
      </p:ext>
    </p:extLst>
  </p:cSld>
  <p:clrMapOvr>
    <a:masterClrMapping/>
  </p:clrMapOvr>
  <mc:AlternateContent xmlns:mc="http://schemas.openxmlformats.org/markup-compatibility/2006" xmlns:p14="http://schemas.microsoft.com/office/powerpoint/2010/main">
    <mc:Choice Requires="p14">
      <p:transition p14:dur="250">
        <p:fade thruBlk="1"/>
      </p:transition>
    </mc:Choice>
    <mc:Fallback xmlns="">
      <p:transition>
        <p:fade thruBlk="1"/>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5513860"/>
      </p:ext>
    </p:extLst>
  </p:cSld>
  <p:clrMapOvr>
    <a:masterClrMapping/>
  </p:clrMapOvr>
  <mc:AlternateContent xmlns:mc="http://schemas.openxmlformats.org/markup-compatibility/2006" xmlns:p14="http://schemas.microsoft.com/office/powerpoint/2010/main">
    <mc:Choice Requires="p14">
      <p:transition p14:dur="250">
        <p:fade thruBlk="1"/>
      </p:transition>
    </mc:Choice>
    <mc:Fallback xmlns="">
      <p:transition>
        <p:fade thruBlk="1"/>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7754090"/>
      </p:ext>
    </p:extLst>
  </p:cSld>
  <p:clrMapOvr>
    <a:masterClrMapping/>
  </p:clrMapOvr>
  <mc:AlternateContent xmlns:mc="http://schemas.openxmlformats.org/markup-compatibility/2006" xmlns:p14="http://schemas.microsoft.com/office/powerpoint/2010/main">
    <mc:Choice Requires="p14">
      <p:transition p14:dur="250">
        <p:fade thruBlk="1"/>
      </p:transition>
    </mc:Choice>
    <mc:Fallback xmlns="">
      <p:transition>
        <p:fade thruBlk="1"/>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2917608"/>
      </p:ext>
    </p:extLst>
  </p:cSld>
  <p:clrMapOvr>
    <a:masterClrMapping/>
  </p:clrMapOvr>
  <mc:AlternateContent xmlns:mc="http://schemas.openxmlformats.org/markup-compatibility/2006" xmlns:p14="http://schemas.microsoft.com/office/powerpoint/2010/main">
    <mc:Choice Requires="p14">
      <p:transition p14:dur="250">
        <p:fade thruBlk="1"/>
      </p:transition>
    </mc:Choice>
    <mc:Fallback xmlns="">
      <p:transition>
        <p:fade thruBlk="1"/>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2988710"/>
      </p:ext>
    </p:extLst>
  </p:cSld>
  <p:clrMapOvr>
    <a:masterClrMapping/>
  </p:clrMapOvr>
  <mc:AlternateContent xmlns:mc="http://schemas.openxmlformats.org/markup-compatibility/2006" xmlns:p14="http://schemas.microsoft.com/office/powerpoint/2010/main">
    <mc:Choice Requires="p14">
      <p:transition p14:dur="250">
        <p:fade thruBlk="1"/>
      </p:transition>
    </mc:Choice>
    <mc:Fallback xmlns="">
      <p:transition>
        <p:fade thruBlk="1"/>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2126982"/>
      </p:ext>
    </p:extLst>
  </p:cSld>
  <p:clrMapOvr>
    <a:masterClrMapping/>
  </p:clrMapOvr>
  <mc:AlternateContent xmlns:mc="http://schemas.openxmlformats.org/markup-compatibility/2006" xmlns:p14="http://schemas.microsoft.com/office/powerpoint/2010/main">
    <mc:Choice Requires="p14">
      <p:transition p14:dur="250">
        <p:fade thruBlk="1"/>
      </p:transition>
    </mc:Choice>
    <mc:Fallback xmlns="">
      <p:transition>
        <p:fade thruBlk="1"/>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B482E8-6E0E-1B4F-B1FD-C69DB9E858D9}" type="datetimeFigureOut">
              <a:rPr lang="en-US" smtClean="0"/>
              <a:pPr/>
              <a:t>12/7/2020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0747922"/>
      </p:ext>
    </p:extLst>
  </p:cSld>
  <p:clrMapOvr>
    <a:masterClrMapping/>
  </p:clrMapOvr>
  <mc:AlternateContent xmlns:mc="http://schemas.openxmlformats.org/markup-compatibility/2006" xmlns:p14="http://schemas.microsoft.com/office/powerpoint/2010/main">
    <mc:Choice Requires="p14">
      <p:transition p14:dur="250">
        <p:fade thruBlk="1"/>
      </p:transition>
    </mc:Choice>
    <mc:Fallback xmlns="">
      <p:transition>
        <p:fade thruBlk="1"/>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5083601"/>
      </p:ext>
    </p:extLst>
  </p:cSld>
  <p:clrMapOvr>
    <a:masterClrMapping/>
  </p:clrMapOvr>
  <mc:AlternateContent xmlns:mc="http://schemas.openxmlformats.org/markup-compatibility/2006" xmlns:p14="http://schemas.microsoft.com/office/powerpoint/2010/main">
    <mc:Choice Requires="p14">
      <p:transition p14:dur="250">
        <p:fade thruBlk="1"/>
      </p:transition>
    </mc:Choice>
    <mc:Fallback xmlns="">
      <p:transition>
        <p:fade thruBlk="1"/>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5924838"/>
      </p:ext>
    </p:extLst>
  </p:cSld>
  <p:clrMapOvr>
    <a:masterClrMapping/>
  </p:clrMapOvr>
  <mc:AlternateContent xmlns:mc="http://schemas.openxmlformats.org/markup-compatibility/2006" xmlns:p14="http://schemas.microsoft.com/office/powerpoint/2010/main">
    <mc:Choice Requires="p14">
      <p:transition p14:dur="250">
        <p:fade thruBlk="1"/>
      </p:transition>
    </mc:Choice>
    <mc:Fallback xmlns="">
      <p:transition>
        <p:fade thruBlk="1"/>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5444092"/>
      </p:ext>
    </p:extLst>
  </p:cSld>
  <p:clrMapOvr>
    <a:masterClrMapping/>
  </p:clrMapOvr>
  <mc:AlternateContent xmlns:mc="http://schemas.openxmlformats.org/markup-compatibility/2006" xmlns:p14="http://schemas.microsoft.com/office/powerpoint/2010/main">
    <mc:Choice Requires="p14">
      <p:transition p14:dur="250">
        <p:fade thruBlk="1"/>
      </p:transition>
    </mc:Choice>
    <mc:Fallback xmlns="">
      <p:transition>
        <p:fade thruBlk="1"/>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09B482E8-6E0E-1B4F-B1FD-C69DB9E858D9}" type="datetimeFigureOut">
              <a:rPr lang="en-US" smtClean="0"/>
              <a:pPr/>
              <a:t>12/7/2020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0714569"/>
      </p:ext>
    </p:extLst>
  </p:cSld>
  <p:clrMapOvr>
    <a:masterClrMapping/>
  </p:clrMapOvr>
  <mc:AlternateContent xmlns:mc="http://schemas.openxmlformats.org/markup-compatibility/2006" xmlns:p14="http://schemas.microsoft.com/office/powerpoint/2010/main">
    <mc:Choice Requires="p14">
      <p:transition p14:dur="250">
        <p:fade thruBlk="1"/>
      </p:transition>
    </mc:Choice>
    <mc:Fallback xmlns="">
      <p:transition>
        <p:fade thruBlk="1"/>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12/7/2020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4214245"/>
      </p:ext>
    </p:extLst>
  </p:cSld>
  <p:clrMap bg1="dk1" tx1="lt1" bg2="dk2" tx2="lt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 id="2147483907" r:id="rId12"/>
    <p:sldLayoutId id="2147483908" r:id="rId13"/>
    <p:sldLayoutId id="2147483909" r:id="rId14"/>
  </p:sldLayoutIdLst>
  <mc:AlternateContent xmlns:mc="http://schemas.openxmlformats.org/markup-compatibility/2006" xmlns:p14="http://schemas.microsoft.com/office/powerpoint/2010/main">
    <mc:Choice Requires="p14">
      <p:transition p14:dur="250">
        <p:fade thruBlk="1"/>
      </p:transition>
    </mc:Choice>
    <mc:Fallback xmlns="">
      <p:transition>
        <p:fade thruBlk="1"/>
      </p:transition>
    </mc:Fallback>
  </mc:AlternateConten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25000">
              <a:srgbClr val="2058CA"/>
            </a:gs>
            <a:gs pos="100000">
              <a:srgbClr val="00A5F9"/>
            </a:gs>
          </a:gsLst>
          <a:lin ang="3600000" scaled="0"/>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FF2788-7E04-6245-A7DF-EAAE98CA80BC}"/>
              </a:ext>
            </a:extLst>
          </p:cNvPr>
          <p:cNvPicPr>
            <a:picLocks noChangeAspect="1"/>
          </p:cNvPicPr>
          <p:nvPr/>
        </p:nvPicPr>
        <p:blipFill>
          <a:blip r:embed="rId2"/>
          <a:stretch>
            <a:fillRect/>
          </a:stretch>
        </p:blipFill>
        <p:spPr>
          <a:xfrm>
            <a:off x="896229" y="1088749"/>
            <a:ext cx="10422827" cy="5087332"/>
          </a:xfrm>
          <a:prstGeom prst="rect">
            <a:avLst/>
          </a:prstGeom>
          <a:effectLst>
            <a:softEdge rad="571500"/>
          </a:effectLst>
        </p:spPr>
      </p:pic>
      <p:sp>
        <p:nvSpPr>
          <p:cNvPr id="8" name="Title 1">
            <a:extLst>
              <a:ext uri="{FF2B5EF4-FFF2-40B4-BE49-F238E27FC236}">
                <a16:creationId xmlns:a16="http://schemas.microsoft.com/office/drawing/2014/main" id="{05B0188F-58A5-9442-8421-EDF20906EB2D}"/>
              </a:ext>
            </a:extLst>
          </p:cNvPr>
          <p:cNvSpPr txBox="1">
            <a:spLocks/>
          </p:cNvSpPr>
          <p:nvPr/>
        </p:nvSpPr>
        <p:spPr>
          <a:xfrm>
            <a:off x="896229" y="399434"/>
            <a:ext cx="10391775" cy="1157287"/>
          </a:xfrm>
          <a:prstGeom prst="rect">
            <a:avLst/>
          </a:prstGeom>
          <a:effectLst>
            <a:outerShdw blurRad="50800" dist="38100" dir="5400000" algn="t" rotWithShape="0">
              <a:prstClr val="black">
                <a:alpha val="40000"/>
              </a:prstClr>
            </a:outerShdw>
          </a:effectLst>
        </p:spPr>
        <p:txBody>
          <a:bodyPr vert="horz" lIns="91440" tIns="45720" rIns="91440" bIns="45720" rtlCol="0" anchor="b">
            <a:noAutofit/>
          </a:bodyPr>
          <a:lstStyle>
            <a:lvl1pPr algn="l" defTabSz="457200" rtl="0" eaLnBrk="1" latinLnBrk="0" hangingPunct="1">
              <a:spcBef>
                <a:spcPct val="0"/>
              </a:spcBef>
              <a:buNone/>
              <a:defRPr sz="54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3600" dirty="0">
                <a:solidFill>
                  <a:schemeClr val="tx1"/>
                </a:solidFill>
                <a:ea typeface="SF Pro Display Thin" pitchFamily="2" charset="0"/>
                <a:cs typeface="SF Pro Display Thin" pitchFamily="2" charset="0"/>
              </a:rPr>
              <a:t>Automating audience rating prediction for online movie reviews using sentiment analysis</a:t>
            </a:r>
            <a:endParaRPr lang="en-US" sz="3600" dirty="0">
              <a:solidFill>
                <a:schemeClr val="tx1"/>
              </a:solidFill>
              <a:ea typeface="SF Pro Display Thin" pitchFamily="2" charset="0"/>
              <a:cs typeface="SF Pro Display Thin" pitchFamily="2" charset="0"/>
            </a:endParaRPr>
          </a:p>
        </p:txBody>
      </p:sp>
      <p:sp>
        <p:nvSpPr>
          <p:cNvPr id="9" name="TextBox 8">
            <a:extLst>
              <a:ext uri="{FF2B5EF4-FFF2-40B4-BE49-F238E27FC236}">
                <a16:creationId xmlns:a16="http://schemas.microsoft.com/office/drawing/2014/main" id="{67B46A82-7488-D04A-BD23-95B4753B8433}"/>
              </a:ext>
            </a:extLst>
          </p:cNvPr>
          <p:cNvSpPr txBox="1"/>
          <p:nvPr/>
        </p:nvSpPr>
        <p:spPr>
          <a:xfrm>
            <a:off x="694265" y="4479580"/>
            <a:ext cx="3183467" cy="646331"/>
          </a:xfrm>
          <a:prstGeom prst="rect">
            <a:avLst/>
          </a:prstGeom>
          <a:noFill/>
        </p:spPr>
        <p:txBody>
          <a:bodyPr wrap="square" rtlCol="0">
            <a:spAutoFit/>
          </a:bodyPr>
          <a:lstStyle/>
          <a:p>
            <a:r>
              <a:rPr lang="en-IN" b="1" dirty="0" err="1">
                <a:latin typeface="+mj-lt"/>
                <a:ea typeface="SF Pro Display" pitchFamily="2" charset="0"/>
                <a:cs typeface="SF Pro Display" pitchFamily="2" charset="0"/>
              </a:rPr>
              <a:t>Avish</a:t>
            </a:r>
            <a:r>
              <a:rPr lang="en-IN" b="1" dirty="0">
                <a:latin typeface="+mj-lt"/>
                <a:ea typeface="SF Pro Display" pitchFamily="2" charset="0"/>
                <a:cs typeface="SF Pro Display" pitchFamily="2" charset="0"/>
              </a:rPr>
              <a:t> Manish </a:t>
            </a:r>
            <a:r>
              <a:rPr lang="en-IN" b="1" dirty="0" err="1">
                <a:latin typeface="+mj-lt"/>
                <a:ea typeface="SF Pro Display" pitchFamily="2" charset="0"/>
                <a:cs typeface="SF Pro Display" pitchFamily="2" charset="0"/>
              </a:rPr>
              <a:t>Kadakia</a:t>
            </a:r>
            <a:r>
              <a:rPr lang="en-IN" b="1" dirty="0">
                <a:latin typeface="+mj-lt"/>
                <a:ea typeface="SF Pro Display" pitchFamily="2" charset="0"/>
                <a:cs typeface="SF Pro Display" pitchFamily="2" charset="0"/>
              </a:rPr>
              <a:t> </a:t>
            </a:r>
          </a:p>
          <a:p>
            <a:r>
              <a:rPr lang="en-IN" dirty="0">
                <a:latin typeface="+mj-lt"/>
                <a:ea typeface="SF Pro Display Light" pitchFamily="2" charset="0"/>
                <a:cs typeface="SF Pro Display Light" pitchFamily="2" charset="0"/>
              </a:rPr>
              <a:t>Student ID: 1132452</a:t>
            </a:r>
          </a:p>
        </p:txBody>
      </p:sp>
      <p:sp>
        <p:nvSpPr>
          <p:cNvPr id="10" name="TextBox 9">
            <a:extLst>
              <a:ext uri="{FF2B5EF4-FFF2-40B4-BE49-F238E27FC236}">
                <a16:creationId xmlns:a16="http://schemas.microsoft.com/office/drawing/2014/main" id="{CC9587F5-55CC-5B4E-8562-3A32503453DB}"/>
              </a:ext>
            </a:extLst>
          </p:cNvPr>
          <p:cNvSpPr txBox="1"/>
          <p:nvPr/>
        </p:nvSpPr>
        <p:spPr>
          <a:xfrm>
            <a:off x="694266" y="5301147"/>
            <a:ext cx="3183467" cy="646331"/>
          </a:xfrm>
          <a:prstGeom prst="rect">
            <a:avLst/>
          </a:prstGeom>
          <a:noFill/>
        </p:spPr>
        <p:txBody>
          <a:bodyPr wrap="square" rtlCol="0">
            <a:spAutoFit/>
          </a:bodyPr>
          <a:lstStyle/>
          <a:p>
            <a:r>
              <a:rPr lang="en-IN" b="1" dirty="0">
                <a:latin typeface="+mj-lt"/>
                <a:ea typeface="SF Pro Display" pitchFamily="2" charset="0"/>
                <a:cs typeface="SF Pro Display" pitchFamily="2" charset="0"/>
              </a:rPr>
              <a:t>Rahul </a:t>
            </a:r>
            <a:r>
              <a:rPr lang="en-IN" b="1" dirty="0" err="1">
                <a:latin typeface="+mj-lt"/>
                <a:ea typeface="SF Pro Display" pitchFamily="2" charset="0"/>
                <a:cs typeface="SF Pro Display" pitchFamily="2" charset="0"/>
              </a:rPr>
              <a:t>Kishorbhai</a:t>
            </a:r>
            <a:r>
              <a:rPr lang="en-IN" b="1" dirty="0">
                <a:latin typeface="+mj-lt"/>
                <a:ea typeface="SF Pro Display" pitchFamily="2" charset="0"/>
                <a:cs typeface="SF Pro Display" pitchFamily="2" charset="0"/>
              </a:rPr>
              <a:t> </a:t>
            </a:r>
            <a:r>
              <a:rPr lang="en-IN" b="1" dirty="0" err="1">
                <a:latin typeface="+mj-lt"/>
                <a:ea typeface="SF Pro Display" pitchFamily="2" charset="0"/>
                <a:cs typeface="SF Pro Display" pitchFamily="2" charset="0"/>
              </a:rPr>
              <a:t>Pipaliya</a:t>
            </a:r>
            <a:r>
              <a:rPr lang="en-IN" b="1" dirty="0">
                <a:latin typeface="+mj-lt"/>
                <a:ea typeface="SF Pro Display" pitchFamily="2" charset="0"/>
                <a:cs typeface="SF Pro Display" pitchFamily="2" charset="0"/>
              </a:rPr>
              <a:t> </a:t>
            </a:r>
          </a:p>
          <a:p>
            <a:r>
              <a:rPr lang="en-IN" dirty="0">
                <a:latin typeface="+mj-lt"/>
                <a:ea typeface="SF Pro Display Light" pitchFamily="2" charset="0"/>
                <a:cs typeface="SF Pro Display Light" pitchFamily="2" charset="0"/>
              </a:rPr>
              <a:t>Student ID: 1153308</a:t>
            </a:r>
          </a:p>
        </p:txBody>
      </p:sp>
      <p:sp>
        <p:nvSpPr>
          <p:cNvPr id="11" name="TextBox 10">
            <a:extLst>
              <a:ext uri="{FF2B5EF4-FFF2-40B4-BE49-F238E27FC236}">
                <a16:creationId xmlns:a16="http://schemas.microsoft.com/office/drawing/2014/main" id="{70156069-D908-6843-84E6-9EEBECC3D7AB}"/>
              </a:ext>
            </a:extLst>
          </p:cNvPr>
          <p:cNvSpPr txBox="1"/>
          <p:nvPr/>
        </p:nvSpPr>
        <p:spPr>
          <a:xfrm>
            <a:off x="536838" y="6198084"/>
            <a:ext cx="8450000" cy="369332"/>
          </a:xfrm>
          <a:prstGeom prst="rect">
            <a:avLst/>
          </a:prstGeom>
          <a:noFill/>
        </p:spPr>
        <p:txBody>
          <a:bodyPr wrap="square" rtlCol="0">
            <a:spAutoFit/>
          </a:bodyPr>
          <a:lstStyle/>
          <a:p>
            <a:r>
              <a:rPr lang="en-IN" dirty="0">
                <a:ea typeface="SF Pro Display Light" pitchFamily="2" charset="0"/>
                <a:cs typeface="SF Pro Display Light" pitchFamily="2" charset="0"/>
              </a:rPr>
              <a:t>Dept. of Computer Science Lakehead University </a:t>
            </a:r>
            <a:r>
              <a:rPr lang="en-IN" dirty="0" err="1">
                <a:ea typeface="SF Pro Display Light" pitchFamily="2" charset="0"/>
                <a:cs typeface="SF Pro Display Light" pitchFamily="2" charset="0"/>
              </a:rPr>
              <a:t>Thunderbay</a:t>
            </a:r>
            <a:r>
              <a:rPr lang="en-IN" dirty="0">
                <a:ea typeface="SF Pro Display Light" pitchFamily="2" charset="0"/>
                <a:cs typeface="SF Pro Display Light" pitchFamily="2" charset="0"/>
              </a:rPr>
              <a:t>, Ontario </a:t>
            </a:r>
          </a:p>
        </p:txBody>
      </p:sp>
      <p:sp>
        <p:nvSpPr>
          <p:cNvPr id="12" name="Rectangle 11">
            <a:extLst>
              <a:ext uri="{FF2B5EF4-FFF2-40B4-BE49-F238E27FC236}">
                <a16:creationId xmlns:a16="http://schemas.microsoft.com/office/drawing/2014/main" id="{BBAA84E8-E194-4649-8BE3-574C22CFFF67}"/>
              </a:ext>
            </a:extLst>
          </p:cNvPr>
          <p:cNvSpPr/>
          <p:nvPr/>
        </p:nvSpPr>
        <p:spPr>
          <a:xfrm>
            <a:off x="598225" y="4479580"/>
            <a:ext cx="45719" cy="6463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EEF5DAC-24F7-3247-AFF1-B56D801ECAA3}"/>
              </a:ext>
            </a:extLst>
          </p:cNvPr>
          <p:cNvSpPr/>
          <p:nvPr/>
        </p:nvSpPr>
        <p:spPr>
          <a:xfrm>
            <a:off x="598225" y="5314949"/>
            <a:ext cx="45719" cy="6463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4659831"/>
      </p:ext>
    </p:extLst>
  </p:cSld>
  <p:clrMapOvr>
    <a:masterClrMapping/>
  </p:clrMapOvr>
  <mc:AlternateContent xmlns:mc="http://schemas.openxmlformats.org/markup-compatibility/2006" xmlns:p14="http://schemas.microsoft.com/office/powerpoint/2010/main">
    <mc:Choice Requires="p14">
      <p:transition p14:dur="250">
        <p:fade thruBlk="1"/>
      </p:transition>
    </mc:Choice>
    <mc:Fallback xmlns="">
      <p:transition>
        <p:fade thruBlk="1"/>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B62FD-84C8-4E46-9947-94D424A3CB18}"/>
              </a:ext>
            </a:extLst>
          </p:cNvPr>
          <p:cNvSpPr>
            <a:spLocks noGrp="1"/>
          </p:cNvSpPr>
          <p:nvPr>
            <p:ph type="title"/>
          </p:nvPr>
        </p:nvSpPr>
        <p:spPr>
          <a:xfrm>
            <a:off x="801288" y="377916"/>
            <a:ext cx="10571998" cy="970450"/>
          </a:xfrm>
        </p:spPr>
        <p:txBody>
          <a:bodyPr/>
          <a:lstStyle/>
          <a:p>
            <a:r>
              <a:rPr lang="en-US" dirty="0"/>
              <a:t>Our Approach</a:t>
            </a:r>
            <a:endParaRPr lang="en-US" sz="2400" dirty="0"/>
          </a:p>
        </p:txBody>
      </p:sp>
      <p:sp>
        <p:nvSpPr>
          <p:cNvPr id="3" name="Content Placeholder 2">
            <a:extLst>
              <a:ext uri="{FF2B5EF4-FFF2-40B4-BE49-F238E27FC236}">
                <a16:creationId xmlns:a16="http://schemas.microsoft.com/office/drawing/2014/main" id="{A9E8C339-DC79-0247-878C-1DC711BD4064}"/>
              </a:ext>
            </a:extLst>
          </p:cNvPr>
          <p:cNvSpPr>
            <a:spLocks noGrp="1"/>
          </p:cNvSpPr>
          <p:nvPr>
            <p:ph idx="1"/>
          </p:nvPr>
        </p:nvSpPr>
        <p:spPr>
          <a:xfrm>
            <a:off x="801288" y="2650912"/>
            <a:ext cx="10554574" cy="3636511"/>
          </a:xfrm>
        </p:spPr>
        <p:txBody>
          <a:bodyPr>
            <a:normAutofit fontScale="92500" lnSpcReduction="10000"/>
          </a:bodyPr>
          <a:lstStyle/>
          <a:p>
            <a:r>
              <a:rPr lang="en-US" dirty="0"/>
              <a:t>We have extracted features from the dataset in the form of a word vector using the feature extraction algorithm such as TF-IDF Encoding, latent semantic analysis encoding, Word2Vec embedding.</a:t>
            </a:r>
          </a:p>
          <a:p>
            <a:r>
              <a:rPr lang="en-US" dirty="0"/>
              <a:t>Next, we have classified the extracted dataset using the pattern recognition algorithms, namely, KNN, Support Vector Machine(SVM), and Multinomial Naive Bayes.</a:t>
            </a:r>
          </a:p>
          <a:p>
            <a:r>
              <a:rPr lang="en-US" dirty="0"/>
              <a:t>We have tested the algorithm with cross-validation and calculated Precision, Recall, F1-score.</a:t>
            </a:r>
          </a:p>
          <a:p>
            <a:pPr marL="0" indent="0">
              <a:buNone/>
            </a:pPr>
            <a:endParaRPr lang="en-US" dirty="0"/>
          </a:p>
          <a:p>
            <a:pPr marL="0" indent="0">
              <a:buNone/>
            </a:pPr>
            <a:r>
              <a:rPr lang="en-US" dirty="0"/>
              <a:t>We have calculated these results for these 3 conditions:</a:t>
            </a:r>
          </a:p>
          <a:p>
            <a:r>
              <a:rPr lang="en-US" dirty="0"/>
              <a:t>8 classes for ratings 1,2,3,4,7,8,9,10</a:t>
            </a:r>
          </a:p>
          <a:p>
            <a:r>
              <a:rPr lang="en-US" dirty="0"/>
              <a:t>4 classes for ratings (1-2), (3-4), (7-8), (9-10)</a:t>
            </a:r>
          </a:p>
          <a:p>
            <a:r>
              <a:rPr lang="en-US" dirty="0"/>
              <a:t>2 classes for ratings (1-2-3-4), (7-8-9-10)</a:t>
            </a:r>
          </a:p>
        </p:txBody>
      </p:sp>
    </p:spTree>
    <p:extLst>
      <p:ext uri="{BB962C8B-B14F-4D97-AF65-F5344CB8AC3E}">
        <p14:creationId xmlns:p14="http://schemas.microsoft.com/office/powerpoint/2010/main" val="2003204003"/>
      </p:ext>
    </p:extLst>
  </p:cSld>
  <p:clrMapOvr>
    <a:masterClrMapping/>
  </p:clrMapOvr>
  <mc:AlternateContent xmlns:mc="http://schemas.openxmlformats.org/markup-compatibility/2006" xmlns:p14="http://schemas.microsoft.com/office/powerpoint/2010/main">
    <mc:Choice Requires="p14">
      <p:transition p14:dur="250">
        <p:fade thruBlk="1"/>
      </p:transition>
    </mc:Choice>
    <mc:Fallback xmlns="">
      <p:transition>
        <p:fade thruBlk="1"/>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Approach</a:t>
            </a:r>
          </a:p>
        </p:txBody>
      </p:sp>
      <p:pic>
        <p:nvPicPr>
          <p:cNvPr id="4" name="Content Placeholder 3"/>
          <p:cNvPicPr>
            <a:picLocks noGrp="1" noChangeAspect="1"/>
          </p:cNvPicPr>
          <p:nvPr>
            <p:ph idx="1"/>
          </p:nvPr>
        </p:nvPicPr>
        <p:blipFill>
          <a:blip r:embed="rId2"/>
          <a:stretch>
            <a:fillRect/>
          </a:stretch>
        </p:blipFill>
        <p:spPr>
          <a:xfrm>
            <a:off x="2278855" y="2677805"/>
            <a:ext cx="7634288" cy="2950608"/>
          </a:xfrm>
          <a:prstGeom prst="rect">
            <a:avLst/>
          </a:prstGeom>
        </p:spPr>
      </p:pic>
      <p:sp>
        <p:nvSpPr>
          <p:cNvPr id="6" name="Content Placeholder 2">
            <a:extLst>
              <a:ext uri="{FF2B5EF4-FFF2-40B4-BE49-F238E27FC236}">
                <a16:creationId xmlns:a16="http://schemas.microsoft.com/office/drawing/2014/main" id="{A9E8C339-DC79-0247-878C-1DC711BD4064}"/>
              </a:ext>
            </a:extLst>
          </p:cNvPr>
          <p:cNvSpPr txBox="1">
            <a:spLocks/>
          </p:cNvSpPr>
          <p:nvPr/>
        </p:nvSpPr>
        <p:spPr>
          <a:xfrm>
            <a:off x="3168574" y="5628413"/>
            <a:ext cx="5854850" cy="106426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None/>
            </a:pPr>
            <a:r>
              <a:rPr lang="en-US" dirty="0"/>
              <a:t>System Overview Diagram</a:t>
            </a:r>
          </a:p>
        </p:txBody>
      </p:sp>
    </p:spTree>
    <p:extLst>
      <p:ext uri="{BB962C8B-B14F-4D97-AF65-F5344CB8AC3E}">
        <p14:creationId xmlns:p14="http://schemas.microsoft.com/office/powerpoint/2010/main" val="74738821"/>
      </p:ext>
    </p:extLst>
  </p:cSld>
  <p:clrMapOvr>
    <a:masterClrMapping/>
  </p:clrMapOvr>
  <mc:AlternateContent xmlns:mc="http://schemas.openxmlformats.org/markup-compatibility/2006" xmlns:p14="http://schemas.microsoft.com/office/powerpoint/2010/main">
    <mc:Choice Requires="p14">
      <p:transition p14:dur="250">
        <p:fade thruBlk="1"/>
      </p:transition>
    </mc:Choice>
    <mc:Fallback xmlns="">
      <p:transition>
        <p:fade thruBlk="1"/>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p:txBody>
          <a:bodyPr/>
          <a:lstStyle/>
          <a:p>
            <a:r>
              <a:rPr lang="en-US" dirty="0"/>
              <a:t>Importing Dataset</a:t>
            </a:r>
          </a:p>
          <a:p>
            <a:r>
              <a:rPr lang="en-US" dirty="0"/>
              <a:t>Data Preprocessing</a:t>
            </a:r>
          </a:p>
          <a:p>
            <a:r>
              <a:rPr lang="en-US" dirty="0"/>
              <a:t>Word Embeddings / Feature Extraction</a:t>
            </a:r>
          </a:p>
          <a:p>
            <a:r>
              <a:rPr lang="en-US" dirty="0"/>
              <a:t>Making predictions using classifiers</a:t>
            </a:r>
          </a:p>
          <a:p>
            <a:endParaRPr lang="en-US" dirty="0"/>
          </a:p>
        </p:txBody>
      </p:sp>
    </p:spTree>
    <p:extLst>
      <p:ext uri="{BB962C8B-B14F-4D97-AF65-F5344CB8AC3E}">
        <p14:creationId xmlns:p14="http://schemas.microsoft.com/office/powerpoint/2010/main" val="1330640246"/>
      </p:ext>
    </p:extLst>
  </p:cSld>
  <p:clrMapOvr>
    <a:masterClrMapping/>
  </p:clrMapOvr>
  <mc:AlternateContent xmlns:mc="http://schemas.openxmlformats.org/markup-compatibility/2006" xmlns:p14="http://schemas.microsoft.com/office/powerpoint/2010/main">
    <mc:Choice Requires="p14">
      <p:transition p14:dur="250">
        <p:fade thruBlk="1"/>
      </p:transition>
    </mc:Choice>
    <mc:Fallback xmlns="">
      <p:transition>
        <p:fade thruBlk="1"/>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br>
              <a:rPr lang="en-US" dirty="0"/>
            </a:br>
            <a:r>
              <a:rPr lang="en-US" sz="2800" dirty="0"/>
              <a:t>Importing Data</a:t>
            </a:r>
          </a:p>
        </p:txBody>
      </p:sp>
      <p:sp>
        <p:nvSpPr>
          <p:cNvPr id="3" name="Content Placeholder 2"/>
          <p:cNvSpPr>
            <a:spLocks noGrp="1"/>
          </p:cNvSpPr>
          <p:nvPr>
            <p:ph idx="1"/>
          </p:nvPr>
        </p:nvSpPr>
        <p:spPr/>
        <p:txBody>
          <a:bodyPr/>
          <a:lstStyle/>
          <a:p>
            <a:r>
              <a:rPr lang="en-US" dirty="0"/>
              <a:t>Training Data(No of samples 25000):</a:t>
            </a:r>
          </a:p>
          <a:p>
            <a:pPr marL="0" indent="0">
              <a:buNone/>
            </a:pPr>
            <a:r>
              <a:rPr lang="en-US" dirty="0"/>
              <a:t>	</a:t>
            </a:r>
            <a:r>
              <a:rPr lang="en-US" dirty="0" err="1"/>
              <a:t>X_train,X_test</a:t>
            </a:r>
            <a:endParaRPr lang="en-US" dirty="0"/>
          </a:p>
          <a:p>
            <a:pPr marL="0" indent="0">
              <a:buNone/>
            </a:pPr>
            <a:endParaRPr lang="en-US" dirty="0"/>
          </a:p>
          <a:p>
            <a:r>
              <a:rPr lang="en-US" dirty="0"/>
              <a:t>Testing Data(No of samples 25000):</a:t>
            </a:r>
          </a:p>
          <a:p>
            <a:pPr marL="0" indent="0">
              <a:buNone/>
            </a:pPr>
            <a:r>
              <a:rPr lang="en-US" dirty="0"/>
              <a:t>	</a:t>
            </a:r>
            <a:r>
              <a:rPr lang="en-US" dirty="0" err="1"/>
              <a:t>y_train,y_test</a:t>
            </a:r>
            <a:endParaRPr lang="en-US" dirty="0"/>
          </a:p>
          <a:p>
            <a:pPr marL="0" indent="0">
              <a:buNone/>
            </a:pPr>
            <a:r>
              <a:rPr lang="en-US" dirty="0"/>
              <a:t/>
            </a:r>
            <a:br>
              <a:rPr lang="en-US" dirty="0"/>
            </a:br>
            <a:endParaRPr lang="en-US" dirty="0"/>
          </a:p>
        </p:txBody>
      </p:sp>
    </p:spTree>
    <p:extLst>
      <p:ext uri="{BB962C8B-B14F-4D97-AF65-F5344CB8AC3E}">
        <p14:creationId xmlns:p14="http://schemas.microsoft.com/office/powerpoint/2010/main" val="4043066726"/>
      </p:ext>
    </p:extLst>
  </p:cSld>
  <p:clrMapOvr>
    <a:masterClrMapping/>
  </p:clrMapOvr>
  <mc:AlternateContent xmlns:mc="http://schemas.openxmlformats.org/markup-compatibility/2006" xmlns:p14="http://schemas.microsoft.com/office/powerpoint/2010/main">
    <mc:Choice Requires="p14">
      <p:transition p14:dur="250">
        <p:fade thruBlk="1"/>
      </p:transition>
    </mc:Choice>
    <mc:Fallback xmlns="">
      <p:transition>
        <p:fade thruBlk="1"/>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br>
              <a:rPr lang="en-US" dirty="0"/>
            </a:br>
            <a:r>
              <a:rPr lang="en-US" sz="2800" dirty="0"/>
              <a:t>Data Preprocessing</a:t>
            </a:r>
          </a:p>
        </p:txBody>
      </p:sp>
      <p:sp>
        <p:nvSpPr>
          <p:cNvPr id="3" name="Content Placeholder 2"/>
          <p:cNvSpPr>
            <a:spLocks noGrp="1"/>
          </p:cNvSpPr>
          <p:nvPr>
            <p:ph idx="1"/>
          </p:nvPr>
        </p:nvSpPr>
        <p:spPr/>
        <p:txBody>
          <a:bodyPr/>
          <a:lstStyle/>
          <a:p>
            <a:pPr fontAlgn="base"/>
            <a:r>
              <a:rPr lang="en-US" dirty="0"/>
              <a:t>Removed special characters</a:t>
            </a:r>
          </a:p>
          <a:p>
            <a:pPr fontAlgn="base"/>
            <a:r>
              <a:rPr lang="en-US" dirty="0"/>
              <a:t>Removed all single characters</a:t>
            </a:r>
          </a:p>
          <a:p>
            <a:pPr fontAlgn="base"/>
            <a:r>
              <a:rPr lang="en-US" dirty="0"/>
              <a:t>Substituting multiple space with single space</a:t>
            </a:r>
          </a:p>
          <a:p>
            <a:pPr fontAlgn="base"/>
            <a:r>
              <a:rPr lang="en-US" dirty="0"/>
              <a:t>Converting to lowercase</a:t>
            </a:r>
          </a:p>
          <a:p>
            <a:pPr marL="0" indent="0" fontAlgn="base">
              <a:buNone/>
            </a:pPr>
            <a:endParaRPr lang="en-US" dirty="0"/>
          </a:p>
          <a:p>
            <a:pPr marL="0" indent="0" fontAlgn="base">
              <a:buNone/>
            </a:pPr>
            <a:r>
              <a:rPr lang="en-US" dirty="0"/>
              <a:t>After cleaning our data we also performed word net lemmatization after splitting of documents so that words are converted to their proper form and we avoid creating unnecessary word vectors for the same word during the feature extraction phase.</a:t>
            </a:r>
          </a:p>
        </p:txBody>
      </p:sp>
    </p:spTree>
    <p:extLst>
      <p:ext uri="{BB962C8B-B14F-4D97-AF65-F5344CB8AC3E}">
        <p14:creationId xmlns:p14="http://schemas.microsoft.com/office/powerpoint/2010/main" val="453071821"/>
      </p:ext>
    </p:extLst>
  </p:cSld>
  <p:clrMapOvr>
    <a:masterClrMapping/>
  </p:clrMapOvr>
  <mc:AlternateContent xmlns:mc="http://schemas.openxmlformats.org/markup-compatibility/2006" xmlns:p14="http://schemas.microsoft.com/office/powerpoint/2010/main">
    <mc:Choice Requires="p14">
      <p:transition p14:dur="250">
        <p:fade thruBlk="1"/>
      </p:transition>
    </mc:Choice>
    <mc:Fallback xmlns="">
      <p:transition>
        <p:fade thruBlk="1"/>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br>
              <a:rPr lang="en-US" dirty="0"/>
            </a:br>
            <a:r>
              <a:rPr lang="en-US" sz="2800" dirty="0"/>
              <a:t>FEATURE EXTRACTION / WORD EMBEDDINGS</a:t>
            </a:r>
          </a:p>
        </p:txBody>
      </p:sp>
      <p:sp>
        <p:nvSpPr>
          <p:cNvPr id="3" name="Content Placeholder 2"/>
          <p:cNvSpPr>
            <a:spLocks noGrp="1"/>
          </p:cNvSpPr>
          <p:nvPr>
            <p:ph idx="1"/>
          </p:nvPr>
        </p:nvSpPr>
        <p:spPr/>
        <p:txBody>
          <a:bodyPr/>
          <a:lstStyle/>
          <a:p>
            <a:pPr marL="0" indent="0">
              <a:buNone/>
            </a:pPr>
            <a:r>
              <a:rPr lang="en-US" sz="2000" b="1" dirty="0" err="1"/>
              <a:t>CountVector</a:t>
            </a:r>
            <a:r>
              <a:rPr lang="en-US" sz="2000" b="1" dirty="0"/>
              <a:t>:</a:t>
            </a:r>
          </a:p>
          <a:p>
            <a:pPr marL="0" indent="0">
              <a:buNone/>
            </a:pPr>
            <a:endParaRPr lang="en-US" b="1" dirty="0"/>
          </a:p>
          <a:p>
            <a:r>
              <a:rPr lang="en-US" dirty="0"/>
              <a:t>First, we transformed data(</a:t>
            </a:r>
            <a:r>
              <a:rPr lang="en-US" dirty="0" err="1"/>
              <a:t>X_train</a:t>
            </a:r>
            <a:r>
              <a:rPr lang="en-US" dirty="0"/>
              <a:t>, </a:t>
            </a:r>
            <a:r>
              <a:rPr lang="en-US" dirty="0" err="1"/>
              <a:t>y_train</a:t>
            </a:r>
            <a:r>
              <a:rPr lang="en-US" dirty="0"/>
              <a:t>) using </a:t>
            </a:r>
            <a:r>
              <a:rPr lang="en-US" dirty="0" err="1"/>
              <a:t>sklearn’s</a:t>
            </a:r>
            <a:r>
              <a:rPr lang="en-US" dirty="0"/>
              <a:t> </a:t>
            </a:r>
            <a:r>
              <a:rPr lang="en-US" dirty="0" err="1"/>
              <a:t>countVectorizer</a:t>
            </a:r>
            <a:r>
              <a:rPr lang="en-US" dirty="0"/>
              <a:t> function so that each review will have a feature size of 5000. Then we passed the resulting </a:t>
            </a:r>
            <a:r>
              <a:rPr lang="en-US" dirty="0" err="1"/>
              <a:t>countVectors</a:t>
            </a:r>
            <a:r>
              <a:rPr lang="en-US" dirty="0"/>
              <a:t> to the </a:t>
            </a:r>
            <a:r>
              <a:rPr lang="en-US" dirty="0" err="1"/>
              <a:t>tfidfTransformer</a:t>
            </a:r>
            <a:r>
              <a:rPr lang="en-US" dirty="0"/>
              <a:t> to embed meaning for the frequency of each word</a:t>
            </a:r>
          </a:p>
          <a:p>
            <a:r>
              <a:rPr lang="en-US" dirty="0"/>
              <a:t>After this, we added padding along the axis of testing and training review vectors to match the feature size for both vectors in order to apply KNN classifier. Moving forward we convert the resulting sparse matrix into a dense matrix to optimize the classification process.</a:t>
            </a:r>
          </a:p>
        </p:txBody>
      </p:sp>
    </p:spTree>
    <p:extLst>
      <p:ext uri="{BB962C8B-B14F-4D97-AF65-F5344CB8AC3E}">
        <p14:creationId xmlns:p14="http://schemas.microsoft.com/office/powerpoint/2010/main" val="1526480101"/>
      </p:ext>
    </p:extLst>
  </p:cSld>
  <p:clrMapOvr>
    <a:masterClrMapping/>
  </p:clrMapOvr>
  <mc:AlternateContent xmlns:mc="http://schemas.openxmlformats.org/markup-compatibility/2006" xmlns:p14="http://schemas.microsoft.com/office/powerpoint/2010/main">
    <mc:Choice Requires="p14">
      <p:transition p14:dur="250">
        <p:fade thruBlk="1"/>
      </p:transition>
    </mc:Choice>
    <mc:Fallback xmlns="">
      <p:transition>
        <p:fade thruBlk="1"/>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br>
              <a:rPr lang="en-US" dirty="0"/>
            </a:br>
            <a:r>
              <a:rPr lang="en-US" sz="2800" dirty="0"/>
              <a:t>FEATURE EXTRACTION / WORD EMBEDDINGS</a:t>
            </a:r>
          </a:p>
        </p:txBody>
      </p:sp>
      <p:sp>
        <p:nvSpPr>
          <p:cNvPr id="3" name="Content Placeholder 2"/>
          <p:cNvSpPr>
            <a:spLocks noGrp="1"/>
          </p:cNvSpPr>
          <p:nvPr>
            <p:ph idx="1"/>
          </p:nvPr>
        </p:nvSpPr>
        <p:spPr/>
        <p:txBody>
          <a:bodyPr>
            <a:normAutofit lnSpcReduction="10000"/>
          </a:bodyPr>
          <a:lstStyle/>
          <a:p>
            <a:pPr marL="0" indent="0">
              <a:buNone/>
            </a:pPr>
            <a:r>
              <a:rPr lang="en-US" b="1" dirty="0"/>
              <a:t>Word2Vec</a:t>
            </a:r>
            <a:r>
              <a:rPr lang="en-US" sz="2000" b="1" dirty="0"/>
              <a:t>:</a:t>
            </a:r>
          </a:p>
          <a:p>
            <a:pPr marL="0" indent="0">
              <a:buNone/>
            </a:pPr>
            <a:endParaRPr lang="en-US" b="1" dirty="0"/>
          </a:p>
          <a:p>
            <a:r>
              <a:rPr lang="en-US" dirty="0"/>
              <a:t>We have created a model that was trained using </a:t>
            </a:r>
            <a:r>
              <a:rPr lang="en-US" dirty="0" err="1"/>
              <a:t>gensim’s</a:t>
            </a:r>
            <a:r>
              <a:rPr lang="en-US" dirty="0"/>
              <a:t> word2vec model using the training review vector i.e. </a:t>
            </a:r>
            <a:r>
              <a:rPr lang="en-US" dirty="0" err="1"/>
              <a:t>X_train</a:t>
            </a:r>
            <a:r>
              <a:rPr lang="en-US" dirty="0"/>
              <a:t> as input. </a:t>
            </a:r>
          </a:p>
          <a:p>
            <a:r>
              <a:rPr lang="en-US" dirty="0"/>
              <a:t>Then we transformed the training and testing reviews using this model. As the transformation process may yield features with negative values we scaled our training and testing review vectors to have only positive values between 0-1</a:t>
            </a:r>
            <a:r>
              <a:rPr lang="en-US" dirty="0" smtClean="0"/>
              <a:t>.</a:t>
            </a:r>
          </a:p>
          <a:p>
            <a:endParaRPr lang="en-US" dirty="0"/>
          </a:p>
          <a:p>
            <a:r>
              <a:rPr lang="en-US" dirty="0" err="1"/>
              <a:t>Mikolov</a:t>
            </a:r>
            <a:r>
              <a:rPr lang="en-US" dirty="0"/>
              <a:t>, Tomas, et al. ”Efficient estimation of word representations in vector space.” </a:t>
            </a:r>
            <a:r>
              <a:rPr lang="en-US" dirty="0" err="1"/>
              <a:t>arXiv</a:t>
            </a:r>
            <a:r>
              <a:rPr lang="en-US" dirty="0"/>
              <a:t> preprint arXiv:1301.3781 (2013). </a:t>
            </a:r>
          </a:p>
          <a:p>
            <a:r>
              <a:rPr lang="en-US" dirty="0" err="1" smtClean="0"/>
              <a:t>Rong</a:t>
            </a:r>
            <a:r>
              <a:rPr lang="en-US" dirty="0"/>
              <a:t>, Xin. ”word2vec parameter learning explained.” </a:t>
            </a:r>
            <a:r>
              <a:rPr lang="en-US" dirty="0" err="1"/>
              <a:t>arXiv</a:t>
            </a:r>
            <a:r>
              <a:rPr lang="en-US" dirty="0"/>
              <a:t> preprint arXiv:1411.2738 (2014).</a:t>
            </a:r>
            <a:endParaRPr lang="en-US" dirty="0"/>
          </a:p>
        </p:txBody>
      </p:sp>
    </p:spTree>
    <p:extLst>
      <p:ext uri="{BB962C8B-B14F-4D97-AF65-F5344CB8AC3E}">
        <p14:creationId xmlns:p14="http://schemas.microsoft.com/office/powerpoint/2010/main" val="209009424"/>
      </p:ext>
    </p:extLst>
  </p:cSld>
  <p:clrMapOvr>
    <a:masterClrMapping/>
  </p:clrMapOvr>
  <mc:AlternateContent xmlns:mc="http://schemas.openxmlformats.org/markup-compatibility/2006" xmlns:p14="http://schemas.microsoft.com/office/powerpoint/2010/main">
    <mc:Choice Requires="p14">
      <p:transition p14:dur="250">
        <p:fade thruBlk="1"/>
      </p:transition>
    </mc:Choice>
    <mc:Fallback xmlns="">
      <p:transition>
        <p:fade thruBlk="1"/>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br>
              <a:rPr lang="en-US" dirty="0"/>
            </a:br>
            <a:r>
              <a:rPr lang="en-US" sz="2800" dirty="0"/>
              <a:t>FEATURE EXTRACTION / WORD EMBEDDINGS</a:t>
            </a:r>
          </a:p>
        </p:txBody>
      </p:sp>
      <p:sp>
        <p:nvSpPr>
          <p:cNvPr id="3" name="Content Placeholder 2"/>
          <p:cNvSpPr>
            <a:spLocks noGrp="1"/>
          </p:cNvSpPr>
          <p:nvPr>
            <p:ph idx="1"/>
          </p:nvPr>
        </p:nvSpPr>
        <p:spPr/>
        <p:txBody>
          <a:bodyPr>
            <a:normAutofit fontScale="77500" lnSpcReduction="20000"/>
          </a:bodyPr>
          <a:lstStyle/>
          <a:p>
            <a:pPr marL="0" indent="0">
              <a:buNone/>
            </a:pPr>
            <a:r>
              <a:rPr lang="en-US" sz="2000" b="1" dirty="0"/>
              <a:t>LSA:</a:t>
            </a:r>
          </a:p>
          <a:p>
            <a:pPr marL="0" indent="0">
              <a:buNone/>
            </a:pPr>
            <a:endParaRPr lang="en-US" b="1" dirty="0"/>
          </a:p>
          <a:p>
            <a:r>
              <a:rPr lang="en-US" dirty="0"/>
              <a:t>For LSA transformation, we first </a:t>
            </a:r>
            <a:r>
              <a:rPr lang="en-US" dirty="0" err="1"/>
              <a:t>vectorized</a:t>
            </a:r>
            <a:r>
              <a:rPr lang="en-US" dirty="0"/>
              <a:t> our review vectors using </a:t>
            </a:r>
            <a:r>
              <a:rPr lang="en-US" dirty="0" err="1"/>
              <a:t>TfidfVectorizer</a:t>
            </a:r>
            <a:r>
              <a:rPr lang="en-US" dirty="0"/>
              <a:t>. After which we project the TF-IDF vectors onto the first 100 principal components. </a:t>
            </a:r>
          </a:p>
          <a:p>
            <a:r>
              <a:rPr lang="en-US" dirty="0"/>
              <a:t>Next, we performed SVD on the training data and projected the results to the training review vector, and also applied the same transformation to the test review vector as well.</a:t>
            </a:r>
          </a:p>
          <a:p>
            <a:r>
              <a:rPr lang="en-US" dirty="0"/>
              <a:t>As performing the LSA transformation process may yield features with negative values we scaled our training and testing review vectors to have only positive values between 0-1</a:t>
            </a:r>
            <a:r>
              <a:rPr lang="en-US" dirty="0" smtClean="0"/>
              <a:t>.</a:t>
            </a:r>
          </a:p>
          <a:p>
            <a:endParaRPr lang="en-US" dirty="0"/>
          </a:p>
          <a:p>
            <a:r>
              <a:rPr lang="en-US" dirty="0" err="1"/>
              <a:t>Deerwester</a:t>
            </a:r>
            <a:r>
              <a:rPr lang="en-US" dirty="0"/>
              <a:t>, Scott, et al. ”Indexing by latent semantic analysis.” Journal of the American society for information science 41.6 (1990): 391-407</a:t>
            </a:r>
            <a:r>
              <a:rPr lang="en-US" dirty="0" smtClean="0"/>
              <a:t>.</a:t>
            </a:r>
          </a:p>
          <a:p>
            <a:r>
              <a:rPr lang="en-US" dirty="0" err="1"/>
              <a:t>Landauer</a:t>
            </a:r>
            <a:r>
              <a:rPr lang="en-US" dirty="0"/>
              <a:t>, Thomas K., Peter W. Foltz, and Darrell </a:t>
            </a:r>
            <a:r>
              <a:rPr lang="en-US" dirty="0" err="1"/>
              <a:t>Laham</a:t>
            </a:r>
            <a:r>
              <a:rPr lang="en-US" dirty="0"/>
              <a:t>. ”An introduction to latent semantic analysis.” Discourse processes 25.2-3 (1998): 259-284.</a:t>
            </a:r>
            <a:endParaRPr lang="en-US" dirty="0"/>
          </a:p>
          <a:p>
            <a:pPr marL="0" indent="0">
              <a:buNone/>
            </a:pPr>
            <a:r>
              <a:rPr lang="en-US" dirty="0"/>
              <a:t/>
            </a:r>
            <a:br>
              <a:rPr lang="en-US" dirty="0"/>
            </a:br>
            <a:endParaRPr lang="en-US" dirty="0"/>
          </a:p>
        </p:txBody>
      </p:sp>
    </p:spTree>
    <p:extLst>
      <p:ext uri="{BB962C8B-B14F-4D97-AF65-F5344CB8AC3E}">
        <p14:creationId xmlns:p14="http://schemas.microsoft.com/office/powerpoint/2010/main" val="1178846016"/>
      </p:ext>
    </p:extLst>
  </p:cSld>
  <p:clrMapOvr>
    <a:masterClrMapping/>
  </p:clrMapOvr>
  <mc:AlternateContent xmlns:mc="http://schemas.openxmlformats.org/markup-compatibility/2006" xmlns:p14="http://schemas.microsoft.com/office/powerpoint/2010/main">
    <mc:Choice Requires="p14">
      <p:transition p14:dur="250">
        <p:fade thruBlk="1"/>
      </p:transition>
    </mc:Choice>
    <mc:Fallback xmlns="">
      <p:transition>
        <p:fade thruBlk="1"/>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br>
              <a:rPr lang="en-US" dirty="0"/>
            </a:br>
            <a:r>
              <a:rPr lang="en-US" sz="2800" dirty="0"/>
              <a:t>Making predictions using classifiers</a:t>
            </a:r>
          </a:p>
        </p:txBody>
      </p:sp>
      <p:sp>
        <p:nvSpPr>
          <p:cNvPr id="3" name="Content Placeholder 2"/>
          <p:cNvSpPr>
            <a:spLocks noGrp="1"/>
          </p:cNvSpPr>
          <p:nvPr>
            <p:ph idx="1"/>
          </p:nvPr>
        </p:nvSpPr>
        <p:spPr/>
        <p:txBody>
          <a:bodyPr>
            <a:normAutofit/>
          </a:bodyPr>
          <a:lstStyle/>
          <a:p>
            <a:pPr marL="0" indent="0">
              <a:buNone/>
            </a:pPr>
            <a:r>
              <a:rPr lang="en-US" sz="2000" dirty="0"/>
              <a:t>KNN</a:t>
            </a:r>
            <a:r>
              <a:rPr lang="en-US" sz="2000" b="1" dirty="0"/>
              <a:t>:</a:t>
            </a:r>
          </a:p>
          <a:p>
            <a:pPr marL="0" indent="0">
              <a:buNone/>
            </a:pPr>
            <a:endParaRPr lang="en-US" b="1" dirty="0"/>
          </a:p>
          <a:p>
            <a:r>
              <a:rPr lang="en-US" dirty="0"/>
              <a:t>The main idea in KNN is to calculate the distance between each word vector during our training process. </a:t>
            </a:r>
          </a:p>
          <a:p>
            <a:r>
              <a:rPr lang="en-US" dirty="0"/>
              <a:t>We then compare each new word vector with these distances to obtain the K nearest neighbors and make our predictions. </a:t>
            </a:r>
          </a:p>
          <a:p>
            <a:r>
              <a:rPr lang="en-US" dirty="0"/>
              <a:t>The only drawback of using KNN is that it may have a very high time complexity if the dataset is too large.</a:t>
            </a:r>
            <a:br>
              <a:rPr lang="en-US" dirty="0"/>
            </a:br>
            <a:endParaRPr lang="en-US" dirty="0"/>
          </a:p>
        </p:txBody>
      </p:sp>
    </p:spTree>
    <p:extLst>
      <p:ext uri="{BB962C8B-B14F-4D97-AF65-F5344CB8AC3E}">
        <p14:creationId xmlns:p14="http://schemas.microsoft.com/office/powerpoint/2010/main" val="2254116528"/>
      </p:ext>
    </p:extLst>
  </p:cSld>
  <p:clrMapOvr>
    <a:masterClrMapping/>
  </p:clrMapOvr>
  <mc:AlternateContent xmlns:mc="http://schemas.openxmlformats.org/markup-compatibility/2006" xmlns:p14="http://schemas.microsoft.com/office/powerpoint/2010/main">
    <mc:Choice Requires="p14">
      <p:transition p14:dur="250">
        <p:fade thruBlk="1"/>
      </p:transition>
    </mc:Choice>
    <mc:Fallback xmlns="">
      <p:transition>
        <p:fade thruBlk="1"/>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br>
              <a:rPr lang="en-US" dirty="0"/>
            </a:br>
            <a:r>
              <a:rPr lang="en-US" sz="2800" dirty="0"/>
              <a:t>Making predictions using classifiers</a:t>
            </a:r>
          </a:p>
        </p:txBody>
      </p:sp>
      <p:sp>
        <p:nvSpPr>
          <p:cNvPr id="3" name="Content Placeholder 2"/>
          <p:cNvSpPr>
            <a:spLocks noGrp="1"/>
          </p:cNvSpPr>
          <p:nvPr>
            <p:ph idx="1"/>
          </p:nvPr>
        </p:nvSpPr>
        <p:spPr>
          <a:xfrm>
            <a:off x="818712" y="2222287"/>
            <a:ext cx="10554574" cy="4344768"/>
          </a:xfrm>
        </p:spPr>
        <p:txBody>
          <a:bodyPr>
            <a:normAutofit/>
          </a:bodyPr>
          <a:lstStyle/>
          <a:p>
            <a:pPr marL="0" indent="0">
              <a:buNone/>
            </a:pPr>
            <a:r>
              <a:rPr lang="en-US" sz="2000" dirty="0" smtClean="0"/>
              <a:t>Multinomial Naïve Bayes</a:t>
            </a:r>
            <a:r>
              <a:rPr lang="en-US" sz="2000" b="1" dirty="0" smtClean="0"/>
              <a:t>:</a:t>
            </a:r>
            <a:endParaRPr lang="en-US" sz="2000" b="1" dirty="0"/>
          </a:p>
          <a:p>
            <a:pPr marL="0" indent="0">
              <a:buNone/>
            </a:pPr>
            <a:endParaRPr lang="en-US" b="1" dirty="0"/>
          </a:p>
          <a:p>
            <a:r>
              <a:rPr lang="en-US" dirty="0"/>
              <a:t>In Multinomial Naive Bayes, we will calculate the probabilities of each word for a given document, using the Bayes </a:t>
            </a:r>
            <a:r>
              <a:rPr lang="en-US" dirty="0" smtClean="0"/>
              <a:t>formula.</a:t>
            </a:r>
          </a:p>
          <a:p>
            <a:r>
              <a:rPr lang="en-US" dirty="0" smtClean="0"/>
              <a:t>We </a:t>
            </a:r>
            <a:r>
              <a:rPr lang="en-US" dirty="0"/>
              <a:t>can then calculate the highest probability and assign that class to a new document</a:t>
            </a:r>
            <a:r>
              <a:rPr lang="en-US" dirty="0" smtClean="0"/>
              <a:t>.</a:t>
            </a:r>
          </a:p>
          <a:p>
            <a:r>
              <a:rPr lang="en-US" dirty="0" smtClean="0"/>
              <a:t>We </a:t>
            </a:r>
            <a:r>
              <a:rPr lang="en-US" dirty="0"/>
              <a:t>will then calculate priors </a:t>
            </a:r>
            <a:r>
              <a:rPr lang="en-US" dirty="0" err="1"/>
              <a:t>Pr</a:t>
            </a:r>
            <a:r>
              <a:rPr lang="en-US" dirty="0"/>
              <a:t>(c) by dividing the number of documents belonging to class c by the total number of documents and also calculate rest of the terms in formula. </a:t>
            </a:r>
            <a:endParaRPr lang="en-US" dirty="0" smtClean="0"/>
          </a:p>
          <a:p>
            <a:r>
              <a:rPr lang="en-US" dirty="0" smtClean="0"/>
              <a:t>The </a:t>
            </a:r>
            <a:r>
              <a:rPr lang="en-US" dirty="0"/>
              <a:t>approach is quite straightforward in theory but one of the issues is that it does not take into account the similarity between words</a:t>
            </a:r>
            <a:r>
              <a:rPr lang="en-US" dirty="0" smtClean="0"/>
              <a:t>.</a:t>
            </a:r>
          </a:p>
          <a:p>
            <a:r>
              <a:rPr lang="en-US" dirty="0" err="1" smtClean="0"/>
              <a:t>Kibriya</a:t>
            </a:r>
            <a:r>
              <a:rPr lang="en-US" dirty="0"/>
              <a:t>, Ashraf M., et al. ”Multinomial naive </a:t>
            </a:r>
            <a:r>
              <a:rPr lang="en-US" dirty="0" err="1"/>
              <a:t>bayes</a:t>
            </a:r>
            <a:r>
              <a:rPr lang="en-US" dirty="0"/>
              <a:t> for text categorization revisited.” Australasian Joint Conference on Artificial Intelligence. Springer, Berlin, Heidelberg, 2004.</a:t>
            </a:r>
            <a:r>
              <a:rPr lang="en-US" dirty="0"/>
              <a:t/>
            </a:r>
            <a:br>
              <a:rPr lang="en-US" dirty="0"/>
            </a:br>
            <a:endParaRPr lang="en-US" dirty="0"/>
          </a:p>
        </p:txBody>
      </p:sp>
    </p:spTree>
    <p:extLst>
      <p:ext uri="{BB962C8B-B14F-4D97-AF65-F5344CB8AC3E}">
        <p14:creationId xmlns:p14="http://schemas.microsoft.com/office/powerpoint/2010/main" val="1116841605"/>
      </p:ext>
    </p:extLst>
  </p:cSld>
  <p:clrMapOvr>
    <a:masterClrMapping/>
  </p:clrMapOvr>
  <mc:AlternateContent xmlns:mc="http://schemas.openxmlformats.org/markup-compatibility/2006" xmlns:p14="http://schemas.microsoft.com/office/powerpoint/2010/main">
    <mc:Choice Requires="p14">
      <p:transition p14:dur="250">
        <p:fade thruBlk="1"/>
      </p:transition>
    </mc:Choice>
    <mc:Fallback xmlns="">
      <p:transition>
        <p:fade thruBlk="1"/>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77041-343D-5647-80DB-999186D63FBB}"/>
              </a:ext>
            </a:extLst>
          </p:cNvPr>
          <p:cNvSpPr>
            <a:spLocks noGrp="1"/>
          </p:cNvSpPr>
          <p:nvPr>
            <p:ph type="title"/>
          </p:nvPr>
        </p:nvSpPr>
        <p:spPr/>
        <p:txBody>
          <a:bodyPr/>
          <a:lstStyle/>
          <a:p>
            <a:r>
              <a:rPr lang="en-IN" dirty="0"/>
              <a:t>Introduction</a:t>
            </a:r>
            <a:endParaRPr lang="en-US" dirty="0"/>
          </a:p>
        </p:txBody>
      </p:sp>
      <p:sp>
        <p:nvSpPr>
          <p:cNvPr id="3" name="Content Placeholder 2">
            <a:extLst>
              <a:ext uri="{FF2B5EF4-FFF2-40B4-BE49-F238E27FC236}">
                <a16:creationId xmlns:a16="http://schemas.microsoft.com/office/drawing/2014/main" id="{B9A71CF7-5A64-4F48-8EB8-CA3B18EECCE6}"/>
              </a:ext>
            </a:extLst>
          </p:cNvPr>
          <p:cNvSpPr>
            <a:spLocks noGrp="1"/>
          </p:cNvSpPr>
          <p:nvPr>
            <p:ph idx="1"/>
          </p:nvPr>
        </p:nvSpPr>
        <p:spPr>
          <a:xfrm>
            <a:off x="818712" y="2222287"/>
            <a:ext cx="10554574" cy="4191213"/>
          </a:xfrm>
        </p:spPr>
        <p:txBody>
          <a:bodyPr/>
          <a:lstStyle/>
          <a:p>
            <a:r>
              <a:rPr lang="en-US" dirty="0"/>
              <a:t>The web has given its users the freedom of speech using which they can write their unbiased opinions in a blog or review. </a:t>
            </a:r>
          </a:p>
          <a:p>
            <a:r>
              <a:rPr lang="en-US" dirty="0"/>
              <a:t>We can examine these user reviews to predict the </a:t>
            </a:r>
            <a:r>
              <a:rPr lang="en-US" dirty="0" err="1"/>
              <a:t>behaviour</a:t>
            </a:r>
            <a:r>
              <a:rPr lang="en-US" dirty="0"/>
              <a:t> of consumers and also identify new opportunities in the market. </a:t>
            </a:r>
            <a:endParaRPr lang="en-US" dirty="0" smtClean="0"/>
          </a:p>
          <a:p>
            <a:r>
              <a:rPr lang="en-US" dirty="0"/>
              <a:t>This process is called sentiment analysis and is known as opinion mining</a:t>
            </a:r>
          </a:p>
          <a:p>
            <a:endParaRPr lang="en-US" dirty="0"/>
          </a:p>
        </p:txBody>
      </p:sp>
    </p:spTree>
    <p:extLst>
      <p:ext uri="{BB962C8B-B14F-4D97-AF65-F5344CB8AC3E}">
        <p14:creationId xmlns:p14="http://schemas.microsoft.com/office/powerpoint/2010/main" val="1039922023"/>
      </p:ext>
    </p:extLst>
  </p:cSld>
  <p:clrMapOvr>
    <a:masterClrMapping/>
  </p:clrMapOvr>
  <mc:AlternateContent xmlns:mc="http://schemas.openxmlformats.org/markup-compatibility/2006" xmlns:p14="http://schemas.microsoft.com/office/powerpoint/2010/main">
    <mc:Choice Requires="p14">
      <p:transition p14:dur="250">
        <p:fade thruBlk="1"/>
      </p:transition>
    </mc:Choice>
    <mc:Fallback xmlns="">
      <p:transition>
        <p:fade thruBlk="1"/>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br>
              <a:rPr lang="en-US" dirty="0"/>
            </a:br>
            <a:r>
              <a:rPr lang="en-US" sz="2800" dirty="0"/>
              <a:t>Making predictions using classifiers</a:t>
            </a:r>
          </a:p>
        </p:txBody>
      </p:sp>
      <p:sp>
        <p:nvSpPr>
          <p:cNvPr id="3" name="Content Placeholder 2"/>
          <p:cNvSpPr>
            <a:spLocks noGrp="1"/>
          </p:cNvSpPr>
          <p:nvPr>
            <p:ph idx="1"/>
          </p:nvPr>
        </p:nvSpPr>
        <p:spPr/>
        <p:txBody>
          <a:bodyPr>
            <a:normAutofit fontScale="92500" lnSpcReduction="20000"/>
          </a:bodyPr>
          <a:lstStyle/>
          <a:p>
            <a:pPr marL="0" indent="0">
              <a:buNone/>
            </a:pPr>
            <a:r>
              <a:rPr lang="en-US" sz="2000" dirty="0" smtClean="0"/>
              <a:t>SVM (SVC Classifier)</a:t>
            </a:r>
            <a:r>
              <a:rPr lang="en-US" sz="2000" b="1" dirty="0" smtClean="0"/>
              <a:t>:</a:t>
            </a:r>
            <a:endParaRPr lang="en-US" sz="2000" b="1" dirty="0"/>
          </a:p>
          <a:p>
            <a:pPr marL="0" indent="0">
              <a:buNone/>
            </a:pPr>
            <a:endParaRPr lang="en-US" b="1" dirty="0"/>
          </a:p>
          <a:p>
            <a:r>
              <a:rPr lang="en-US" dirty="0"/>
              <a:t>SVM is a supervised learning model that has a solid theoretical foundation and performs classification more accurately than most other algorithms in many applications. </a:t>
            </a:r>
            <a:endParaRPr lang="en-US" dirty="0" smtClean="0"/>
          </a:p>
          <a:p>
            <a:r>
              <a:rPr lang="en-US" dirty="0" smtClean="0"/>
              <a:t>Many </a:t>
            </a:r>
            <a:r>
              <a:rPr lang="en-US" dirty="0"/>
              <a:t>researchers claim that this is the best text classifier and can be used for sentiment analysis to get great performance. </a:t>
            </a:r>
            <a:endParaRPr lang="en-US" dirty="0" smtClean="0"/>
          </a:p>
          <a:p>
            <a:r>
              <a:rPr lang="en-US" dirty="0" smtClean="0"/>
              <a:t>SVM </a:t>
            </a:r>
            <a:r>
              <a:rPr lang="en-US" dirty="0"/>
              <a:t>linearly separates data and finds a hyperplane that fits best between 2 classes but when data is not linearly separable then we can convert data to a higher dimension and hope to find a hyperplane in a higher dimension, we can do this using kernel functions</a:t>
            </a:r>
            <a:r>
              <a:rPr lang="en-US" dirty="0" smtClean="0"/>
              <a:t>.</a:t>
            </a:r>
          </a:p>
          <a:p>
            <a:r>
              <a:rPr lang="en-US" dirty="0" err="1" smtClean="0"/>
              <a:t>Moraes</a:t>
            </a:r>
            <a:r>
              <a:rPr lang="en-US" dirty="0"/>
              <a:t>, Rodrigo, </a:t>
            </a:r>
            <a:r>
              <a:rPr lang="en-US" dirty="0" err="1"/>
              <a:t>JoaO</a:t>
            </a:r>
            <a:r>
              <a:rPr lang="en-US" dirty="0"/>
              <a:t> Francisco </a:t>
            </a:r>
            <a:r>
              <a:rPr lang="en-US" dirty="0" err="1"/>
              <a:t>Valiati</a:t>
            </a:r>
            <a:r>
              <a:rPr lang="en-US" dirty="0"/>
              <a:t>, and Wilson P. </a:t>
            </a:r>
            <a:r>
              <a:rPr lang="en-US" dirty="0" err="1"/>
              <a:t>Gavi</a:t>
            </a:r>
            <a:r>
              <a:rPr lang="en-US" dirty="0"/>
              <a:t> ˜ </a:t>
            </a:r>
            <a:r>
              <a:rPr lang="en-US" dirty="0" err="1"/>
              <a:t>aO</a:t>
            </a:r>
            <a:r>
              <a:rPr lang="en-US" dirty="0"/>
              <a:t> </a:t>
            </a:r>
            <a:r>
              <a:rPr lang="en-US" dirty="0" err="1"/>
              <a:t>Neto</a:t>
            </a:r>
            <a:r>
              <a:rPr lang="en-US" dirty="0"/>
              <a:t>. ˜ ”Document-level sentiment classification: An empirical comparison between SVM and ANN.” Expert Systems with Applications 40.2 (2013): 621-633.</a:t>
            </a:r>
            <a:r>
              <a:rPr lang="en-US" dirty="0"/>
              <a:t/>
            </a:r>
            <a:br>
              <a:rPr lang="en-US" dirty="0"/>
            </a:br>
            <a:endParaRPr lang="en-US" dirty="0"/>
          </a:p>
        </p:txBody>
      </p:sp>
    </p:spTree>
    <p:extLst>
      <p:ext uri="{BB962C8B-B14F-4D97-AF65-F5344CB8AC3E}">
        <p14:creationId xmlns:p14="http://schemas.microsoft.com/office/powerpoint/2010/main" val="4254939416"/>
      </p:ext>
    </p:extLst>
  </p:cSld>
  <p:clrMapOvr>
    <a:masterClrMapping/>
  </p:clrMapOvr>
  <mc:AlternateContent xmlns:mc="http://schemas.openxmlformats.org/markup-compatibility/2006" xmlns:p14="http://schemas.microsoft.com/office/powerpoint/2010/main">
    <mc:Choice Requires="p14">
      <p:transition p14:dur="250">
        <p:fade thruBlk="1"/>
      </p:transition>
    </mc:Choice>
    <mc:Fallback xmlns="">
      <p:transition>
        <p:fade thruBlk="1"/>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br>
              <a:rPr lang="en-US" dirty="0"/>
            </a:br>
            <a:r>
              <a:rPr lang="en-US" sz="2800" dirty="0"/>
              <a:t>Testing Accuracy</a:t>
            </a:r>
            <a:endParaRPr lang="en-US" sz="2000" dirty="0"/>
          </a:p>
        </p:txBody>
      </p:sp>
      <p:sp>
        <p:nvSpPr>
          <p:cNvPr id="3" name="Content Placeholder 2"/>
          <p:cNvSpPr>
            <a:spLocks noGrp="1"/>
          </p:cNvSpPr>
          <p:nvPr>
            <p:ph idx="1"/>
          </p:nvPr>
        </p:nvSpPr>
        <p:spPr>
          <a:xfrm>
            <a:off x="6003349" y="4566534"/>
            <a:ext cx="10554574" cy="1823240"/>
          </a:xfrm>
        </p:spPr>
        <p:txBody>
          <a:bodyPr>
            <a:normAutofit/>
          </a:bodyPr>
          <a:lstStyle/>
          <a:p>
            <a:r>
              <a:rPr lang="en-US" dirty="0"/>
              <a:t>8 classes for ratings 1,2,3,4,7,8,9,10:</a:t>
            </a:r>
          </a:p>
          <a:p>
            <a:endParaRPr lang="en-US" dirty="0"/>
          </a:p>
          <a:p>
            <a:pPr marL="0" indent="0">
              <a:buNone/>
            </a:pPr>
            <a:r>
              <a:rPr lang="en-US" dirty="0"/>
              <a:t/>
            </a:r>
            <a:br>
              <a:rPr lang="en-US" dirty="0"/>
            </a:br>
            <a:endParaRPr lang="en-US" dirty="0"/>
          </a:p>
        </p:txBody>
      </p:sp>
      <p:pic>
        <p:nvPicPr>
          <p:cNvPr id="5" name="Picture 4"/>
          <p:cNvPicPr>
            <a:picLocks noChangeAspect="1"/>
          </p:cNvPicPr>
          <p:nvPr/>
        </p:nvPicPr>
        <p:blipFill>
          <a:blip r:embed="rId2"/>
          <a:stretch>
            <a:fillRect/>
          </a:stretch>
        </p:blipFill>
        <p:spPr>
          <a:xfrm>
            <a:off x="5943599" y="5254362"/>
            <a:ext cx="5908967" cy="1374814"/>
          </a:xfrm>
          <a:prstGeom prst="rect">
            <a:avLst/>
          </a:prstGeom>
        </p:spPr>
      </p:pic>
      <p:sp>
        <p:nvSpPr>
          <p:cNvPr id="6" name="Content Placeholder 2"/>
          <p:cNvSpPr txBox="1">
            <a:spLocks/>
          </p:cNvSpPr>
          <p:nvPr/>
        </p:nvSpPr>
        <p:spPr>
          <a:xfrm>
            <a:off x="154131" y="4535997"/>
            <a:ext cx="10554574" cy="182324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4 classes for ratings (1-2), (3-4), (7-8), (9-10):</a:t>
            </a:r>
          </a:p>
          <a:p>
            <a:pPr marL="0" indent="0">
              <a:buFont typeface="Wingdings 2" charset="2"/>
              <a:buNone/>
            </a:pPr>
            <a:endParaRPr lang="en-US" dirty="0"/>
          </a:p>
          <a:p>
            <a:pPr marL="0" indent="0">
              <a:buFont typeface="Wingdings 2" charset="2"/>
              <a:buNone/>
            </a:pPr>
            <a:r>
              <a:rPr lang="en-US" dirty="0"/>
              <a:t/>
            </a:r>
            <a:br>
              <a:rPr lang="en-US" dirty="0"/>
            </a:br>
            <a:endParaRPr lang="en-US" dirty="0"/>
          </a:p>
        </p:txBody>
      </p:sp>
      <p:pic>
        <p:nvPicPr>
          <p:cNvPr id="8" name="Picture 7"/>
          <p:cNvPicPr>
            <a:picLocks noChangeAspect="1"/>
          </p:cNvPicPr>
          <p:nvPr/>
        </p:nvPicPr>
        <p:blipFill>
          <a:blip r:embed="rId3"/>
          <a:stretch>
            <a:fillRect/>
          </a:stretch>
        </p:blipFill>
        <p:spPr>
          <a:xfrm>
            <a:off x="154131" y="5313819"/>
            <a:ext cx="5564334" cy="1255900"/>
          </a:xfrm>
          <a:prstGeom prst="rect">
            <a:avLst/>
          </a:prstGeom>
        </p:spPr>
      </p:pic>
      <p:sp>
        <p:nvSpPr>
          <p:cNvPr id="9" name="Content Placeholder 2"/>
          <p:cNvSpPr txBox="1">
            <a:spLocks/>
          </p:cNvSpPr>
          <p:nvPr/>
        </p:nvSpPr>
        <p:spPr>
          <a:xfrm>
            <a:off x="257175" y="2263602"/>
            <a:ext cx="10554574" cy="182324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2 classes for ratings (1-2-3-4), (7-8-9-10)</a:t>
            </a:r>
          </a:p>
          <a:p>
            <a:pPr marL="0" indent="0">
              <a:buFont typeface="Wingdings 2" charset="2"/>
              <a:buNone/>
            </a:pPr>
            <a:endParaRPr lang="en-US" dirty="0"/>
          </a:p>
          <a:p>
            <a:pPr marL="0" indent="0">
              <a:buFont typeface="Wingdings 2" charset="2"/>
              <a:buNone/>
            </a:pPr>
            <a:r>
              <a:rPr lang="en-US" dirty="0"/>
              <a:t/>
            </a:r>
            <a:br>
              <a:rPr lang="en-US" dirty="0"/>
            </a:br>
            <a:endParaRPr lang="en-US" dirty="0"/>
          </a:p>
        </p:txBody>
      </p:sp>
      <p:pic>
        <p:nvPicPr>
          <p:cNvPr id="11" name="Picture 10"/>
          <p:cNvPicPr>
            <a:picLocks noChangeAspect="1"/>
          </p:cNvPicPr>
          <p:nvPr/>
        </p:nvPicPr>
        <p:blipFill>
          <a:blip r:embed="rId4"/>
          <a:stretch>
            <a:fillRect/>
          </a:stretch>
        </p:blipFill>
        <p:spPr>
          <a:xfrm>
            <a:off x="257175" y="2897836"/>
            <a:ext cx="7367313" cy="1607624"/>
          </a:xfrm>
          <a:prstGeom prst="rect">
            <a:avLst/>
          </a:prstGeom>
        </p:spPr>
      </p:pic>
    </p:spTree>
    <p:extLst>
      <p:ext uri="{BB962C8B-B14F-4D97-AF65-F5344CB8AC3E}">
        <p14:creationId xmlns:p14="http://schemas.microsoft.com/office/powerpoint/2010/main" val="2254330292"/>
      </p:ext>
    </p:extLst>
  </p:cSld>
  <p:clrMapOvr>
    <a:masterClrMapping/>
  </p:clrMapOvr>
  <mc:AlternateContent xmlns:mc="http://schemas.openxmlformats.org/markup-compatibility/2006" xmlns:p14="http://schemas.microsoft.com/office/powerpoint/2010/main">
    <mc:Choice Requires="p14">
      <p:transition p14:dur="250">
        <p:fade thruBlk="1"/>
      </p:transition>
    </mc:Choice>
    <mc:Fallback xmlns="">
      <p:transition>
        <p:fade thruBlk="1"/>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br>
              <a:rPr lang="en-US" dirty="0"/>
            </a:br>
            <a:r>
              <a:rPr lang="en-US" sz="2800" dirty="0"/>
              <a:t>Testing Accuracy</a:t>
            </a:r>
            <a:endParaRPr lang="en-US" sz="2000" dirty="0"/>
          </a:p>
        </p:txBody>
      </p:sp>
      <p:pic>
        <p:nvPicPr>
          <p:cNvPr id="13" name="Picture 12"/>
          <p:cNvPicPr>
            <a:picLocks noChangeAspect="1"/>
          </p:cNvPicPr>
          <p:nvPr/>
        </p:nvPicPr>
        <p:blipFill>
          <a:blip r:embed="rId2"/>
          <a:stretch>
            <a:fillRect/>
          </a:stretch>
        </p:blipFill>
        <p:spPr>
          <a:xfrm>
            <a:off x="810000" y="2273011"/>
            <a:ext cx="4505325" cy="1924050"/>
          </a:xfrm>
          <a:prstGeom prst="rect">
            <a:avLst/>
          </a:prstGeom>
        </p:spPr>
      </p:pic>
      <p:pic>
        <p:nvPicPr>
          <p:cNvPr id="14" name="Picture 13"/>
          <p:cNvPicPr>
            <a:picLocks noChangeAspect="1"/>
          </p:cNvPicPr>
          <p:nvPr/>
        </p:nvPicPr>
        <p:blipFill>
          <a:blip r:embed="rId3"/>
          <a:stretch>
            <a:fillRect/>
          </a:stretch>
        </p:blipFill>
        <p:spPr>
          <a:xfrm>
            <a:off x="810000" y="4412672"/>
            <a:ext cx="4495800" cy="2371725"/>
          </a:xfrm>
          <a:prstGeom prst="rect">
            <a:avLst/>
          </a:prstGeom>
        </p:spPr>
      </p:pic>
      <p:pic>
        <p:nvPicPr>
          <p:cNvPr id="16" name="Picture 15"/>
          <p:cNvPicPr>
            <a:picLocks noChangeAspect="1"/>
          </p:cNvPicPr>
          <p:nvPr/>
        </p:nvPicPr>
        <p:blipFill>
          <a:blip r:embed="rId4"/>
          <a:stretch>
            <a:fillRect/>
          </a:stretch>
        </p:blipFill>
        <p:spPr>
          <a:xfrm>
            <a:off x="6468342" y="2726747"/>
            <a:ext cx="4656858" cy="3583756"/>
          </a:xfrm>
          <a:prstGeom prst="rect">
            <a:avLst/>
          </a:prstGeom>
        </p:spPr>
      </p:pic>
    </p:spTree>
    <p:extLst>
      <p:ext uri="{BB962C8B-B14F-4D97-AF65-F5344CB8AC3E}">
        <p14:creationId xmlns:p14="http://schemas.microsoft.com/office/powerpoint/2010/main" val="3877789093"/>
      </p:ext>
    </p:extLst>
  </p:cSld>
  <p:clrMapOvr>
    <a:masterClrMapping/>
  </p:clrMapOvr>
  <mc:AlternateContent xmlns:mc="http://schemas.openxmlformats.org/markup-compatibility/2006" xmlns:p14="http://schemas.microsoft.com/office/powerpoint/2010/main">
    <mc:Choice Requires="p14">
      <p:transition p14:dur="250">
        <p:fade thruBlk="1"/>
      </p:transition>
    </mc:Choice>
    <mc:Fallback xmlns="">
      <p:transition>
        <p:fade thruBlk="1"/>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and Discussion</a:t>
            </a:r>
          </a:p>
        </p:txBody>
      </p:sp>
      <p:sp>
        <p:nvSpPr>
          <p:cNvPr id="3" name="Content Placeholder 2"/>
          <p:cNvSpPr>
            <a:spLocks noGrp="1"/>
          </p:cNvSpPr>
          <p:nvPr>
            <p:ph idx="1"/>
          </p:nvPr>
        </p:nvSpPr>
        <p:spPr/>
        <p:txBody>
          <a:bodyPr>
            <a:normAutofit/>
          </a:bodyPr>
          <a:lstStyle/>
          <a:p>
            <a:r>
              <a:rPr lang="en-US" dirty="0"/>
              <a:t>As per our experimentation results, it can be clearly observed that more than the transformation techniques and classifiers used for sentiment analysis the number of classes has a much higher impact on the accuracy especially for the dataset we have used.</a:t>
            </a:r>
          </a:p>
          <a:p>
            <a:r>
              <a:rPr lang="en-US" dirty="0"/>
              <a:t>There may be multiple reasons for such performance but as per our understanding, this is because even as humans are given a review with a rating of 10 and asked to classify it we may just as easily classify it as having an 8 or 9 rating. </a:t>
            </a:r>
          </a:p>
          <a:p>
            <a:r>
              <a:rPr lang="en-US" dirty="0"/>
              <a:t>The main reason for this being providing a rating for a review can be quite arbitrary and is heavily influenced by an individual’s opinion and cannot be predicted, as 2 people who may be given the same review may rate them differently based on their opinions. </a:t>
            </a:r>
          </a:p>
          <a:p>
            <a:r>
              <a:rPr lang="en-US" dirty="0"/>
              <a:t>This makes it quite hard to find a determinable pattern to rate reviews for a classifier. As a result, even the algorithms that we currently use cannot guarantee high accuracy. </a:t>
            </a:r>
          </a:p>
        </p:txBody>
      </p:sp>
    </p:spTree>
    <p:extLst>
      <p:ext uri="{BB962C8B-B14F-4D97-AF65-F5344CB8AC3E}">
        <p14:creationId xmlns:p14="http://schemas.microsoft.com/office/powerpoint/2010/main" val="282887589"/>
      </p:ext>
    </p:extLst>
  </p:cSld>
  <p:clrMapOvr>
    <a:masterClrMapping/>
  </p:clrMapOvr>
  <mc:AlternateContent xmlns:mc="http://schemas.openxmlformats.org/markup-compatibility/2006" xmlns:p14="http://schemas.microsoft.com/office/powerpoint/2010/main">
    <mc:Choice Requires="p14">
      <p:transition p14:dur="250">
        <p:fade thruBlk="1"/>
      </p:transition>
    </mc:Choice>
    <mc:Fallback xmlns="">
      <p:transition>
        <p:fade thruBlk="1"/>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and Discussion</a:t>
            </a:r>
          </a:p>
        </p:txBody>
      </p:sp>
      <p:sp>
        <p:nvSpPr>
          <p:cNvPr id="3" name="Content Placeholder 2"/>
          <p:cNvSpPr>
            <a:spLocks noGrp="1"/>
          </p:cNvSpPr>
          <p:nvPr>
            <p:ph idx="1"/>
          </p:nvPr>
        </p:nvSpPr>
        <p:spPr/>
        <p:txBody>
          <a:bodyPr>
            <a:normAutofit/>
          </a:bodyPr>
          <a:lstStyle/>
          <a:p>
            <a:r>
              <a:rPr lang="en-US" dirty="0"/>
              <a:t>The current methods are best at approximating at a high level if a review is positive or negative rather than predicting the exact rating for the reviews. </a:t>
            </a:r>
          </a:p>
          <a:p>
            <a:r>
              <a:rPr lang="en-US" dirty="0"/>
              <a:t>As it is clearly evident from our results even though the same embedding techniques and classifiers were used, the accuracy we achieved for 2 classes, 4 classes, and 8 classes vary drastically. </a:t>
            </a:r>
          </a:p>
          <a:p>
            <a:r>
              <a:rPr lang="en-US" dirty="0"/>
              <a:t>It is also reasonable to conclude for the dataset using a combination of SVM with Word2Vec as a feature extractor provides us the best results. </a:t>
            </a:r>
          </a:p>
          <a:p>
            <a:r>
              <a:rPr lang="en-US" dirty="0"/>
              <a:t>Followed by SVM classifier in conjunction with LSA and KNN classifier with Word2Vec respectively. We also noticed that KNN with </a:t>
            </a:r>
            <a:r>
              <a:rPr lang="en-US" dirty="0" err="1"/>
              <a:t>CountVector</a:t>
            </a:r>
            <a:r>
              <a:rPr lang="en-US" dirty="0"/>
              <a:t> gave pretty bad results.</a:t>
            </a:r>
          </a:p>
        </p:txBody>
      </p:sp>
    </p:spTree>
    <p:extLst>
      <p:ext uri="{BB962C8B-B14F-4D97-AF65-F5344CB8AC3E}">
        <p14:creationId xmlns:p14="http://schemas.microsoft.com/office/powerpoint/2010/main" val="2295133201"/>
      </p:ext>
    </p:extLst>
  </p:cSld>
  <p:clrMapOvr>
    <a:masterClrMapping/>
  </p:clrMapOvr>
  <mc:AlternateContent xmlns:mc="http://schemas.openxmlformats.org/markup-compatibility/2006" xmlns:p14="http://schemas.microsoft.com/office/powerpoint/2010/main">
    <mc:Choice Requires="p14">
      <p:transition p14:dur="250">
        <p:fade thruBlk="1"/>
      </p:transition>
    </mc:Choice>
    <mc:Fallback xmlns="">
      <p:transition>
        <p:fade thruBlk="1"/>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a:xfrm>
            <a:off x="810000" y="2416251"/>
            <a:ext cx="10554574" cy="3636511"/>
          </a:xfrm>
        </p:spPr>
        <p:txBody>
          <a:bodyPr/>
          <a:lstStyle/>
          <a:p>
            <a:r>
              <a:rPr lang="en-US" dirty="0"/>
              <a:t>As it is quite evident the biggest issue is the decrease in accuracy as the number of classes increases. </a:t>
            </a:r>
          </a:p>
          <a:p>
            <a:r>
              <a:rPr lang="en-US" dirty="0"/>
              <a:t>So for the future, we may want to train on an even larger dataset using machine learning models. </a:t>
            </a:r>
          </a:p>
          <a:p>
            <a:r>
              <a:rPr lang="en-US" dirty="0"/>
              <a:t>This is because given a large enough dataset machine learning models like ANNs, CNN, etc. may be able to learn various patterns which may help them better predict the ratings for a review.</a:t>
            </a:r>
          </a:p>
        </p:txBody>
      </p:sp>
    </p:spTree>
    <p:extLst>
      <p:ext uri="{BB962C8B-B14F-4D97-AF65-F5344CB8AC3E}">
        <p14:creationId xmlns:p14="http://schemas.microsoft.com/office/powerpoint/2010/main" val="4276059798"/>
      </p:ext>
    </p:extLst>
  </p:cSld>
  <p:clrMapOvr>
    <a:masterClrMapping/>
  </p:clrMapOvr>
  <mc:AlternateContent xmlns:mc="http://schemas.openxmlformats.org/markup-compatibility/2006" xmlns:p14="http://schemas.microsoft.com/office/powerpoint/2010/main">
    <mc:Choice Requires="p14">
      <p:transition p14:dur="250">
        <p:fade thruBlk="1"/>
      </p:transition>
    </mc:Choice>
    <mc:Fallback xmlns="">
      <p:transition>
        <p:fade thruBlk="1"/>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Contributions</a:t>
            </a:r>
          </a:p>
        </p:txBody>
      </p:sp>
      <p:sp>
        <p:nvSpPr>
          <p:cNvPr id="4" name="Content Placeholder 3"/>
          <p:cNvSpPr>
            <a:spLocks noGrp="1"/>
          </p:cNvSpPr>
          <p:nvPr>
            <p:ph idx="1"/>
          </p:nvPr>
        </p:nvSpPr>
        <p:spPr>
          <a:xfrm>
            <a:off x="810000" y="2568651"/>
            <a:ext cx="10554574" cy="4483313"/>
          </a:xfrm>
        </p:spPr>
        <p:txBody>
          <a:bodyPr>
            <a:normAutofit/>
          </a:bodyPr>
          <a:lstStyle/>
          <a:p>
            <a:r>
              <a:rPr lang="en-US" dirty="0" smtClean="0">
                <a:ea typeface="SF Pro Display Light" pitchFamily="2" charset="0"/>
                <a:cs typeface="SF Pro Display Light" pitchFamily="2" charset="0"/>
              </a:rPr>
              <a:t>Work </a:t>
            </a:r>
            <a:r>
              <a:rPr lang="en-US" dirty="0">
                <a:ea typeface="SF Pro Display Light" pitchFamily="2" charset="0"/>
                <a:cs typeface="SF Pro Display Light" pitchFamily="2" charset="0"/>
              </a:rPr>
              <a:t>Done By Avish,</a:t>
            </a:r>
          </a:p>
          <a:p>
            <a:pPr marL="914400" lvl="1" indent="-457200">
              <a:buFont typeface="+mj-lt"/>
              <a:buAutoNum type="arabicPeriod"/>
            </a:pPr>
            <a:r>
              <a:rPr lang="en-US" dirty="0">
                <a:ea typeface="SF Pro Display Light" pitchFamily="2" charset="0"/>
                <a:cs typeface="SF Pro Display Light" pitchFamily="2" charset="0"/>
              </a:rPr>
              <a:t>Research and </a:t>
            </a:r>
            <a:r>
              <a:rPr lang="en-US" dirty="0" smtClean="0">
                <a:ea typeface="SF Pro Display Light" pitchFamily="2" charset="0"/>
                <a:cs typeface="SF Pro Display Light" pitchFamily="2" charset="0"/>
              </a:rPr>
              <a:t>analysis</a:t>
            </a:r>
            <a:endParaRPr lang="en-US" dirty="0" smtClean="0">
              <a:ea typeface="SF Pro Display Light" pitchFamily="2" charset="0"/>
              <a:cs typeface="SF Pro Display Light" pitchFamily="2" charset="0"/>
            </a:endParaRPr>
          </a:p>
          <a:p>
            <a:pPr marL="914400" lvl="1" indent="-457200">
              <a:buFont typeface="+mj-lt"/>
              <a:buAutoNum type="arabicPeriod"/>
            </a:pPr>
            <a:r>
              <a:rPr lang="en-US" dirty="0" smtClean="0">
                <a:ea typeface="SF Pro Display Light" pitchFamily="2" charset="0"/>
                <a:cs typeface="SF Pro Display Light" pitchFamily="2" charset="0"/>
              </a:rPr>
              <a:t>Data preprocessing and fetching</a:t>
            </a:r>
          </a:p>
          <a:p>
            <a:pPr marL="914400" lvl="1" indent="-457200">
              <a:buFont typeface="+mj-lt"/>
              <a:buAutoNum type="arabicPeriod"/>
            </a:pPr>
            <a:r>
              <a:rPr lang="en-US" dirty="0" smtClean="0">
                <a:ea typeface="SF Pro Display Light" pitchFamily="2" charset="0"/>
                <a:cs typeface="SF Pro Display Light" pitchFamily="2" charset="0"/>
              </a:rPr>
              <a:t>Proof Reading of reports and other documents</a:t>
            </a:r>
          </a:p>
          <a:p>
            <a:pPr marL="914400" lvl="1" indent="-457200">
              <a:buFont typeface="+mj-lt"/>
              <a:buAutoNum type="arabicPeriod"/>
            </a:pPr>
            <a:r>
              <a:rPr lang="en-US" dirty="0" smtClean="0">
                <a:ea typeface="SF Pro Display Light" pitchFamily="2" charset="0"/>
                <a:cs typeface="SF Pro Display Light" pitchFamily="2" charset="0"/>
              </a:rPr>
              <a:t>Creating reusable modules for classifiers and feature extractors</a:t>
            </a:r>
          </a:p>
          <a:p>
            <a:pPr marL="914400" lvl="1" indent="-457200">
              <a:buFont typeface="+mj-lt"/>
              <a:buAutoNum type="arabicPeriod"/>
            </a:pPr>
            <a:endParaRPr lang="en-US" dirty="0">
              <a:ea typeface="SF Pro Display Light" pitchFamily="2" charset="0"/>
              <a:cs typeface="SF Pro Display Light" pitchFamily="2" charset="0"/>
            </a:endParaRPr>
          </a:p>
          <a:p>
            <a:r>
              <a:rPr lang="en-US" dirty="0" smtClean="0">
                <a:ea typeface="SF Pro Display Light" pitchFamily="2" charset="0"/>
                <a:cs typeface="SF Pro Display Light" pitchFamily="2" charset="0"/>
              </a:rPr>
              <a:t>Work Done By Rahul,</a:t>
            </a:r>
          </a:p>
          <a:p>
            <a:pPr marL="914400" lvl="1" indent="-457200">
              <a:buFont typeface="+mj-lt"/>
              <a:buAutoNum type="arabicPeriod"/>
            </a:pPr>
            <a:r>
              <a:rPr lang="en-US" dirty="0" smtClean="0">
                <a:ea typeface="SF Pro Display Light" pitchFamily="2" charset="0"/>
                <a:cs typeface="SF Pro Display Light" pitchFamily="2" charset="0"/>
              </a:rPr>
              <a:t>Research and analysis</a:t>
            </a:r>
          </a:p>
          <a:p>
            <a:pPr marL="914400" lvl="1" indent="-457200">
              <a:buFont typeface="+mj-lt"/>
              <a:buAutoNum type="arabicPeriod"/>
            </a:pPr>
            <a:r>
              <a:rPr lang="en-US" dirty="0" smtClean="0">
                <a:ea typeface="SF Pro Display Light" pitchFamily="2" charset="0"/>
                <a:cs typeface="SF Pro Display Light" pitchFamily="2" charset="0"/>
              </a:rPr>
              <a:t>Drafting reports and other documents </a:t>
            </a:r>
            <a:endParaRPr lang="en-US" dirty="0" smtClean="0">
              <a:ea typeface="SF Pro Display Light" pitchFamily="2" charset="0"/>
              <a:cs typeface="SF Pro Display Light" pitchFamily="2" charset="0"/>
            </a:endParaRPr>
          </a:p>
          <a:p>
            <a:pPr marL="914400" lvl="1" indent="-457200">
              <a:buFont typeface="+mj-lt"/>
              <a:buAutoNum type="arabicPeriod"/>
            </a:pPr>
            <a:r>
              <a:rPr lang="en-US" dirty="0">
                <a:ea typeface="SF Pro Display Light" pitchFamily="2" charset="0"/>
                <a:cs typeface="SF Pro Display Light" pitchFamily="2" charset="0"/>
              </a:rPr>
              <a:t>Result analysis and Accuracy </a:t>
            </a:r>
            <a:r>
              <a:rPr lang="en-US" dirty="0" smtClean="0">
                <a:ea typeface="SF Pro Display Light" pitchFamily="2" charset="0"/>
                <a:cs typeface="SF Pro Display Light" pitchFamily="2" charset="0"/>
              </a:rPr>
              <a:t>improvement </a:t>
            </a:r>
            <a:endParaRPr lang="en-US" dirty="0">
              <a:ea typeface="SF Pro Display Light" pitchFamily="2" charset="0"/>
              <a:cs typeface="SF Pro Display Light" pitchFamily="2" charset="0"/>
            </a:endParaRPr>
          </a:p>
          <a:p>
            <a:pPr marL="914400" lvl="1" indent="-457200">
              <a:buFont typeface="+mj-lt"/>
              <a:buAutoNum type="arabicPeriod"/>
            </a:pPr>
            <a:r>
              <a:rPr lang="en-US" dirty="0" smtClean="0">
                <a:ea typeface="SF Pro Display Light" pitchFamily="2" charset="0"/>
                <a:cs typeface="SF Pro Display Light" pitchFamily="2" charset="0"/>
              </a:rPr>
              <a:t>Code  optimization  and S</a:t>
            </a:r>
            <a:r>
              <a:rPr lang="en-US" dirty="0" smtClean="0">
                <a:ea typeface="SF Pro Display Light" pitchFamily="2" charset="0"/>
                <a:cs typeface="SF Pro Display Light" pitchFamily="2" charset="0"/>
              </a:rPr>
              <a:t>anity check</a:t>
            </a:r>
          </a:p>
          <a:p>
            <a:pPr marL="914400" lvl="1" indent="-457200">
              <a:buFont typeface="+mj-lt"/>
              <a:buAutoNum type="arabicPeriod"/>
            </a:pPr>
            <a:endParaRPr lang="en-US" dirty="0" smtClean="0">
              <a:ea typeface="SF Pro Display Light" pitchFamily="2" charset="0"/>
              <a:cs typeface="SF Pro Display Light" pitchFamily="2" charset="0"/>
            </a:endParaRPr>
          </a:p>
          <a:p>
            <a:pPr marL="914400" lvl="1" indent="-457200">
              <a:buFont typeface="+mj-lt"/>
              <a:buAutoNum type="arabicPeriod"/>
            </a:pPr>
            <a:endParaRPr lang="en-US" dirty="0" smtClean="0">
              <a:ea typeface="SF Pro Display Light" pitchFamily="2" charset="0"/>
              <a:cs typeface="SF Pro Display Light" pitchFamily="2" charset="0"/>
            </a:endParaRPr>
          </a:p>
        </p:txBody>
      </p:sp>
    </p:spTree>
    <p:extLst>
      <p:ext uri="{BB962C8B-B14F-4D97-AF65-F5344CB8AC3E}">
        <p14:creationId xmlns:p14="http://schemas.microsoft.com/office/powerpoint/2010/main" val="4103881607"/>
      </p:ext>
    </p:extLst>
  </p:cSld>
  <p:clrMapOvr>
    <a:masterClrMapping/>
  </p:clrMapOvr>
  <mc:AlternateContent xmlns:mc="http://schemas.openxmlformats.org/markup-compatibility/2006" xmlns:p14="http://schemas.microsoft.com/office/powerpoint/2010/main">
    <mc:Choice Requires="p14">
      <p:transition p14:dur="250">
        <p:fade thruBlk="1"/>
      </p:transition>
    </mc:Choice>
    <mc:Fallback xmlns="">
      <p:transition>
        <p:fade thruBlk="1"/>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782" y="3522897"/>
            <a:ext cx="10571998" cy="970450"/>
          </a:xfrm>
        </p:spPr>
        <p:txBody>
          <a:bodyPr/>
          <a:lstStyle/>
          <a:p>
            <a:r>
              <a:rPr lang="en-US" dirty="0"/>
              <a:t>Thank You</a:t>
            </a:r>
          </a:p>
        </p:txBody>
      </p:sp>
    </p:spTree>
    <p:extLst>
      <p:ext uri="{BB962C8B-B14F-4D97-AF65-F5344CB8AC3E}">
        <p14:creationId xmlns:p14="http://schemas.microsoft.com/office/powerpoint/2010/main" val="2222713316"/>
      </p:ext>
    </p:extLst>
  </p:cSld>
  <p:clrMapOvr>
    <a:masterClrMapping/>
  </p:clrMapOvr>
  <mc:AlternateContent xmlns:mc="http://schemas.openxmlformats.org/markup-compatibility/2006" xmlns:p14="http://schemas.microsoft.com/office/powerpoint/2010/main">
    <mc:Choice Requires="p14">
      <p:transition p14:dur="250">
        <p:fade thruBlk="1"/>
      </p:transition>
    </mc:Choice>
    <mc:Fallback xmlns="">
      <p:transition>
        <p:fade thruBlk="1"/>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43A6A-01BB-DB42-A4F1-CE1255AC5AB7}"/>
              </a:ext>
            </a:extLst>
          </p:cNvPr>
          <p:cNvSpPr>
            <a:spLocks noGrp="1"/>
          </p:cNvSpPr>
          <p:nvPr>
            <p:ph type="title"/>
          </p:nvPr>
        </p:nvSpPr>
        <p:spPr/>
        <p:txBody>
          <a:bodyPr/>
          <a:lstStyle/>
          <a:p>
            <a:r>
              <a:rPr lang="en-US" dirty="0"/>
              <a:t>What is sentiment analysis ?</a:t>
            </a:r>
          </a:p>
        </p:txBody>
      </p:sp>
      <p:sp>
        <p:nvSpPr>
          <p:cNvPr id="3" name="Content Placeholder 2">
            <a:extLst>
              <a:ext uri="{FF2B5EF4-FFF2-40B4-BE49-F238E27FC236}">
                <a16:creationId xmlns:a16="http://schemas.microsoft.com/office/drawing/2014/main" id="{531F40E3-25A1-0B4E-829A-C7A7AF3CFA9C}"/>
              </a:ext>
            </a:extLst>
          </p:cNvPr>
          <p:cNvSpPr>
            <a:spLocks noGrp="1"/>
          </p:cNvSpPr>
          <p:nvPr>
            <p:ph idx="1"/>
          </p:nvPr>
        </p:nvSpPr>
        <p:spPr/>
        <p:txBody>
          <a:bodyPr/>
          <a:lstStyle/>
          <a:p>
            <a:r>
              <a:rPr lang="en-IN" dirty="0"/>
              <a:t>Sentiment analysis, particularly the automatic analysis of written reviews in terms of positive or negative valence, has been extensively studied in the last decade. It has been widely accepted by the research community that written movie reviews seem to be rather arduous to handle. Why? One of the apparent challenges in classifying textual movie reviews is that sentiment words often relate to the elements of a movie rather than the reviewers’ opinion. </a:t>
            </a:r>
          </a:p>
          <a:p>
            <a:r>
              <a:rPr lang="en-IN" dirty="0"/>
              <a:t>Sentiment analysis of movie reviews aims to estimate emotions of cinema audiences so that movie theatres can estimate whether to continue showing a movie or not based on audience sentiment.</a:t>
            </a:r>
            <a:endParaRPr lang="en-US" dirty="0"/>
          </a:p>
        </p:txBody>
      </p:sp>
    </p:spTree>
    <p:extLst>
      <p:ext uri="{BB962C8B-B14F-4D97-AF65-F5344CB8AC3E}">
        <p14:creationId xmlns:p14="http://schemas.microsoft.com/office/powerpoint/2010/main" val="529651371"/>
      </p:ext>
    </p:extLst>
  </p:cSld>
  <p:clrMapOvr>
    <a:masterClrMapping/>
  </p:clrMapOvr>
  <mc:AlternateContent xmlns:mc="http://schemas.openxmlformats.org/markup-compatibility/2006" xmlns:p14="http://schemas.microsoft.com/office/powerpoint/2010/main">
    <mc:Choice Requires="p14">
      <p:transition p14:dur="250">
        <p:fade thruBlk="1"/>
      </p:transition>
    </mc:Choice>
    <mc:Fallback xmlns="">
      <p:transition>
        <p:fade thruBlk="1"/>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77041-343D-5647-80DB-999186D63FBB}"/>
              </a:ext>
            </a:extLst>
          </p:cNvPr>
          <p:cNvSpPr>
            <a:spLocks noGrp="1"/>
          </p:cNvSpPr>
          <p:nvPr>
            <p:ph type="title"/>
          </p:nvPr>
        </p:nvSpPr>
        <p:spPr/>
        <p:txBody>
          <a:bodyPr/>
          <a:lstStyle/>
          <a:p>
            <a:r>
              <a:rPr lang="en-IN" dirty="0"/>
              <a:t>Introduction</a:t>
            </a:r>
            <a:endParaRPr lang="en-US" dirty="0"/>
          </a:p>
        </p:txBody>
      </p:sp>
      <p:sp>
        <p:nvSpPr>
          <p:cNvPr id="3" name="Content Placeholder 2">
            <a:extLst>
              <a:ext uri="{FF2B5EF4-FFF2-40B4-BE49-F238E27FC236}">
                <a16:creationId xmlns:a16="http://schemas.microsoft.com/office/drawing/2014/main" id="{B9A71CF7-5A64-4F48-8EB8-CA3B18EECCE6}"/>
              </a:ext>
            </a:extLst>
          </p:cNvPr>
          <p:cNvSpPr>
            <a:spLocks noGrp="1"/>
          </p:cNvSpPr>
          <p:nvPr>
            <p:ph idx="1"/>
          </p:nvPr>
        </p:nvSpPr>
        <p:spPr>
          <a:xfrm>
            <a:off x="818712" y="2222287"/>
            <a:ext cx="10554574" cy="4191213"/>
          </a:xfrm>
        </p:spPr>
        <p:txBody>
          <a:bodyPr>
            <a:normAutofit/>
          </a:bodyPr>
          <a:lstStyle/>
          <a:p>
            <a:r>
              <a:rPr lang="en-US" dirty="0"/>
              <a:t>We have tried to </a:t>
            </a:r>
            <a:r>
              <a:rPr lang="en-US" dirty="0" smtClean="0"/>
              <a:t>implement a variety of </a:t>
            </a:r>
            <a:r>
              <a:rPr lang="en-US" dirty="0"/>
              <a:t>different feature extraction techniques with different classifiers to </a:t>
            </a:r>
            <a:r>
              <a:rPr lang="en-US" dirty="0" smtClean="0"/>
              <a:t>perform sentiment analysis.</a:t>
            </a:r>
            <a:endParaRPr lang="en-US" dirty="0" smtClean="0"/>
          </a:p>
          <a:p>
            <a:r>
              <a:rPr lang="en-US" dirty="0" smtClean="0"/>
              <a:t>We will discuss in detail all </a:t>
            </a:r>
            <a:r>
              <a:rPr lang="en-US" dirty="0"/>
              <a:t>the feature extraction methods and </a:t>
            </a:r>
            <a:r>
              <a:rPr lang="en-US" dirty="0" smtClean="0"/>
              <a:t>classification </a:t>
            </a:r>
            <a:r>
              <a:rPr lang="en-US" dirty="0"/>
              <a:t>techniques in detail </a:t>
            </a:r>
            <a:r>
              <a:rPr lang="en-US" dirty="0" smtClean="0"/>
              <a:t>later</a:t>
            </a:r>
            <a:r>
              <a:rPr lang="en-US" dirty="0" smtClean="0"/>
              <a:t>.</a:t>
            </a:r>
            <a:endParaRPr lang="en-US" dirty="0" smtClean="0"/>
          </a:p>
          <a:p>
            <a:r>
              <a:rPr lang="en-US" dirty="0" smtClean="0"/>
              <a:t>At </a:t>
            </a:r>
            <a:r>
              <a:rPr lang="en-US" dirty="0"/>
              <a:t>the end we will also compare all results, and share our thoughts on future work as well.</a:t>
            </a:r>
          </a:p>
          <a:p>
            <a:r>
              <a:rPr lang="en-IN" dirty="0"/>
              <a:t>We have chosen the IMDB user movie review database for our problem statement as it has over 50,000 labelled user movie reviews. Each review has a rating from 1 - 4 (negative) and 7 - 10(Positive). Where (1) is the worst and, (10) is the best.</a:t>
            </a:r>
            <a:endParaRPr lang="en-US" dirty="0"/>
          </a:p>
        </p:txBody>
      </p:sp>
    </p:spTree>
    <p:extLst>
      <p:ext uri="{BB962C8B-B14F-4D97-AF65-F5344CB8AC3E}">
        <p14:creationId xmlns:p14="http://schemas.microsoft.com/office/powerpoint/2010/main" val="4049235285"/>
      </p:ext>
    </p:extLst>
  </p:cSld>
  <p:clrMapOvr>
    <a:masterClrMapping/>
  </p:clrMapOvr>
  <mc:AlternateContent xmlns:mc="http://schemas.openxmlformats.org/markup-compatibility/2006" xmlns:p14="http://schemas.microsoft.com/office/powerpoint/2010/main">
    <mc:Choice Requires="p14">
      <p:transition p14:dur="250">
        <p:fade thruBlk="1"/>
      </p:transition>
    </mc:Choice>
    <mc:Fallback xmlns="">
      <p:transition>
        <p:fade thruBlk="1"/>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54FFF-E0A2-674D-82F8-3670BA39B0B6}"/>
              </a:ext>
            </a:extLst>
          </p:cNvPr>
          <p:cNvSpPr>
            <a:spLocks noGrp="1"/>
          </p:cNvSpPr>
          <p:nvPr>
            <p:ph type="title"/>
          </p:nvPr>
        </p:nvSpPr>
        <p:spPr/>
        <p:txBody>
          <a:bodyPr/>
          <a:lstStyle/>
          <a:p>
            <a:r>
              <a:rPr lang="en-US" dirty="0"/>
              <a:t>Introduction</a:t>
            </a:r>
          </a:p>
        </p:txBody>
      </p:sp>
      <p:pic>
        <p:nvPicPr>
          <p:cNvPr id="5" name="Content Placeholder 4">
            <a:extLst>
              <a:ext uri="{FF2B5EF4-FFF2-40B4-BE49-F238E27FC236}">
                <a16:creationId xmlns:a16="http://schemas.microsoft.com/office/drawing/2014/main" id="{73FA12D5-FD55-9541-BBD9-71B4DB9923E4}"/>
              </a:ext>
            </a:extLst>
          </p:cNvPr>
          <p:cNvPicPr>
            <a:picLocks noGrp="1" noChangeAspect="1"/>
          </p:cNvPicPr>
          <p:nvPr>
            <p:ph idx="1"/>
          </p:nvPr>
        </p:nvPicPr>
        <p:blipFill>
          <a:blip r:embed="rId2"/>
          <a:stretch>
            <a:fillRect/>
          </a:stretch>
        </p:blipFill>
        <p:spPr>
          <a:xfrm>
            <a:off x="995737" y="2914650"/>
            <a:ext cx="6916680" cy="3601403"/>
          </a:xfrm>
        </p:spPr>
      </p:pic>
      <p:sp>
        <p:nvSpPr>
          <p:cNvPr id="6" name="Content Placeholder 2">
            <a:extLst>
              <a:ext uri="{FF2B5EF4-FFF2-40B4-BE49-F238E27FC236}">
                <a16:creationId xmlns:a16="http://schemas.microsoft.com/office/drawing/2014/main" id="{1A5194E0-FA67-094A-B65B-41AA1BF87E04}"/>
              </a:ext>
            </a:extLst>
          </p:cNvPr>
          <p:cNvSpPr txBox="1">
            <a:spLocks/>
          </p:cNvSpPr>
          <p:nvPr/>
        </p:nvSpPr>
        <p:spPr>
          <a:xfrm>
            <a:off x="818712" y="2222287"/>
            <a:ext cx="10554574" cy="69236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This is the results from paper “</a:t>
            </a:r>
            <a:r>
              <a:rPr lang="en-IN" dirty="0"/>
              <a:t>Learning Word Vectors for Sentiment Analysis</a:t>
            </a:r>
            <a:r>
              <a:rPr lang="en-US" dirty="0"/>
              <a:t>” </a:t>
            </a:r>
          </a:p>
        </p:txBody>
      </p:sp>
    </p:spTree>
    <p:extLst>
      <p:ext uri="{BB962C8B-B14F-4D97-AF65-F5344CB8AC3E}">
        <p14:creationId xmlns:p14="http://schemas.microsoft.com/office/powerpoint/2010/main" val="2112832233"/>
      </p:ext>
    </p:extLst>
  </p:cSld>
  <p:clrMapOvr>
    <a:masterClrMapping/>
  </p:clrMapOvr>
  <mc:AlternateContent xmlns:mc="http://schemas.openxmlformats.org/markup-compatibility/2006" xmlns:p14="http://schemas.microsoft.com/office/powerpoint/2010/main">
    <mc:Choice Requires="p14">
      <p:transition p14:dur="250">
        <p:fade thruBlk="1"/>
      </p:transition>
    </mc:Choice>
    <mc:Fallback xmlns="">
      <p:transition>
        <p:fade thruBlk="1"/>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a:xfrm>
            <a:off x="971112" y="3131129"/>
            <a:ext cx="10554574" cy="1080654"/>
          </a:xfrm>
        </p:spPr>
        <p:txBody>
          <a:bodyPr/>
          <a:lstStyle/>
          <a:p>
            <a:pPr marL="0" indent="0">
              <a:buNone/>
            </a:pPr>
            <a:r>
              <a:rPr lang="en-US" dirty="0"/>
              <a:t>We have reviewed 3 papers as part of our literature review:</a:t>
            </a:r>
          </a:p>
          <a:p>
            <a:endParaRPr lang="en-US" dirty="0"/>
          </a:p>
        </p:txBody>
      </p:sp>
      <p:sp>
        <p:nvSpPr>
          <p:cNvPr id="4" name="Content Placeholder 2"/>
          <p:cNvSpPr txBox="1">
            <a:spLocks/>
          </p:cNvSpPr>
          <p:nvPr/>
        </p:nvSpPr>
        <p:spPr>
          <a:xfrm>
            <a:off x="971112" y="3879273"/>
            <a:ext cx="10554574" cy="200890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Learning Word Vectors for Sentiment Analysis </a:t>
            </a:r>
          </a:p>
          <a:p>
            <a:r>
              <a:rPr lang="en-US" dirty="0"/>
              <a:t>Sentiment Analysis of Movie Review Comments</a:t>
            </a:r>
          </a:p>
          <a:p>
            <a:r>
              <a:rPr lang="en-US" dirty="0"/>
              <a:t>Opinion Mining and Sentiment Analysis on Online Customer Review</a:t>
            </a:r>
          </a:p>
          <a:p>
            <a:endParaRPr lang="en-US" dirty="0"/>
          </a:p>
          <a:p>
            <a:endParaRPr lang="en-US" dirty="0"/>
          </a:p>
        </p:txBody>
      </p:sp>
    </p:spTree>
    <p:extLst>
      <p:ext uri="{BB962C8B-B14F-4D97-AF65-F5344CB8AC3E}">
        <p14:creationId xmlns:p14="http://schemas.microsoft.com/office/powerpoint/2010/main" val="3562345844"/>
      </p:ext>
    </p:extLst>
  </p:cSld>
  <p:clrMapOvr>
    <a:masterClrMapping/>
  </p:clrMapOvr>
  <mc:AlternateContent xmlns:mc="http://schemas.openxmlformats.org/markup-compatibility/2006" xmlns:p14="http://schemas.microsoft.com/office/powerpoint/2010/main">
    <mc:Choice Requires="p14">
      <p:transition p14:dur="250">
        <p:fade thruBlk="1"/>
      </p:transition>
    </mc:Choice>
    <mc:Fallback xmlns="">
      <p:transition>
        <p:fade thruBlk="1"/>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B62FD-84C8-4E46-9947-94D424A3CB18}"/>
              </a:ext>
            </a:extLst>
          </p:cNvPr>
          <p:cNvSpPr>
            <a:spLocks noGrp="1"/>
          </p:cNvSpPr>
          <p:nvPr>
            <p:ph type="title"/>
          </p:nvPr>
        </p:nvSpPr>
        <p:spPr/>
        <p:txBody>
          <a:bodyPr/>
          <a:lstStyle/>
          <a:p>
            <a:r>
              <a:rPr lang="en-US" dirty="0"/>
              <a:t>Literature Review</a:t>
            </a:r>
            <a:br>
              <a:rPr lang="en-US" dirty="0"/>
            </a:br>
            <a:r>
              <a:rPr lang="en-US" sz="3200" dirty="0"/>
              <a:t>1) Learning Word Vectors for Sentiment Analysis</a:t>
            </a:r>
          </a:p>
        </p:txBody>
      </p:sp>
      <p:sp>
        <p:nvSpPr>
          <p:cNvPr id="3" name="Content Placeholder 2">
            <a:extLst>
              <a:ext uri="{FF2B5EF4-FFF2-40B4-BE49-F238E27FC236}">
                <a16:creationId xmlns:a16="http://schemas.microsoft.com/office/drawing/2014/main" id="{A9E8C339-DC79-0247-878C-1DC711BD4064}"/>
              </a:ext>
            </a:extLst>
          </p:cNvPr>
          <p:cNvSpPr>
            <a:spLocks noGrp="1"/>
          </p:cNvSpPr>
          <p:nvPr>
            <p:ph idx="1"/>
          </p:nvPr>
        </p:nvSpPr>
        <p:spPr/>
        <p:txBody>
          <a:bodyPr/>
          <a:lstStyle/>
          <a:p>
            <a:r>
              <a:rPr lang="en-US" dirty="0"/>
              <a:t>The research presented a model which uses a mix of unsupervised and supervised techniques to learn word vectors which captures semantic term–document information as well as rich sentiment content; this helps in finding the similarity between words. To find semantic similarities among words, they derive a probabilistic model of documents which learns word representations. Their model evaluates categorization of document-level and sentence-level tasks in the domain of online movie reviews</a:t>
            </a:r>
          </a:p>
          <a:p>
            <a:r>
              <a:rPr lang="en-US" dirty="0"/>
              <a:t>Their model’s probabilistic foundation gives a theoretically justified algorithm for word vector induction. They extended the unsupervised model to incorporate sentiment information which showed that this extended model could leverage the abundance of sentiment labelled texts available online to yield word representations that capture both sentiments and semantic relations.</a:t>
            </a:r>
          </a:p>
        </p:txBody>
      </p:sp>
    </p:spTree>
    <p:extLst>
      <p:ext uri="{BB962C8B-B14F-4D97-AF65-F5344CB8AC3E}">
        <p14:creationId xmlns:p14="http://schemas.microsoft.com/office/powerpoint/2010/main" val="2457231012"/>
      </p:ext>
    </p:extLst>
  </p:cSld>
  <p:clrMapOvr>
    <a:masterClrMapping/>
  </p:clrMapOvr>
  <mc:AlternateContent xmlns:mc="http://schemas.openxmlformats.org/markup-compatibility/2006" xmlns:p14="http://schemas.microsoft.com/office/powerpoint/2010/main">
    <mc:Choice Requires="p14">
      <p:transition p14:dur="250">
        <p:fade thruBlk="1"/>
      </p:transition>
    </mc:Choice>
    <mc:Fallback xmlns="">
      <p:transition>
        <p:fade thruBlk="1"/>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B62FD-84C8-4E46-9947-94D424A3CB18}"/>
              </a:ext>
            </a:extLst>
          </p:cNvPr>
          <p:cNvSpPr>
            <a:spLocks noGrp="1"/>
          </p:cNvSpPr>
          <p:nvPr>
            <p:ph type="title"/>
          </p:nvPr>
        </p:nvSpPr>
        <p:spPr/>
        <p:txBody>
          <a:bodyPr/>
          <a:lstStyle/>
          <a:p>
            <a:r>
              <a:rPr lang="en-US" dirty="0"/>
              <a:t>Literature Review</a:t>
            </a:r>
            <a:br>
              <a:rPr lang="en-US" dirty="0"/>
            </a:br>
            <a:r>
              <a:rPr lang="en-US" sz="3200" dirty="0"/>
              <a:t>2) Sentiment Analysis of Movie Review Comments</a:t>
            </a:r>
          </a:p>
        </p:txBody>
      </p:sp>
      <p:sp>
        <p:nvSpPr>
          <p:cNvPr id="3" name="Content Placeholder 2">
            <a:extLst>
              <a:ext uri="{FF2B5EF4-FFF2-40B4-BE49-F238E27FC236}">
                <a16:creationId xmlns:a16="http://schemas.microsoft.com/office/drawing/2014/main" id="{A9E8C339-DC79-0247-878C-1DC711BD4064}"/>
              </a:ext>
            </a:extLst>
          </p:cNvPr>
          <p:cNvSpPr>
            <a:spLocks noGrp="1"/>
          </p:cNvSpPr>
          <p:nvPr>
            <p:ph idx="1"/>
          </p:nvPr>
        </p:nvSpPr>
        <p:spPr/>
        <p:txBody>
          <a:bodyPr>
            <a:normAutofit fontScale="92500" lnSpcReduction="10000"/>
          </a:bodyPr>
          <a:lstStyle/>
          <a:p>
            <a:r>
              <a:rPr lang="en-US" dirty="0"/>
              <a:t>This paper presents an empirical study of the efficacy of machine learning techniques in classifying text messages by semantic meaning. </a:t>
            </a:r>
          </a:p>
          <a:p>
            <a:r>
              <a:rPr lang="en-US" dirty="0"/>
              <a:t>The authors have used movie review comments from popular social network Digg as their data set and organize text by subjectivity/objectivity and negative/positive attitude.</a:t>
            </a:r>
          </a:p>
          <a:p>
            <a:r>
              <a:rPr lang="en-US" dirty="0"/>
              <a:t>They have proposed different approaches in extracting text features such as bag-of-words model, using huge movie reviews corpus, restricting to adjectives and adverbs, handling negations, bounding word frequencies by a threshold, and using WordNet synonyms knowledge. </a:t>
            </a:r>
          </a:p>
          <a:p>
            <a:r>
              <a:rPr lang="en-US" dirty="0"/>
              <a:t>For classification of movie critics, they considered three supervised – Naive Bayes, Maximum Entropy and Decision Trees, and one unsupervised classification approach – K-Means clustering. All four algorithms are available in the NLTK framework. </a:t>
            </a:r>
          </a:p>
          <a:p>
            <a:r>
              <a:rPr lang="en-US" dirty="0"/>
              <a:t>They measured the accuracy of automated classification for each corpus and each label using 10-fold cross-validation.</a:t>
            </a:r>
          </a:p>
        </p:txBody>
      </p:sp>
    </p:spTree>
    <p:extLst>
      <p:ext uri="{BB962C8B-B14F-4D97-AF65-F5344CB8AC3E}">
        <p14:creationId xmlns:p14="http://schemas.microsoft.com/office/powerpoint/2010/main" val="2294987955"/>
      </p:ext>
    </p:extLst>
  </p:cSld>
  <p:clrMapOvr>
    <a:masterClrMapping/>
  </p:clrMapOvr>
  <mc:AlternateContent xmlns:mc="http://schemas.openxmlformats.org/markup-compatibility/2006" xmlns:p14="http://schemas.microsoft.com/office/powerpoint/2010/main">
    <mc:Choice Requires="p14">
      <p:transition p14:dur="250">
        <p:fade thruBlk="1"/>
      </p:transition>
    </mc:Choice>
    <mc:Fallback xmlns="">
      <p:transition>
        <p:fade thruBlk="1"/>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B62FD-84C8-4E46-9947-94D424A3CB18}"/>
              </a:ext>
            </a:extLst>
          </p:cNvPr>
          <p:cNvSpPr>
            <a:spLocks noGrp="1"/>
          </p:cNvSpPr>
          <p:nvPr>
            <p:ph type="title"/>
          </p:nvPr>
        </p:nvSpPr>
        <p:spPr>
          <a:xfrm>
            <a:off x="801288" y="425541"/>
            <a:ext cx="10571998" cy="970450"/>
          </a:xfrm>
        </p:spPr>
        <p:txBody>
          <a:bodyPr/>
          <a:lstStyle/>
          <a:p>
            <a:r>
              <a:rPr lang="en-US" dirty="0"/>
              <a:t>Literature Review</a:t>
            </a:r>
            <a:br>
              <a:rPr lang="en-US" dirty="0"/>
            </a:br>
            <a:r>
              <a:rPr lang="en-US" sz="3200" dirty="0"/>
              <a:t>3) </a:t>
            </a:r>
            <a:r>
              <a:rPr lang="en-US" sz="2400" dirty="0"/>
              <a:t>Opinion Mining and Sentiment Analysis on Online Customer Review</a:t>
            </a:r>
          </a:p>
        </p:txBody>
      </p:sp>
      <p:sp>
        <p:nvSpPr>
          <p:cNvPr id="3" name="Content Placeholder 2">
            <a:extLst>
              <a:ext uri="{FF2B5EF4-FFF2-40B4-BE49-F238E27FC236}">
                <a16:creationId xmlns:a16="http://schemas.microsoft.com/office/drawing/2014/main" id="{A9E8C339-DC79-0247-878C-1DC711BD4064}"/>
              </a:ext>
            </a:extLst>
          </p:cNvPr>
          <p:cNvSpPr>
            <a:spLocks noGrp="1"/>
          </p:cNvSpPr>
          <p:nvPr>
            <p:ph idx="1"/>
          </p:nvPr>
        </p:nvSpPr>
        <p:spPr/>
        <p:txBody>
          <a:bodyPr>
            <a:normAutofit/>
          </a:bodyPr>
          <a:lstStyle/>
          <a:p>
            <a:r>
              <a:rPr lang="en-US" dirty="0"/>
              <a:t>This research paper concentrates on mining reviews from websites like Amazon, which allows users to write their views. It automatically extracts the reviews from the website</a:t>
            </a:r>
          </a:p>
          <a:p>
            <a:r>
              <a:rPr lang="en-US" dirty="0"/>
              <a:t>It also uses algorithms such as the Naive Bayes classifier, Logistic Regression and </a:t>
            </a:r>
            <a:r>
              <a:rPr lang="en-US" dirty="0" err="1"/>
              <a:t>SentiWordNet</a:t>
            </a:r>
            <a:r>
              <a:rPr lang="en-US" dirty="0"/>
              <a:t> algorithm to classify the survey as a positive and negative review. </a:t>
            </a:r>
          </a:p>
          <a:p>
            <a:r>
              <a:rPr lang="en-US" dirty="0"/>
              <a:t>In the end, the authors have used quality metric parameters to measure the performance of each algorithm.</a:t>
            </a:r>
          </a:p>
          <a:p>
            <a:endParaRPr lang="en-US" dirty="0"/>
          </a:p>
          <a:p>
            <a:endParaRPr lang="en-US" dirty="0"/>
          </a:p>
        </p:txBody>
      </p:sp>
    </p:spTree>
    <p:extLst>
      <p:ext uri="{BB962C8B-B14F-4D97-AF65-F5344CB8AC3E}">
        <p14:creationId xmlns:p14="http://schemas.microsoft.com/office/powerpoint/2010/main" val="348491490"/>
      </p:ext>
    </p:extLst>
  </p:cSld>
  <p:clrMapOvr>
    <a:masterClrMapping/>
  </p:clrMapOvr>
  <mc:AlternateContent xmlns:mc="http://schemas.openxmlformats.org/markup-compatibility/2006" xmlns:p14="http://schemas.microsoft.com/office/powerpoint/2010/main">
    <mc:Choice Requires="p14">
      <p:transition p14:dur="250">
        <p:fade thruBlk="1"/>
      </p:transition>
    </mc:Choice>
    <mc:Fallback xmlns="">
      <p:transition>
        <p:fade thruBlk="1"/>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stom 3">
      <a:dk1>
        <a:srgbClr val="000000"/>
      </a:dk1>
      <a:lt1>
        <a:srgbClr val="FFFFFF"/>
      </a:lt1>
      <a:dk2>
        <a:srgbClr val="212121"/>
      </a:dk2>
      <a:lt2>
        <a:srgbClr val="636363"/>
      </a:lt2>
      <a:accent1>
        <a:srgbClr val="00A1F6"/>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
  <TotalTime>1611</TotalTime>
  <Words>2164</Words>
  <Application>Microsoft Office PowerPoint</Application>
  <PresentationFormat>Widescreen</PresentationFormat>
  <Paragraphs>150</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Century Gothic</vt:lpstr>
      <vt:lpstr>SF Pro Display</vt:lpstr>
      <vt:lpstr>SF Pro Display Light</vt:lpstr>
      <vt:lpstr>SF Pro Display Thin</vt:lpstr>
      <vt:lpstr>Wingdings 2</vt:lpstr>
      <vt:lpstr>Quotable</vt:lpstr>
      <vt:lpstr>PowerPoint Presentation</vt:lpstr>
      <vt:lpstr>Introduction</vt:lpstr>
      <vt:lpstr>What is sentiment analysis ?</vt:lpstr>
      <vt:lpstr>Introduction</vt:lpstr>
      <vt:lpstr>Introduction</vt:lpstr>
      <vt:lpstr>Literature Review</vt:lpstr>
      <vt:lpstr>Literature Review 1) Learning Word Vectors for Sentiment Analysis</vt:lpstr>
      <vt:lpstr>Literature Review 2) Sentiment Analysis of Movie Review Comments</vt:lpstr>
      <vt:lpstr>Literature Review 3) Opinion Mining and Sentiment Analysis on Online Customer Review</vt:lpstr>
      <vt:lpstr>Our Approach</vt:lpstr>
      <vt:lpstr>Our Approach</vt:lpstr>
      <vt:lpstr>METHODOLOGY</vt:lpstr>
      <vt:lpstr>METHODOLOGY Importing Data</vt:lpstr>
      <vt:lpstr>METHODOLOGY Data Preprocessing</vt:lpstr>
      <vt:lpstr>METHODOLOGY FEATURE EXTRACTION / WORD EMBEDDINGS</vt:lpstr>
      <vt:lpstr>METHODOLOGY FEATURE EXTRACTION / WORD EMBEDDINGS</vt:lpstr>
      <vt:lpstr>METHODOLOGY FEATURE EXTRACTION / WORD EMBEDDINGS</vt:lpstr>
      <vt:lpstr>METHODOLOGY Making predictions using classifiers</vt:lpstr>
      <vt:lpstr>METHODOLOGY Making predictions using classifiers</vt:lpstr>
      <vt:lpstr>METHODOLOGY Making predictions using classifiers</vt:lpstr>
      <vt:lpstr>Results Testing Accuracy</vt:lpstr>
      <vt:lpstr>Results Testing Accuracy</vt:lpstr>
      <vt:lpstr>Conclusion and Discussion</vt:lpstr>
      <vt:lpstr>Conclusion and Discussion</vt:lpstr>
      <vt:lpstr>Future Work</vt:lpstr>
      <vt:lpstr>Contributions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Automating audience rating prediction for online movie reviews using sentiment analysis</dc:title>
  <dc:creator>Microsoft Office User</dc:creator>
  <cp:lastModifiedBy>Avish Kadakia</cp:lastModifiedBy>
  <cp:revision>29</cp:revision>
  <dcterms:created xsi:type="dcterms:W3CDTF">2020-12-06T12:58:01Z</dcterms:created>
  <dcterms:modified xsi:type="dcterms:W3CDTF">2020-12-07T15:55:24Z</dcterms:modified>
</cp:coreProperties>
</file>