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57" r:id="rId3"/>
    <p:sldId id="258" r:id="rId4"/>
    <p:sldId id="259" r:id="rId5"/>
    <p:sldId id="260" r:id="rId6"/>
    <p:sldId id="261" r:id="rId7"/>
    <p:sldId id="262" r:id="rId8"/>
    <p:sldId id="264" r:id="rId9"/>
    <p:sldId id="271" r:id="rId10"/>
    <p:sldId id="265" r:id="rId11"/>
    <p:sldId id="272" r:id="rId12"/>
    <p:sldId id="263" r:id="rId13"/>
    <p:sldId id="266" r:id="rId14"/>
    <p:sldId id="267" r:id="rId15"/>
    <p:sldId id="268" r:id="rId16"/>
    <p:sldId id="269" r:id="rId17"/>
    <p:sldId id="270" r:id="rId18"/>
    <p:sldId id="273" r:id="rId19"/>
    <p:sldId id="274" r:id="rId20"/>
    <p:sldId id="275" r:id="rId21"/>
    <p:sldId id="276" r:id="rId22"/>
    <p:sldId id="277" r:id="rId2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3741" autoAdjust="0"/>
  </p:normalViewPr>
  <p:slideViewPr>
    <p:cSldViewPr>
      <p:cViewPr varScale="1">
        <p:scale>
          <a:sx n="66" d="100"/>
          <a:sy n="66" d="100"/>
        </p:scale>
        <p:origin x="1420" y="4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5229225"/>
            <a:ext cx="6048375" cy="1109663"/>
          </a:xfrm>
        </p:spPr>
        <p:txBody>
          <a:bodyPr/>
          <a:lstStyle>
            <a:lvl1pPr algn="r">
              <a:defRPr sz="3200" b="1"/>
            </a:lvl1pPr>
          </a:lstStyle>
          <a:p>
            <a:r>
              <a:rPr lang="ru-RU"/>
              <a:t>Click to edit Master title style</a:t>
            </a:r>
          </a:p>
        </p:txBody>
      </p:sp>
      <p:sp>
        <p:nvSpPr>
          <p:cNvPr id="5123" name="Rectangle 3"/>
          <p:cNvSpPr>
            <a:spLocks noGrp="1" noChangeArrowheads="1"/>
          </p:cNvSpPr>
          <p:nvPr>
            <p:ph type="subTitle" idx="1"/>
          </p:nvPr>
        </p:nvSpPr>
        <p:spPr>
          <a:xfrm>
            <a:off x="2771775" y="6089650"/>
            <a:ext cx="6048375" cy="696913"/>
          </a:xfrm>
        </p:spPr>
        <p:txBody>
          <a:bodyPr/>
          <a:lstStyle>
            <a:lvl1pPr marL="0" indent="0" algn="r">
              <a:buFontTx/>
              <a:buNone/>
              <a:defRPr sz="2400" b="1">
                <a:solidFill>
                  <a:schemeClr val="accent2"/>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404813"/>
            <a:ext cx="1800225" cy="6046787"/>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619250" y="404813"/>
            <a:ext cx="5248275" cy="604678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619250" y="1484313"/>
            <a:ext cx="352425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95900" y="1484313"/>
            <a:ext cx="352425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250" y="404813"/>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619250" y="1484313"/>
            <a:ext cx="7200900" cy="4967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accent2"/>
          </a:solidFill>
          <a:latin typeface="+mj-lt"/>
          <a:ea typeface="+mj-ea"/>
          <a:cs typeface="+mj-cs"/>
        </a:defRPr>
      </a:lvl1pPr>
      <a:lvl2pPr algn="l" rtl="0" fontAlgn="base">
        <a:spcBef>
          <a:spcPct val="0"/>
        </a:spcBef>
        <a:spcAft>
          <a:spcPct val="0"/>
        </a:spcAft>
        <a:defRPr sz="3600">
          <a:solidFill>
            <a:schemeClr val="accent2"/>
          </a:solidFill>
          <a:latin typeface="Arial" charset="0"/>
        </a:defRPr>
      </a:lvl2pPr>
      <a:lvl3pPr algn="l" rtl="0" fontAlgn="base">
        <a:spcBef>
          <a:spcPct val="0"/>
        </a:spcBef>
        <a:spcAft>
          <a:spcPct val="0"/>
        </a:spcAft>
        <a:defRPr sz="3600">
          <a:solidFill>
            <a:schemeClr val="accent2"/>
          </a:solidFill>
          <a:latin typeface="Arial" charset="0"/>
        </a:defRPr>
      </a:lvl3pPr>
      <a:lvl4pPr algn="l" rtl="0" fontAlgn="base">
        <a:spcBef>
          <a:spcPct val="0"/>
        </a:spcBef>
        <a:spcAft>
          <a:spcPct val="0"/>
        </a:spcAft>
        <a:defRPr sz="3600">
          <a:solidFill>
            <a:schemeClr val="accent2"/>
          </a:solidFill>
          <a:latin typeface="Arial" charset="0"/>
        </a:defRPr>
      </a:lvl4pPr>
      <a:lvl5pPr algn="l" rtl="0" fontAlgn="base">
        <a:spcBef>
          <a:spcPct val="0"/>
        </a:spcBef>
        <a:spcAft>
          <a:spcPct val="0"/>
        </a:spcAft>
        <a:defRPr sz="3600">
          <a:solidFill>
            <a:schemeClr val="accent2"/>
          </a:solidFill>
          <a:latin typeface="Arial" charset="0"/>
        </a:defRPr>
      </a:lvl5pPr>
      <a:lvl6pPr marL="457200" algn="l" rtl="0" fontAlgn="base">
        <a:spcBef>
          <a:spcPct val="0"/>
        </a:spcBef>
        <a:spcAft>
          <a:spcPct val="0"/>
        </a:spcAft>
        <a:defRPr sz="3600">
          <a:solidFill>
            <a:schemeClr val="accent2"/>
          </a:solidFill>
          <a:latin typeface="Arial" charset="0"/>
        </a:defRPr>
      </a:lvl6pPr>
      <a:lvl7pPr marL="914400" algn="l" rtl="0" fontAlgn="base">
        <a:spcBef>
          <a:spcPct val="0"/>
        </a:spcBef>
        <a:spcAft>
          <a:spcPct val="0"/>
        </a:spcAft>
        <a:defRPr sz="3600">
          <a:solidFill>
            <a:schemeClr val="accent2"/>
          </a:solidFill>
          <a:latin typeface="Arial" charset="0"/>
        </a:defRPr>
      </a:lvl7pPr>
      <a:lvl8pPr marL="1371600" algn="l" rtl="0" fontAlgn="base">
        <a:spcBef>
          <a:spcPct val="0"/>
        </a:spcBef>
        <a:spcAft>
          <a:spcPct val="0"/>
        </a:spcAft>
        <a:defRPr sz="3600">
          <a:solidFill>
            <a:schemeClr val="accent2"/>
          </a:solidFill>
          <a:latin typeface="Arial" charset="0"/>
        </a:defRPr>
      </a:lvl8pPr>
      <a:lvl9pPr marL="1828800" algn="l" rtl="0" fontAlgn="base">
        <a:spcBef>
          <a:spcPct val="0"/>
        </a:spcBef>
        <a:spcAft>
          <a:spcPct val="0"/>
        </a:spcAft>
        <a:defRPr sz="3600">
          <a:solidFill>
            <a:schemeClr val="accent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2267744" y="3717032"/>
            <a:ext cx="6768752" cy="1152128"/>
          </a:xfrm>
          <a:noFill/>
        </p:spPr>
        <p:txBody>
          <a:bodyPr/>
          <a:lstStyle/>
          <a:p>
            <a:r>
              <a:rPr lang="en-US" sz="3600" dirty="0">
                <a:effectLst>
                  <a:outerShdw blurRad="38100" dist="38100" dir="2700000" algn="tl">
                    <a:srgbClr val="000000">
                      <a:alpha val="43137"/>
                    </a:srgbClr>
                  </a:outerShdw>
                </a:effectLst>
                <a:latin typeface="Tahoma" charset="0"/>
              </a:rPr>
              <a:t>Intrusion Detection System</a:t>
            </a:r>
            <a:endParaRPr lang="uk-UA" sz="3600" dirty="0">
              <a:effectLst>
                <a:outerShdw blurRad="38100" dist="38100" dir="2700000" algn="tl">
                  <a:srgbClr val="000000">
                    <a:alpha val="43137"/>
                  </a:srgbClr>
                </a:outerShdw>
              </a:effectLst>
              <a:latin typeface="Tahoma" charset="0"/>
            </a:endParaRPr>
          </a:p>
        </p:txBody>
      </p:sp>
      <p:sp>
        <p:nvSpPr>
          <p:cNvPr id="34819" name="Rectangle 3"/>
          <p:cNvSpPr>
            <a:spLocks noGrp="1" noChangeArrowheads="1"/>
          </p:cNvSpPr>
          <p:nvPr>
            <p:ph type="subTitle" idx="1"/>
          </p:nvPr>
        </p:nvSpPr>
        <p:spPr>
          <a:xfrm>
            <a:off x="3176588" y="5085184"/>
            <a:ext cx="5573712" cy="1441029"/>
          </a:xfrm>
        </p:spPr>
        <p:txBody>
          <a:bodyPr/>
          <a:lstStyle/>
          <a:p>
            <a:pPr>
              <a:lnSpc>
                <a:spcPct val="90000"/>
              </a:lnSpc>
            </a:pPr>
            <a:r>
              <a:rPr lang="en-US" sz="1800" dirty="0"/>
              <a:t>By- Vandan Pandya(2100996)</a:t>
            </a:r>
          </a:p>
          <a:p>
            <a:pPr>
              <a:lnSpc>
                <a:spcPct val="90000"/>
              </a:lnSpc>
            </a:pPr>
            <a:r>
              <a:rPr lang="en-US" sz="1800" dirty="0"/>
              <a:t>Avisha Singh(2088371)</a:t>
            </a:r>
          </a:p>
          <a:p>
            <a:pPr>
              <a:lnSpc>
                <a:spcPct val="90000"/>
              </a:lnSpc>
            </a:pPr>
            <a:r>
              <a:rPr lang="en-US" sz="1800" dirty="0"/>
              <a:t>Aditya Shah(2088748)</a:t>
            </a:r>
          </a:p>
          <a:p>
            <a:pPr>
              <a:lnSpc>
                <a:spcPct val="90000"/>
              </a:lnSpc>
            </a:pPr>
            <a:r>
              <a:rPr lang="en-US" sz="1800" dirty="0"/>
              <a:t>Satya Anusha </a:t>
            </a:r>
            <a:r>
              <a:rPr lang="en-US" sz="1800" dirty="0" err="1"/>
              <a:t>Atluri</a:t>
            </a:r>
            <a:r>
              <a:rPr lang="en-US" sz="1800" dirty="0"/>
              <a:t>(2139399)</a:t>
            </a:r>
          </a:p>
          <a:p>
            <a:pPr>
              <a:lnSpc>
                <a:spcPct val="90000"/>
              </a:lnSpc>
            </a:pPr>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285-C559-4649-BCA2-0360F6C57035}"/>
              </a:ext>
            </a:extLst>
          </p:cNvPr>
          <p:cNvSpPr>
            <a:spLocks noGrp="1"/>
          </p:cNvSpPr>
          <p:nvPr>
            <p:ph type="title"/>
          </p:nvPr>
        </p:nvSpPr>
        <p:spPr/>
        <p:txBody>
          <a:bodyPr/>
          <a:lstStyle/>
          <a:p>
            <a:r>
              <a:rPr lang="en-US" sz="3200" b="1" dirty="0">
                <a:latin typeface="Verdana" panose="020B0604030504040204" pitchFamily="34" charset="0"/>
                <a:ea typeface="Verdana" panose="020B0604030504040204" pitchFamily="34" charset="0"/>
              </a:rPr>
              <a:t>Principal Component Analysis</a:t>
            </a:r>
          </a:p>
        </p:txBody>
      </p:sp>
      <p:sp>
        <p:nvSpPr>
          <p:cNvPr id="3" name="Content Placeholder 2">
            <a:extLst>
              <a:ext uri="{FF2B5EF4-FFF2-40B4-BE49-F238E27FC236}">
                <a16:creationId xmlns:a16="http://schemas.microsoft.com/office/drawing/2014/main" id="{FDCD983E-4E28-4B74-AD31-41376F849653}"/>
              </a:ext>
            </a:extLst>
          </p:cNvPr>
          <p:cNvSpPr>
            <a:spLocks noGrp="1"/>
          </p:cNvSpPr>
          <p:nvPr>
            <p:ph idx="1"/>
          </p:nvPr>
        </p:nvSpPr>
        <p:spPr/>
        <p:txBody>
          <a:bodyPr/>
          <a:lstStyle/>
          <a:p>
            <a:r>
              <a:rPr lang="en-IN" sz="2000" dirty="0">
                <a:effectLst/>
                <a:latin typeface="Verdana" panose="020B0604030504040204" pitchFamily="34" charset="0"/>
                <a:ea typeface="Verdana" panose="020B0604030504040204" pitchFamily="34" charset="0"/>
              </a:rPr>
              <a:t>Principal Component Analysis reduces the number of features in the dataset but it maintains most of the vital information of the dataset. </a:t>
            </a:r>
          </a:p>
          <a:p>
            <a:r>
              <a:rPr lang="en-IN" sz="2000" dirty="0">
                <a:effectLst/>
                <a:latin typeface="Verdana" panose="020B0604030504040204" pitchFamily="34" charset="0"/>
                <a:ea typeface="Verdana" panose="020B0604030504040204" pitchFamily="34" charset="0"/>
              </a:rPr>
              <a:t>Moreover, by making use of PCA, the issue of overfitting can be significantly reduced as it removes the features with a very high correlation</a:t>
            </a:r>
            <a:endParaRPr lang="en-IN" sz="2000" dirty="0">
              <a:latin typeface="Verdana" panose="020B0604030504040204" pitchFamily="34" charset="0"/>
              <a:ea typeface="Verdana" panose="020B0604030504040204" pitchFamily="34" charset="0"/>
            </a:endParaRPr>
          </a:p>
          <a:p>
            <a:r>
              <a:rPr lang="en-IN" sz="2000" dirty="0">
                <a:effectLst/>
                <a:latin typeface="Verdana" panose="020B0604030504040204" pitchFamily="34" charset="0"/>
                <a:ea typeface="Verdana" panose="020B0604030504040204" pitchFamily="34" charset="0"/>
                <a:cs typeface="Times New Roman" panose="02020603050405020304" pitchFamily="18" charset="0"/>
              </a:rPr>
              <a:t>The explained variance is the amount of variance in terms of percentage which is attributed to each of the selected components. </a:t>
            </a:r>
          </a:p>
          <a:p>
            <a:r>
              <a:rPr lang="en-IN" sz="2000" dirty="0">
                <a:effectLst/>
                <a:latin typeface="Verdana" panose="020B0604030504040204" pitchFamily="34" charset="0"/>
                <a:ea typeface="Verdana" panose="020B0604030504040204" pitchFamily="34" charset="0"/>
                <a:cs typeface="Times New Roman" panose="02020603050405020304" pitchFamily="18" charset="0"/>
              </a:rPr>
              <a:t>With the explained variance of nearly 98-99%, we have 15 principal components that can be used for model training. </a:t>
            </a:r>
            <a:endParaRPr lang="en-US"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8814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5B1C1-0790-4E63-A010-38656D87AA2C}"/>
              </a:ext>
            </a:extLst>
          </p:cNvPr>
          <p:cNvSpPr>
            <a:spLocks noGrp="1"/>
          </p:cNvSpPr>
          <p:nvPr>
            <p:ph idx="1"/>
          </p:nvPr>
        </p:nvSpPr>
        <p:spPr/>
        <p:txBody>
          <a:bodyPr/>
          <a:lstStyle/>
          <a:p>
            <a:pPr marL="0" indent="0">
              <a:buNone/>
            </a:pPr>
            <a:endParaRPr lang="en-IN" sz="18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Figure 22- Principal Component Analysis results using explained variance</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E2A437C-CFF0-4CAF-9716-F13A150E06E5}"/>
              </a:ext>
            </a:extLst>
          </p:cNvPr>
          <p:cNvPicPr/>
          <p:nvPr/>
        </p:nvPicPr>
        <p:blipFill>
          <a:blip r:embed="rId2">
            <a:extLst>
              <a:ext uri="{28A0092B-C50C-407E-A947-70E740481C1C}">
                <a14:useLocalDpi xmlns:a14="http://schemas.microsoft.com/office/drawing/2010/main" val="0"/>
              </a:ext>
            </a:extLst>
          </a:blip>
          <a:stretch>
            <a:fillRect/>
          </a:stretch>
        </p:blipFill>
        <p:spPr>
          <a:xfrm>
            <a:off x="2771800" y="1196753"/>
            <a:ext cx="3486150" cy="3808658"/>
          </a:xfrm>
          <a:prstGeom prst="rect">
            <a:avLst/>
          </a:prstGeom>
        </p:spPr>
      </p:pic>
    </p:spTree>
    <p:extLst>
      <p:ext uri="{BB962C8B-B14F-4D97-AF65-F5344CB8AC3E}">
        <p14:creationId xmlns:p14="http://schemas.microsoft.com/office/powerpoint/2010/main" val="183628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C219-BED1-4460-85D7-81B638124ED3}"/>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Model Training</a:t>
            </a:r>
          </a:p>
        </p:txBody>
      </p:sp>
      <p:sp>
        <p:nvSpPr>
          <p:cNvPr id="3" name="Content Placeholder 2">
            <a:extLst>
              <a:ext uri="{FF2B5EF4-FFF2-40B4-BE49-F238E27FC236}">
                <a16:creationId xmlns:a16="http://schemas.microsoft.com/office/drawing/2014/main" id="{CDDD3E2C-C82B-45EF-A22F-1B4839344E15}"/>
              </a:ext>
            </a:extLst>
          </p:cNvPr>
          <p:cNvSpPr>
            <a:spLocks noGrp="1"/>
          </p:cNvSpPr>
          <p:nvPr>
            <p:ph idx="1"/>
          </p:nvPr>
        </p:nvSpPr>
        <p:spPr>
          <a:xfrm>
            <a:off x="1619250" y="1052736"/>
            <a:ext cx="7200900" cy="5733255"/>
          </a:xfrm>
        </p:spPr>
        <p:txBody>
          <a:bodyPr/>
          <a:lstStyle/>
          <a:p>
            <a:r>
              <a:rPr lang="en-IN" sz="1800" dirty="0">
                <a:effectLst/>
                <a:latin typeface="Verdana" panose="020B0604030504040204" pitchFamily="34" charset="0"/>
                <a:ea typeface="Verdana" panose="020B0604030504040204" pitchFamily="34" charset="0"/>
              </a:rPr>
              <a:t>The dataset with 2830743 rows and 79 features was split with 80% of the data used for training and the rest 20% for testing.</a:t>
            </a:r>
          </a:p>
          <a:p>
            <a:pPr marL="0" marR="0" algn="just">
              <a:lnSpc>
                <a:spcPct val="107000"/>
              </a:lnSpc>
              <a:spcBef>
                <a:spcPts val="0"/>
              </a:spcBef>
              <a:spcAft>
                <a:spcPts val="800"/>
              </a:spcAft>
            </a:pPr>
            <a:r>
              <a:rPr lang="en-IN" sz="1800" dirty="0">
                <a:latin typeface="Verdana" panose="020B0604030504040204" pitchFamily="34" charset="0"/>
                <a:ea typeface="Verdana" panose="020B0604030504040204" pitchFamily="34" charset="0"/>
                <a:cs typeface="Times New Roman" panose="02020603050405020304" pitchFamily="18" charset="0"/>
              </a:rPr>
              <a:t>T</a:t>
            </a:r>
            <a:r>
              <a:rPr lang="en-IN" sz="1800" dirty="0">
                <a:effectLst/>
                <a:latin typeface="Verdana" panose="020B0604030504040204" pitchFamily="34" charset="0"/>
                <a:ea typeface="Verdana" panose="020B0604030504040204" pitchFamily="34" charset="0"/>
                <a:cs typeface="Times New Roman" panose="02020603050405020304" pitchFamily="18" charset="0"/>
              </a:rPr>
              <a:t>he following two methods for reducing the dimensionality for training  the model are used since, too many features can lead to </a:t>
            </a:r>
            <a:r>
              <a:rPr lang="en-IN" sz="1800" dirty="0">
                <a:latin typeface="Verdana" panose="020B0604030504040204" pitchFamily="34" charset="0"/>
                <a:ea typeface="Verdana" panose="020B0604030504040204" pitchFamily="34" charset="0"/>
                <a:cs typeface="Times New Roman" panose="02020603050405020304" pitchFamily="18" charset="0"/>
              </a:rPr>
              <a:t>overfitting</a:t>
            </a:r>
            <a:r>
              <a:rPr lang="en-US" sz="1800" dirty="0">
                <a:effectLst/>
                <a:latin typeface="Verdana" panose="020B0604030504040204" pitchFamily="34" charset="0"/>
                <a:ea typeface="Verdana" panose="020B0604030504040204" pitchFamily="34" charset="0"/>
                <a:cs typeface="Times New Roman" panose="02020603050405020304" pitchFamily="18" charset="0"/>
              </a:rPr>
              <a:t> </a:t>
            </a:r>
            <a:r>
              <a:rPr lang="en-US" sz="1800" dirty="0">
                <a:latin typeface="Verdana" panose="020B0604030504040204" pitchFamily="34" charset="0"/>
                <a:ea typeface="Verdana" panose="020B0604030504040204" pitchFamily="34" charset="0"/>
                <a:cs typeface="Times New Roman" panose="02020603050405020304" pitchFamily="18" charset="0"/>
              </a:rPr>
              <a:t>–</a:t>
            </a:r>
          </a:p>
          <a:p>
            <a:pPr marL="0" marR="0" indent="0" algn="just">
              <a:lnSpc>
                <a:spcPct val="107000"/>
              </a:lnSpc>
              <a:spcBef>
                <a:spcPts val="0"/>
              </a:spcBef>
              <a:spcAft>
                <a:spcPts val="800"/>
              </a:spcAft>
              <a:buNone/>
            </a:pPr>
            <a:r>
              <a:rPr lang="en-IN" sz="1800" dirty="0">
                <a:effectLst/>
                <a:latin typeface="Verdana" panose="020B0604030504040204" pitchFamily="34" charset="0"/>
                <a:ea typeface="Verdana" panose="020B0604030504040204" pitchFamily="34" charset="0"/>
                <a:cs typeface="Times New Roman" panose="02020603050405020304" pitchFamily="18" charset="0"/>
              </a:rPr>
              <a:t>   -Feature Selection through Random Forest</a:t>
            </a:r>
          </a:p>
          <a:p>
            <a:pPr marL="0" marR="0" indent="0" algn="just">
              <a:lnSpc>
                <a:spcPct val="107000"/>
              </a:lnSpc>
              <a:spcBef>
                <a:spcPts val="0"/>
              </a:spcBef>
              <a:spcAft>
                <a:spcPts val="800"/>
              </a:spcAft>
              <a:buNone/>
            </a:pPr>
            <a:r>
              <a:rPr lang="en-IN" sz="1800" dirty="0">
                <a:effectLst/>
                <a:latin typeface="Verdana" panose="020B0604030504040204" pitchFamily="34" charset="0"/>
                <a:ea typeface="Verdana" panose="020B0604030504040204" pitchFamily="34" charset="0"/>
                <a:cs typeface="Times New Roman" panose="02020603050405020304" pitchFamily="18" charset="0"/>
              </a:rPr>
              <a:t>   -Principal Component Analysis through explained variance</a:t>
            </a:r>
          </a:p>
          <a:p>
            <a:pPr marL="342900" marR="0" lvl="0" indent="-342900" algn="just">
              <a:lnSpc>
                <a:spcPct val="107000"/>
              </a:lnSpc>
              <a:spcBef>
                <a:spcPts val="0"/>
              </a:spcBef>
              <a:spcAft>
                <a:spcPts val="800"/>
              </a:spcAft>
              <a:buFont typeface="Symbol" panose="05050102010706020507" pitchFamily="18" charset="2"/>
              <a:buChar char=""/>
            </a:pPr>
            <a:r>
              <a:rPr lang="en-IN" sz="1800" dirty="0">
                <a:effectLst/>
                <a:latin typeface="Verdana" panose="020B0604030504040204" pitchFamily="34" charset="0"/>
                <a:ea typeface="Verdana" panose="020B0604030504040204" pitchFamily="34" charset="0"/>
              </a:rPr>
              <a:t>Supervised machine learning models were used because they measure its accuracy through loss function and it keeps on adjusting until the error has been sufficiently minimized</a:t>
            </a:r>
            <a:r>
              <a:rPr lang="en-IN" sz="1800" dirty="0">
                <a:latin typeface="Verdana" panose="020B0604030504040204" pitchFamily="34" charset="0"/>
                <a:ea typeface="Verdana" panose="020B0604030504040204" pitchFamily="34" charset="0"/>
                <a:cs typeface="Times New Roman" panose="02020603050405020304" pitchFamily="18" charset="0"/>
              </a:rPr>
              <a:t>.</a:t>
            </a:r>
          </a:p>
          <a:p>
            <a:pPr marL="342900" marR="0" lvl="0" indent="-342900" algn="just">
              <a:lnSpc>
                <a:spcPct val="107000"/>
              </a:lnSpc>
              <a:spcBef>
                <a:spcPts val="0"/>
              </a:spcBef>
              <a:spcAft>
                <a:spcPts val="800"/>
              </a:spcAft>
              <a:buFont typeface="Symbol" panose="05050102010706020507" pitchFamily="18" charset="2"/>
              <a:buChar char=""/>
            </a:pPr>
            <a:r>
              <a:rPr lang="en-IN" sz="1800" dirty="0">
                <a:latin typeface="Verdana" panose="020B0604030504040204" pitchFamily="34" charset="0"/>
                <a:ea typeface="Verdana" panose="020B0604030504040204" pitchFamily="34" charset="0"/>
              </a:rPr>
              <a:t>S</a:t>
            </a:r>
            <a:r>
              <a:rPr lang="en-IN" sz="1800" dirty="0">
                <a:effectLst/>
                <a:latin typeface="Verdana" panose="020B0604030504040204" pitchFamily="34" charset="0"/>
                <a:ea typeface="Verdana" panose="020B0604030504040204" pitchFamily="34" charset="0"/>
              </a:rPr>
              <a:t>ix different supervised ML models were </a:t>
            </a:r>
            <a:r>
              <a:rPr lang="en-IN" sz="1800" dirty="0">
                <a:effectLst/>
                <a:latin typeface="Verdana" panose="020B0604030504040204" pitchFamily="34" charset="0"/>
                <a:ea typeface="Verdana" panose="020B0604030504040204" pitchFamily="34" charset="0"/>
                <a:cs typeface="Times New Roman" panose="02020603050405020304" pitchFamily="18" charset="0"/>
              </a:rPr>
              <a:t>used-</a:t>
            </a:r>
          </a:p>
          <a:p>
            <a:pPr marL="0" marR="0" lvl="0" indent="0" algn="just">
              <a:lnSpc>
                <a:spcPct val="107000"/>
              </a:lnSpc>
              <a:spcBef>
                <a:spcPts val="0"/>
              </a:spcBef>
              <a:spcAft>
                <a:spcPts val="0"/>
              </a:spcAft>
              <a:buNone/>
            </a:pPr>
            <a:r>
              <a:rPr lang="en-IN" sz="1800" dirty="0">
                <a:effectLst/>
                <a:latin typeface="Verdana" panose="020B0604030504040204" pitchFamily="34" charset="0"/>
                <a:ea typeface="Verdana" panose="020B0604030504040204" pitchFamily="34" charset="0"/>
                <a:cs typeface="Times New Roman" panose="02020603050405020304" pitchFamily="18" charset="0"/>
              </a:rPr>
              <a:t>         -Logistic Regression</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IN" sz="1800" dirty="0">
                <a:latin typeface="Verdana" panose="020B0604030504040204" pitchFamily="34" charset="0"/>
                <a:ea typeface="Verdana" panose="020B0604030504040204" pitchFamily="34" charset="0"/>
                <a:cs typeface="Times New Roman" panose="02020603050405020304" pitchFamily="18" charset="0"/>
              </a:rPr>
              <a:t>         -</a:t>
            </a:r>
            <a:r>
              <a:rPr lang="en-IN" sz="1800" dirty="0">
                <a:effectLst/>
                <a:latin typeface="Verdana" panose="020B0604030504040204" pitchFamily="34" charset="0"/>
                <a:ea typeface="Verdana" panose="020B0604030504040204" pitchFamily="34" charset="0"/>
                <a:cs typeface="Times New Roman" panose="02020603050405020304" pitchFamily="18" charset="0"/>
              </a:rPr>
              <a:t>Naïve Bayes</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IN" sz="1800" dirty="0">
                <a:effectLst/>
                <a:latin typeface="Verdana" panose="020B0604030504040204" pitchFamily="34" charset="0"/>
                <a:ea typeface="Verdana" panose="020B0604030504040204" pitchFamily="34" charset="0"/>
                <a:cs typeface="Times New Roman" panose="02020603050405020304" pitchFamily="18" charset="0"/>
              </a:rPr>
              <a:t>         -Decision Tree</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IN" sz="1800" dirty="0">
                <a:effectLst/>
                <a:latin typeface="Verdana" panose="020B0604030504040204" pitchFamily="34" charset="0"/>
                <a:ea typeface="Verdana" panose="020B0604030504040204" pitchFamily="34" charset="0"/>
                <a:cs typeface="Times New Roman" panose="02020603050405020304" pitchFamily="18" charset="0"/>
              </a:rPr>
              <a:t>         -Random Forest</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pPr marL="0" marR="0" lvl="0" indent="0" algn="just">
              <a:lnSpc>
                <a:spcPct val="107000"/>
              </a:lnSpc>
              <a:spcBef>
                <a:spcPts val="0"/>
              </a:spcBef>
              <a:spcAft>
                <a:spcPts val="800"/>
              </a:spcAft>
              <a:buNone/>
            </a:pPr>
            <a:r>
              <a:rPr lang="en-IN" sz="1800" dirty="0">
                <a:effectLst/>
                <a:latin typeface="Verdana" panose="020B0604030504040204" pitchFamily="34" charset="0"/>
                <a:ea typeface="Verdana" panose="020B0604030504040204" pitchFamily="34" charset="0"/>
                <a:cs typeface="Times New Roman" panose="02020603050405020304" pitchFamily="18" charset="0"/>
              </a:rPr>
              <a:t>         -Gradient Boosting</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748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5691-AEDF-4E81-B767-FE7CF2BA924B}"/>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Methodologies</a:t>
            </a:r>
          </a:p>
        </p:txBody>
      </p:sp>
      <p:sp>
        <p:nvSpPr>
          <p:cNvPr id="3" name="Content Placeholder 2">
            <a:extLst>
              <a:ext uri="{FF2B5EF4-FFF2-40B4-BE49-F238E27FC236}">
                <a16:creationId xmlns:a16="http://schemas.microsoft.com/office/drawing/2014/main" id="{D34F24BD-C9DA-459B-826C-CBEB254D6EE8}"/>
              </a:ext>
            </a:extLst>
          </p:cNvPr>
          <p:cNvSpPr>
            <a:spLocks noGrp="1"/>
          </p:cNvSpPr>
          <p:nvPr>
            <p:ph idx="1"/>
          </p:nvPr>
        </p:nvSpPr>
        <p:spPr>
          <a:xfrm>
            <a:off x="1619250" y="1106190"/>
            <a:ext cx="7200900" cy="5346997"/>
          </a:xfrm>
        </p:spPr>
        <p:txBody>
          <a:bodyPr/>
          <a:lstStyle/>
          <a:p>
            <a:r>
              <a:rPr lang="en-IN" sz="2000" b="1" dirty="0">
                <a:effectLst/>
                <a:latin typeface="Verdana" panose="020B0604030504040204" pitchFamily="34" charset="0"/>
                <a:ea typeface="Verdana" panose="020B0604030504040204" pitchFamily="34" charset="0"/>
                <a:cs typeface="Times New Roman" panose="02020603050405020304" pitchFamily="18" charset="0"/>
              </a:rPr>
              <a:t>Logistic Regression</a:t>
            </a:r>
          </a:p>
          <a:p>
            <a:r>
              <a:rPr lang="en-IN" sz="2000" dirty="0">
                <a:effectLst/>
                <a:latin typeface="Verdana" panose="020B0604030504040204" pitchFamily="34" charset="0"/>
                <a:ea typeface="Verdana" panose="020B0604030504040204" pitchFamily="34" charset="0"/>
              </a:rPr>
              <a:t>Logistic regression is one of the simpler and easier models to train, in the process of classification. </a:t>
            </a:r>
          </a:p>
          <a:p>
            <a:r>
              <a:rPr lang="en-IN" sz="2000" dirty="0">
                <a:effectLst/>
                <a:latin typeface="Verdana" panose="020B0604030504040204" pitchFamily="34" charset="0"/>
                <a:ea typeface="Verdana" panose="020B0604030504040204" pitchFamily="34" charset="0"/>
              </a:rPr>
              <a:t>But a limitation of Logistic Regression is that it could be very efficient only when the dataset has features that are linearly separable. </a:t>
            </a:r>
          </a:p>
          <a:p>
            <a:r>
              <a:rPr lang="en-IN" sz="2000" dirty="0">
                <a:effectLst/>
                <a:latin typeface="Verdana" panose="020B0604030504040204" pitchFamily="34" charset="0"/>
                <a:ea typeface="Verdana" panose="020B0604030504040204" pitchFamily="34" charset="0"/>
              </a:rPr>
              <a:t>Linearly separable data are very rare to find in real-world scenarios.</a:t>
            </a:r>
          </a:p>
          <a:p>
            <a:r>
              <a:rPr lang="en-IN" sz="2000" dirty="0">
                <a:effectLst/>
                <a:latin typeface="Verdana" panose="020B0604030504040204" pitchFamily="34" charset="0"/>
                <a:ea typeface="Verdana" panose="020B0604030504040204" pitchFamily="34" charset="0"/>
                <a:cs typeface="Times New Roman" panose="02020603050405020304" pitchFamily="18" charset="0"/>
              </a:rPr>
              <a:t>The train and test classification report using the 20 features extracted from Random Forest Classifier is shown below:</a:t>
            </a:r>
            <a:endParaRPr lang="en-US"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dirty="0">
              <a:latin typeface="Verdana" panose="020B0604030504040204" pitchFamily="34" charset="0"/>
              <a:ea typeface="Verdana" panose="020B0604030504040204" pitchFamily="34" charset="0"/>
            </a:endParaRPr>
          </a:p>
          <a:p>
            <a:endParaRPr lang="en-IN" sz="1200" b="1" i="0" dirty="0">
              <a:solidFill>
                <a:srgbClr val="44546A"/>
              </a:solidFill>
              <a:effectLst/>
              <a:latin typeface="Verdana" panose="020B0604030504040204" pitchFamily="34" charset="0"/>
              <a:ea typeface="Verdana" panose="020B0604030504040204" pitchFamily="34" charset="0"/>
              <a:cs typeface="Times New Roman" panose="02020603050405020304" pitchFamily="18" charset="0"/>
            </a:endParaRPr>
          </a:p>
          <a:p>
            <a:r>
              <a:rPr lang="en-IN" sz="1200" b="1" i="0" dirty="0">
                <a:solidFill>
                  <a:srgbClr val="44546A"/>
                </a:solidFill>
                <a:effectLst/>
                <a:latin typeface="Verdana" panose="020B0604030504040204" pitchFamily="34" charset="0"/>
                <a:ea typeface="Verdana" panose="020B0604030504040204" pitchFamily="34" charset="0"/>
                <a:cs typeface="Times New Roman" panose="02020603050405020304" pitchFamily="18" charset="0"/>
              </a:rPr>
              <a:t>Figure 3- Train Classification Report         Figure 4- Test Classification Report</a:t>
            </a:r>
            <a:endParaRPr lang="en-US" sz="1200" i="1" dirty="0">
              <a:solidFill>
                <a:srgbClr val="44546A"/>
              </a:solidFill>
              <a:effectLst/>
              <a:latin typeface="Verdana" panose="020B0604030504040204" pitchFamily="34" charset="0"/>
              <a:ea typeface="Verdana" panose="020B0604030504040204" pitchFamily="34" charset="0"/>
              <a:cs typeface="Times New Roman" panose="02020603050405020304" pitchFamily="18" charset="0"/>
            </a:endParaRPr>
          </a:p>
          <a:p>
            <a:endParaRPr lang="en-US" sz="1200" i="1" dirty="0">
              <a:solidFill>
                <a:srgbClr val="44546A"/>
              </a:solidFill>
              <a:effectLst/>
              <a:latin typeface="Verdana" panose="020B0604030504040204" pitchFamily="34" charset="0"/>
              <a:ea typeface="Verdana" panose="020B0604030504040204" pitchFamily="34" charset="0"/>
              <a:cs typeface="Times New Roman" panose="02020603050405020304" pitchFamily="18" charset="0"/>
            </a:endParaRPr>
          </a:p>
          <a:p>
            <a:endParaRPr lang="en-US" dirty="0">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DC38C676-BF0C-4249-B96B-4D9A59770736}"/>
              </a:ext>
            </a:extLst>
          </p:cNvPr>
          <p:cNvPicPr/>
          <p:nvPr/>
        </p:nvPicPr>
        <p:blipFill>
          <a:blip r:embed="rId2">
            <a:extLst>
              <a:ext uri="{28A0092B-C50C-407E-A947-70E740481C1C}">
                <a14:useLocalDpi xmlns:a14="http://schemas.microsoft.com/office/drawing/2010/main" val="0"/>
              </a:ext>
            </a:extLst>
          </a:blip>
          <a:stretch>
            <a:fillRect/>
          </a:stretch>
        </p:blipFill>
        <p:spPr>
          <a:xfrm>
            <a:off x="1939167" y="4797152"/>
            <a:ext cx="2952328" cy="1045220"/>
          </a:xfrm>
          <a:prstGeom prst="rect">
            <a:avLst/>
          </a:prstGeom>
        </p:spPr>
      </p:pic>
      <p:pic>
        <p:nvPicPr>
          <p:cNvPr id="7" name="Picture 6">
            <a:extLst>
              <a:ext uri="{FF2B5EF4-FFF2-40B4-BE49-F238E27FC236}">
                <a16:creationId xmlns:a16="http://schemas.microsoft.com/office/drawing/2014/main" id="{757BA7CA-0877-45D9-A933-C7D9676EC349}"/>
              </a:ext>
            </a:extLst>
          </p:cNvPr>
          <p:cNvPicPr/>
          <p:nvPr/>
        </p:nvPicPr>
        <p:blipFill>
          <a:blip r:embed="rId3">
            <a:extLst>
              <a:ext uri="{28A0092B-C50C-407E-A947-70E740481C1C}">
                <a14:useLocalDpi xmlns:a14="http://schemas.microsoft.com/office/drawing/2010/main" val="0"/>
              </a:ext>
            </a:extLst>
          </a:blip>
          <a:stretch>
            <a:fillRect/>
          </a:stretch>
        </p:blipFill>
        <p:spPr>
          <a:xfrm>
            <a:off x="5580112" y="4887714"/>
            <a:ext cx="2799080" cy="864096"/>
          </a:xfrm>
          <a:prstGeom prst="rect">
            <a:avLst/>
          </a:prstGeom>
        </p:spPr>
      </p:pic>
    </p:spTree>
    <p:extLst>
      <p:ext uri="{BB962C8B-B14F-4D97-AF65-F5344CB8AC3E}">
        <p14:creationId xmlns:p14="http://schemas.microsoft.com/office/powerpoint/2010/main" val="253096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01B6-7593-4BD1-A848-47B77854AC1B}"/>
              </a:ext>
            </a:extLst>
          </p:cNvPr>
          <p:cNvSpPr>
            <a:spLocks noGrp="1"/>
          </p:cNvSpPr>
          <p:nvPr>
            <p:ph type="title"/>
          </p:nvPr>
        </p:nvSpPr>
        <p:spPr/>
        <p:txBody>
          <a:bodyPr/>
          <a:lstStyle/>
          <a:p>
            <a:r>
              <a:rPr lang="en-IN" b="1" dirty="0">
                <a:effectLst/>
                <a:latin typeface="Verdana" panose="020B0604030504040204" pitchFamily="34" charset="0"/>
                <a:ea typeface="Verdana" panose="020B0604030504040204" pitchFamily="34" charset="0"/>
              </a:rPr>
              <a:t>Naïve Bayes</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5760689-81C8-4298-8643-9D1931F5D8B4}"/>
              </a:ext>
            </a:extLst>
          </p:cNvPr>
          <p:cNvSpPr>
            <a:spLocks noGrp="1"/>
          </p:cNvSpPr>
          <p:nvPr>
            <p:ph idx="1"/>
          </p:nvPr>
        </p:nvSpPr>
        <p:spPr>
          <a:xfrm>
            <a:off x="1619250" y="1124745"/>
            <a:ext cx="7200900" cy="5326856"/>
          </a:xfrm>
        </p:spPr>
        <p:txBody>
          <a:bodyPr/>
          <a:lstStyle/>
          <a:p>
            <a:r>
              <a:rPr lang="en-IN" sz="1800" dirty="0">
                <a:effectLst/>
                <a:latin typeface="Verdana" panose="020B0604030504040204" pitchFamily="34" charset="0"/>
                <a:ea typeface="Verdana" panose="020B0604030504040204" pitchFamily="34" charset="0"/>
              </a:rPr>
              <a:t>The core of the Naïve Bayes Classifier is based on the Bayes Theorem. It assumes independence among predictors. </a:t>
            </a:r>
          </a:p>
          <a:p>
            <a:r>
              <a:rPr lang="en-IN" sz="1800" dirty="0">
                <a:effectLst/>
                <a:latin typeface="Verdana" panose="020B0604030504040204" pitchFamily="34" charset="0"/>
                <a:ea typeface="Verdana" panose="020B0604030504040204" pitchFamily="34" charset="0"/>
              </a:rPr>
              <a:t>In a number of real-world scenarios, the Naïve Bayes model can be applied without accepting Bayesian probability or making use of any of the Bayesian methods. </a:t>
            </a:r>
          </a:p>
          <a:p>
            <a:r>
              <a:rPr lang="en-IN" sz="1800" dirty="0">
                <a:effectLst/>
                <a:latin typeface="Verdana" panose="020B0604030504040204" pitchFamily="34" charset="0"/>
                <a:ea typeface="Verdana" panose="020B0604030504040204" pitchFamily="34" charset="0"/>
              </a:rPr>
              <a:t>Naive Bayes is an uncomplicated process for building classifiers: models assigning class labels to problem instances that are depicted as vectors of values of features, where the class labels are drawn from some finite set. </a:t>
            </a:r>
          </a:p>
          <a:p>
            <a:r>
              <a:rPr lang="en-IN" sz="1800" dirty="0">
                <a:effectLst/>
                <a:latin typeface="Verdana" panose="020B0604030504040204" pitchFamily="34" charset="0"/>
                <a:ea typeface="Verdana" panose="020B0604030504040204" pitchFamily="34" charset="0"/>
              </a:rPr>
              <a:t>The train and test classification report using the 20 features extracted from Random Forest Classifier is shown below.</a:t>
            </a:r>
          </a:p>
          <a:p>
            <a:endParaRPr lang="en-US" sz="1200" dirty="0"/>
          </a:p>
          <a:p>
            <a:endPar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Figure 7- Train Classification Report                         Figure 8- Test Classification Report</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EC53118-3743-4A67-AE56-5718DD77B5B4}"/>
              </a:ext>
            </a:extLst>
          </p:cNvPr>
          <p:cNvPicPr/>
          <p:nvPr/>
        </p:nvPicPr>
        <p:blipFill>
          <a:blip r:embed="rId2">
            <a:extLst>
              <a:ext uri="{28A0092B-C50C-407E-A947-70E740481C1C}">
                <a14:useLocalDpi xmlns:a14="http://schemas.microsoft.com/office/drawing/2010/main" val="0"/>
              </a:ext>
            </a:extLst>
          </a:blip>
          <a:stretch>
            <a:fillRect/>
          </a:stretch>
        </p:blipFill>
        <p:spPr>
          <a:xfrm>
            <a:off x="1997343" y="5486269"/>
            <a:ext cx="3024337" cy="576535"/>
          </a:xfrm>
          <a:prstGeom prst="rect">
            <a:avLst/>
          </a:prstGeom>
        </p:spPr>
      </p:pic>
      <p:pic>
        <p:nvPicPr>
          <p:cNvPr id="5" name="Picture 4">
            <a:extLst>
              <a:ext uri="{FF2B5EF4-FFF2-40B4-BE49-F238E27FC236}">
                <a16:creationId xmlns:a16="http://schemas.microsoft.com/office/drawing/2014/main" id="{2D9F2495-95AD-4969-BC4C-514079D88311}"/>
              </a:ext>
            </a:extLst>
          </p:cNvPr>
          <p:cNvPicPr/>
          <p:nvPr/>
        </p:nvPicPr>
        <p:blipFill>
          <a:blip r:embed="rId3">
            <a:extLst>
              <a:ext uri="{28A0092B-C50C-407E-A947-70E740481C1C}">
                <a14:useLocalDpi xmlns:a14="http://schemas.microsoft.com/office/drawing/2010/main" val="0"/>
              </a:ext>
            </a:extLst>
          </a:blip>
          <a:stretch>
            <a:fillRect/>
          </a:stretch>
        </p:blipFill>
        <p:spPr>
          <a:xfrm>
            <a:off x="5436096" y="5428455"/>
            <a:ext cx="2441575" cy="609600"/>
          </a:xfrm>
          <a:prstGeom prst="rect">
            <a:avLst/>
          </a:prstGeom>
        </p:spPr>
      </p:pic>
    </p:spTree>
    <p:extLst>
      <p:ext uri="{BB962C8B-B14F-4D97-AF65-F5344CB8AC3E}">
        <p14:creationId xmlns:p14="http://schemas.microsoft.com/office/powerpoint/2010/main" val="2371008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394F-67F0-435D-8A59-E8470A3EF4CF}"/>
              </a:ext>
            </a:extLst>
          </p:cNvPr>
          <p:cNvSpPr>
            <a:spLocks noGrp="1"/>
          </p:cNvSpPr>
          <p:nvPr>
            <p:ph type="title"/>
          </p:nvPr>
        </p:nvSpPr>
        <p:spPr>
          <a:xfrm>
            <a:off x="1619250" y="375938"/>
            <a:ext cx="6553200" cy="508000"/>
          </a:xfrm>
        </p:spPr>
        <p:txBody>
          <a:bodyPr/>
          <a:lstStyle/>
          <a:p>
            <a:r>
              <a:rPr lang="en-IN" b="1" dirty="0">
                <a:effectLst/>
                <a:latin typeface="Verdana" panose="020B0604030504040204" pitchFamily="34" charset="0"/>
                <a:ea typeface="Verdana" panose="020B0604030504040204" pitchFamily="34" charset="0"/>
              </a:rPr>
              <a:t>Decision Tree</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FA889B1-7729-4C7F-B552-DDA5A2FE5B15}"/>
              </a:ext>
            </a:extLst>
          </p:cNvPr>
          <p:cNvSpPr>
            <a:spLocks noGrp="1"/>
          </p:cNvSpPr>
          <p:nvPr>
            <p:ph idx="1"/>
          </p:nvPr>
        </p:nvSpPr>
        <p:spPr/>
        <p:txBody>
          <a:bodyPr/>
          <a:lstStyle/>
          <a:p>
            <a:r>
              <a:rPr lang="en-IN" sz="1800" dirty="0">
                <a:effectLst/>
                <a:latin typeface="Verdana" panose="020B0604030504040204" pitchFamily="34" charset="0"/>
                <a:ea typeface="Verdana" panose="020B0604030504040204" pitchFamily="34" charset="0"/>
              </a:rPr>
              <a:t>The decision tree model works by transforming the data into a tree representation.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One main difficulty in working with the Decision tree model is that even a small change in the data will result in a rather huge change in the optimal decision tree.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It is also not so efficient in predicting continuous values.</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 The train and test classification report using the 20 features extracted from Random Forest Classifier is shown below:</a:t>
            </a: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Figure 11- Train Classification Report                               Figure 12- Test Classification Report</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0B2EAA0C-8D26-478C-8922-9E2E962AB020}"/>
              </a:ext>
            </a:extLst>
          </p:cNvPr>
          <p:cNvPicPr/>
          <p:nvPr/>
        </p:nvPicPr>
        <p:blipFill>
          <a:blip r:embed="rId2">
            <a:extLst>
              <a:ext uri="{28A0092B-C50C-407E-A947-70E740481C1C}">
                <a14:useLocalDpi xmlns:a14="http://schemas.microsoft.com/office/drawing/2010/main" val="0"/>
              </a:ext>
            </a:extLst>
          </a:blip>
          <a:stretch>
            <a:fillRect/>
          </a:stretch>
        </p:blipFill>
        <p:spPr>
          <a:xfrm>
            <a:off x="2339752" y="4149080"/>
            <a:ext cx="2790190" cy="701040"/>
          </a:xfrm>
          <a:prstGeom prst="rect">
            <a:avLst/>
          </a:prstGeom>
        </p:spPr>
      </p:pic>
      <p:pic>
        <p:nvPicPr>
          <p:cNvPr id="7" name="Picture 6">
            <a:extLst>
              <a:ext uri="{FF2B5EF4-FFF2-40B4-BE49-F238E27FC236}">
                <a16:creationId xmlns:a16="http://schemas.microsoft.com/office/drawing/2014/main" id="{E69FA192-EECD-4B02-A739-367FA3C12660}"/>
              </a:ext>
            </a:extLst>
          </p:cNvPr>
          <p:cNvPicPr/>
          <p:nvPr/>
        </p:nvPicPr>
        <p:blipFill>
          <a:blip r:embed="rId3">
            <a:extLst>
              <a:ext uri="{28A0092B-C50C-407E-A947-70E740481C1C}">
                <a14:useLocalDpi xmlns:a14="http://schemas.microsoft.com/office/drawing/2010/main" val="0"/>
              </a:ext>
            </a:extLst>
          </a:blip>
          <a:stretch>
            <a:fillRect/>
          </a:stretch>
        </p:blipFill>
        <p:spPr>
          <a:xfrm>
            <a:off x="5364088" y="4149080"/>
            <a:ext cx="2948305" cy="769620"/>
          </a:xfrm>
          <a:prstGeom prst="rect">
            <a:avLst/>
          </a:prstGeom>
        </p:spPr>
      </p:pic>
    </p:spTree>
    <p:extLst>
      <p:ext uri="{BB962C8B-B14F-4D97-AF65-F5344CB8AC3E}">
        <p14:creationId xmlns:p14="http://schemas.microsoft.com/office/powerpoint/2010/main" val="3042082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23B6-2272-46FD-9BAC-A272109CDBDB}"/>
              </a:ext>
            </a:extLst>
          </p:cNvPr>
          <p:cNvSpPr>
            <a:spLocks noGrp="1"/>
          </p:cNvSpPr>
          <p:nvPr>
            <p:ph type="title"/>
          </p:nvPr>
        </p:nvSpPr>
        <p:spPr/>
        <p:txBody>
          <a:bodyPr/>
          <a:lstStyle/>
          <a:p>
            <a:r>
              <a:rPr lang="en-IN" b="1" dirty="0">
                <a:effectLst/>
                <a:latin typeface="Verdana" panose="020B0604030504040204" pitchFamily="34" charset="0"/>
                <a:ea typeface="Verdana" panose="020B0604030504040204" pitchFamily="34" charset="0"/>
              </a:rPr>
              <a:t>Random Forest	</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9F2ECD86-8DB7-4165-8E23-0B5366040793}"/>
              </a:ext>
            </a:extLst>
          </p:cNvPr>
          <p:cNvSpPr>
            <a:spLocks noGrp="1"/>
          </p:cNvSpPr>
          <p:nvPr>
            <p:ph idx="1"/>
          </p:nvPr>
        </p:nvSpPr>
        <p:spPr/>
        <p:txBody>
          <a:bodyPr/>
          <a:lstStyle/>
          <a:p>
            <a:r>
              <a:rPr lang="en-IN" sz="1800" dirty="0">
                <a:effectLst/>
                <a:latin typeface="Verdana" panose="020B0604030504040204" pitchFamily="34" charset="0"/>
                <a:ea typeface="Verdana" panose="020B0604030504040204" pitchFamily="34" charset="0"/>
                <a:cs typeface="Times New Roman" panose="02020603050405020304" pitchFamily="18" charset="0"/>
              </a:rPr>
              <a:t>The Random Forest model uses the Decision tree model for its prediction.</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 One of the main cons of this method is that it is time-consuming and much harder than other models.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The computational resources required are also much greater.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The train and test classification report using the 20 features extracted from Random Forest Classifier is shown below</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pPr marL="0" indent="0">
              <a:buNone/>
            </a:pPr>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Figure 15- Train Classification Report                                   Figure 16- Test Classification Report</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B1FDAA2-18E0-4A56-8DFE-853BCE7293AB}"/>
              </a:ext>
            </a:extLst>
          </p:cNvPr>
          <p:cNvPicPr/>
          <p:nvPr/>
        </p:nvPicPr>
        <p:blipFill>
          <a:blip r:embed="rId2">
            <a:extLst>
              <a:ext uri="{28A0092B-C50C-407E-A947-70E740481C1C}">
                <a14:useLocalDpi xmlns:a14="http://schemas.microsoft.com/office/drawing/2010/main" val="0"/>
              </a:ext>
            </a:extLst>
          </a:blip>
          <a:stretch>
            <a:fillRect/>
          </a:stretch>
        </p:blipFill>
        <p:spPr>
          <a:xfrm>
            <a:off x="2032184" y="4293096"/>
            <a:ext cx="3134995" cy="762000"/>
          </a:xfrm>
          <a:prstGeom prst="rect">
            <a:avLst/>
          </a:prstGeom>
        </p:spPr>
      </p:pic>
      <p:pic>
        <p:nvPicPr>
          <p:cNvPr id="5" name="Picture 4">
            <a:extLst>
              <a:ext uri="{FF2B5EF4-FFF2-40B4-BE49-F238E27FC236}">
                <a16:creationId xmlns:a16="http://schemas.microsoft.com/office/drawing/2014/main" id="{961DD6C0-FDB0-4FF8-86EB-F6830A80074A}"/>
              </a:ext>
            </a:extLst>
          </p:cNvPr>
          <p:cNvPicPr/>
          <p:nvPr/>
        </p:nvPicPr>
        <p:blipFill>
          <a:blip r:embed="rId3">
            <a:extLst>
              <a:ext uri="{28A0092B-C50C-407E-A947-70E740481C1C}">
                <a14:useLocalDpi xmlns:a14="http://schemas.microsoft.com/office/drawing/2010/main" val="0"/>
              </a:ext>
            </a:extLst>
          </a:blip>
          <a:stretch>
            <a:fillRect/>
          </a:stretch>
        </p:blipFill>
        <p:spPr>
          <a:xfrm>
            <a:off x="5634447" y="4293096"/>
            <a:ext cx="2718435" cy="647700"/>
          </a:xfrm>
          <a:prstGeom prst="rect">
            <a:avLst/>
          </a:prstGeom>
        </p:spPr>
      </p:pic>
    </p:spTree>
    <p:extLst>
      <p:ext uri="{BB962C8B-B14F-4D97-AF65-F5344CB8AC3E}">
        <p14:creationId xmlns:p14="http://schemas.microsoft.com/office/powerpoint/2010/main" val="414652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03E9-A985-4226-BEF7-BE3FF75AADB1}"/>
              </a:ext>
            </a:extLst>
          </p:cNvPr>
          <p:cNvSpPr>
            <a:spLocks noGrp="1"/>
          </p:cNvSpPr>
          <p:nvPr>
            <p:ph type="title"/>
          </p:nvPr>
        </p:nvSpPr>
        <p:spPr>
          <a:xfrm>
            <a:off x="1691680" y="462710"/>
            <a:ext cx="6553200" cy="1008112"/>
          </a:xfrm>
        </p:spPr>
        <p:txBody>
          <a:bodyPr/>
          <a:lstStyle/>
          <a:p>
            <a:r>
              <a:rPr lang="en-IN" b="1" dirty="0">
                <a:effectLst/>
                <a:latin typeface="Verdana" panose="020B0604030504040204" pitchFamily="34" charset="0"/>
                <a:ea typeface="Verdana" panose="020B0604030504040204" pitchFamily="34" charset="0"/>
                <a:cs typeface="Times New Roman" panose="02020603050405020304" pitchFamily="18" charset="0"/>
              </a:rPr>
              <a:t>Gradient Boosting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32A9857-1B16-44F7-A397-50F3308D28B6}"/>
              </a:ext>
            </a:extLst>
          </p:cNvPr>
          <p:cNvSpPr>
            <a:spLocks noGrp="1"/>
          </p:cNvSpPr>
          <p:nvPr>
            <p:ph idx="1"/>
          </p:nvPr>
        </p:nvSpPr>
        <p:spPr/>
        <p:txBody>
          <a:bodyPr/>
          <a:lstStyle/>
          <a:p>
            <a:r>
              <a:rPr lang="en-IN" sz="1800" dirty="0">
                <a:effectLst/>
                <a:latin typeface="Verdana" panose="020B0604030504040204" pitchFamily="34" charset="0"/>
                <a:ea typeface="Verdana" panose="020B0604030504040204" pitchFamily="34" charset="0"/>
                <a:cs typeface="Times New Roman" panose="02020603050405020304" pitchFamily="18" charset="0"/>
              </a:rPr>
              <a:t>Another model considered was the gradient boosting model.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This model is known to be one of the most powerful techniques in ML for predictive models.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It is known to be helpful in reducing variance and bias in a machine learning model.</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 The main advantages of this model are that they are more accurate in comparison with other models, and this model can train faster, especially on larger datasets. </a:t>
            </a:r>
          </a:p>
          <a:p>
            <a:r>
              <a:rPr lang="en-IN" sz="1800" dirty="0">
                <a:effectLst/>
                <a:latin typeface="Verdana" panose="020B0604030504040204" pitchFamily="34" charset="0"/>
                <a:ea typeface="Verdana" panose="020B0604030504040204" pitchFamily="34" charset="0"/>
                <a:cs typeface="Times New Roman" panose="02020603050405020304" pitchFamily="18" charset="0"/>
              </a:rPr>
              <a:t>The train and test classification report using the 20 features extracted from Random Forest Classifier is shown below:</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dirty="0"/>
          </a:p>
          <a:p>
            <a:endParaRPr lang="en-US" dirty="0"/>
          </a:p>
          <a:p>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19- Train Classification Report                                    Figure 20- Test Classification Report</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19E76D7-4A20-4254-82AB-8378D4D93081}"/>
              </a:ext>
            </a:extLst>
          </p:cNvPr>
          <p:cNvPicPr/>
          <p:nvPr/>
        </p:nvPicPr>
        <p:blipFill>
          <a:blip r:embed="rId2">
            <a:extLst>
              <a:ext uri="{28A0092B-C50C-407E-A947-70E740481C1C}">
                <a14:useLocalDpi xmlns:a14="http://schemas.microsoft.com/office/drawing/2010/main" val="0"/>
              </a:ext>
            </a:extLst>
          </a:blip>
          <a:stretch>
            <a:fillRect/>
          </a:stretch>
        </p:blipFill>
        <p:spPr>
          <a:xfrm>
            <a:off x="1975525" y="5157192"/>
            <a:ext cx="2992755" cy="586740"/>
          </a:xfrm>
          <a:prstGeom prst="rect">
            <a:avLst/>
          </a:prstGeom>
        </p:spPr>
      </p:pic>
      <p:pic>
        <p:nvPicPr>
          <p:cNvPr id="5" name="Picture 4">
            <a:extLst>
              <a:ext uri="{FF2B5EF4-FFF2-40B4-BE49-F238E27FC236}">
                <a16:creationId xmlns:a16="http://schemas.microsoft.com/office/drawing/2014/main" id="{14448244-08B6-4BC0-8F22-28ADE48B565E}"/>
              </a:ext>
            </a:extLst>
          </p:cNvPr>
          <p:cNvPicPr/>
          <p:nvPr/>
        </p:nvPicPr>
        <p:blipFill>
          <a:blip r:embed="rId3">
            <a:extLst>
              <a:ext uri="{28A0092B-C50C-407E-A947-70E740481C1C}">
                <a14:useLocalDpi xmlns:a14="http://schemas.microsoft.com/office/drawing/2010/main" val="0"/>
              </a:ext>
            </a:extLst>
          </a:blip>
          <a:stretch>
            <a:fillRect/>
          </a:stretch>
        </p:blipFill>
        <p:spPr>
          <a:xfrm>
            <a:off x="5219700" y="5080992"/>
            <a:ext cx="3172460" cy="662940"/>
          </a:xfrm>
          <a:prstGeom prst="rect">
            <a:avLst/>
          </a:prstGeom>
        </p:spPr>
      </p:pic>
    </p:spTree>
    <p:extLst>
      <p:ext uri="{BB962C8B-B14F-4D97-AF65-F5344CB8AC3E}">
        <p14:creationId xmlns:p14="http://schemas.microsoft.com/office/powerpoint/2010/main" val="233990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90CC-4321-47D9-A599-740DA2C671EE}"/>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Results</a:t>
            </a:r>
          </a:p>
        </p:txBody>
      </p:sp>
      <p:pic>
        <p:nvPicPr>
          <p:cNvPr id="7" name="Picture 6">
            <a:extLst>
              <a:ext uri="{FF2B5EF4-FFF2-40B4-BE49-F238E27FC236}">
                <a16:creationId xmlns:a16="http://schemas.microsoft.com/office/drawing/2014/main" id="{8E62B992-704B-4824-9EC4-35DEDBB8DB64}"/>
              </a:ext>
            </a:extLst>
          </p:cNvPr>
          <p:cNvPicPr>
            <a:picLocks noChangeAspect="1"/>
          </p:cNvPicPr>
          <p:nvPr/>
        </p:nvPicPr>
        <p:blipFill>
          <a:blip r:embed="rId2"/>
          <a:stretch>
            <a:fillRect/>
          </a:stretch>
        </p:blipFill>
        <p:spPr>
          <a:xfrm>
            <a:off x="2699792" y="1264179"/>
            <a:ext cx="4539382" cy="4329642"/>
          </a:xfrm>
          <a:prstGeom prst="rect">
            <a:avLst/>
          </a:prstGeom>
        </p:spPr>
      </p:pic>
    </p:spTree>
    <p:extLst>
      <p:ext uri="{BB962C8B-B14F-4D97-AF65-F5344CB8AC3E}">
        <p14:creationId xmlns:p14="http://schemas.microsoft.com/office/powerpoint/2010/main" val="351276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low confidence">
            <a:extLst>
              <a:ext uri="{FF2B5EF4-FFF2-40B4-BE49-F238E27FC236}">
                <a16:creationId xmlns:a16="http://schemas.microsoft.com/office/drawing/2014/main" id="{75AD55B9-9A99-44C7-BE33-AAB77F142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250" y="1902199"/>
            <a:ext cx="7200900" cy="4131515"/>
          </a:xfrm>
        </p:spPr>
      </p:pic>
    </p:spTree>
    <p:extLst>
      <p:ext uri="{BB962C8B-B14F-4D97-AF65-F5344CB8AC3E}">
        <p14:creationId xmlns:p14="http://schemas.microsoft.com/office/powerpoint/2010/main" val="80379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91680" y="326285"/>
            <a:ext cx="7127875" cy="649288"/>
          </a:xfrm>
        </p:spPr>
        <p:txBody>
          <a:bodyPr/>
          <a:lstStyle/>
          <a:p>
            <a:r>
              <a:rPr lang="en-US" b="1" dirty="0">
                <a:latin typeface="Tahoma" charset="0"/>
              </a:rPr>
              <a:t>Introduction</a:t>
            </a:r>
            <a:endParaRPr lang="uk-UA" b="1" dirty="0">
              <a:latin typeface="Tahoma" charset="0"/>
            </a:endParaRPr>
          </a:p>
        </p:txBody>
      </p:sp>
      <p:sp>
        <p:nvSpPr>
          <p:cNvPr id="36867" name="Rectangle 3"/>
          <p:cNvSpPr>
            <a:spLocks noGrp="1" noChangeArrowheads="1"/>
          </p:cNvSpPr>
          <p:nvPr>
            <p:ph type="body" idx="1"/>
          </p:nvPr>
        </p:nvSpPr>
        <p:spPr>
          <a:xfrm>
            <a:off x="1403350" y="1340768"/>
            <a:ext cx="6769100" cy="4536157"/>
          </a:xfrm>
        </p:spPr>
        <p:txBody>
          <a:bodyPr/>
          <a:lstStyle/>
          <a:p>
            <a:pPr>
              <a:lnSpc>
                <a:spcPct val="80000"/>
              </a:lnSpc>
            </a:pPr>
            <a:r>
              <a:rPr lang="en-US" altLang="ko-KR" sz="2000" dirty="0">
                <a:latin typeface="Verdana" pitchFamily="34" charset="0"/>
                <a:ea typeface="굴림" charset="-127"/>
              </a:rPr>
              <a:t>Cyber attacks nowadays are difficult to detect, therefore we need a system that can learn </a:t>
            </a:r>
            <a:r>
              <a:rPr lang="en-IN" sz="2000" dirty="0">
                <a:effectLst/>
                <a:latin typeface="Verdana" panose="020B0604030504040204" pitchFamily="34" charset="0"/>
                <a:ea typeface="Verdana" panose="020B0604030504040204" pitchFamily="34" charset="0"/>
              </a:rPr>
              <a:t>the nature of attacks itself and take actions.</a:t>
            </a:r>
          </a:p>
          <a:p>
            <a:pPr>
              <a:lnSpc>
                <a:spcPct val="80000"/>
              </a:lnSpc>
            </a:pPr>
            <a:endParaRPr lang="en-US" altLang="ko-KR" sz="2000" dirty="0">
              <a:latin typeface="Verdana" panose="020B0604030504040204" pitchFamily="34" charset="0"/>
              <a:ea typeface="Verdana" panose="020B0604030504040204" pitchFamily="34" charset="0"/>
            </a:endParaRPr>
          </a:p>
          <a:p>
            <a:pPr>
              <a:lnSpc>
                <a:spcPct val="80000"/>
              </a:lnSpc>
            </a:pPr>
            <a:r>
              <a:rPr lang="en-IN" sz="2000" dirty="0">
                <a:effectLst/>
                <a:latin typeface="Verdana" panose="020B0604030504040204" pitchFamily="34" charset="0"/>
                <a:ea typeface="Verdana" panose="020B0604030504040204" pitchFamily="34" charset="0"/>
              </a:rPr>
              <a:t>Objective of the project is to train a system using Algorithms such as logistic regression, Naïve bayes, Decision Tree, Random forest, Gradient boosting using dimensionality reduction techniques (feature selection, PCA) to detect attacks.</a:t>
            </a:r>
          </a:p>
          <a:p>
            <a:pPr>
              <a:lnSpc>
                <a:spcPct val="80000"/>
              </a:lnSpc>
            </a:pPr>
            <a:endParaRPr lang="en-US" altLang="ko-KR" sz="2000" dirty="0">
              <a:latin typeface="Verdana" panose="020B0604030504040204" pitchFamily="34" charset="0"/>
              <a:ea typeface="Verdana" panose="020B0604030504040204" pitchFamily="34" charset="0"/>
            </a:endParaRPr>
          </a:p>
          <a:p>
            <a:pPr>
              <a:lnSpc>
                <a:spcPct val="80000"/>
              </a:lnSpc>
            </a:pPr>
            <a:r>
              <a:rPr lang="en-US" altLang="ko-KR" sz="2000" dirty="0">
                <a:latin typeface="Verdana" panose="020B0604030504040204" pitchFamily="34" charset="0"/>
                <a:ea typeface="Verdana" panose="020B0604030504040204" pitchFamily="34" charset="0"/>
              </a:rPr>
              <a:t>Dataset used is CICIDS2017 and 13 types of attacks were executed.</a:t>
            </a:r>
          </a:p>
          <a:p>
            <a:pPr>
              <a:lnSpc>
                <a:spcPct val="80000"/>
              </a:lnSpc>
            </a:pPr>
            <a:endParaRPr lang="en-US" altLang="ko-KR" sz="2000" dirty="0">
              <a:latin typeface="Verdana" panose="020B0604030504040204" pitchFamily="34" charset="0"/>
              <a:ea typeface="Verdana" panose="020B0604030504040204" pitchFamily="34" charset="0"/>
            </a:endParaRPr>
          </a:p>
          <a:p>
            <a:pPr>
              <a:lnSpc>
                <a:spcPct val="80000"/>
              </a:lnSpc>
            </a:pPr>
            <a:r>
              <a:rPr lang="en-US" altLang="ko-KR" sz="2000" dirty="0">
                <a:latin typeface="Verdana" panose="020B0604030504040204" pitchFamily="34" charset="0"/>
                <a:ea typeface="Verdana" panose="020B0604030504040204" pitchFamily="34" charset="0"/>
              </a:rPr>
              <a:t>Evaluation metrics used are Recall, Precision and Accuracy.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BA27-A9DE-49E7-B5E0-DD2BD6A903CC}"/>
              </a:ext>
            </a:extLst>
          </p:cNvPr>
          <p:cNvSpPr>
            <a:spLocks noGrp="1"/>
          </p:cNvSpPr>
          <p:nvPr>
            <p:ph type="title"/>
          </p:nvPr>
        </p:nvSpPr>
        <p:spPr/>
        <p:txBody>
          <a:bodyPr/>
          <a:lstStyle/>
          <a:p>
            <a:r>
              <a:rPr lang="en-IN" b="1" dirty="0">
                <a:effectLst/>
                <a:latin typeface="Verdana" panose="020B0604030504040204" pitchFamily="34" charset="0"/>
                <a:ea typeface="Verdana" panose="020B0604030504040204" pitchFamily="34" charset="0"/>
              </a:rPr>
              <a:t>Conclusion</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4307EEC-38DD-484D-A748-87D6A1661C2A}"/>
              </a:ext>
            </a:extLst>
          </p:cNvPr>
          <p:cNvSpPr>
            <a:spLocks noGrp="1"/>
          </p:cNvSpPr>
          <p:nvPr>
            <p:ph idx="1"/>
          </p:nvPr>
        </p:nvSpPr>
        <p:spPr/>
        <p:txBody>
          <a:bodyPr/>
          <a:lstStyle/>
          <a:p>
            <a:pPr marL="0" marR="0" algn="just">
              <a:lnSpc>
                <a:spcPct val="107000"/>
              </a:lnSpc>
              <a:spcBef>
                <a:spcPts val="0"/>
              </a:spcBef>
              <a:spcAft>
                <a:spcPts val="800"/>
              </a:spcAft>
            </a:pPr>
            <a:r>
              <a:rPr lang="en-IN" sz="2000" dirty="0">
                <a:effectLst/>
                <a:latin typeface="Verdana" panose="020B0604030504040204" pitchFamily="34" charset="0"/>
                <a:ea typeface="Verdana" panose="020B0604030504040204" pitchFamily="34" charset="0"/>
                <a:cs typeface="Times New Roman" panose="02020603050405020304" pitchFamily="18" charset="0"/>
              </a:rPr>
              <a:t>From the results in Table 1 and Table 2, we can conclude that Random forest outperforms all other algorithms with both dimensionality reduction techniques. </a:t>
            </a:r>
          </a:p>
          <a:p>
            <a:pPr marL="0" marR="0" algn="just">
              <a:lnSpc>
                <a:spcPct val="107000"/>
              </a:lnSpc>
              <a:spcBef>
                <a:spcPts val="0"/>
              </a:spcBef>
              <a:spcAft>
                <a:spcPts val="800"/>
              </a:spcAft>
            </a:pPr>
            <a:r>
              <a:rPr lang="en-IN" sz="2000" dirty="0">
                <a:effectLst/>
                <a:latin typeface="Verdana" panose="020B0604030504040204" pitchFamily="34" charset="0"/>
                <a:ea typeface="Verdana" panose="020B0604030504040204" pitchFamily="34" charset="0"/>
                <a:cs typeface="Times New Roman" panose="02020603050405020304" pitchFamily="18" charset="0"/>
              </a:rPr>
              <a:t>However, feature selection using random forest works better compared to Principal component analysis on Train and Test data. Random Forest has an average f1 score of 0.881 and 0.821 on the train test respectively, and accuracy of 0.98 and 0.98 on the train test respectively. </a:t>
            </a:r>
          </a:p>
          <a:p>
            <a:pPr marL="0" marR="0" algn="just">
              <a:lnSpc>
                <a:spcPct val="107000"/>
              </a:lnSpc>
              <a:spcBef>
                <a:spcPts val="0"/>
              </a:spcBef>
              <a:spcAft>
                <a:spcPts val="800"/>
              </a:spcAft>
            </a:pPr>
            <a:r>
              <a:rPr lang="en-IN" sz="2000" dirty="0">
                <a:effectLst/>
                <a:latin typeface="Verdana" panose="020B0604030504040204" pitchFamily="34" charset="0"/>
                <a:ea typeface="Verdana" panose="020B0604030504040204" pitchFamily="34" charset="0"/>
                <a:cs typeface="Times New Roman" panose="02020603050405020304" pitchFamily="18" charset="0"/>
              </a:rPr>
              <a:t>These results depict that to perform detection of attacks, we can leverage random forests.</a:t>
            </a:r>
            <a:endParaRPr lang="en-US" sz="2000" dirty="0">
              <a:effectLst/>
              <a:latin typeface="Verdana" panose="020B0604030504040204" pitchFamily="34" charset="0"/>
              <a:ea typeface="Verdana" panose="020B0604030504040204" pitchFamily="34" charset="0"/>
              <a:cs typeface="Times New Roman" panose="02020603050405020304" pitchFamily="18" charset="0"/>
            </a:endParaRPr>
          </a:p>
          <a:p>
            <a:pPr marL="0" indent="0">
              <a:buNone/>
            </a:pPr>
            <a:br>
              <a:rPr lang="en-IN" sz="1800" dirty="0">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390036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E6C9-A50D-4342-8BB9-C50ED6D02FC3}"/>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References</a:t>
            </a:r>
          </a:p>
        </p:txBody>
      </p:sp>
      <p:sp>
        <p:nvSpPr>
          <p:cNvPr id="3" name="Content Placeholder 2">
            <a:extLst>
              <a:ext uri="{FF2B5EF4-FFF2-40B4-BE49-F238E27FC236}">
                <a16:creationId xmlns:a16="http://schemas.microsoft.com/office/drawing/2014/main" id="{7FA0EA86-444F-434F-BB59-2E595E95D82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Adel </a:t>
            </a:r>
            <a:r>
              <a:rPr lang="en-IN" sz="1800" dirty="0" err="1">
                <a:effectLst/>
                <a:latin typeface="Times New Roman" panose="02020603050405020304" pitchFamily="18" charset="0"/>
                <a:ea typeface="Calibri" panose="020F0502020204030204" pitchFamily="34" charset="0"/>
              </a:rPr>
              <a:t>Abusitta</a:t>
            </a:r>
            <a:r>
              <a:rPr lang="en-IN" sz="1800" dirty="0">
                <a:effectLst/>
                <a:latin typeface="Times New Roman" panose="02020603050405020304" pitchFamily="18" charset="0"/>
                <a:ea typeface="Calibri" panose="020F0502020204030204" pitchFamily="34" charset="0"/>
              </a:rPr>
              <a:t>, Martine </a:t>
            </a:r>
            <a:r>
              <a:rPr lang="en-IN" sz="1800" dirty="0" err="1">
                <a:effectLst/>
                <a:latin typeface="Times New Roman" panose="02020603050405020304" pitchFamily="18" charset="0"/>
                <a:ea typeface="Calibri" panose="020F0502020204030204" pitchFamily="34" charset="0"/>
              </a:rPr>
              <a:t>Bellaiche</a:t>
            </a:r>
            <a:r>
              <a:rPr lang="en-IN" sz="1800" dirty="0">
                <a:effectLst/>
                <a:latin typeface="Times New Roman" panose="02020603050405020304" pitchFamily="18" charset="0"/>
                <a:ea typeface="Calibri" panose="020F0502020204030204" pitchFamily="34" charset="0"/>
              </a:rPr>
              <a:t>, Michel </a:t>
            </a:r>
            <a:r>
              <a:rPr lang="en-IN" sz="1800" dirty="0" err="1">
                <a:effectLst/>
                <a:latin typeface="Times New Roman" panose="02020603050405020304" pitchFamily="18" charset="0"/>
                <a:ea typeface="Calibri" panose="020F0502020204030204" pitchFamily="34" charset="0"/>
              </a:rPr>
              <a:t>Dagenais</a:t>
            </a:r>
            <a:r>
              <a:rPr lang="en-IN" sz="1800" dirty="0">
                <a:effectLst/>
                <a:latin typeface="Times New Roman" panose="02020603050405020304" pitchFamily="18" charset="0"/>
                <a:ea typeface="Calibri" panose="020F0502020204030204" pitchFamily="34" charset="0"/>
              </a:rPr>
              <a:t>, and Talal </a:t>
            </a:r>
            <a:r>
              <a:rPr lang="en-IN" sz="1800" dirty="0" err="1">
                <a:effectLst/>
                <a:latin typeface="Times New Roman" panose="02020603050405020304" pitchFamily="18" charset="0"/>
                <a:ea typeface="Calibri" panose="020F0502020204030204" pitchFamily="34" charset="0"/>
              </a:rPr>
              <a:t>Halabi</a:t>
            </a:r>
            <a:r>
              <a:rPr lang="en-IN" sz="1800" dirty="0">
                <a:effectLst/>
                <a:latin typeface="Times New Roman" panose="02020603050405020304" pitchFamily="18" charset="0"/>
                <a:ea typeface="Calibri" panose="020F0502020204030204" pitchFamily="34" charset="0"/>
              </a:rPr>
              <a:t>, "A deep learning method for proactive multi-cloud cooperative intrusion detection system," Future Generation Computer Systems, Volume 98, Pages 308-318, ISSN 0167-739X, 2019.</a:t>
            </a:r>
          </a:p>
          <a:p>
            <a:r>
              <a:rPr lang="en-IN" sz="1800" dirty="0">
                <a:effectLst/>
                <a:latin typeface="Times New Roman" panose="02020603050405020304" pitchFamily="18" charset="0"/>
                <a:ea typeface="Calibri" panose="020F0502020204030204" pitchFamily="34" charset="0"/>
              </a:rPr>
              <a:t>Dimensionality Reduction for Network Anomalies Detection: A Deep Learning Approach, </a:t>
            </a:r>
            <a:r>
              <a:rPr lang="en-IN" sz="1800" dirty="0" err="1">
                <a:effectLst/>
                <a:latin typeface="Times New Roman" panose="02020603050405020304" pitchFamily="18" charset="0"/>
                <a:ea typeface="Calibri" panose="020F0502020204030204" pitchFamily="34" charset="0"/>
              </a:rPr>
              <a:t>Dawoud</a:t>
            </a:r>
            <a:r>
              <a:rPr lang="en-IN" sz="1800" dirty="0">
                <a:effectLst/>
                <a:latin typeface="Times New Roman" panose="02020603050405020304" pitchFamily="18" charset="0"/>
                <a:ea typeface="Calibri" panose="020F0502020204030204" pitchFamily="34" charset="0"/>
              </a:rPr>
              <a:t> A., </a:t>
            </a:r>
            <a:r>
              <a:rPr lang="en-IN" sz="1800" dirty="0" err="1">
                <a:effectLst/>
                <a:latin typeface="Times New Roman" panose="02020603050405020304" pitchFamily="18" charset="0"/>
                <a:ea typeface="Calibri" panose="020F0502020204030204" pitchFamily="34" charset="0"/>
              </a:rPr>
              <a:t>Shahristani</a:t>
            </a:r>
            <a:r>
              <a:rPr lang="en-IN" sz="1800" dirty="0">
                <a:effectLst/>
                <a:latin typeface="Times New Roman" panose="02020603050405020304" pitchFamily="18" charset="0"/>
                <a:ea typeface="Calibri" panose="020F0502020204030204" pitchFamily="34" charset="0"/>
              </a:rPr>
              <a:t> S., </a:t>
            </a:r>
            <a:r>
              <a:rPr lang="en-IN" sz="1800" dirty="0" err="1">
                <a:effectLst/>
                <a:latin typeface="Times New Roman" panose="02020603050405020304" pitchFamily="18" charset="0"/>
                <a:ea typeface="Calibri" panose="020F0502020204030204" pitchFamily="34" charset="0"/>
              </a:rPr>
              <a:t>Raun</a:t>
            </a:r>
            <a:r>
              <a:rPr lang="en-IN" sz="1800" dirty="0">
                <a:effectLst/>
                <a:latin typeface="Times New Roman" panose="02020603050405020304" pitchFamily="18" charset="0"/>
                <a:ea typeface="Calibri" panose="020F0502020204030204" pitchFamily="34" charset="0"/>
              </a:rPr>
              <a:t> C. (2019). </a:t>
            </a:r>
            <a:r>
              <a:rPr lang="en-IN" sz="1800" dirty="0" err="1">
                <a:effectLst/>
                <a:latin typeface="Times New Roman" panose="02020603050405020304" pitchFamily="18" charset="0"/>
                <a:ea typeface="Calibri" panose="020F0502020204030204" pitchFamily="34" charset="0"/>
              </a:rPr>
              <a:t>Xhafa</a:t>
            </a:r>
            <a:r>
              <a:rPr lang="en-IN" sz="1800" dirty="0">
                <a:effectLst/>
                <a:latin typeface="Times New Roman" panose="02020603050405020304" pitchFamily="18" charset="0"/>
                <a:ea typeface="Calibri" panose="020F0502020204030204" pitchFamily="34" charset="0"/>
              </a:rPr>
              <a:t> F., </a:t>
            </a:r>
            <a:r>
              <a:rPr lang="en-IN" sz="1800" dirty="0" err="1">
                <a:effectLst/>
                <a:latin typeface="Times New Roman" panose="02020603050405020304" pitchFamily="18" charset="0"/>
                <a:ea typeface="Calibri" panose="020F0502020204030204" pitchFamily="34" charset="0"/>
              </a:rPr>
              <a:t>Enokido</a:t>
            </a:r>
            <a:r>
              <a:rPr lang="en-IN" sz="1800" dirty="0">
                <a:effectLst/>
                <a:latin typeface="Times New Roman" panose="02020603050405020304" pitchFamily="18" charset="0"/>
                <a:ea typeface="Calibri" panose="020F0502020204030204" pitchFamily="34" charset="0"/>
              </a:rPr>
              <a:t> T., </a:t>
            </a:r>
            <a:r>
              <a:rPr lang="en-IN" sz="1800" dirty="0" err="1">
                <a:effectLst/>
                <a:latin typeface="Times New Roman" panose="02020603050405020304" pitchFamily="18" charset="0"/>
                <a:ea typeface="Calibri" panose="020F0502020204030204" pitchFamily="34" charset="0"/>
              </a:rPr>
              <a:t>Barolli</a:t>
            </a:r>
            <a:r>
              <a:rPr lang="en-IN" sz="1800" dirty="0">
                <a:effectLst/>
                <a:latin typeface="Times New Roman" panose="02020603050405020304" pitchFamily="18" charset="0"/>
                <a:ea typeface="Calibri" panose="020F0502020204030204" pitchFamily="34" charset="0"/>
              </a:rPr>
              <a:t> L., Takizawa M., Takizawa M., Takizawa M., Takizawa M., Takizawa M., Takizawa M., </a:t>
            </a:r>
            <a:r>
              <a:rPr lang="en-IN" sz="1800" dirty="0" err="1">
                <a:effectLst/>
                <a:latin typeface="Times New Roman" panose="02020603050405020304" pitchFamily="18" charset="0"/>
                <a:ea typeface="Calibri" panose="020F0502020204030204" pitchFamily="34" charset="0"/>
              </a:rPr>
              <a:t>Takiza</a:t>
            </a:r>
            <a:r>
              <a:rPr lang="en-IN" sz="1800" dirty="0">
                <a:effectLst/>
                <a:latin typeface="Times New Roman" panose="02020603050405020304" pitchFamily="18" charset="0"/>
                <a:ea typeface="Calibri" panose="020F0502020204030204" pitchFamily="34" charset="0"/>
              </a:rPr>
              <a:t> (eds) Web, AI, and Network Applications are all examples of web-based applications. WAINA 2019 will be held this </a:t>
            </a:r>
            <a:r>
              <a:rPr lang="en-IN" sz="1800" dirty="0" err="1">
                <a:effectLst/>
                <a:latin typeface="Times New Roman" panose="02020603050405020304" pitchFamily="18" charset="0"/>
                <a:ea typeface="Calibri" panose="020F0502020204030204" pitchFamily="34" charset="0"/>
              </a:rPr>
              <a:t>year.Volume</a:t>
            </a:r>
            <a:r>
              <a:rPr lang="en-IN" sz="1800" dirty="0">
                <a:effectLst/>
                <a:latin typeface="Times New Roman" panose="02020603050405020304" pitchFamily="18" charset="0"/>
                <a:ea typeface="Calibri" panose="020F0502020204030204" pitchFamily="34" charset="0"/>
              </a:rPr>
              <a:t> 927 of Advances in Intelligent Systems and Computing. Springer</a:t>
            </a:r>
            <a:endParaRPr lang="en-IN" sz="18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 A. Tang, 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Mhamdi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McLernon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 A. R. Zaidi, and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Ghogho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"Deep learning technique for Network Intrusion Detection in Software Defined Networking," in 2016 International Conference on Wireless Networks and Mobile Communications (WINCOM), Fez, pp. 258-263.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9221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34B9-98BB-4D3B-B32D-61230DC58F49}"/>
              </a:ext>
            </a:extLst>
          </p:cNvPr>
          <p:cNvSpPr>
            <a:spLocks noGrp="1"/>
          </p:cNvSpPr>
          <p:nvPr>
            <p:ph type="title"/>
          </p:nvPr>
        </p:nvSpPr>
        <p:spPr>
          <a:xfrm>
            <a:off x="1943100" y="836712"/>
            <a:ext cx="6553200" cy="508000"/>
          </a:xfrm>
        </p:spPr>
        <p:txBody>
          <a:bodyPr/>
          <a:lstStyle/>
          <a:p>
            <a:r>
              <a:rPr lang="en-US" sz="4400" b="1" dirty="0">
                <a:latin typeface="Verdana" panose="020B0604030504040204" pitchFamily="34" charset="0"/>
                <a:ea typeface="Verdana" panose="020B0604030504040204" pitchFamily="34" charset="0"/>
              </a:rPr>
              <a:t>Thank you slide</a:t>
            </a:r>
          </a:p>
        </p:txBody>
      </p:sp>
    </p:spTree>
    <p:extLst>
      <p:ext uri="{BB962C8B-B14F-4D97-AF65-F5344CB8AC3E}">
        <p14:creationId xmlns:p14="http://schemas.microsoft.com/office/powerpoint/2010/main" val="5533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88913"/>
            <a:ext cx="6911975" cy="719137"/>
          </a:xfrm>
        </p:spPr>
        <p:txBody>
          <a:bodyPr/>
          <a:lstStyle/>
          <a:p>
            <a:r>
              <a:rPr lang="en-US" b="1" dirty="0">
                <a:latin typeface="Verdana" panose="020B0604030504040204" pitchFamily="34" charset="0"/>
                <a:ea typeface="Verdana" panose="020B0604030504040204" pitchFamily="34" charset="0"/>
              </a:rPr>
              <a:t>Literature Review</a:t>
            </a:r>
          </a:p>
        </p:txBody>
      </p:sp>
      <p:sp>
        <p:nvSpPr>
          <p:cNvPr id="277507" name="Rectangle 3"/>
          <p:cNvSpPr>
            <a:spLocks noGrp="1" noChangeArrowheads="1"/>
          </p:cNvSpPr>
          <p:nvPr>
            <p:ph type="body" idx="1"/>
          </p:nvPr>
        </p:nvSpPr>
        <p:spPr>
          <a:xfrm>
            <a:off x="1908175" y="982663"/>
            <a:ext cx="6911975" cy="5686425"/>
          </a:xfrm>
        </p:spPr>
        <p:txBody>
          <a:bodyPr/>
          <a:lstStyle/>
          <a:p>
            <a:r>
              <a:rPr lang="en-IN" sz="1800" dirty="0">
                <a:effectLst/>
                <a:latin typeface="Verdana" panose="020B0604030504040204" pitchFamily="34" charset="0"/>
                <a:ea typeface="Verdana" panose="020B0604030504040204" pitchFamily="34" charset="0"/>
                <a:cs typeface="Times New Roman" panose="02020603050405020304" pitchFamily="18" charset="0"/>
              </a:rPr>
              <a:t>Shone et al. [7] proposed a network intrusion detection system based on a Non-Symmetric Deep Auto-Encoder technique. The final classifier is a random forest, which is made up of two NDAEs stacked on top of each other.</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sz="1800" dirty="0">
              <a:latin typeface="Verdana" panose="020B0604030504040204" pitchFamily="34" charset="0"/>
              <a:ea typeface="Verdana" panose="020B0604030504040204" pitchFamily="34" charset="0"/>
            </a:endParaRPr>
          </a:p>
          <a:p>
            <a:r>
              <a:rPr lang="en-IN" sz="1800" dirty="0">
                <a:effectLst/>
                <a:latin typeface="Verdana" panose="020B0604030504040204" pitchFamily="34" charset="0"/>
                <a:ea typeface="Verdana" panose="020B0604030504040204" pitchFamily="34" charset="0"/>
              </a:rPr>
              <a:t>Tang et al. [8] introduced a software-defined network (SDN) intrusion detection system (IDS) (SDN). The IDS model was deployed on the SDN controller. It has several layers of buried information in its neurons</a:t>
            </a:r>
            <a:endParaRPr lang="en-US" sz="1800" dirty="0">
              <a:effectLst/>
              <a:latin typeface="Verdana" panose="020B0604030504040204" pitchFamily="34" charset="0"/>
              <a:ea typeface="Verdana" panose="020B0604030504040204" pitchFamily="34" charset="0"/>
            </a:endParaRPr>
          </a:p>
          <a:p>
            <a:endParaRPr lang="en-US" sz="1800" dirty="0">
              <a:latin typeface="Verdana" panose="020B0604030504040204" pitchFamily="34" charset="0"/>
              <a:ea typeface="Verdana" panose="020B0604030504040204" pitchFamily="34" charset="0"/>
            </a:endParaRPr>
          </a:p>
          <a:p>
            <a:r>
              <a:rPr lang="en-IN" sz="1800" dirty="0">
                <a:effectLst/>
                <a:latin typeface="Verdana" panose="020B0604030504040204" pitchFamily="34" charset="0"/>
                <a:ea typeface="Verdana" panose="020B0604030504040204" pitchFamily="34" charset="0"/>
                <a:cs typeface="Times New Roman" panose="02020603050405020304" pitchFamily="18" charset="0"/>
              </a:rPr>
              <a:t>[9] described a network-based intrusion detection system. on automatic decoders They used principal component analysis (PCA) to reduce dimensionality and save just the most significant characteristics before sending the data to an auto encoder with a support vector machine (SVM) as a classifier. </a:t>
            </a:r>
            <a:r>
              <a:rPr lang="en-IN" sz="1800" dirty="0" err="1">
                <a:effectLst/>
                <a:latin typeface="Verdana" panose="020B0604030504040204" pitchFamily="34" charset="0"/>
                <a:ea typeface="Verdana" panose="020B0604030504040204" pitchFamily="34" charset="0"/>
                <a:cs typeface="Times New Roman" panose="02020603050405020304" pitchFamily="18" charset="0"/>
              </a:rPr>
              <a:t>Abusitta</a:t>
            </a:r>
            <a:r>
              <a:rPr lang="en-IN" sz="1800" dirty="0">
                <a:effectLst/>
                <a:latin typeface="Verdana" panose="020B0604030504040204" pitchFamily="34" charset="0"/>
                <a:ea typeface="Verdana" panose="020B0604030504040204" pitchFamily="34" charset="0"/>
                <a:cs typeface="Times New Roman" panose="02020603050405020304" pitchFamily="18" charset="0"/>
              </a:rPr>
              <a:t> and colleagues.</a:t>
            </a:r>
            <a:endParaRPr lang="en-US" sz="18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BF66-7498-4DDF-A6FC-E4F2123BBB2E}"/>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Data Description</a:t>
            </a:r>
          </a:p>
        </p:txBody>
      </p:sp>
      <p:sp>
        <p:nvSpPr>
          <p:cNvPr id="3" name="Content Placeholder 2">
            <a:extLst>
              <a:ext uri="{FF2B5EF4-FFF2-40B4-BE49-F238E27FC236}">
                <a16:creationId xmlns:a16="http://schemas.microsoft.com/office/drawing/2014/main" id="{EDFC2B1D-A2A3-4792-81EC-A6AEFDCD00BE}"/>
              </a:ext>
            </a:extLst>
          </p:cNvPr>
          <p:cNvSpPr>
            <a:spLocks noGrp="1"/>
          </p:cNvSpPr>
          <p:nvPr>
            <p:ph idx="1"/>
          </p:nvPr>
        </p:nvSpPr>
        <p:spPr>
          <a:xfrm>
            <a:off x="1475656" y="1127347"/>
            <a:ext cx="7200900" cy="5326856"/>
          </a:xfrm>
        </p:spPr>
        <p:txBody>
          <a:bodyPr/>
          <a:lstStyle/>
          <a:p>
            <a:r>
              <a:rPr lang="en-IN" sz="1800" dirty="0">
                <a:effectLst/>
                <a:latin typeface="Verdana" panose="020B0604030504040204" pitchFamily="34" charset="0"/>
                <a:ea typeface="Verdana" panose="020B0604030504040204" pitchFamily="34" charset="0"/>
              </a:rPr>
              <a:t>CICIDS2017 dataset was used to implement and evaluate our proposed model as it contains all necessary criteria for reliable network intrusion detection</a:t>
            </a:r>
            <a:endParaRPr lang="en-IN" sz="1800" dirty="0">
              <a:latin typeface="Verdana" panose="020B0604030504040204" pitchFamily="34" charset="0"/>
              <a:ea typeface="Verdana" panose="020B0604030504040204" pitchFamily="34" charset="0"/>
            </a:endParaRPr>
          </a:p>
          <a:p>
            <a:r>
              <a:rPr lang="en-IN" sz="1800" dirty="0">
                <a:effectLst/>
                <a:latin typeface="Verdana" panose="020B0604030504040204" pitchFamily="34" charset="0"/>
                <a:ea typeface="Verdana" panose="020B0604030504040204" pitchFamily="34" charset="0"/>
              </a:rPr>
              <a:t>The dataset contains data captured over 5 days starting on Monday through Friday. </a:t>
            </a:r>
          </a:p>
          <a:p>
            <a:endParaRPr lang="en-IN" sz="1800" dirty="0">
              <a:latin typeface="Verdana" panose="020B0604030504040204" pitchFamily="34" charset="0"/>
              <a:ea typeface="Verdana" panose="020B0604030504040204" pitchFamily="34" charset="0"/>
            </a:endParaRPr>
          </a:p>
          <a:p>
            <a:r>
              <a:rPr lang="en-IN" sz="1800" dirty="0">
                <a:latin typeface="Verdana" panose="020B0604030504040204" pitchFamily="34" charset="0"/>
                <a:ea typeface="Verdana" panose="020B0604030504040204" pitchFamily="34" charset="0"/>
              </a:rPr>
              <a:t>With each day containing</a:t>
            </a:r>
          </a:p>
          <a:p>
            <a:pPr marL="0" indent="0">
              <a:buNone/>
            </a:pPr>
            <a:r>
              <a:rPr lang="en-IN" sz="1800" dirty="0">
                <a:latin typeface="Verdana" panose="020B0604030504040204" pitchFamily="34" charset="0"/>
                <a:ea typeface="Verdana" panose="020B0604030504040204" pitchFamily="34" charset="0"/>
              </a:rPr>
              <a:t>     specific type of attack</a:t>
            </a:r>
          </a:p>
          <a:p>
            <a:pPr marL="0" indent="0">
              <a:buNone/>
            </a:pPr>
            <a:r>
              <a:rPr lang="en-IN" sz="1800" dirty="0">
                <a:latin typeface="Verdana" panose="020B0604030504040204" pitchFamily="34" charset="0"/>
                <a:ea typeface="Verdana" panose="020B0604030504040204" pitchFamily="34" charset="0"/>
              </a:rPr>
              <a:t>     except for Monday, which</a:t>
            </a:r>
          </a:p>
          <a:p>
            <a:pPr marL="0" indent="0">
              <a:buNone/>
            </a:pPr>
            <a:r>
              <a:rPr lang="en-IN" sz="1800" dirty="0">
                <a:latin typeface="Verdana" panose="020B0604030504040204" pitchFamily="34" charset="0"/>
                <a:ea typeface="Verdana" panose="020B0604030504040204" pitchFamily="34" charset="0"/>
              </a:rPr>
              <a:t>     captured data containing</a:t>
            </a:r>
          </a:p>
          <a:p>
            <a:pPr marL="0" indent="0">
              <a:buNone/>
            </a:pPr>
            <a:r>
              <a:rPr lang="en-IN" sz="1800" dirty="0">
                <a:latin typeface="Verdana" panose="020B0604030504040204" pitchFamily="34" charset="0"/>
                <a:ea typeface="Verdana" panose="020B0604030504040204" pitchFamily="34" charset="0"/>
              </a:rPr>
              <a:t>     normal traffic flow.</a:t>
            </a:r>
          </a:p>
          <a:p>
            <a:pPr marL="0" indent="0">
              <a:buNone/>
            </a:pPr>
            <a:endParaRPr lang="en-IN" sz="1800" dirty="0">
              <a:latin typeface="Verdana" panose="020B0604030504040204" pitchFamily="34" charset="0"/>
              <a:ea typeface="Verdana" panose="020B0604030504040204" pitchFamily="34" charset="0"/>
            </a:endParaRPr>
          </a:p>
          <a:p>
            <a:r>
              <a:rPr lang="en-IN" sz="1800" dirty="0">
                <a:effectLst/>
                <a:latin typeface="Verdana" panose="020B0604030504040204" pitchFamily="34" charset="0"/>
                <a:ea typeface="Verdana" panose="020B0604030504040204" pitchFamily="34" charset="0"/>
                <a:cs typeface="Times New Roman" panose="02020603050405020304" pitchFamily="18" charset="0"/>
              </a:rPr>
              <a:t>The attacks include DoS, DDoS, Brute Force, XSS, SQL Injection, Infiltration, </a:t>
            </a:r>
            <a:r>
              <a:rPr lang="en-IN" sz="1800" dirty="0" err="1">
                <a:effectLst/>
                <a:latin typeface="Verdana" panose="020B0604030504040204" pitchFamily="34" charset="0"/>
                <a:ea typeface="Verdana" panose="020B0604030504040204" pitchFamily="34" charset="0"/>
                <a:cs typeface="Times New Roman" panose="02020603050405020304" pitchFamily="18" charset="0"/>
              </a:rPr>
              <a:t>Portscan</a:t>
            </a:r>
            <a:r>
              <a:rPr lang="en-IN" sz="1800" dirty="0">
                <a:effectLst/>
                <a:latin typeface="Verdana" panose="020B0604030504040204" pitchFamily="34" charset="0"/>
                <a:ea typeface="Verdana" panose="020B0604030504040204" pitchFamily="34" charset="0"/>
                <a:cs typeface="Times New Roman" panose="02020603050405020304" pitchFamily="18" charset="0"/>
              </a:rPr>
              <a:t>, and Botnet.</a:t>
            </a:r>
          </a:p>
          <a:p>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FCAC81F-E365-4594-89AF-7706462F1F5C}"/>
              </a:ext>
            </a:extLst>
          </p:cNvPr>
          <p:cNvPicPr>
            <a:picLocks noChangeAspect="1"/>
          </p:cNvPicPr>
          <p:nvPr/>
        </p:nvPicPr>
        <p:blipFill>
          <a:blip r:embed="rId2"/>
          <a:stretch>
            <a:fillRect/>
          </a:stretch>
        </p:blipFill>
        <p:spPr>
          <a:xfrm>
            <a:off x="5288093" y="2420888"/>
            <a:ext cx="3855907" cy="1800200"/>
          </a:xfrm>
          <a:prstGeom prst="rect">
            <a:avLst/>
          </a:prstGeom>
        </p:spPr>
      </p:pic>
    </p:spTree>
    <p:extLst>
      <p:ext uri="{BB962C8B-B14F-4D97-AF65-F5344CB8AC3E}">
        <p14:creationId xmlns:p14="http://schemas.microsoft.com/office/powerpoint/2010/main" val="156275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392-BA22-4D9C-9032-498700C4AEA9}"/>
              </a:ext>
            </a:extLst>
          </p:cNvPr>
          <p:cNvSpPr>
            <a:spLocks noGrp="1"/>
          </p:cNvSpPr>
          <p:nvPr>
            <p:ph type="title"/>
          </p:nvPr>
        </p:nvSpPr>
        <p:spPr>
          <a:xfrm>
            <a:off x="1619250" y="123523"/>
            <a:ext cx="6553200" cy="508000"/>
          </a:xfrm>
        </p:spPr>
        <p:txBody>
          <a:bodyPr/>
          <a:lstStyle/>
          <a:p>
            <a:r>
              <a:rPr lang="en-US" sz="3200" b="1" dirty="0">
                <a:latin typeface="Verdana" panose="020B0604030504040204" pitchFamily="34" charset="0"/>
                <a:ea typeface="Verdana" panose="020B0604030504040204" pitchFamily="34" charset="0"/>
              </a:rPr>
              <a:t>Exploratory Data Analysis</a:t>
            </a:r>
          </a:p>
        </p:txBody>
      </p:sp>
      <p:sp>
        <p:nvSpPr>
          <p:cNvPr id="3" name="Content Placeholder 2">
            <a:extLst>
              <a:ext uri="{FF2B5EF4-FFF2-40B4-BE49-F238E27FC236}">
                <a16:creationId xmlns:a16="http://schemas.microsoft.com/office/drawing/2014/main" id="{0C449592-7B27-4056-B30A-80CD183DCD69}"/>
              </a:ext>
            </a:extLst>
          </p:cNvPr>
          <p:cNvSpPr>
            <a:spLocks noGrp="1"/>
          </p:cNvSpPr>
          <p:nvPr>
            <p:ph idx="1"/>
          </p:nvPr>
        </p:nvSpPr>
        <p:spPr>
          <a:xfrm>
            <a:off x="1619250" y="836712"/>
            <a:ext cx="7200900" cy="5614889"/>
          </a:xfrm>
        </p:spPr>
        <p:txBody>
          <a:bodyPr/>
          <a:lstStyle/>
          <a:p>
            <a:r>
              <a:rPr lang="en-IN" sz="1800" dirty="0">
                <a:effectLst/>
                <a:latin typeface="Times New Roman" panose="02020603050405020304" pitchFamily="18" charset="0"/>
                <a:ea typeface="Calibri" panose="020F0502020204030204" pitchFamily="34" charset="0"/>
              </a:rPr>
              <a:t>The dataset for our data is of the shape 2830743x79. </a:t>
            </a:r>
          </a:p>
          <a:p>
            <a:r>
              <a:rPr lang="en-IN" sz="1800" dirty="0">
                <a:effectLst/>
                <a:latin typeface="Times New Roman" panose="02020603050405020304" pitchFamily="18" charset="0"/>
                <a:ea typeface="Calibri" panose="020F0502020204030204" pitchFamily="34" charset="0"/>
              </a:rPr>
              <a:t>The feature “Flow bytes” has 1358 missing values in the dataset which are missing completely at random. </a:t>
            </a:r>
            <a:endParaRPr lang="en-IN" sz="18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1358 missing values were replaced with the median of the values so that the data does not get skewed.</a:t>
            </a:r>
          </a:p>
          <a:p>
            <a:r>
              <a:rPr lang="en-IN" sz="1800" dirty="0">
                <a:latin typeface="Times New Roman" panose="02020603050405020304" pitchFamily="18" charset="0"/>
                <a:ea typeface="Calibri" panose="020F0502020204030204" pitchFamily="34" charset="0"/>
              </a:rPr>
              <a:t>T</a:t>
            </a:r>
            <a:r>
              <a:rPr lang="en-IN" sz="1800" dirty="0">
                <a:effectLst/>
                <a:latin typeface="Times New Roman" panose="02020603050405020304" pitchFamily="18" charset="0"/>
                <a:ea typeface="Calibri" panose="020F0502020204030204" pitchFamily="34" charset="0"/>
              </a:rPr>
              <a:t>here are 13 different types of attacks and 1 benign flow. </a:t>
            </a:r>
          </a:p>
          <a:p>
            <a:r>
              <a:rPr lang="en-IN" sz="1800" dirty="0">
                <a:latin typeface="Times New Roman" panose="02020603050405020304" pitchFamily="18" charset="0"/>
                <a:ea typeface="Calibri" panose="020F0502020204030204" pitchFamily="34" charset="0"/>
              </a:rPr>
              <a:t>C</a:t>
            </a:r>
            <a:r>
              <a:rPr lang="en-IN" sz="1800" dirty="0">
                <a:effectLst/>
                <a:latin typeface="Times New Roman" panose="02020603050405020304" pitchFamily="18" charset="0"/>
                <a:ea typeface="Calibri" panose="020F0502020204030204" pitchFamily="34" charset="0"/>
              </a:rPr>
              <a:t>lass benign has a lot of outliers for all of the features, DDOS, DOS goldeneye, DOS hulk, DOS slow http request, and DOS slow loris have values scattered over a long range </a:t>
            </a:r>
          </a:p>
          <a:p>
            <a:endParaRPr lang="en-US" dirty="0"/>
          </a:p>
        </p:txBody>
      </p:sp>
      <p:pic>
        <p:nvPicPr>
          <p:cNvPr id="4" name="Picture 3">
            <a:extLst>
              <a:ext uri="{FF2B5EF4-FFF2-40B4-BE49-F238E27FC236}">
                <a16:creationId xmlns:a16="http://schemas.microsoft.com/office/drawing/2014/main" id="{456B1FD5-C806-4699-AB06-42C8496386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3473280"/>
            <a:ext cx="6352356" cy="3240360"/>
          </a:xfrm>
          <a:prstGeom prst="rect">
            <a:avLst/>
          </a:prstGeom>
        </p:spPr>
      </p:pic>
    </p:spTree>
    <p:extLst>
      <p:ext uri="{BB962C8B-B14F-4D97-AF65-F5344CB8AC3E}">
        <p14:creationId xmlns:p14="http://schemas.microsoft.com/office/powerpoint/2010/main" val="296969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0391FF7-08DC-4215-A5EC-EF53196C89F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1720" y="2708919"/>
            <a:ext cx="5976664" cy="3944447"/>
          </a:xfrm>
          <a:prstGeom prst="rect">
            <a:avLst/>
          </a:prstGeom>
        </p:spPr>
      </p:pic>
      <p:sp>
        <p:nvSpPr>
          <p:cNvPr id="6" name="TextBox 5">
            <a:extLst>
              <a:ext uri="{FF2B5EF4-FFF2-40B4-BE49-F238E27FC236}">
                <a16:creationId xmlns:a16="http://schemas.microsoft.com/office/drawing/2014/main" id="{6A3E4B70-CE83-48EE-851B-61FCD9FB3DB1}"/>
              </a:ext>
            </a:extLst>
          </p:cNvPr>
          <p:cNvSpPr txBox="1"/>
          <p:nvPr/>
        </p:nvSpPr>
        <p:spPr>
          <a:xfrm>
            <a:off x="2069519" y="404664"/>
            <a:ext cx="6419736" cy="2345835"/>
          </a:xfrm>
          <a:prstGeom prst="rect">
            <a:avLst/>
          </a:prstGeom>
          <a:noFill/>
        </p:spPr>
        <p:txBody>
          <a:bodyPr wrap="square">
            <a:spAutoFit/>
          </a:bodyPr>
          <a:lstStyle/>
          <a:p>
            <a:pPr marL="285750" marR="0" indent="-285750" algn="just">
              <a:lnSpc>
                <a:spcPct val="107000"/>
              </a:lnSpc>
              <a:spcBef>
                <a:spcPts val="0"/>
              </a:spcBef>
              <a:spcAft>
                <a:spcPts val="800"/>
              </a:spcAft>
              <a:buFont typeface="Arial" panose="020B0604020202020204" pitchFamily="34" charset="0"/>
              <a:buChar char="•"/>
            </a:pPr>
            <a:r>
              <a:rPr lang="en-IN" sz="1800" dirty="0">
                <a:effectLst/>
                <a:latin typeface="Verdana" panose="020B0604030504040204" pitchFamily="34" charset="0"/>
                <a:ea typeface="Verdana" panose="020B0604030504040204" pitchFamily="34" charset="0"/>
                <a:cs typeface="Times New Roman" panose="02020603050405020304" pitchFamily="18" charset="0"/>
              </a:rPr>
              <a:t>The features Max packet length and packet length std have a high correlation of 0.98.</a:t>
            </a:r>
          </a:p>
          <a:p>
            <a:pPr marL="285750" marR="0" indent="-285750" algn="just">
              <a:lnSpc>
                <a:spcPct val="107000"/>
              </a:lnSpc>
              <a:spcBef>
                <a:spcPts val="0"/>
              </a:spcBef>
              <a:spcAft>
                <a:spcPts val="800"/>
              </a:spcAft>
              <a:buFont typeface="Arial" panose="020B0604020202020204" pitchFamily="34" charset="0"/>
              <a:buChar char="•"/>
            </a:pPr>
            <a:r>
              <a:rPr lang="en-IN" sz="1800" dirty="0">
                <a:effectLst/>
                <a:latin typeface="Verdana" panose="020B0604030504040204" pitchFamily="34" charset="0"/>
                <a:ea typeface="Verdana" panose="020B0604030504040204" pitchFamily="34" charset="0"/>
                <a:cs typeface="Times New Roman" panose="02020603050405020304" pitchFamily="18" charset="0"/>
              </a:rPr>
              <a:t> </a:t>
            </a:r>
            <a:r>
              <a:rPr lang="en-IN" sz="1800" dirty="0" err="1">
                <a:effectLst/>
                <a:latin typeface="Verdana" panose="020B0604030504040204" pitchFamily="34" charset="0"/>
                <a:ea typeface="Verdana" panose="020B0604030504040204" pitchFamily="34" charset="0"/>
                <a:cs typeface="Times New Roman" panose="02020603050405020304" pitchFamily="18" charset="0"/>
              </a:rPr>
              <a:t>Fwd</a:t>
            </a:r>
            <a:r>
              <a:rPr lang="en-IN" sz="1800" dirty="0">
                <a:effectLst/>
                <a:latin typeface="Verdana" panose="020B0604030504040204" pitchFamily="34" charset="0"/>
                <a:ea typeface="Verdana" panose="020B0604030504040204" pitchFamily="34" charset="0"/>
                <a:cs typeface="Times New Roman" panose="02020603050405020304" pitchFamily="18" charset="0"/>
              </a:rPr>
              <a:t> Packets and flow packets are highly correlated with a correlation of 0.99. </a:t>
            </a:r>
          </a:p>
          <a:p>
            <a:pPr marL="285750" marR="0" indent="-285750" algn="just">
              <a:lnSpc>
                <a:spcPct val="107000"/>
              </a:lnSpc>
              <a:spcBef>
                <a:spcPts val="0"/>
              </a:spcBef>
              <a:spcAft>
                <a:spcPts val="800"/>
              </a:spcAft>
              <a:buFont typeface="Arial" panose="020B0604020202020204" pitchFamily="34" charset="0"/>
              <a:buChar char="•"/>
            </a:pPr>
            <a:r>
              <a:rPr lang="en-IN" sz="1800" dirty="0" err="1">
                <a:effectLst/>
                <a:latin typeface="Verdana" panose="020B0604030504040204" pitchFamily="34" charset="0"/>
                <a:ea typeface="Verdana" panose="020B0604030504040204" pitchFamily="34" charset="0"/>
                <a:cs typeface="Times New Roman" panose="02020603050405020304" pitchFamily="18" charset="0"/>
              </a:rPr>
              <a:t>Avg</a:t>
            </a:r>
            <a:r>
              <a:rPr lang="en-IN" sz="1800" dirty="0">
                <a:effectLst/>
                <a:latin typeface="Verdana" panose="020B0604030504040204" pitchFamily="34" charset="0"/>
                <a:ea typeface="Verdana" panose="020B0604030504040204" pitchFamily="34" charset="0"/>
                <a:cs typeface="Times New Roman" panose="02020603050405020304" pitchFamily="18" charset="0"/>
              </a:rPr>
              <a:t> </a:t>
            </a:r>
            <a:r>
              <a:rPr lang="en-IN" sz="1800" dirty="0" err="1">
                <a:effectLst/>
                <a:latin typeface="Verdana" panose="020B0604030504040204" pitchFamily="34" charset="0"/>
                <a:ea typeface="Verdana" panose="020B0604030504040204" pitchFamily="34" charset="0"/>
                <a:cs typeface="Times New Roman" panose="02020603050405020304" pitchFamily="18" charset="0"/>
              </a:rPr>
              <a:t>bwd</a:t>
            </a:r>
            <a:r>
              <a:rPr lang="en-IN" sz="1800" dirty="0">
                <a:effectLst/>
                <a:latin typeface="Verdana" panose="020B0604030504040204" pitchFamily="34" charset="0"/>
                <a:ea typeface="Verdana" panose="020B0604030504040204" pitchFamily="34" charset="0"/>
                <a:cs typeface="Times New Roman" panose="02020603050405020304" pitchFamily="18" charset="0"/>
              </a:rPr>
              <a:t> segment size and </a:t>
            </a:r>
            <a:r>
              <a:rPr lang="en-IN" sz="1800" dirty="0" err="1">
                <a:effectLst/>
                <a:latin typeface="Verdana" panose="020B0604030504040204" pitchFamily="34" charset="0"/>
                <a:ea typeface="Verdana" panose="020B0604030504040204" pitchFamily="34" charset="0"/>
                <a:cs typeface="Times New Roman" panose="02020603050405020304" pitchFamily="18" charset="0"/>
              </a:rPr>
              <a:t>bwd</a:t>
            </a:r>
            <a:r>
              <a:rPr lang="en-IN" sz="1800" dirty="0">
                <a:effectLst/>
                <a:latin typeface="Verdana" panose="020B0604030504040204" pitchFamily="34" charset="0"/>
                <a:ea typeface="Verdana" panose="020B0604030504040204" pitchFamily="34" charset="0"/>
                <a:cs typeface="Times New Roman" panose="02020603050405020304" pitchFamily="18" charset="0"/>
              </a:rPr>
              <a:t> packet length mean are highly correlate with a high correlation coefficient of 0.96. </a:t>
            </a:r>
            <a:endParaRPr lang="en-US" sz="2400" dirty="0">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419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B5D8-8A76-4369-97E4-F51016DDDF3C}"/>
              </a:ext>
            </a:extLst>
          </p:cNvPr>
          <p:cNvSpPr>
            <a:spLocks noGrp="1"/>
          </p:cNvSpPr>
          <p:nvPr>
            <p:ph type="title"/>
          </p:nvPr>
        </p:nvSpPr>
        <p:spPr>
          <a:xfrm>
            <a:off x="2051720" y="836712"/>
            <a:ext cx="6553200" cy="508000"/>
          </a:xfrm>
        </p:spPr>
        <p:txBody>
          <a:bodyPr/>
          <a:lstStyle/>
          <a:p>
            <a:r>
              <a:rPr lang="en-US" b="1" dirty="0">
                <a:latin typeface="Verdana" panose="020B0604030504040204" pitchFamily="34" charset="0"/>
                <a:ea typeface="Verdana" panose="020B0604030504040204" pitchFamily="34" charset="0"/>
              </a:rPr>
              <a:t>Data Preprocessing</a:t>
            </a:r>
          </a:p>
        </p:txBody>
      </p:sp>
      <p:sp>
        <p:nvSpPr>
          <p:cNvPr id="3" name="Content Placeholder 2">
            <a:extLst>
              <a:ext uri="{FF2B5EF4-FFF2-40B4-BE49-F238E27FC236}">
                <a16:creationId xmlns:a16="http://schemas.microsoft.com/office/drawing/2014/main" id="{9D680C69-6D08-4252-BF62-0FED7FA78846}"/>
              </a:ext>
            </a:extLst>
          </p:cNvPr>
          <p:cNvSpPr>
            <a:spLocks noGrp="1"/>
          </p:cNvSpPr>
          <p:nvPr>
            <p:ph idx="1"/>
          </p:nvPr>
        </p:nvSpPr>
        <p:spPr>
          <a:xfrm>
            <a:off x="1619250" y="1844823"/>
            <a:ext cx="7200900" cy="4606777"/>
          </a:xfrm>
        </p:spPr>
        <p:txBody>
          <a:bodyPr/>
          <a:lstStyle/>
          <a:p>
            <a:r>
              <a:rPr lang="en-IN" sz="2000" dirty="0">
                <a:effectLst/>
                <a:latin typeface="Verdana" panose="020B0604030504040204" pitchFamily="34" charset="0"/>
                <a:ea typeface="Verdana" panose="020B0604030504040204" pitchFamily="34" charset="0"/>
              </a:rPr>
              <a:t>Data Pre-processing is a process which is used to transform the raw dataset into a clean data set. </a:t>
            </a:r>
          </a:p>
          <a:p>
            <a:r>
              <a:rPr lang="en-IN" sz="2000" dirty="0">
                <a:latin typeface="Verdana" panose="020B0604030504040204" pitchFamily="34" charset="0"/>
                <a:ea typeface="Verdana" panose="020B0604030504040204" pitchFamily="34" charset="0"/>
              </a:rPr>
              <a:t>In data </a:t>
            </a:r>
            <a:r>
              <a:rPr lang="en-IN" sz="2000" dirty="0" err="1">
                <a:latin typeface="Verdana" panose="020B0604030504040204" pitchFamily="34" charset="0"/>
                <a:ea typeface="Verdana" panose="020B0604030504040204" pitchFamily="34" charset="0"/>
              </a:rPr>
              <a:t>preprocessing</a:t>
            </a:r>
            <a:r>
              <a:rPr lang="en-IN" sz="2000" dirty="0">
                <a:latin typeface="Verdana" panose="020B0604030504040204" pitchFamily="34" charset="0"/>
                <a:ea typeface="Verdana" panose="020B0604030504040204" pitchFamily="34" charset="0"/>
              </a:rPr>
              <a:t> step, </a:t>
            </a:r>
            <a:r>
              <a:rPr lang="en-IN" sz="2000" dirty="0">
                <a:effectLst/>
                <a:latin typeface="Verdana" panose="020B0604030504040204" pitchFamily="34" charset="0"/>
                <a:ea typeface="Verdana" panose="020B0604030504040204" pitchFamily="34" charset="0"/>
              </a:rPr>
              <a:t>we first separate the dependent and the independent features. </a:t>
            </a:r>
          </a:p>
          <a:p>
            <a:r>
              <a:rPr lang="en-IN" sz="2000" dirty="0">
                <a:effectLst/>
                <a:latin typeface="Verdana" panose="020B0604030504040204" pitchFamily="34" charset="0"/>
                <a:ea typeface="Verdana" panose="020B0604030504040204" pitchFamily="34" charset="0"/>
              </a:rPr>
              <a:t>Next, we replace all the infinity values with 0 in our dataset.</a:t>
            </a:r>
            <a:endParaRPr lang="en-IN" sz="2000" dirty="0">
              <a:latin typeface="Verdana" panose="020B0604030504040204" pitchFamily="34" charset="0"/>
              <a:ea typeface="Verdana" panose="020B0604030504040204" pitchFamily="34" charset="0"/>
            </a:endParaRPr>
          </a:p>
          <a:p>
            <a:r>
              <a:rPr lang="en-IN" sz="2000" dirty="0">
                <a:effectLst/>
                <a:latin typeface="Verdana" panose="020B0604030504040204" pitchFamily="34" charset="0"/>
                <a:ea typeface="Verdana" panose="020B0604030504040204" pitchFamily="34" charset="0"/>
              </a:rPr>
              <a:t>We then use </a:t>
            </a:r>
            <a:r>
              <a:rPr lang="en-IN" sz="2000" dirty="0" err="1">
                <a:effectLst/>
                <a:latin typeface="Verdana" panose="020B0604030504040204" pitchFamily="34" charset="0"/>
                <a:ea typeface="Verdana" panose="020B0604030504040204" pitchFamily="34" charset="0"/>
              </a:rPr>
              <a:t>MinMaxScaler</a:t>
            </a:r>
            <a:r>
              <a:rPr lang="en-IN" sz="2000" dirty="0">
                <a:effectLst/>
                <a:latin typeface="Verdana" panose="020B0604030504040204" pitchFamily="34" charset="0"/>
                <a:ea typeface="Verdana" panose="020B0604030504040204" pitchFamily="34" charset="0"/>
              </a:rPr>
              <a:t> to normalize our dataset to values between 0 and 1.</a:t>
            </a:r>
          </a:p>
          <a:p>
            <a:r>
              <a:rPr lang="en-IN" sz="2000" dirty="0">
                <a:effectLst/>
                <a:latin typeface="Verdana" panose="020B0604030504040204" pitchFamily="34" charset="0"/>
                <a:ea typeface="Verdana" panose="020B0604030504040204" pitchFamily="34" charset="0"/>
              </a:rPr>
              <a:t>In the next step, we use label encoder to label encode the dependent features</a:t>
            </a:r>
            <a:r>
              <a:rPr lang="en-IN" sz="2000" dirty="0">
                <a:latin typeface="Verdana" panose="020B0604030504040204" pitchFamily="34" charset="0"/>
                <a:ea typeface="Verdana" panose="020B0604030504040204" pitchFamily="34" charset="0"/>
              </a:rPr>
              <a:t>.</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4415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6EE5C-DD0D-4301-851F-E6D1315D896F}"/>
              </a:ext>
            </a:extLst>
          </p:cNvPr>
          <p:cNvSpPr>
            <a:spLocks noGrp="1"/>
          </p:cNvSpPr>
          <p:nvPr>
            <p:ph type="title"/>
          </p:nvPr>
        </p:nvSpPr>
        <p:spPr>
          <a:xfrm>
            <a:off x="1619250" y="548680"/>
            <a:ext cx="6553200" cy="724173"/>
          </a:xfrm>
        </p:spPr>
        <p:txBody>
          <a:bodyPr/>
          <a:lstStyle/>
          <a:p>
            <a:r>
              <a:rPr lang="en-IN" sz="3200" b="1" dirty="0">
                <a:effectLst/>
                <a:latin typeface="Verdana" panose="020B0604030504040204" pitchFamily="34" charset="0"/>
                <a:ea typeface="Verdana" panose="020B0604030504040204" pitchFamily="34" charset="0"/>
                <a:cs typeface="Times New Roman" panose="02020603050405020304" pitchFamily="18" charset="0"/>
              </a:rPr>
              <a:t> Dimensionality Reduction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C074569A-D446-4778-AD95-DCA725DA7AAF}"/>
              </a:ext>
            </a:extLst>
          </p:cNvPr>
          <p:cNvSpPr>
            <a:spLocks noGrp="1"/>
          </p:cNvSpPr>
          <p:nvPr>
            <p:ph idx="1"/>
          </p:nvPr>
        </p:nvSpPr>
        <p:spPr/>
        <p:txBody>
          <a:bodyPr/>
          <a:lstStyle/>
          <a:p>
            <a:r>
              <a:rPr lang="en-IN" sz="2000" b="1" dirty="0">
                <a:effectLst/>
                <a:latin typeface="Verdana" panose="020B0604030504040204" pitchFamily="34" charset="0"/>
                <a:ea typeface="Verdana" panose="020B0604030504040204" pitchFamily="34" charset="0"/>
              </a:rPr>
              <a:t>Feature Selection using Random Forest Classifier:</a:t>
            </a:r>
          </a:p>
          <a:p>
            <a:r>
              <a:rPr lang="en-IN" sz="2000" dirty="0">
                <a:effectLst/>
                <a:latin typeface="Verdana" panose="020B0604030504040204" pitchFamily="34" charset="0"/>
                <a:ea typeface="Verdana" panose="020B0604030504040204" pitchFamily="34" charset="0"/>
                <a:cs typeface="Times New Roman" panose="02020603050405020304" pitchFamily="18" charset="0"/>
              </a:rPr>
              <a:t>Finding the feature importance with the help of the Random Forest Classifier fall under the category of Embedded methods. </a:t>
            </a:r>
          </a:p>
          <a:p>
            <a:r>
              <a:rPr lang="en-IN" sz="2000" dirty="0">
                <a:effectLst/>
                <a:latin typeface="Verdana" panose="020B0604030504040204" pitchFamily="34" charset="0"/>
                <a:ea typeface="Verdana" panose="020B0604030504040204" pitchFamily="34" charset="0"/>
                <a:cs typeface="Times New Roman" panose="02020603050405020304" pitchFamily="18" charset="0"/>
              </a:rPr>
              <a:t>At each node, the dataset is split into 2 buckets by the tree with each having observations that are similar to one another and differ from those in the other bucket. </a:t>
            </a:r>
          </a:p>
          <a:p>
            <a:r>
              <a:rPr lang="en-IN" sz="2000" dirty="0">
                <a:effectLst/>
                <a:latin typeface="Verdana" panose="020B0604030504040204" pitchFamily="34" charset="0"/>
                <a:ea typeface="Verdana" panose="020B0604030504040204" pitchFamily="34" charset="0"/>
                <a:cs typeface="Times New Roman" panose="02020603050405020304" pitchFamily="18" charset="0"/>
              </a:rPr>
              <a:t>The top 20 features from the feature importance were considered for training the model.</a:t>
            </a:r>
            <a:endParaRPr lang="en-US" sz="2000" dirty="0">
              <a:effectLst/>
              <a:latin typeface="Verdana" panose="020B0604030504040204" pitchFamily="34" charset="0"/>
              <a:ea typeface="Verdana" panose="020B0604030504040204" pitchFamily="34" charset="0"/>
              <a:cs typeface="Times New Roman" panose="02020603050405020304" pitchFamily="18"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60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CDB1-D9E9-4C99-8FA0-FC24AF342851}"/>
              </a:ext>
            </a:extLst>
          </p:cNvPr>
          <p:cNvSpPr>
            <a:spLocks noGrp="1"/>
          </p:cNvSpPr>
          <p:nvPr>
            <p:ph type="title"/>
          </p:nvPr>
        </p:nvSpPr>
        <p:spPr>
          <a:xfrm>
            <a:off x="1619250" y="375938"/>
            <a:ext cx="6553200" cy="508000"/>
          </a:xfrm>
        </p:spPr>
        <p:txBody>
          <a:bodyPr/>
          <a:lstStyle/>
          <a:p>
            <a:r>
              <a:rPr lang="en-IN" b="1" dirty="0">
                <a:effectLst/>
                <a:latin typeface="Verdana" panose="020B0604030504040204" pitchFamily="34" charset="0"/>
                <a:ea typeface="Verdana" panose="020B0604030504040204" pitchFamily="34" charset="0"/>
              </a:rPr>
              <a:t>Results</a:t>
            </a:r>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28C6BEA-7968-4875-B4C6-48179A9B5FD9}"/>
              </a:ext>
            </a:extLst>
          </p:cNvPr>
          <p:cNvSpPr>
            <a:spLocks noGrp="1"/>
          </p:cNvSpPr>
          <p:nvPr>
            <p:ph idx="1"/>
          </p:nvPr>
        </p:nvSpPr>
        <p:spPr/>
        <p:txBody>
          <a:bodyPr/>
          <a:lstStyle/>
          <a:p>
            <a:r>
              <a:rPr lang="en-IN" sz="2000" dirty="0">
                <a:effectLst/>
                <a:latin typeface="Verdana" panose="020B0604030504040204" pitchFamily="34" charset="0"/>
                <a:ea typeface="Verdana" panose="020B0604030504040204" pitchFamily="34" charset="0"/>
              </a:rPr>
              <a:t>The results of the feature importance using Random Forest is shown in the figures 21 and 22:</a:t>
            </a:r>
          </a:p>
          <a:p>
            <a:endParaRPr lang="en-US" dirty="0"/>
          </a:p>
          <a:p>
            <a:endParaRPr lang="en-US" dirty="0"/>
          </a:p>
          <a:p>
            <a:endParaRPr lang="en-US" dirty="0"/>
          </a:p>
          <a:p>
            <a:endParaRPr lang="en-US" dirty="0"/>
          </a:p>
          <a:p>
            <a:endParaRPr lang="en-US" dirty="0"/>
          </a:p>
          <a:p>
            <a:endParaRPr lang="en-US" dirty="0"/>
          </a:p>
          <a:p>
            <a:endParaRPr lang="en-US" dirty="0"/>
          </a:p>
          <a:p>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Figure 21- Feature </a:t>
            </a:r>
            <a:r>
              <a:rPr lang="en-IN" sz="1200" b="1" i="0" dirty="0" err="1">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Importances</a:t>
            </a:r>
            <a:r>
              <a:rPr lang="en-IN" sz="1200" b="1" i="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 computed Using Random Forest Classifier</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AC8A541-0E61-4515-AAB5-8B28B3743AD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39752" y="2204864"/>
            <a:ext cx="5832698" cy="3384376"/>
          </a:xfrm>
          <a:prstGeom prst="rect">
            <a:avLst/>
          </a:prstGeom>
        </p:spPr>
      </p:pic>
    </p:spTree>
    <p:extLst>
      <p:ext uri="{BB962C8B-B14F-4D97-AF65-F5344CB8AC3E}">
        <p14:creationId xmlns:p14="http://schemas.microsoft.com/office/powerpoint/2010/main" val="2045257579"/>
      </p:ext>
    </p:extLst>
  </p:cSld>
  <p:clrMapOvr>
    <a:masterClrMapping/>
  </p:clrMapOvr>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5DC1DB"/>
      </a:lt2>
      <a:accent1>
        <a:srgbClr val="A2DCE9"/>
      </a:accent1>
      <a:accent2>
        <a:srgbClr val="15A1BD"/>
      </a:accent2>
      <a:accent3>
        <a:srgbClr val="FFFFFF"/>
      </a:accent3>
      <a:accent4>
        <a:srgbClr val="404040"/>
      </a:accent4>
      <a:accent5>
        <a:srgbClr val="CEEBF2"/>
      </a:accent5>
      <a:accent6>
        <a:srgbClr val="1291AB"/>
      </a:accent6>
      <a:hlink>
        <a:srgbClr val="7CC9E8"/>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1295EE"/>
        </a:lt2>
        <a:accent1>
          <a:srgbClr val="3672CA"/>
        </a:accent1>
        <a:accent2>
          <a:srgbClr val="CCECFF"/>
        </a:accent2>
        <a:accent3>
          <a:srgbClr val="FFFFFF"/>
        </a:accent3>
        <a:accent4>
          <a:srgbClr val="404040"/>
        </a:accent4>
        <a:accent5>
          <a:srgbClr val="AEBCE1"/>
        </a:accent5>
        <a:accent6>
          <a:srgbClr val="B9D6E7"/>
        </a:accent6>
        <a:hlink>
          <a:srgbClr val="5B99E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77C2F5"/>
        </a:lt2>
        <a:accent1>
          <a:srgbClr val="5FA3DB"/>
        </a:accent1>
        <a:accent2>
          <a:srgbClr val="CCECFF"/>
        </a:accent2>
        <a:accent3>
          <a:srgbClr val="FFFFFF"/>
        </a:accent3>
        <a:accent4>
          <a:srgbClr val="404040"/>
        </a:accent4>
        <a:accent5>
          <a:srgbClr val="B6CEEA"/>
        </a:accent5>
        <a:accent6>
          <a:srgbClr val="B9D6E7"/>
        </a:accent6>
        <a:hlink>
          <a:srgbClr val="7BADE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4B3DF"/>
        </a:lt2>
        <a:accent1>
          <a:srgbClr val="58D9F7"/>
        </a:accent1>
        <a:accent2>
          <a:srgbClr val="F8CD00"/>
        </a:accent2>
        <a:accent3>
          <a:srgbClr val="FFFFFF"/>
        </a:accent3>
        <a:accent4>
          <a:srgbClr val="404040"/>
        </a:accent4>
        <a:accent5>
          <a:srgbClr val="B4E9FA"/>
        </a:accent5>
        <a:accent6>
          <a:srgbClr val="E1BA00"/>
        </a:accent6>
        <a:hlink>
          <a:srgbClr val="7CC9E8"/>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5DC1DB"/>
        </a:lt2>
        <a:accent1>
          <a:srgbClr val="A2DCE9"/>
        </a:accent1>
        <a:accent2>
          <a:srgbClr val="BB3344"/>
        </a:accent2>
        <a:accent3>
          <a:srgbClr val="FFFFFF"/>
        </a:accent3>
        <a:accent4>
          <a:srgbClr val="404040"/>
        </a:accent4>
        <a:accent5>
          <a:srgbClr val="CEEBF2"/>
        </a:accent5>
        <a:accent6>
          <a:srgbClr val="A92D3D"/>
        </a:accent6>
        <a:hlink>
          <a:srgbClr val="7CC9E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5DC1DB"/>
        </a:lt2>
        <a:accent1>
          <a:srgbClr val="A2DCE9"/>
        </a:accent1>
        <a:accent2>
          <a:srgbClr val="15A1BD"/>
        </a:accent2>
        <a:accent3>
          <a:srgbClr val="FFFFFF"/>
        </a:accent3>
        <a:accent4>
          <a:srgbClr val="404040"/>
        </a:accent4>
        <a:accent5>
          <a:srgbClr val="CEEBF2"/>
        </a:accent5>
        <a:accent6>
          <a:srgbClr val="1291AB"/>
        </a:accent6>
        <a:hlink>
          <a:srgbClr val="7CC9E8"/>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TotalTime>
  <Words>1676</Words>
  <Application>Microsoft Office PowerPoint</Application>
  <PresentationFormat>On-screen Show (4:3)</PresentationFormat>
  <Paragraphs>151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Symbol</vt:lpstr>
      <vt:lpstr>Tahoma</vt:lpstr>
      <vt:lpstr>Times New Roman</vt:lpstr>
      <vt:lpstr>Verdana</vt:lpstr>
      <vt:lpstr>template</vt:lpstr>
      <vt:lpstr>Intrusion Detection System</vt:lpstr>
      <vt:lpstr>Introduction</vt:lpstr>
      <vt:lpstr>Literature Review</vt:lpstr>
      <vt:lpstr>Data Description</vt:lpstr>
      <vt:lpstr>Exploratory Data Analysis</vt:lpstr>
      <vt:lpstr>PowerPoint Presentation</vt:lpstr>
      <vt:lpstr>Data Preprocessing</vt:lpstr>
      <vt:lpstr> Dimensionality Reduction </vt:lpstr>
      <vt:lpstr>Results</vt:lpstr>
      <vt:lpstr>Principal Component Analysis</vt:lpstr>
      <vt:lpstr>PowerPoint Presentation</vt:lpstr>
      <vt:lpstr>Model Training</vt:lpstr>
      <vt:lpstr>Methodologies</vt:lpstr>
      <vt:lpstr>Naïve Bayes</vt:lpstr>
      <vt:lpstr>Decision Tree</vt:lpstr>
      <vt:lpstr>Random Forest </vt:lpstr>
      <vt:lpstr>Gradient Boosting </vt:lpstr>
      <vt:lpstr>Results</vt:lpstr>
      <vt:lpstr>PowerPoint Presentation</vt:lpstr>
      <vt:lpstr>Conclusion</vt:lpstr>
      <vt:lpstr>References</vt:lpstr>
      <vt:lpstr>Thank you slide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Avisha Singh</cp:lastModifiedBy>
  <cp:revision>36</cp:revision>
  <dcterms:created xsi:type="dcterms:W3CDTF">2005-12-15T13:44:20Z</dcterms:created>
  <dcterms:modified xsi:type="dcterms:W3CDTF">2022-04-25T21:32:41Z</dcterms:modified>
</cp:coreProperties>
</file>