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0"/>
  </p:notesMasterIdLst>
  <p:handoutMasterIdLst>
    <p:handoutMasterId r:id="rId31"/>
  </p:handoutMasterIdLst>
  <p:sldIdLst>
    <p:sldId id="269" r:id="rId2"/>
    <p:sldId id="270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4" r:id="rId14"/>
    <p:sldId id="381" r:id="rId15"/>
    <p:sldId id="385" r:id="rId16"/>
    <p:sldId id="386" r:id="rId17"/>
    <p:sldId id="387" r:id="rId18"/>
    <p:sldId id="388" r:id="rId19"/>
    <p:sldId id="389" r:id="rId20"/>
    <p:sldId id="390" r:id="rId21"/>
    <p:sldId id="393" r:id="rId22"/>
    <p:sldId id="394" r:id="rId23"/>
    <p:sldId id="391" r:id="rId24"/>
    <p:sldId id="392" r:id="rId25"/>
    <p:sldId id="348" r:id="rId26"/>
    <p:sldId id="346" r:id="rId27"/>
    <p:sldId id="347" r:id="rId28"/>
    <p:sldId id="34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B15269D7-11A0-4695-81C7-1D45740634F6}">
          <p14:sldIdLst>
            <p14:sldId id="269"/>
          </p14:sldIdLst>
        </p14:section>
        <p14:section name="Objective" id="{31574D01-B7A1-4F08-9E1D-51A2D0866A1D}">
          <p14:sldIdLst>
            <p14:sldId id="270"/>
          </p14:sldIdLst>
        </p14:section>
        <p14:section name="Introduction" id="{56C23D55-09D5-4F98-980E-132950C9F5E4}">
          <p14:sldIdLst>
            <p14:sldId id="373"/>
            <p14:sldId id="374"/>
          </p14:sldIdLst>
        </p14:section>
        <p14:section name="Photonics Frequency Generation" id="{2362CABB-4F52-491B-B958-CAF4D9938D5D}">
          <p14:sldIdLst>
            <p14:sldId id="375"/>
            <p14:sldId id="376"/>
          </p14:sldIdLst>
        </p14:section>
        <p14:section name="Transceiver Introduction" id="{C0CEB3CD-3371-40D6-9312-44272BD3D4C2}">
          <p14:sldIdLst>
            <p14:sldId id="377"/>
            <p14:sldId id="378"/>
          </p14:sldIdLst>
        </p14:section>
        <p14:section name="MZM based Up converter" id="{CFA4167C-0EF7-40D5-BA5B-26A40114C89A}">
          <p14:sldIdLst>
            <p14:sldId id="379"/>
            <p14:sldId id="380"/>
            <p14:sldId id="382"/>
          </p14:sldIdLst>
        </p14:section>
        <p14:section name="MZM based downconverter" id="{4CD3EB4E-2C25-4E20-A537-7DDDDEFCC8FC}">
          <p14:sldIdLst>
            <p14:sldId id="383"/>
          </p14:sldIdLst>
        </p14:section>
        <p14:section name="MZM Transceiver TOI" id="{B36CC7EE-8B3C-479A-B7CD-FF27CF1518B5}">
          <p14:sldIdLst>
            <p14:sldId id="384"/>
          </p14:sldIdLst>
        </p14:section>
        <p14:section name="MZM BTB" id="{2B53398C-7EF0-478D-94A6-60B7FD686CE6}">
          <p14:sldIdLst>
            <p14:sldId id="381"/>
          </p14:sldIdLst>
        </p14:section>
        <p14:section name="MZM Downconversion Data" id="{542DF5EE-062F-4119-9E5E-47BF65C74CD0}">
          <p14:sldIdLst>
            <p14:sldId id="385"/>
          </p14:sldIdLst>
        </p14:section>
        <p14:section name="MZM Transceiver BER" id="{9DF02CC7-3434-4906-91CB-B417D9A9BC09}">
          <p14:sldIdLst>
            <p14:sldId id="386"/>
          </p14:sldIdLst>
        </p14:section>
        <p14:section name="Introduction to Polarization Optics" id="{2900D205-DE4B-47D5-893B-FA41026B3D0B}">
          <p14:sldIdLst>
            <p14:sldId id="387"/>
            <p14:sldId id="388"/>
          </p14:sldIdLst>
        </p14:section>
        <p14:section name="PolM Upconverter" id="{F574AF03-7F16-4539-A946-3E9B93F34853}">
          <p14:sldIdLst>
            <p14:sldId id="389"/>
            <p14:sldId id="390"/>
          </p14:sldIdLst>
        </p14:section>
        <p14:section name="POLM Analysis" id="{374EB49C-7F5B-4C26-934E-4486641062CC}">
          <p14:sldIdLst>
            <p14:sldId id="393"/>
            <p14:sldId id="394"/>
          </p14:sldIdLst>
        </p14:section>
        <p14:section name="POLM TOI" id="{74D24834-F941-4530-89B9-DA7BA203987E}">
          <p14:sldIdLst>
            <p14:sldId id="391"/>
          </p14:sldIdLst>
        </p14:section>
        <p14:section name="POLM BER" id="{9DD472CE-C919-4858-B84A-DB60367E832C}">
          <p14:sldIdLst>
            <p14:sldId id="392"/>
          </p14:sldIdLst>
        </p14:section>
        <p14:section name="Conclusion" id="{12BF4C15-A14F-4241-9921-0F27CF92A14C}">
          <p14:sldIdLst>
            <p14:sldId id="348"/>
          </p14:sldIdLst>
        </p14:section>
        <p14:section name="Ending" id="{A8C3DEE7-CFB2-4DED-8557-5E533D8D6B2B}">
          <p14:sldIdLst>
            <p14:sldId id="346"/>
            <p14:sldId id="347"/>
            <p14:sldId id="345"/>
          </p14:sldIdLst>
        </p14:section>
        <p14:section name="Hidden Slides" id="{982C9963-24ED-4CE0-888C-D00E12A8AD7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533" autoAdjust="0"/>
  </p:normalViewPr>
  <p:slideViewPr>
    <p:cSldViewPr>
      <p:cViewPr>
        <p:scale>
          <a:sx n="75" d="100"/>
          <a:sy n="75" d="100"/>
        </p:scale>
        <p:origin x="522" y="-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16-May-18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16-May-18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9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9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3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51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4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4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92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19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8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2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4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6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1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3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16-May-18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16-May-18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16-May-18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6612" y="336031"/>
            <a:ext cx="10515600" cy="6052198"/>
            <a:chOff x="760410" y="336031"/>
            <a:chExt cx="10515600" cy="6052198"/>
          </a:xfrm>
        </p:grpSpPr>
        <p:sp>
          <p:nvSpPr>
            <p:cNvPr id="6" name="Rectangle 5"/>
            <p:cNvSpPr/>
            <p:nvPr/>
          </p:nvSpPr>
          <p:spPr>
            <a:xfrm>
              <a:off x="1065210" y="336031"/>
              <a:ext cx="990600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3200" b="1" dirty="0"/>
                <a:t>INTENSITY AND POLARIZATION MODULATION BASED PHOTONIC TRANSCEIVER DESIGN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0410" y="1262833"/>
              <a:ext cx="105156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000" b="1" i="1" dirty="0"/>
                <a:t>This project is submitted in partial fulfilment of </a:t>
              </a:r>
              <a:r>
                <a:rPr lang="en-US" sz="2000" b="1" i="1" dirty="0" smtClean="0"/>
                <a:t>the requirements </a:t>
              </a:r>
              <a:r>
                <a:rPr lang="en-US" sz="2000" b="1" i="1" dirty="0"/>
                <a:t>for the degree of</a:t>
              </a:r>
              <a:endParaRPr lang="en-US" sz="2000" dirty="0"/>
            </a:p>
            <a:p>
              <a:pPr algn="ctr"/>
              <a:r>
                <a:rPr lang="en-US" sz="2000" b="1" i="1" dirty="0"/>
                <a:t>Master of Technology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93589" y="2051710"/>
              <a:ext cx="2849243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Submitted By</a:t>
              </a:r>
            </a:p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ARNAV MUKHOPADHYAY</a:t>
              </a:r>
              <a:endPara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7288" y="2645784"/>
              <a:ext cx="4861844" cy="1015663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Roll: 97/RPM/161 001</a:t>
              </a:r>
            </a:p>
            <a:p>
              <a:pPr algn="ctr"/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Regs.: 133-1121-0041-13</a:t>
              </a:r>
            </a:p>
            <a:p>
              <a:pPr algn="ctr"/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Specialization – Nanoelectronics &amp; Photonics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4" name="Picture 13"/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078" y="4507383"/>
              <a:ext cx="1358265" cy="12585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293827" y="3802629"/>
              <a:ext cx="3448766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Under the Guidance of</a:t>
              </a:r>
            </a:p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Professor Abhirup Das Barman</a:t>
              </a:r>
              <a:endPara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5565" y="5741898"/>
              <a:ext cx="7385291" cy="646331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b="1" dirty="0" smtClean="0"/>
                <a:t>INSTITUTE </a:t>
              </a:r>
              <a:r>
                <a:rPr lang="en-US" b="1" dirty="0"/>
                <a:t>OF RADIOPHYSICS AND </a:t>
              </a:r>
              <a:r>
                <a:rPr lang="en-US" b="1" dirty="0" smtClean="0"/>
                <a:t>ELECTRONICS, </a:t>
              </a:r>
              <a:r>
                <a:rPr lang="en-US" b="1" dirty="0"/>
                <a:t>UNIVERSITY OF CALCUTTA</a:t>
              </a:r>
              <a:endParaRPr lang="en-US" dirty="0"/>
            </a:p>
            <a:p>
              <a:pPr algn="ctr"/>
              <a:r>
                <a:rPr lang="en-US" b="1" dirty="0" err="1" smtClean="0"/>
                <a:t>Sisir</a:t>
              </a:r>
              <a:r>
                <a:rPr lang="en-US" b="1" dirty="0" smtClean="0"/>
                <a:t> </a:t>
              </a:r>
              <a:r>
                <a:rPr lang="en-US" b="1" dirty="0" err="1"/>
                <a:t>Mitra</a:t>
              </a:r>
              <a:r>
                <a:rPr lang="en-US" b="1" dirty="0"/>
                <a:t> </a:t>
              </a:r>
              <a:r>
                <a:rPr lang="en-US" b="1" dirty="0" err="1"/>
                <a:t>Bhavan</a:t>
              </a:r>
              <a:r>
                <a:rPr lang="en-US" b="1" dirty="0"/>
                <a:t>, 92 APC Roy </a:t>
              </a:r>
              <a:r>
                <a:rPr lang="en-US" b="1" dirty="0" smtClean="0"/>
                <a:t>Road, Kolkata </a:t>
              </a:r>
              <a:r>
                <a:rPr lang="en-US" b="1" dirty="0"/>
                <a:t>– 700009, West Bengal India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ular Callout 22"/>
          <p:cNvSpPr/>
          <p:nvPr/>
        </p:nvSpPr>
        <p:spPr>
          <a:xfrm>
            <a:off x="7358463" y="918910"/>
            <a:ext cx="3574351" cy="2077188"/>
          </a:xfrm>
          <a:prstGeom prst="wedgeRoundRectCallout">
            <a:avLst>
              <a:gd name="adj1" fmla="val -88054"/>
              <a:gd name="adj2" fmla="val 6394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2" name="Rounded Rectangular Callout 31"/>
          <p:cNvSpPr/>
          <p:nvPr/>
        </p:nvSpPr>
        <p:spPr>
          <a:xfrm>
            <a:off x="8172922" y="3040744"/>
            <a:ext cx="3865089" cy="2979056"/>
          </a:xfrm>
          <a:prstGeom prst="wedgeRoundRectCallout">
            <a:avLst>
              <a:gd name="adj1" fmla="val -78663"/>
              <a:gd name="adj2" fmla="val -376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2" name="Rounded Rectangular Callout 11"/>
          <p:cNvSpPr/>
          <p:nvPr/>
        </p:nvSpPr>
        <p:spPr>
          <a:xfrm>
            <a:off x="227011" y="3446502"/>
            <a:ext cx="3048001" cy="2801898"/>
          </a:xfrm>
          <a:prstGeom prst="wedgeRoundRectCallout">
            <a:avLst>
              <a:gd name="adj1" fmla="val 121376"/>
              <a:gd name="adj2" fmla="val -345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MZM based Up-Conversion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7011" y="838200"/>
            <a:ext cx="2951741" cy="2438400"/>
          </a:xfrm>
          <a:prstGeom prst="wedgeRoundRectCallout">
            <a:avLst>
              <a:gd name="adj1" fmla="val 110915"/>
              <a:gd name="adj2" fmla="val 4925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3" y="2743200"/>
            <a:ext cx="510712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838200"/>
            <a:ext cx="2547378" cy="2438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1012" y="1600200"/>
            <a:ext cx="30480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3812" y="1600200"/>
            <a:ext cx="30480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6321" y="1160502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60 GHz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1" y="3505200"/>
            <a:ext cx="3048001" cy="27432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3211" y="4953000"/>
            <a:ext cx="2286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4212" y="4953000"/>
            <a:ext cx="228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52" y="4495800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 GHz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63" y="944087"/>
            <a:ext cx="3709177" cy="204997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9218612" y="1427914"/>
            <a:ext cx="60960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2412" y="1035246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60 GHz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599611" y="2057400"/>
            <a:ext cx="2286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904412" y="2057400"/>
            <a:ext cx="228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49059" y="1699894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 GHz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36" y="3148498"/>
            <a:ext cx="3576375" cy="27401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429356" y="4062417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65 GHz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82005" y="3353170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60 GHz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67368" y="4062417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</a:t>
            </a:r>
            <a:r>
              <a:rPr lang="en-US" b="1" dirty="0" smtClean="0">
                <a:solidFill>
                  <a:srgbClr val="00B0F0"/>
                </a:solidFill>
              </a:rPr>
              <a:t>5 GHz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7907" y="3419476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5 GHz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3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ular Callout 22"/>
          <p:cNvSpPr/>
          <p:nvPr/>
        </p:nvSpPr>
        <p:spPr>
          <a:xfrm>
            <a:off x="111425" y="892629"/>
            <a:ext cx="7278387" cy="2077188"/>
          </a:xfrm>
          <a:prstGeom prst="wedgeRoundRectCallout">
            <a:avLst>
              <a:gd name="adj1" fmla="val 29347"/>
              <a:gd name="adj2" fmla="val 6534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ular Callout 31"/>
              <p:cNvSpPr/>
              <p:nvPr/>
            </p:nvSpPr>
            <p:spPr>
              <a:xfrm>
                <a:off x="7999412" y="870345"/>
                <a:ext cx="4189413" cy="5149455"/>
              </a:xfrm>
              <a:prstGeom prst="wedgeRoundRectCallout">
                <a:avLst>
                  <a:gd name="adj1" fmla="val -77202"/>
                  <a:gd name="adj2" fmla="val 368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 2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p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 2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(2 </m:t>
                          </m:r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p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 2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p>
                        <m:r>
                          <a:rPr lang="en-US" sz="16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		</a:t>
                </a:r>
                <a:endParaRPr lang="en-US" sz="1600" dirty="0" smtClean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 2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(2 </m:t>
                          </m:r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p>
                          <m:r>
                            <a:rPr lang="en-US" sz="16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rgbClr val="7030A0"/>
                  </a:solidFill>
                </a:endParaRPr>
              </a:p>
              <a:p>
                <a:pPr/>
                <a:endParaRPr lang="en-US" sz="16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5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±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 2 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5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(2 </m:t>
                          </m:r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p>
                          <m:r>
                            <a:rPr lang="en-US" sz="15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 err="1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2" name="Rounded 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12" y="870345"/>
                <a:ext cx="4189413" cy="5149455"/>
              </a:xfrm>
              <a:prstGeom prst="wedgeRoundRectCallout">
                <a:avLst>
                  <a:gd name="adj1" fmla="val -77202"/>
                  <a:gd name="adj2" fmla="val 368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MZM based Up-Conversion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3" y="2743200"/>
            <a:ext cx="4820659" cy="31242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752" y="5334000"/>
            <a:ext cx="3048001" cy="685800"/>
            <a:chOff x="205300" y="4876800"/>
            <a:chExt cx="3048001" cy="381000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205300" y="4876800"/>
              <a:ext cx="3048001" cy="381000"/>
            </a:xfrm>
            <a:prstGeom prst="wedgeRoundRectCallout">
              <a:avLst>
                <a:gd name="adj1" fmla="val 120424"/>
                <a:gd name="adj2" fmla="val -26104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10900" y="4898023"/>
                  <a:ext cx="254737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𝑅𝐹</m:t>
                                </m:r>
                              </m:sub>
                            </m:sSub>
                          </m:e>
                        </m:acc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𝑅𝐹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00" y="4898023"/>
                  <a:ext cx="2547378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752" y="870345"/>
                <a:ext cx="3548260" cy="199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	</a:t>
                </a:r>
                <a:endParaRPr lang="en-US" sz="16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2" y="870345"/>
                <a:ext cx="3548260" cy="1993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51212" y="1037057"/>
                <a:ext cx="4038600" cy="1659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± 2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	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12" y="1037057"/>
                <a:ext cx="4038600" cy="1659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ular Callout 22"/>
          <p:cNvSpPr/>
          <p:nvPr/>
        </p:nvSpPr>
        <p:spPr>
          <a:xfrm>
            <a:off x="7358463" y="918910"/>
            <a:ext cx="3574351" cy="2077188"/>
          </a:xfrm>
          <a:prstGeom prst="wedgeRoundRectCallout">
            <a:avLst>
              <a:gd name="adj1" fmla="val -99424"/>
              <a:gd name="adj2" fmla="val 6272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2" name="Rounded Rectangular Callout 31"/>
          <p:cNvSpPr/>
          <p:nvPr/>
        </p:nvSpPr>
        <p:spPr>
          <a:xfrm>
            <a:off x="8172922" y="3040744"/>
            <a:ext cx="3865089" cy="2979056"/>
          </a:xfrm>
          <a:prstGeom prst="wedgeRoundRectCallout">
            <a:avLst>
              <a:gd name="adj1" fmla="val -94764"/>
              <a:gd name="adj2" fmla="val -381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2" name="Rounded Rectangular Callout 11"/>
          <p:cNvSpPr/>
          <p:nvPr/>
        </p:nvSpPr>
        <p:spPr>
          <a:xfrm>
            <a:off x="227011" y="3446502"/>
            <a:ext cx="3048001" cy="2801898"/>
          </a:xfrm>
          <a:prstGeom prst="wedgeRoundRectCallout">
            <a:avLst>
              <a:gd name="adj1" fmla="val 112209"/>
              <a:gd name="adj2" fmla="val -391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MZM based Down-Conversion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7011" y="838200"/>
            <a:ext cx="2951741" cy="2438400"/>
          </a:xfrm>
          <a:prstGeom prst="wedgeRoundRectCallout">
            <a:avLst>
              <a:gd name="adj1" fmla="val 107965"/>
              <a:gd name="adj2" fmla="val 4746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3" y="2789935"/>
            <a:ext cx="5107120" cy="3030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838200"/>
            <a:ext cx="2547378" cy="2438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1012" y="1600200"/>
            <a:ext cx="30480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3812" y="1600200"/>
            <a:ext cx="30480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6321" y="1160502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60 GHz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1" y="3446502"/>
            <a:ext cx="2928610" cy="28108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11754" y="4648200"/>
            <a:ext cx="139165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3338" y="4206205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65 GHz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3" y="914799"/>
            <a:ext cx="3531541" cy="2076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019049" y="1134995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65 GHz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145638" y="1529834"/>
            <a:ext cx="606374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16" y="3136136"/>
            <a:ext cx="3446996" cy="288366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631707" y="4120634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5 GHz</a:t>
            </a:r>
            <a:endParaRPr lang="en-US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2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Linearity Performance of MZM based 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990600"/>
            <a:ext cx="10744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Assess the Linearity region of the transceiver and find the Input Third Order Intercept (TOI).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Obtain maximum linear RF power can be applied which is marked by TOI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873184"/>
            <a:ext cx="3239478" cy="2698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00130" y="3547646"/>
            <a:ext cx="5132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b="1" dirty="0" smtClean="0"/>
              <a:t>OFF</a:t>
            </a:r>
            <a:endParaRPr lang="en-US" sz="16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0" y="1828800"/>
            <a:ext cx="5180012" cy="4021358"/>
            <a:chOff x="5463113" y="930359"/>
            <a:chExt cx="6370729" cy="5352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7881780" y="930359"/>
                  <a:ext cx="2142685" cy="53255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rgbClr val="7030A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MZM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2000" b="0" i="1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2000" b="0" cap="none" spc="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780" y="930359"/>
                  <a:ext cx="2142685" cy="5325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61" t="-909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1043668"/>
              <a:ext cx="6370729" cy="523924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542212" y="1825028"/>
            <a:ext cx="4902126" cy="4025130"/>
            <a:chOff x="4340053" y="819660"/>
            <a:chExt cx="8269515" cy="501205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053" y="930359"/>
              <a:ext cx="8269515" cy="49013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7760130" y="819660"/>
                  <a:ext cx="2938973" cy="49821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rgbClr val="7030A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MZM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2000" b="0" i="1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2000" b="0" cap="none" spc="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30" y="819660"/>
                  <a:ext cx="2938973" cy="4982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96" t="-909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722312" y="5800982"/>
            <a:ext cx="1074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CONCLUSION: </a:t>
            </a:r>
            <a:r>
              <a:rPr lang="en-US" i="1" dirty="0" smtClean="0"/>
              <a:t>Higher the Half-wave voltage of MZM, the higher is the value of TOI, the better is the transceiver.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7847012" y="866082"/>
            <a:ext cx="4191000" cy="2258118"/>
          </a:xfrm>
          <a:prstGeom prst="wedgeRoundRectCallout">
            <a:avLst>
              <a:gd name="adj1" fmla="val -96130"/>
              <a:gd name="adj2" fmla="val -1776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6932612" y="3505200"/>
            <a:ext cx="4953000" cy="2514600"/>
          </a:xfrm>
          <a:prstGeom prst="wedgeRoundRectCallout">
            <a:avLst>
              <a:gd name="adj1" fmla="val -97927"/>
              <a:gd name="adj2" fmla="val -122449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227012" y="3733800"/>
            <a:ext cx="4038600" cy="2438400"/>
          </a:xfrm>
          <a:prstGeom prst="wedgeRoundRectCallout">
            <a:avLst>
              <a:gd name="adj1" fmla="val 15331"/>
              <a:gd name="adj2" fmla="val -1078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Back-To-Back (BTB) Network using MZM based Transceiver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016000"/>
            <a:ext cx="7162801" cy="2859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3792191"/>
            <a:ext cx="3985860" cy="23800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614391"/>
            <a:ext cx="4953000" cy="24054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866082"/>
            <a:ext cx="4191000" cy="22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7847012" y="866082"/>
            <a:ext cx="4191000" cy="2258118"/>
          </a:xfrm>
          <a:prstGeom prst="wedgeRoundRectCallout">
            <a:avLst>
              <a:gd name="adj1" fmla="val -94918"/>
              <a:gd name="adj2" fmla="val -2282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6932612" y="3505200"/>
            <a:ext cx="4953000" cy="2514600"/>
          </a:xfrm>
          <a:prstGeom prst="wedgeRoundRectCallout">
            <a:avLst>
              <a:gd name="adj1" fmla="val -105106"/>
              <a:gd name="adj2" fmla="val -126994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227012" y="3733800"/>
            <a:ext cx="4038600" cy="2438400"/>
          </a:xfrm>
          <a:prstGeom prst="wedgeRoundRectCallout">
            <a:avLst>
              <a:gd name="adj1" fmla="val 14073"/>
              <a:gd name="adj2" fmla="val -1187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MZM Down-conversion Data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9" y="1016000"/>
            <a:ext cx="6571326" cy="2859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3792191"/>
            <a:ext cx="3886200" cy="23800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621982"/>
            <a:ext cx="4953000" cy="2258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937514"/>
            <a:ext cx="3962400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BER measurement fo</a:t>
            </a:r>
            <a:r>
              <a:rPr lang="en-US" dirty="0" smtClean="0"/>
              <a:t>r MZM based 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1003300"/>
            <a:ext cx="10744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Comparative analysis of BER for BTB and Data Down-conversion network designed using MZM.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Provides a comparative analysis of the quality of the transceiver.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16" y="1676400"/>
            <a:ext cx="5998793" cy="43675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2312" y="5955268"/>
            <a:ext cx="1074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CONCLUSION: </a:t>
            </a:r>
            <a:r>
              <a:rPr lang="en-US" i="1" dirty="0" smtClean="0"/>
              <a:t>Power penalty is about 2.5 to 3 dB, which is good for practical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3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FEATURES OF POLM BASED 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990600"/>
            <a:ext cx="10744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Eliminate bias deviation problem of MZM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Take advantage of Polarization state of Light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08872" y="2497094"/>
            <a:ext cx="11771081" cy="2989306"/>
            <a:chOff x="87543" y="2497094"/>
            <a:chExt cx="11771081" cy="2989306"/>
          </a:xfrm>
        </p:grpSpPr>
        <p:grpSp>
          <p:nvGrpSpPr>
            <p:cNvPr id="18" name="Group 17"/>
            <p:cNvGrpSpPr/>
            <p:nvPr/>
          </p:nvGrpSpPr>
          <p:grpSpPr>
            <a:xfrm>
              <a:off x="87543" y="2500322"/>
              <a:ext cx="3505200" cy="1752600"/>
              <a:chOff x="303443" y="2286000"/>
              <a:chExt cx="3505200" cy="17526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303443" y="2286000"/>
                <a:ext cx="3505200" cy="1752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55843" y="2368909"/>
                <a:ext cx="3200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Laser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03443" y="2996009"/>
                    <a:ext cx="3505200" cy="40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 marL="285750" indent="-285750">
                      <a:buFont typeface="Courier New" panose="02070309020205020404" pitchFamily="49" charset="0"/>
                      <a:buChar char="o"/>
                    </a:pPr>
                    <a:r>
                      <a:rPr lang="en-US" dirty="0" smtClean="0"/>
                      <a:t>Assumed H-Polarized</a:t>
                    </a:r>
                  </a:p>
                  <a:p>
                    <a:pPr marL="285750" indent="-285750">
                      <a:buFont typeface="Courier New" panose="02070309020205020404" pitchFamily="49" charset="0"/>
                      <a:buChar char="o"/>
                    </a:pPr>
                    <a:r>
                      <a:rPr lang="en-US" dirty="0"/>
                      <a:t>Jones Vector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dirty="0" smtClean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43" y="2996009"/>
                    <a:ext cx="3505200" cy="4078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59701" b="-537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8353424" y="2499131"/>
              <a:ext cx="3505200" cy="2508398"/>
              <a:chOff x="8353424" y="1912739"/>
              <a:chExt cx="3505200" cy="250839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353424" y="1912739"/>
                <a:ext cx="3505200" cy="2508398"/>
                <a:chOff x="227012" y="2285329"/>
                <a:chExt cx="3505200" cy="1753271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227012" y="2286000"/>
                  <a:ext cx="3505200" cy="1752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79412" y="2285329"/>
                  <a:ext cx="32004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C00000"/>
                      </a:solidFill>
                    </a:rPr>
                    <a:t>POLM</a:t>
                  </a:r>
                  <a:endParaRPr lang="en-US" sz="2000" b="1" dirty="0" smtClean="0">
                    <a:solidFill>
                      <a:srgbClr val="C00000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27012" y="2567000"/>
                      <a:ext cx="3505200" cy="6130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Jones Matrix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012" y="2567000"/>
                      <a:ext cx="3505200" cy="613053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6" name="Picture 2" descr="Image result for polarization modulato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825" y="3440881"/>
                <a:ext cx="3200400" cy="98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4048124" y="2497094"/>
              <a:ext cx="3532188" cy="2989306"/>
              <a:chOff x="4048124" y="1910702"/>
              <a:chExt cx="3532188" cy="298930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48124" y="1910702"/>
                <a:ext cx="3532188" cy="2510433"/>
                <a:chOff x="200024" y="2283744"/>
                <a:chExt cx="3532188" cy="175485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227012" y="2286000"/>
                  <a:ext cx="3505200" cy="1752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8584" y="2283744"/>
                      <a:ext cx="3200400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𝑳𝒊𝒏𝒆𝒂𝒓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𝑯𝒐𝒓𝒛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𝑷𝒐𝒍𝒂𝒓𝒊𝒛𝒆𝒓</m:t>
                            </m:r>
                          </m:oMath>
                        </m:oMathPara>
                      </a14:m>
                      <a:endParaRPr lang="en-US" sz="2000" b="1" dirty="0" smtClean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584" y="2283744"/>
                      <a:ext cx="3200400" cy="40011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00024" y="2643252"/>
                      <a:ext cx="3505200" cy="387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Jones Matrix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24" y="2643252"/>
                      <a:ext cx="3505200" cy="387438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09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8" name="Picture 4" descr="Image result for fiber polarizer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1352" y="2658185"/>
                <a:ext cx="3448960" cy="2241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1304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POLARIZATION CONTROLLER (PC)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5262" y="965200"/>
            <a:ext cx="11798300" cy="4966513"/>
            <a:chOff x="-65088" y="965200"/>
            <a:chExt cx="11798300" cy="496651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12" y="990600"/>
              <a:ext cx="6705600" cy="1727200"/>
            </a:xfrm>
            <a:prstGeom prst="rect">
              <a:avLst/>
            </a:prstGeom>
          </p:spPr>
        </p:pic>
        <p:pic>
          <p:nvPicPr>
            <p:cNvPr id="2052" name="Picture 4" descr="Image result for fiber polarization controll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965200"/>
              <a:ext cx="4648200" cy="269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-65088" y="2971800"/>
                  <a:ext cx="8534400" cy="29599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marL="285750" indent="-285750" algn="just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Introduced by Lefevre in 1980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Popular PC which is commercially manufactured and made available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Can be used to change state of light between all states of polarization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Jones matrix: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𝑄𝑊𝑃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𝐻𝑊𝑃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𝑄𝑊𝑃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dirty="0" smtClean="0"/>
                </a:p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Rotation Matrix: Half-wave plate fixed at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90°</m:t>
                      </m:r>
                    </m:oMath>
                  </a14:m>
                  <a:r>
                    <a:rPr lang="en-IN" dirty="0"/>
                    <a:t>.</a:t>
                  </a:r>
                  <a:r>
                    <a:rPr lang="en-IN" dirty="0" smtClean="0"/>
                    <a:t> </a:t>
                  </a:r>
                  <a:r>
                    <a:rPr lang="en-IN" dirty="0" smtClean="0"/>
                    <a:t/>
                  </a:r>
                  <a:br>
                    <a:rPr lang="en-IN" dirty="0" smtClean="0"/>
                  </a:br>
                  <a:r>
                    <a:rPr lang="en-IN" dirty="0" smtClean="0"/>
                    <a:t>The </a:t>
                  </a:r>
                  <a:r>
                    <a:rPr lang="en-IN" dirty="0" smtClean="0"/>
                    <a:t>Jones matrix is: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dirty="0" smtClean="0"/>
                    <a:t>Circular Rotation: Quarter wave plates are respectively rotated at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90°</m:t>
                      </m:r>
                    </m:oMath>
                  </a14:m>
                  <a:r>
                    <a:rPr lang="en-US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−90°</m:t>
                      </m:r>
                    </m:oMath>
                  </a14:m>
                  <a:r>
                    <a:rPr lang="en-US" dirty="0" smtClean="0"/>
                    <a:t>. </a:t>
                  </a:r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r>
                    <a:rPr lang="en-US" dirty="0" smtClean="0"/>
                    <a:t>The </a:t>
                  </a:r>
                  <a:r>
                    <a:rPr lang="en-US" dirty="0" smtClean="0"/>
                    <a:t>Jones matrix is: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5088" y="2971800"/>
                  <a:ext cx="8534400" cy="29599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90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8901112" y="990600"/>
            <a:ext cx="3200400" cy="2514600"/>
          </a:xfrm>
          <a:prstGeom prst="wedgeRoundRectCallout">
            <a:avLst>
              <a:gd name="adj1" fmla="val -75198"/>
              <a:gd name="adj2" fmla="val 441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8837612" y="3962400"/>
            <a:ext cx="3263900" cy="2209800"/>
          </a:xfrm>
          <a:prstGeom prst="wedgeRoundRectCallout">
            <a:avLst>
              <a:gd name="adj1" fmla="val -120436"/>
              <a:gd name="adj2" fmla="val -12126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23812" y="3962400"/>
            <a:ext cx="2984500" cy="2209800"/>
          </a:xfrm>
          <a:prstGeom prst="wedgeRoundRectCallout">
            <a:avLst>
              <a:gd name="adj1" fmla="val 107584"/>
              <a:gd name="adj2" fmla="val -1037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23812" y="990600"/>
            <a:ext cx="2984500" cy="2514600"/>
          </a:xfrm>
          <a:prstGeom prst="wedgeRoundRectCallout">
            <a:avLst>
              <a:gd name="adj1" fmla="val 74911"/>
              <a:gd name="adj2" fmla="val 5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POLM based Up-Conversion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2" y="1828800"/>
            <a:ext cx="5829300" cy="3010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1102886"/>
            <a:ext cx="2857500" cy="2402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3962400"/>
            <a:ext cx="2984500" cy="2209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12" y="4118864"/>
            <a:ext cx="3200400" cy="2015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12" y="1102886"/>
            <a:ext cx="3086460" cy="2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2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643" y="1219200"/>
            <a:ext cx="9143538" cy="3697465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Highlight limitations of Electronics based transceiver and discuss the requirements for the Photonics based design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Design Photonic based Up and Down Converter using MZM and Study its Linearity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Design Photonic transceiver based on Polarization Modulator. Study its Linearity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Comparative analysis BTB and down conversion data network utilizing Photonic based transceiver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8901112" y="990600"/>
            <a:ext cx="3200400" cy="2514600"/>
          </a:xfrm>
          <a:prstGeom prst="wedgeRoundRectCallout">
            <a:avLst>
              <a:gd name="adj1" fmla="val -65674"/>
              <a:gd name="adj2" fmla="val 170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8837612" y="3962400"/>
            <a:ext cx="3263900" cy="2209800"/>
          </a:xfrm>
          <a:prstGeom prst="wedgeRoundRectCallout">
            <a:avLst>
              <a:gd name="adj1" fmla="val -123549"/>
              <a:gd name="adj2" fmla="val -12241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23812" y="3962400"/>
            <a:ext cx="2984500" cy="2209800"/>
          </a:xfrm>
          <a:prstGeom prst="wedgeRoundRectCallout">
            <a:avLst>
              <a:gd name="adj1" fmla="val 107584"/>
              <a:gd name="adj2" fmla="val -1037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23812" y="990600"/>
            <a:ext cx="2984500" cy="2514600"/>
          </a:xfrm>
          <a:prstGeom prst="wedgeRoundRectCallout">
            <a:avLst>
              <a:gd name="adj1" fmla="val 74911"/>
              <a:gd name="adj2" fmla="val 5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POLM based Down-Conversion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1102886"/>
            <a:ext cx="2857500" cy="2402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4" y="1848612"/>
            <a:ext cx="5625979" cy="30083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4010914"/>
            <a:ext cx="2903538" cy="21231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12" y="4010914"/>
            <a:ext cx="3200400" cy="21612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93" y="1039114"/>
            <a:ext cx="3287713" cy="2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979612" y="2362200"/>
            <a:ext cx="36576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ular Callout 18"/>
              <p:cNvSpPr/>
              <p:nvPr/>
            </p:nvSpPr>
            <p:spPr>
              <a:xfrm>
                <a:off x="6753454" y="1079912"/>
                <a:ext cx="1905000" cy="1143000"/>
              </a:xfrm>
              <a:prstGeom prst="wedgeRoundRectCallout">
                <a:avLst>
                  <a:gd name="adj1" fmla="val -110833"/>
                  <a:gd name="adj2" fmla="val 100277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I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 err="1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Rounded 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54" y="1079912"/>
                <a:ext cx="1905000" cy="1143000"/>
              </a:xfrm>
              <a:prstGeom prst="wedgeRoundRectCallout">
                <a:avLst>
                  <a:gd name="adj1" fmla="val -110833"/>
                  <a:gd name="adj2" fmla="val 10027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Jones matrix of POLM based Transceiver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ular Callout 15"/>
              <p:cNvSpPr/>
              <p:nvPr/>
            </p:nvSpPr>
            <p:spPr>
              <a:xfrm>
                <a:off x="3884612" y="3200400"/>
                <a:ext cx="2209800" cy="838200"/>
              </a:xfrm>
              <a:prstGeom prst="wedgeRoundRectCallout">
                <a:avLst>
                  <a:gd name="adj1" fmla="val -53500"/>
                  <a:gd name="adj2" fmla="val -73056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12" y="3200400"/>
                <a:ext cx="2209800" cy="838200"/>
              </a:xfrm>
              <a:prstGeom prst="wedgeRoundRectCallout">
                <a:avLst>
                  <a:gd name="adj1" fmla="val -53500"/>
                  <a:gd name="adj2" fmla="val -73056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ular Callout 8"/>
              <p:cNvSpPr/>
              <p:nvPr/>
            </p:nvSpPr>
            <p:spPr>
              <a:xfrm>
                <a:off x="227012" y="838200"/>
                <a:ext cx="1066800" cy="5181600"/>
              </a:xfrm>
              <a:prstGeom prst="wedgeRoundRectCallout">
                <a:avLst>
                  <a:gd name="adj1" fmla="val 111310"/>
                  <a:gd name="adj2" fmla="val -11274"/>
                  <a:gd name="adj3" fmla="val 16667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</a:rPr>
                  <a:t>Input: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𝐿𝑂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𝐿𝑂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</m:e>
                    </m:d>
                  </m:oMath>
                </a14:m>
                <a:endParaRPr lang="en-US" dirty="0" err="1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Rounded 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838200"/>
                <a:ext cx="1066800" cy="5181600"/>
              </a:xfrm>
              <a:prstGeom prst="wedgeRoundRectCallout">
                <a:avLst>
                  <a:gd name="adj1" fmla="val 111310"/>
                  <a:gd name="adj2" fmla="val -11274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ular Callout 9"/>
              <p:cNvSpPr/>
              <p:nvPr/>
            </p:nvSpPr>
            <p:spPr>
              <a:xfrm>
                <a:off x="2132012" y="1143000"/>
                <a:ext cx="1905000" cy="1143000"/>
              </a:xfrm>
              <a:prstGeom prst="wedgeRoundRectCallout">
                <a:avLst>
                  <a:gd name="adj1" fmla="val -9500"/>
                  <a:gd name="adj2" fmla="val 94722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12" y="1143000"/>
                <a:ext cx="1905000" cy="1143000"/>
              </a:xfrm>
              <a:prstGeom prst="wedgeRoundRectCallout">
                <a:avLst>
                  <a:gd name="adj1" fmla="val -9500"/>
                  <a:gd name="adj2" fmla="val 94722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ular Callout 17"/>
              <p:cNvSpPr/>
              <p:nvPr/>
            </p:nvSpPr>
            <p:spPr>
              <a:xfrm>
                <a:off x="4456227" y="1143000"/>
                <a:ext cx="1905000" cy="1143000"/>
              </a:xfrm>
              <a:prstGeom prst="wedgeRoundRectCallout">
                <a:avLst>
                  <a:gd name="adj1" fmla="val -34833"/>
                  <a:gd name="adj2" fmla="val 95833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I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ounded 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27" y="1143000"/>
                <a:ext cx="1905000" cy="1143000"/>
              </a:xfrm>
              <a:prstGeom prst="wedgeRoundRectCallout">
                <a:avLst>
                  <a:gd name="adj1" fmla="val -34833"/>
                  <a:gd name="adj2" fmla="val 95833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ular Callout 25"/>
              <p:cNvSpPr/>
              <p:nvPr/>
            </p:nvSpPr>
            <p:spPr>
              <a:xfrm>
                <a:off x="7847012" y="3200400"/>
                <a:ext cx="4191000" cy="1600200"/>
              </a:xfrm>
              <a:prstGeom prst="wedgeRoundRectCallout">
                <a:avLst>
                  <a:gd name="adj1" fmla="val -75985"/>
                  <a:gd name="adj2" fmla="val -66071"/>
                  <a:gd name="adj3" fmla="val 16667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func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)]−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func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  <a:p>
                <a:pPr algn="ctr"/>
                <a:endParaRPr lang="en-US" dirty="0" err="1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Rounded 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12" y="3200400"/>
                <a:ext cx="4191000" cy="1600200"/>
              </a:xfrm>
              <a:prstGeom prst="wedgeRoundRectCallout">
                <a:avLst>
                  <a:gd name="adj1" fmla="val -75985"/>
                  <a:gd name="adj2" fmla="val -66071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1370012" y="5321712"/>
            <a:ext cx="7239000" cy="926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43" y="2349912"/>
            <a:ext cx="7162800" cy="2971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05" y="5334000"/>
            <a:ext cx="71756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ular Callout 1"/>
              <p:cNvSpPr/>
              <p:nvPr/>
            </p:nvSpPr>
            <p:spPr>
              <a:xfrm>
                <a:off x="6018212" y="990600"/>
                <a:ext cx="6019800" cy="2362200"/>
              </a:xfrm>
              <a:prstGeom prst="wedgeRoundRectCallout">
                <a:avLst>
                  <a:gd name="adj1" fmla="val -78105"/>
                  <a:gd name="adj2" fmla="val 59462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𝑜𝑝𝑡𝑖𝑐𝑎𝑙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𝑐𝑎𝑟𝑟𝑖𝑒𝑟</m:t>
                        </m:r>
                      </m:e>
                    </m:d>
                    <m:r>
                      <a:rPr lang="en-I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 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}</m:t>
                        </m:r>
                      </m:e>
                      <m:sup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C00000"/>
                    </a:solidFill>
                  </a:rPr>
                  <a:t>	</a:t>
                </a:r>
                <a:endParaRPr lang="en-IN" sz="1600" dirty="0">
                  <a:solidFill>
                    <a:srgbClr val="C00000"/>
                  </a:solidFill>
                </a:endParaRPr>
              </a:p>
              <a:p>
                <a:endParaRPr lang="en-IN" sz="16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r>
                      <a:rPr lang="en-I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 2 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}</m:t>
                        </m:r>
                      </m:e>
                      <m:sup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C00000"/>
                    </a:solidFill>
                  </a:rPr>
                  <a:t>	</a:t>
                </a:r>
                <a:endParaRPr lang="en-IN" sz="1600" dirty="0">
                  <a:solidFill>
                    <a:srgbClr val="C00000"/>
                  </a:solidFill>
                </a:endParaRPr>
              </a:p>
              <a:p>
                <a:endParaRPr lang="en-US" sz="16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r>
                      <a:rPr lang="en-I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 2 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}</m:t>
                        </m:r>
                      </m:e>
                      <m:sup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C00000"/>
                    </a:solidFill>
                  </a:rPr>
                  <a:t>	</a:t>
                </a:r>
                <a:endParaRPr lang="en-IN" sz="1600" dirty="0">
                  <a:solidFill>
                    <a:srgbClr val="C00000"/>
                  </a:solidFill>
                </a:endParaRPr>
              </a:p>
              <a:p>
                <a:endParaRPr lang="en-US" sz="16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I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{ 2 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}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err="1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Rounded 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2" y="990600"/>
                <a:ext cx="6019800" cy="2362200"/>
              </a:xfrm>
              <a:prstGeom prst="wedgeRoundRectCallout">
                <a:avLst>
                  <a:gd name="adj1" fmla="val -78105"/>
                  <a:gd name="adj2" fmla="val 59462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ular Callout 3"/>
              <p:cNvSpPr/>
              <p:nvPr/>
            </p:nvSpPr>
            <p:spPr>
              <a:xfrm>
                <a:off x="6018212" y="3810000"/>
                <a:ext cx="6019800" cy="2349912"/>
              </a:xfrm>
              <a:prstGeom prst="wedgeRoundRectCallout">
                <a:avLst>
                  <a:gd name="adj1" fmla="val -63914"/>
                  <a:gd name="adj2" fmla="val -55413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{ 2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	</a:t>
                </a:r>
                <a:endParaRPr lang="en-IN" dirty="0" smtClean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{ 2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	</a:t>
                </a:r>
                <a:endParaRPr lang="en-IN" dirty="0" smtClean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{ 2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  <a:p>
                <a:pPr algn="ctr"/>
                <a:endParaRPr lang="en-US" dirty="0" err="1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2" y="3810000"/>
                <a:ext cx="6019800" cy="2349912"/>
              </a:xfrm>
              <a:prstGeom prst="wedgeRoundRectCallout">
                <a:avLst>
                  <a:gd name="adj1" fmla="val -63914"/>
                  <a:gd name="adj2" fmla="val -55413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03212" y="3111500"/>
            <a:ext cx="31242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3124200"/>
            <a:ext cx="5981700" cy="3035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Spectral Power in POLM based Transceiver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6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Linearity Performance of POLM based 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990600"/>
            <a:ext cx="10744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Assess the Linearity region of the transceiver and find the Input Third Order Intercept (TOI).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Obtain maximum linear RF power can be applied which is marked by TOI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5542" y="1829959"/>
            <a:ext cx="5132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b="1" dirty="0" smtClean="0"/>
              <a:t>OFF</a:t>
            </a:r>
            <a:endParaRPr lang="en-US" sz="16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-839788" y="5754259"/>
            <a:ext cx="613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CONCLUSION: </a:t>
            </a:r>
            <a:r>
              <a:rPr lang="en-US" i="1" dirty="0" smtClean="0"/>
              <a:t>TOI is lower than 4V MZM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867207"/>
            <a:ext cx="5829300" cy="301044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865812" y="1829959"/>
            <a:ext cx="6748619" cy="4386689"/>
            <a:chOff x="2872503" y="1396529"/>
            <a:chExt cx="6748619" cy="47183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503" y="1396529"/>
              <a:ext cx="6748619" cy="47183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564619" y="1443731"/>
              <a:ext cx="10595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4V </a:t>
              </a:r>
              <a:r>
                <a:rPr lang="en-US" sz="2000" b="0" cap="none" spc="0" dirty="0" err="1" smtClean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PolM</a:t>
              </a:r>
              <a:endParaRPr lang="en-US" sz="20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15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BER measurement fo</a:t>
            </a:r>
            <a:r>
              <a:rPr lang="en-US" dirty="0" smtClean="0"/>
              <a:t>r POLM based 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1003300"/>
            <a:ext cx="10744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Comparative analysis of BER for BTB and Data Down-conversion network designed.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Provides a comparative analysis of the quality of the transceiver.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2312" y="5955268"/>
            <a:ext cx="1074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CONCLUSION: </a:t>
            </a:r>
            <a:r>
              <a:rPr lang="en-US" i="1" dirty="0" smtClean="0"/>
              <a:t>Power penalty is about 2 to 2.5 dB, which is better than MZM based Transceiver.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0" y="1926630"/>
            <a:ext cx="3612324" cy="2004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2" y="3918344"/>
            <a:ext cx="3626612" cy="194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42" y="1600199"/>
            <a:ext cx="6296669" cy="4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543" y="381000"/>
            <a:ext cx="9981738" cy="609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Conclusions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6112" y="838200"/>
            <a:ext cx="10896600" cy="55750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Quadrature biased MZM is found to be stable for Frequency generation, Photonic based up and down conversion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A high TOI of 47.8 dBm (4 V MZM) and 51.2 dBm (8 V MZM) makes it suitable for use in Interferometry based Radar.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Maximum power penalty from BER comparison, </a:t>
            </a:r>
            <a:r>
              <a:rPr lang="en-US" sz="2400" dirty="0" smtClean="0"/>
              <a:t>is 3 </a:t>
            </a:r>
            <a:r>
              <a:rPr lang="en-US" sz="2400" dirty="0" smtClean="0"/>
              <a:t>dB for MZM based transceiver.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Polarization based transceiver is also designed to overcome Bias Drift problem of MZM.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Polarization Modulator based Transceiver exhibit a 38.25 dBm TOI, can improve detection precision of interferometry based Radar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Maximum power penalty estimated from BER plot, is 2.5 dB.</a:t>
            </a:r>
          </a:p>
        </p:txBody>
      </p:sp>
    </p:spTree>
    <p:extLst>
      <p:ext uri="{BB962C8B-B14F-4D97-AF65-F5344CB8AC3E}">
        <p14:creationId xmlns:p14="http://schemas.microsoft.com/office/powerpoint/2010/main" val="7201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543" y="381000"/>
            <a:ext cx="9981738" cy="609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506" y="990600"/>
            <a:ext cx="11961812" cy="535531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IN" dirty="0"/>
              <a:t>[1] M. Skolnik, “Introduction to Radar Systems”, MGH Publishers, India (2014).</a:t>
            </a:r>
            <a:endParaRPr lang="en-US" dirty="0"/>
          </a:p>
          <a:p>
            <a:pPr algn="just"/>
            <a:r>
              <a:rPr lang="en-IN" dirty="0"/>
              <a:t>[2] C. Nguyen, S. Kim, “Theory, Analysis and Design of Interferometric Sensors”, Springer (2012).</a:t>
            </a:r>
            <a:endParaRPr lang="en-US" dirty="0"/>
          </a:p>
          <a:p>
            <a:pPr algn="just"/>
            <a:r>
              <a:rPr lang="en-IN" dirty="0"/>
              <a:t>[3] S. Pinna, S. </a:t>
            </a:r>
            <a:r>
              <a:rPr lang="en-IN" dirty="0" err="1"/>
              <a:t>Melo</a:t>
            </a:r>
            <a:r>
              <a:rPr lang="en-IN" dirty="0"/>
              <a:t>, F. </a:t>
            </a:r>
            <a:r>
              <a:rPr lang="en-IN" dirty="0" err="1"/>
              <a:t>Laghezza</a:t>
            </a:r>
            <a:r>
              <a:rPr lang="en-IN" dirty="0"/>
              <a:t>, F. </a:t>
            </a:r>
            <a:r>
              <a:rPr lang="en-IN" dirty="0" err="1"/>
              <a:t>Scotti</a:t>
            </a:r>
            <a:r>
              <a:rPr lang="en-IN" dirty="0"/>
              <a:t>, E. </a:t>
            </a:r>
            <a:r>
              <a:rPr lang="en-IN" dirty="0" err="1"/>
              <a:t>Lazzeri</a:t>
            </a:r>
            <a:r>
              <a:rPr lang="en-IN" dirty="0"/>
              <a:t>, M. </a:t>
            </a:r>
            <a:r>
              <a:rPr lang="en-IN" dirty="0" err="1"/>
              <a:t>Scaffadi</a:t>
            </a:r>
            <a:r>
              <a:rPr lang="en-IN" dirty="0"/>
              <a:t>, P. </a:t>
            </a:r>
            <a:r>
              <a:rPr lang="en-IN" dirty="0" err="1"/>
              <a:t>Gelfi</a:t>
            </a:r>
            <a:r>
              <a:rPr lang="en-IN" dirty="0"/>
              <a:t>, A. </a:t>
            </a:r>
            <a:r>
              <a:rPr lang="en-IN" dirty="0" err="1"/>
              <a:t>Bogoni</a:t>
            </a:r>
            <a:r>
              <a:rPr lang="en-IN" dirty="0"/>
              <a:t>, “Photonics based radar for sub-mm displacement sensing”, IEEE Journal of Selected Topics in Quantum Mechanics (2016).</a:t>
            </a:r>
            <a:endParaRPr lang="en-US" dirty="0"/>
          </a:p>
          <a:p>
            <a:pPr algn="just"/>
            <a:r>
              <a:rPr lang="en-IN" dirty="0"/>
              <a:t>[4] J. Yao, “Microwave Photonics”, Vol. 27 (3), Journal of </a:t>
            </a:r>
            <a:r>
              <a:rPr lang="en-IN" dirty="0" err="1"/>
              <a:t>Lightwave</a:t>
            </a:r>
            <a:r>
              <a:rPr lang="en-IN" dirty="0"/>
              <a:t> Technology (2009).</a:t>
            </a:r>
            <a:endParaRPr lang="en-US" dirty="0"/>
          </a:p>
          <a:p>
            <a:pPr algn="just"/>
            <a:r>
              <a:rPr lang="en-IN" dirty="0"/>
              <a:t>[5] R. Yu, V. R. </a:t>
            </a:r>
            <a:r>
              <a:rPr lang="en-IN" dirty="0" err="1"/>
              <a:t>Supradeepa</a:t>
            </a:r>
            <a:r>
              <a:rPr lang="en-IN" dirty="0"/>
              <a:t>, C. M. Long, D. E. </a:t>
            </a:r>
            <a:r>
              <a:rPr lang="en-IN" dirty="0" err="1"/>
              <a:t>Leaird</a:t>
            </a:r>
            <a:r>
              <a:rPr lang="en-IN" dirty="0"/>
              <a:t>, A. M. Weiner, “Generation of very flat optical frequency combs from continuous-wave lasers using cascaded intensity and phase modulators driven by tailored radio frequency waveforms”, Optics Letters, </a:t>
            </a:r>
            <a:r>
              <a:rPr lang="en-IN" dirty="0" err="1"/>
              <a:t>Vol</a:t>
            </a:r>
            <a:r>
              <a:rPr lang="en-IN" dirty="0"/>
              <a:t> 35 (19) (2010</a:t>
            </a:r>
            <a:r>
              <a:rPr lang="en-IN" dirty="0" smtClean="0"/>
              <a:t>).</a:t>
            </a:r>
          </a:p>
          <a:p>
            <a:pPr algn="just"/>
            <a:r>
              <a:rPr lang="en-IN" dirty="0"/>
              <a:t>[6] Vincent J. </a:t>
            </a:r>
            <a:r>
              <a:rPr lang="en-IN" dirty="0" err="1"/>
              <a:t>Urick</a:t>
            </a:r>
            <a:r>
              <a:rPr lang="en-IN" dirty="0"/>
              <a:t> Jr., Jason D. McKinney, Keith J. Williams, “Fundamentals of Microwave Photonics”, Wiley Publishers (2015).</a:t>
            </a:r>
            <a:endParaRPr lang="en-US" dirty="0"/>
          </a:p>
          <a:p>
            <a:pPr algn="just"/>
            <a:r>
              <a:rPr lang="en-IN" dirty="0"/>
              <a:t>[7] Takahiro </a:t>
            </a:r>
            <a:r>
              <a:rPr lang="en-IN" dirty="0" err="1"/>
              <a:t>Numai</a:t>
            </a:r>
            <a:r>
              <a:rPr lang="en-IN" dirty="0"/>
              <a:t>, “Fundamentals of Semiconductor Lasers”, Second Edition, Springer (2015).</a:t>
            </a:r>
            <a:endParaRPr lang="en-US" dirty="0"/>
          </a:p>
          <a:p>
            <a:pPr algn="just"/>
            <a:r>
              <a:rPr lang="en-IN" dirty="0"/>
              <a:t>[8] G. K. </a:t>
            </a:r>
            <a:r>
              <a:rPr lang="en-IN" dirty="0" err="1"/>
              <a:t>Gopalakrishnan</a:t>
            </a:r>
            <a:r>
              <a:rPr lang="en-IN" dirty="0"/>
              <a:t>, “Microwave-Optical Mixing in LiNbO</a:t>
            </a:r>
            <a:r>
              <a:rPr lang="en-IN" baseline="-25000" dirty="0"/>
              <a:t>3</a:t>
            </a:r>
            <a:r>
              <a:rPr lang="en-IN" dirty="0"/>
              <a:t> Modulators”, IEEE Transactions on Microwave Theory and Techniques (1993), Vol. 41 (12), Page 2383 – 2391.</a:t>
            </a:r>
            <a:endParaRPr lang="en-US" dirty="0"/>
          </a:p>
          <a:p>
            <a:pPr algn="just"/>
            <a:r>
              <a:rPr lang="en-IN" dirty="0"/>
              <a:t>[9] C. Li, Y. Wang, W. Wang, Z. </a:t>
            </a:r>
            <a:r>
              <a:rPr lang="en-IN" dirty="0" err="1"/>
              <a:t>Xu</a:t>
            </a:r>
            <a:r>
              <a:rPr lang="en-IN" dirty="0"/>
              <a:t>, B. Zhao, H. Wang, D. Tang, “Widely </a:t>
            </a:r>
            <a:r>
              <a:rPr lang="en-IN" dirty="0" err="1"/>
              <a:t>Tunable</a:t>
            </a:r>
            <a:r>
              <a:rPr lang="en-IN" dirty="0"/>
              <a:t> Optoelectronic Oscillator Using a Dispersion-Induced Single </a:t>
            </a:r>
            <a:r>
              <a:rPr lang="en-IN" dirty="0" err="1"/>
              <a:t>Bandpass</a:t>
            </a:r>
            <a:r>
              <a:rPr lang="en-IN" dirty="0"/>
              <a:t> MPF”, IEEE Photonics Technology Letters (2017), Vol. 30(1), Page 7 – 10.</a:t>
            </a:r>
            <a:endParaRPr lang="en-US" dirty="0"/>
          </a:p>
          <a:p>
            <a:pPr algn="just"/>
            <a:r>
              <a:rPr lang="en-IN" dirty="0"/>
              <a:t>[10] G. Tong, T. Jin, H. Chi, X. Zhu, T. Lai, X. Wu, “A Novel Optoelectronic Oscillator Based on </a:t>
            </a:r>
            <a:r>
              <a:rPr lang="en-IN" dirty="0" err="1"/>
              <a:t>Brillouin</a:t>
            </a:r>
            <a:r>
              <a:rPr lang="en-IN" dirty="0"/>
              <a:t>-Induced Slow Light Effect”, IEEE Photonics Technology Letters(2017), Vol. 29(16), Page 1375 – 2017.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 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4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543" y="381000"/>
            <a:ext cx="9981738" cy="609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506" y="948690"/>
            <a:ext cx="11961812" cy="59093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[11] E. </a:t>
            </a:r>
            <a:r>
              <a:rPr lang="en-IN" dirty="0" err="1"/>
              <a:t>Sackinger</a:t>
            </a:r>
            <a:r>
              <a:rPr lang="en-IN" dirty="0"/>
              <a:t>, “Broadband Circuits for Optical Fiber Communications”, Wiley Publishers (2005).</a:t>
            </a:r>
            <a:endParaRPr lang="en-US" dirty="0"/>
          </a:p>
          <a:p>
            <a:r>
              <a:rPr lang="en-IN" dirty="0"/>
              <a:t>[12] H. Nagata, K. </a:t>
            </a:r>
            <a:r>
              <a:rPr lang="en-IN" dirty="0" err="1"/>
              <a:t>Kiuchi</a:t>
            </a:r>
            <a:r>
              <a:rPr lang="en-IN" dirty="0"/>
              <a:t>, and S. </a:t>
            </a:r>
            <a:r>
              <a:rPr lang="en-IN" dirty="0" err="1"/>
              <a:t>Kazumasa</a:t>
            </a:r>
            <a:r>
              <a:rPr lang="en-IN" dirty="0"/>
              <a:t>, “Studies of thermal drift as a source of output instabilities in Ti: LiNbO3 optical modulators,” Journal of </a:t>
            </a:r>
            <a:r>
              <a:rPr lang="en-IN" dirty="0" err="1"/>
              <a:t>Lightwave</a:t>
            </a:r>
            <a:r>
              <a:rPr lang="en-IN" dirty="0"/>
              <a:t> Technology, vol. 75, no. 9, pp. 4762–4764 (1994).</a:t>
            </a:r>
            <a:endParaRPr lang="en-US" dirty="0"/>
          </a:p>
          <a:p>
            <a:r>
              <a:rPr lang="en-IN" dirty="0"/>
              <a:t>[13] E. Wooten, K. </a:t>
            </a:r>
            <a:r>
              <a:rPr lang="en-IN" dirty="0" err="1"/>
              <a:t>Kissa</a:t>
            </a:r>
            <a:r>
              <a:rPr lang="en-IN" dirty="0"/>
              <a:t>, A. Yi-Yan, E. Murphy, D. </a:t>
            </a:r>
            <a:r>
              <a:rPr lang="en-IN" dirty="0" err="1"/>
              <a:t>Lafaw</a:t>
            </a:r>
            <a:r>
              <a:rPr lang="en-IN" dirty="0"/>
              <a:t>, P. </a:t>
            </a:r>
            <a:r>
              <a:rPr lang="en-IN" dirty="0" err="1"/>
              <a:t>Hallemeier</a:t>
            </a:r>
            <a:r>
              <a:rPr lang="en-IN" dirty="0"/>
              <a:t>, D. </a:t>
            </a:r>
            <a:r>
              <a:rPr lang="en-IN" dirty="0" err="1"/>
              <a:t>Maack</a:t>
            </a:r>
            <a:r>
              <a:rPr lang="en-IN" dirty="0"/>
              <a:t>, D. </a:t>
            </a:r>
            <a:r>
              <a:rPr lang="en-IN" dirty="0" err="1"/>
              <a:t>Attanasio</a:t>
            </a:r>
            <a:r>
              <a:rPr lang="en-IN" dirty="0"/>
              <a:t>, D. Fritz, G. </a:t>
            </a:r>
            <a:r>
              <a:rPr lang="en-IN" dirty="0" err="1"/>
              <a:t>McBrien</a:t>
            </a:r>
            <a:r>
              <a:rPr lang="en-IN" dirty="0"/>
              <a:t>, and D. </a:t>
            </a:r>
            <a:r>
              <a:rPr lang="en-IN" dirty="0" err="1"/>
              <a:t>Bossi</a:t>
            </a:r>
            <a:r>
              <a:rPr lang="en-IN" dirty="0"/>
              <a:t>, “A review of lithium niobate modulators for fiber-optic communications systems,” IEEE Journal of Selected Topics Quantum Electron., vol. 6, no. 1, pp. 69–82 (2000).</a:t>
            </a:r>
            <a:endParaRPr lang="en-US" dirty="0"/>
          </a:p>
          <a:p>
            <a:r>
              <a:rPr lang="en-IN" dirty="0"/>
              <a:t>[14] </a:t>
            </a:r>
            <a:r>
              <a:rPr lang="en-IN" dirty="0" err="1"/>
              <a:t>Yejun</a:t>
            </a:r>
            <a:r>
              <a:rPr lang="en-IN" dirty="0"/>
              <a:t> Fu, </a:t>
            </a:r>
            <a:r>
              <a:rPr lang="en-IN" dirty="0" err="1"/>
              <a:t>Xiupu</a:t>
            </a:r>
            <a:r>
              <a:rPr lang="en-IN" dirty="0"/>
              <a:t> Zhang, </a:t>
            </a:r>
            <a:r>
              <a:rPr lang="en-IN" dirty="0" err="1"/>
              <a:t>Bouchaib</a:t>
            </a:r>
            <a:r>
              <a:rPr lang="en-IN" dirty="0"/>
              <a:t> </a:t>
            </a:r>
            <a:r>
              <a:rPr lang="en-IN" dirty="0" err="1"/>
              <a:t>Hraimel</a:t>
            </a:r>
            <a:r>
              <a:rPr lang="en-IN" dirty="0"/>
              <a:t>, </a:t>
            </a:r>
            <a:r>
              <a:rPr lang="en-IN" dirty="0" err="1"/>
              <a:t>Taijun</a:t>
            </a:r>
            <a:r>
              <a:rPr lang="en-IN" dirty="0"/>
              <a:t> Liu, </a:t>
            </a:r>
            <a:r>
              <a:rPr lang="en-IN" dirty="0" err="1"/>
              <a:t>Dongya</a:t>
            </a:r>
            <a:r>
              <a:rPr lang="en-IN" dirty="0"/>
              <a:t> </a:t>
            </a:r>
            <a:r>
              <a:rPr lang="en-IN" dirty="0" err="1"/>
              <a:t>Shen</a:t>
            </a:r>
            <a:r>
              <a:rPr lang="en-IN" dirty="0"/>
              <a:t>, “Mach-</a:t>
            </a:r>
            <a:r>
              <a:rPr lang="en-IN" dirty="0" err="1"/>
              <a:t>Zehnder</a:t>
            </a:r>
            <a:r>
              <a:rPr lang="en-IN" dirty="0"/>
              <a:t>”, IEEE Microwave Magazine, 1527-3342/13 (Nov-Dec 2013).</a:t>
            </a:r>
            <a:endParaRPr lang="en-US" dirty="0"/>
          </a:p>
          <a:p>
            <a:r>
              <a:rPr lang="en-IN" dirty="0"/>
              <a:t>[15] E. Wooten, K. </a:t>
            </a:r>
            <a:r>
              <a:rPr lang="en-IN" dirty="0" err="1"/>
              <a:t>Kissa</a:t>
            </a:r>
            <a:r>
              <a:rPr lang="en-IN" dirty="0"/>
              <a:t>, A. Yi-Yan, E. Murphy, D. </a:t>
            </a:r>
            <a:r>
              <a:rPr lang="en-IN" dirty="0" err="1"/>
              <a:t>Lafaw</a:t>
            </a:r>
            <a:r>
              <a:rPr lang="en-IN" dirty="0"/>
              <a:t>, P. </a:t>
            </a:r>
            <a:r>
              <a:rPr lang="en-IN" dirty="0" err="1"/>
              <a:t>Hallemeier</a:t>
            </a:r>
            <a:r>
              <a:rPr lang="en-IN" dirty="0"/>
              <a:t>, D. </a:t>
            </a:r>
            <a:r>
              <a:rPr lang="en-IN" dirty="0" err="1"/>
              <a:t>Maack</a:t>
            </a:r>
            <a:r>
              <a:rPr lang="en-IN" dirty="0"/>
              <a:t>, D. </a:t>
            </a:r>
            <a:r>
              <a:rPr lang="en-IN" dirty="0" err="1"/>
              <a:t>Attanasio</a:t>
            </a:r>
            <a:r>
              <a:rPr lang="en-IN" dirty="0"/>
              <a:t>, D. Fritz, G. </a:t>
            </a:r>
            <a:r>
              <a:rPr lang="en-IN" dirty="0" err="1"/>
              <a:t>McBrien</a:t>
            </a:r>
            <a:r>
              <a:rPr lang="en-IN" dirty="0"/>
              <a:t>, and D. </a:t>
            </a:r>
            <a:r>
              <a:rPr lang="en-IN" dirty="0" err="1"/>
              <a:t>Bossi</a:t>
            </a:r>
            <a:r>
              <a:rPr lang="en-IN" dirty="0"/>
              <a:t>, “A review of lithium niobate modulators for fiber-optic communications systems,” IEEE Journal of Selected Topics Quantum Electron., vol. 6, no. 1, pp. 69–82 (2000).</a:t>
            </a:r>
            <a:endParaRPr lang="en-US" dirty="0"/>
          </a:p>
          <a:p>
            <a:r>
              <a:rPr lang="en-IN" dirty="0"/>
              <a:t>[16] M. </a:t>
            </a:r>
            <a:r>
              <a:rPr lang="en-IN" dirty="0" err="1"/>
              <a:t>Salvestrini</a:t>
            </a:r>
            <a:r>
              <a:rPr lang="en-IN" dirty="0"/>
              <a:t>, G. </a:t>
            </a:r>
            <a:r>
              <a:rPr lang="en-IN" dirty="0" err="1"/>
              <a:t>Guilbert</a:t>
            </a:r>
            <a:r>
              <a:rPr lang="en-IN" dirty="0"/>
              <a:t>, and S. </a:t>
            </a:r>
            <a:r>
              <a:rPr lang="en-IN" dirty="0" err="1"/>
              <a:t>Gille</a:t>
            </a:r>
            <a:r>
              <a:rPr lang="en-IN" dirty="0"/>
              <a:t>, “Analysis and control of the dc drift in LiNbO3-based Mach-</a:t>
            </a:r>
            <a:r>
              <a:rPr lang="en-IN" dirty="0" err="1"/>
              <a:t>Zehnder</a:t>
            </a:r>
            <a:r>
              <a:rPr lang="en-IN" dirty="0"/>
              <a:t> modulators,” Journal of </a:t>
            </a:r>
            <a:r>
              <a:rPr lang="en-IN" dirty="0" err="1"/>
              <a:t>Lightwave</a:t>
            </a:r>
            <a:r>
              <a:rPr lang="en-IN" dirty="0"/>
              <a:t> Technology, vol. 29, no. 10, pp. 1522–1534 (2011).</a:t>
            </a:r>
            <a:endParaRPr lang="en-US" dirty="0"/>
          </a:p>
          <a:p>
            <a:r>
              <a:rPr lang="en-IN" dirty="0"/>
              <a:t>[17] H.C. Lefevre, “Single-Mode Fibre Fractional Wave Devices and Polarization Controllers”, Electronics Letters, Vol. 16, No. 20 (1980).</a:t>
            </a:r>
            <a:endParaRPr lang="en-US" dirty="0"/>
          </a:p>
          <a:p>
            <a:r>
              <a:rPr lang="en-IN" dirty="0"/>
              <a:t>[18] R. Ulrich, A. Simon, “Polarization optics of twisted single mode fibers', Applied Optics, Vol.18, pp. 2241-2251 (1979).</a:t>
            </a:r>
            <a:endParaRPr lang="en-US" dirty="0"/>
          </a:p>
          <a:p>
            <a:r>
              <a:rPr lang="en-IN" dirty="0"/>
              <a:t>[19] E. </a:t>
            </a:r>
            <a:r>
              <a:rPr lang="en-IN" dirty="0" err="1"/>
              <a:t>Colitt</a:t>
            </a:r>
            <a:r>
              <a:rPr lang="en-IN" dirty="0"/>
              <a:t>, “Polarized light in Fiber Optics”, The </a:t>
            </a:r>
            <a:r>
              <a:rPr lang="en-IN" dirty="0" err="1"/>
              <a:t>PolaWave</a:t>
            </a:r>
            <a:r>
              <a:rPr lang="en-IN" dirty="0"/>
              <a:t> Group (2003).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 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2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543" y="2819400"/>
            <a:ext cx="9981738" cy="609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FEATURES OF MICROWAVE PHOTONICS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7754" y="1143000"/>
            <a:ext cx="9143538" cy="3697465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Can generate high quality signals required for applications like Interferometric Radar, High Precision and Sensitive applications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Generated frequency can span from microwave to millimeter wave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Simultaneous coherent waveform can be generated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Nonlinearity can be used for implementing complex data processing algorithm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i="1" dirty="0" smtClean="0"/>
              <a:t>Frequency translation (up and down conversion) can be implemented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INTERFEROMETRY BASED RADAR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28" y="990600"/>
            <a:ext cx="6705369" cy="21210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41312" y="3006914"/>
            <a:ext cx="11506200" cy="1639240"/>
            <a:chOff x="303212" y="3219250"/>
            <a:chExt cx="11506200" cy="1639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3212" y="3219250"/>
                  <a:ext cx="11506200" cy="4939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+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lang="en-US" dirty="0" smtClean="0"/>
                    <a:t>D, for f</a:t>
                  </a:r>
                  <a:r>
                    <a:rPr lang="en-US" baseline="-25000" dirty="0" smtClean="0"/>
                    <a:t>1</a:t>
                  </a:r>
                  <a:r>
                    <a:rPr lang="en-US" dirty="0" smtClean="0"/>
                    <a:t>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lang="en-US" dirty="0"/>
                    <a:t>D </a:t>
                  </a:r>
                  <a:r>
                    <a:rPr lang="en-US" dirty="0" smtClean="0"/>
                    <a:t>for f</a:t>
                  </a:r>
                  <a:r>
                    <a:rPr lang="en-US" baseline="-25000" dirty="0" smtClean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12" y="3219250"/>
                  <a:ext cx="11506200" cy="4939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52501" y="3648248"/>
                  <a:ext cx="8752011" cy="6189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𝑖𝑓𝑓𝑒𝑟𝑒𝑛𝑡𝑖𝑎𝑙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𝑃h𝑎𝑠𝑒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𝑚𝑒𝑎𝑠𝑢𝑟𝑒𝑑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𝐼𝑛𝑡𝑒𝑟𝑓𝑒𝑟𝑒𝑛𝑐𝑒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501" y="3648248"/>
                  <a:ext cx="8752011" cy="618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3368" y="4191000"/>
                  <a:ext cx="8504444" cy="667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𝑛𝑎𝑚𝑏𝑖𝑔𝑢𝑜𝑢𝑠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𝐷𝑖𝑝𝑙𝑎𝑐𝑒𝑚𝑒𝑛𝑡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∆∅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150 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𝐺𝐻𝑧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368" y="4191000"/>
                  <a:ext cx="8504444" cy="66749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627062" y="4662719"/>
            <a:ext cx="10934700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Atmospheric attenuation is frequency dependent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Received signal SNR must be high </a:t>
            </a:r>
            <a:r>
              <a:rPr lang="en-US" b="1" i="1" dirty="0" smtClean="0"/>
              <a:t>(Use Step-Frequency CW Radar)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Transmitted frequencies must be of high quality (Coherent and Low Phase Noise) </a:t>
            </a:r>
            <a:r>
              <a:rPr lang="en-US" b="1" i="1" dirty="0" smtClean="0"/>
              <a:t>(Use Microwave Photonics)</a:t>
            </a:r>
          </a:p>
        </p:txBody>
      </p:sp>
    </p:spTree>
    <p:extLst>
      <p:ext uri="{BB962C8B-B14F-4D97-AF65-F5344CB8AC3E}">
        <p14:creationId xmlns:p14="http://schemas.microsoft.com/office/powerpoint/2010/main" val="6819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143538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MICROWAVE PHOTONICS FREQUENCY GENERATION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4585" y="889713"/>
            <a:ext cx="5126402" cy="3517934"/>
            <a:chOff x="164585" y="889713"/>
            <a:chExt cx="5126402" cy="3517934"/>
          </a:xfrm>
        </p:grpSpPr>
        <p:grpSp>
          <p:nvGrpSpPr>
            <p:cNvPr id="8" name="Group 7"/>
            <p:cNvGrpSpPr/>
            <p:nvPr/>
          </p:nvGrpSpPr>
          <p:grpSpPr>
            <a:xfrm>
              <a:off x="164585" y="889713"/>
              <a:ext cx="5057962" cy="3517934"/>
              <a:chOff x="219319" y="153781"/>
              <a:chExt cx="5057962" cy="351793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212" y="1340468"/>
                <a:ext cx="4808146" cy="1981379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19319" y="153781"/>
                <a:ext cx="22799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r>
                  <a:rPr lang="en-US" b="1" dirty="0" smtClean="0"/>
                  <a:t>Optical Heterodyning: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1746" y="3302383"/>
                <a:ext cx="49955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Independent Laser Sources leads to Phase Noise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612" y="958288"/>
              <a:ext cx="1485696" cy="14975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956232"/>
              <a:ext cx="1482575" cy="1499616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2970212" y="2455848"/>
              <a:ext cx="152400" cy="289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332854" y="2455848"/>
              <a:ext cx="80352" cy="2897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42" y="1158158"/>
            <a:ext cx="1512397" cy="1499616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5594215" y="921417"/>
            <a:ext cx="6274025" cy="5272479"/>
            <a:chOff x="5594215" y="921417"/>
            <a:chExt cx="6274025" cy="527247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224" y="2300612"/>
              <a:ext cx="6024312" cy="347540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594215" y="5824564"/>
              <a:ext cx="6274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 smtClean="0"/>
                <a:t>Highly Coherent and low phase noise of generated microwave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229" y="1158158"/>
              <a:ext cx="1465917" cy="14996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388" y="921417"/>
              <a:ext cx="1371336" cy="1379195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7967146" y="2455848"/>
              <a:ext cx="870466" cy="61124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285412" y="2252066"/>
              <a:ext cx="609600" cy="81502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809412" y="2600727"/>
              <a:ext cx="0" cy="18188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1369584" y="4419600"/>
              <a:ext cx="43982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66224" y="889713"/>
            <a:ext cx="2622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Optical Comb generation:</a:t>
            </a:r>
          </a:p>
        </p:txBody>
      </p:sp>
    </p:spTree>
    <p:extLst>
      <p:ext uri="{BB962C8B-B14F-4D97-AF65-F5344CB8AC3E}">
        <p14:creationId xmlns:p14="http://schemas.microsoft.com/office/powerpoint/2010/main" val="30172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ular Callout 34"/>
              <p:cNvSpPr/>
              <p:nvPr/>
            </p:nvSpPr>
            <p:spPr>
              <a:xfrm>
                <a:off x="7864143" y="1304146"/>
                <a:ext cx="3183269" cy="1343130"/>
              </a:xfrm>
              <a:prstGeom prst="wedgeRoundRectCallout">
                <a:avLst>
                  <a:gd name="adj1" fmla="val -89333"/>
                  <a:gd name="adj2" fmla="val 79773"/>
                  <a:gd name="adj3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i="1" dirty="0" smtClean="0">
                    <a:solidFill>
                      <a:srgbClr val="7030A0"/>
                    </a:solidFill>
                  </a:rPr>
                  <a:t>Optical Spectral Power: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err="1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143" y="1304146"/>
                <a:ext cx="3183269" cy="1343130"/>
              </a:xfrm>
              <a:prstGeom prst="wedgeRoundRectCallout">
                <a:avLst>
                  <a:gd name="adj1" fmla="val -89333"/>
                  <a:gd name="adj2" fmla="val 7977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5891961" y="1091184"/>
            <a:ext cx="1486688" cy="2033016"/>
            <a:chOff x="5891961" y="1091184"/>
            <a:chExt cx="1486688" cy="203301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961" y="1091184"/>
              <a:ext cx="1486688" cy="149961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6551612" y="2590800"/>
              <a:ext cx="0" cy="533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Callout 31"/>
              <p:cNvSpPr/>
              <p:nvPr/>
            </p:nvSpPr>
            <p:spPr>
              <a:xfrm>
                <a:off x="0" y="4113707"/>
                <a:ext cx="3579812" cy="1676400"/>
              </a:xfrm>
              <a:prstGeom prst="wedgeEllipseCallout">
                <a:avLst>
                  <a:gd name="adj1" fmla="val 67310"/>
                  <a:gd name="adj2" fmla="val -86238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MZM is Quadrature Biased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°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32" name="Oval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3707"/>
                <a:ext cx="3579812" cy="1676400"/>
              </a:xfrm>
              <a:prstGeom prst="wedgeEllipseCallout">
                <a:avLst>
                  <a:gd name="adj1" fmla="val 67310"/>
                  <a:gd name="adj2" fmla="val -86238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143538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MICROWAVE PHOTONICS FREQUENCY GENERATION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590800"/>
            <a:ext cx="5872075" cy="30458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91184"/>
            <a:ext cx="1491071" cy="1499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ular Callout 16"/>
              <p:cNvSpPr/>
              <p:nvPr/>
            </p:nvSpPr>
            <p:spPr>
              <a:xfrm>
                <a:off x="8532813" y="5105400"/>
                <a:ext cx="3505199" cy="1091184"/>
              </a:xfrm>
              <a:prstGeom prst="wedgeRoundRectCallout">
                <a:avLst>
                  <a:gd name="adj1" fmla="val -72470"/>
                  <a:gd name="adj2" fmla="val -204297"/>
                  <a:gd name="adj3" fmla="val 16667"/>
                </a:avLst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i="1" dirty="0" smtClean="0">
                    <a:solidFill>
                      <a:srgbClr val="002060"/>
                    </a:solidFill>
                  </a:rPr>
                  <a:t>Electrical </a:t>
                </a:r>
                <a:r>
                  <a:rPr lang="en-US" b="1" i="1" dirty="0" smtClean="0">
                    <a:solidFill>
                      <a:srgbClr val="002060"/>
                    </a:solidFill>
                  </a:rPr>
                  <a:t>Spectral Power: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err="1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813" y="5105400"/>
                <a:ext cx="3505199" cy="1091184"/>
              </a:xfrm>
              <a:prstGeom prst="wedgeRoundRectCallout">
                <a:avLst>
                  <a:gd name="adj1" fmla="val -72470"/>
                  <a:gd name="adj2" fmla="val -204297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41" y="3657600"/>
            <a:ext cx="1499616" cy="14996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467" y="2983992"/>
            <a:ext cx="1512470" cy="149961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60812" y="25908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89883" y="3733800"/>
            <a:ext cx="41392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94611" y="3352800"/>
            <a:ext cx="1147675" cy="4572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Callout 32"/>
              <p:cNvSpPr/>
              <p:nvPr/>
            </p:nvSpPr>
            <p:spPr>
              <a:xfrm>
                <a:off x="0" y="2133599"/>
                <a:ext cx="2894012" cy="990601"/>
              </a:xfrm>
              <a:prstGeom prst="wedgeEllipseCallout">
                <a:avLst>
                  <a:gd name="adj1" fmla="val 60316"/>
                  <a:gd name="adj2" fmla="val 50269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Laser: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 err="1" smtClean="0"/>
              </a:p>
            </p:txBody>
          </p:sp>
        </mc:Choice>
        <mc:Fallback>
          <p:sp>
            <p:nvSpPr>
              <p:cNvPr id="33" name="Oval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599"/>
                <a:ext cx="2894012" cy="990601"/>
              </a:xfrm>
              <a:prstGeom prst="wedgeEllipseCallout">
                <a:avLst>
                  <a:gd name="adj1" fmla="val 60316"/>
                  <a:gd name="adj2" fmla="val 50269"/>
                </a:avLst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ular Callout 33"/>
              <p:cNvSpPr/>
              <p:nvPr/>
            </p:nvSpPr>
            <p:spPr>
              <a:xfrm>
                <a:off x="6671817" y="4584700"/>
                <a:ext cx="2013395" cy="432816"/>
              </a:xfrm>
              <a:prstGeom prst="wedgeRoundRectCallout">
                <a:avLst>
                  <a:gd name="adj1" fmla="val -67394"/>
                  <a:gd name="adj2" fmla="val -48322"/>
                  <a:gd name="adj3" fmla="val 16667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̃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17" y="4584700"/>
                <a:ext cx="2013395" cy="432816"/>
              </a:xfrm>
              <a:prstGeom prst="wedgeRoundRectCallout">
                <a:avLst>
                  <a:gd name="adj1" fmla="val -67394"/>
                  <a:gd name="adj2" fmla="val -48322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332412" y="4038600"/>
            <a:ext cx="914400" cy="445008"/>
            <a:chOff x="5332412" y="4038600"/>
            <a:chExt cx="914400" cy="44500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2412" y="4483608"/>
              <a:ext cx="9144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3052" y="4038600"/>
              <a:ext cx="853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b="1" dirty="0" smtClean="0"/>
                <a:t>60 GHz</a:t>
              </a:r>
              <a:endParaRPr lang="en-US" b="1" dirty="0" smtClean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6661693" y="1627234"/>
            <a:ext cx="34711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8745" y="1182226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60 GHz</a:t>
            </a:r>
            <a:endParaRPr lang="en-US" b="1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56893" y="1600200"/>
            <a:ext cx="34711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066212" y="3297538"/>
            <a:ext cx="914400" cy="445008"/>
            <a:chOff x="5332412" y="4038600"/>
            <a:chExt cx="914400" cy="445008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5332412" y="4483608"/>
              <a:ext cx="9144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63052" y="4038600"/>
              <a:ext cx="853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b="1" dirty="0" smtClean="0"/>
                <a:t>60 GHz</a:t>
              </a:r>
              <a:endParaRPr lang="en-US" b="1" dirty="0" smtClean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0812" y="1066800"/>
            <a:ext cx="2975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External (MZM) Modulation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096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914400"/>
            <a:ext cx="10744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A schematic that can be used to do UP AND DOWN-CONVERSION, without a lot of design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Much lower phase noise than electrical counterpart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RF and LO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Scalability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391728"/>
            <a:ext cx="4083194" cy="2445892"/>
            <a:chOff x="0" y="3601279"/>
            <a:chExt cx="4083194" cy="24458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47610"/>
              <a:ext cx="4083194" cy="17995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79412" y="3601279"/>
              <a:ext cx="31105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b="1" dirty="0" smtClean="0"/>
                <a:t>RF Mixer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</a:t>
              </a:r>
              <a:r>
                <a:rPr lang="en-US" i="1" dirty="0" smtClean="0"/>
                <a:t>Basis for Photonic Transceiver</a:t>
              </a:r>
              <a:r>
                <a:rPr lang="en-US" dirty="0" smtClean="0"/>
                <a:t>)</a:t>
              </a:r>
              <a:endParaRPr lang="en-US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99691" y="2328803"/>
            <a:ext cx="4669867" cy="2086011"/>
            <a:chOff x="3759478" y="2210182"/>
            <a:chExt cx="4669867" cy="20860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478" y="2925128"/>
              <a:ext cx="4669867" cy="13710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39324" y="2210182"/>
              <a:ext cx="35917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b="1" dirty="0" smtClean="0"/>
                <a:t>Direct Modulation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</a:t>
              </a:r>
              <a:r>
                <a:rPr lang="en-US" i="1" dirty="0" smtClean="0"/>
                <a:t>Pros.: Simple, Low Cost)</a:t>
              </a:r>
            </a:p>
            <a:p>
              <a:r>
                <a:rPr lang="en-US" i="1" dirty="0" smtClean="0"/>
                <a:t>(Cons.: Limited Bandwidth, Chirping</a:t>
              </a:r>
              <a:r>
                <a:rPr lang="en-US" dirty="0" smtClean="0"/>
                <a:t>)</a:t>
              </a:r>
              <a:endParaRPr lang="en-US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7812" y="3432962"/>
            <a:ext cx="5442535" cy="2702662"/>
            <a:chOff x="6627812" y="3432962"/>
            <a:chExt cx="5442535" cy="270266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4114800"/>
              <a:ext cx="5442535" cy="202082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364657" y="3432962"/>
              <a:ext cx="324552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Ext. Mod. with Multiple Laser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i="1" dirty="0"/>
                <a:t>Pros.: </a:t>
              </a:r>
              <a:r>
                <a:rPr lang="en-US" i="1" dirty="0" err="1" smtClean="0"/>
                <a:t>mmWave</a:t>
              </a:r>
              <a:r>
                <a:rPr lang="en-US" i="1" dirty="0" smtClean="0"/>
                <a:t> LO capable)</a:t>
              </a:r>
              <a:endParaRPr lang="en-US" i="1" dirty="0"/>
            </a:p>
            <a:p>
              <a:r>
                <a:rPr lang="en-US" i="1" dirty="0"/>
                <a:t>(Cons.: </a:t>
              </a:r>
              <a:r>
                <a:rPr lang="en-US" i="1" dirty="0" smtClean="0"/>
                <a:t>High Phase Noise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74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TRANSCEIVER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312" y="914400"/>
            <a:ext cx="10744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A schematic that can be used to do UP AND DOWN-CONVERSION, without a lot of design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Much lower phase noise than electrical counterpart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RF and LO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Scalability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0772" y="2590800"/>
            <a:ext cx="5638800" cy="2893413"/>
            <a:chOff x="424207" y="2928441"/>
            <a:chExt cx="5638800" cy="28934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07" y="3810000"/>
              <a:ext cx="5638800" cy="201185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89012" y="2928441"/>
              <a:ext cx="3505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Ext. Mod. With Single Mod.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i="1" dirty="0"/>
                <a:t>Pros.: </a:t>
              </a:r>
              <a:r>
                <a:rPr lang="en-US" i="1" dirty="0" smtClean="0"/>
                <a:t>High Bandwidth and Speed)</a:t>
              </a:r>
              <a:endParaRPr lang="en-US" i="1" dirty="0"/>
            </a:p>
            <a:p>
              <a:r>
                <a:rPr lang="en-US" i="1" dirty="0"/>
                <a:t>(Cons.: </a:t>
              </a:r>
              <a:r>
                <a:rPr lang="en-US" i="1" dirty="0" smtClean="0"/>
                <a:t>Limited LO-RF Isolation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89612" y="2391728"/>
            <a:ext cx="6324600" cy="3092485"/>
            <a:chOff x="5789612" y="2391728"/>
            <a:chExt cx="6324600" cy="3092485"/>
          </a:xfrm>
        </p:grpSpPr>
        <p:sp>
          <p:nvSpPr>
            <p:cNvPr id="19" name="Rectangle 18"/>
            <p:cNvSpPr/>
            <p:nvPr/>
          </p:nvSpPr>
          <p:spPr>
            <a:xfrm>
              <a:off x="5789612" y="2391728"/>
              <a:ext cx="6324600" cy="3092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942012" y="2587992"/>
              <a:ext cx="6096000" cy="2746007"/>
              <a:chOff x="527989" y="3000487"/>
              <a:chExt cx="5535018" cy="236586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90" y="3798417"/>
                <a:ext cx="5410117" cy="1567938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27989" y="3000487"/>
                <a:ext cx="5535018" cy="556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Ext. Mod. With Cascaded Mod.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i="1" dirty="0"/>
                  <a:t>Pros.: </a:t>
                </a:r>
                <a:r>
                  <a:rPr lang="en-US" i="1" dirty="0" smtClean="0"/>
                  <a:t>High Bandwidth, Speed, Isolation; Any LO stage useable)</a:t>
                </a:r>
                <a:endParaRPr 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16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143538" cy="609600"/>
          </a:xfrm>
        </p:spPr>
        <p:txBody>
          <a:bodyPr/>
          <a:lstStyle/>
          <a:p>
            <a:pPr algn="ctr"/>
            <a:r>
              <a:rPr lang="en-US" dirty="0" smtClean="0"/>
              <a:t>MZM based Up and Down-Conversion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5147" y="873309"/>
            <a:ext cx="1678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Schematic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2" y="1377088"/>
            <a:ext cx="6934201" cy="49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2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1312</TotalTime>
  <Words>1671</Words>
  <Application>Microsoft Office PowerPoint</Application>
  <PresentationFormat>Custom</PresentationFormat>
  <Paragraphs>230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Project planning overview presentation</vt:lpstr>
      <vt:lpstr>PowerPoint Presentation</vt:lpstr>
      <vt:lpstr>OBJECTIVE</vt:lpstr>
      <vt:lpstr>FEATURES OF MICROWAVE PHOTONICS</vt:lpstr>
      <vt:lpstr>INTERFEROMETRY BASED RADAR</vt:lpstr>
      <vt:lpstr>MICROWAVE PHOTONICS FREQUENCY GENERATION</vt:lpstr>
      <vt:lpstr>MICROWAVE PHOTONICS FREQUENCY GENERATION</vt:lpstr>
      <vt:lpstr>TRANSCEIVER</vt:lpstr>
      <vt:lpstr>TRANSCEIVER</vt:lpstr>
      <vt:lpstr>MZM based Up and Down-Conversion</vt:lpstr>
      <vt:lpstr>MZM based Up-Conversion</vt:lpstr>
      <vt:lpstr>MZM based Up-Conversion</vt:lpstr>
      <vt:lpstr>MZM based Down-Conversion</vt:lpstr>
      <vt:lpstr>Linearity Performance of MZM based Transceiver</vt:lpstr>
      <vt:lpstr>Back-To-Back (BTB) Network using MZM based Transceiver</vt:lpstr>
      <vt:lpstr>MZM Down-conversion Data Network</vt:lpstr>
      <vt:lpstr>BER measurement for MZM based Transceiver</vt:lpstr>
      <vt:lpstr>FEATURES OF POLM BASED TRANSCEIVER</vt:lpstr>
      <vt:lpstr>POLARIZATION CONTROLLER (PC)</vt:lpstr>
      <vt:lpstr>POLM based Up-Conversion</vt:lpstr>
      <vt:lpstr>POLM based Down-Conversion</vt:lpstr>
      <vt:lpstr>Jones matrix of POLM based Transceiver</vt:lpstr>
      <vt:lpstr>Spectral Power in POLM based Transceiver</vt:lpstr>
      <vt:lpstr>Linearity Performance of POLM based Transceiver</vt:lpstr>
      <vt:lpstr>BER measurement for POLM based Transceiver</vt:lpstr>
      <vt:lpstr>Conclusions</vt:lpstr>
      <vt:lpstr>References</vt:lpstr>
      <vt:lpstr>References</vt:lpstr>
      <vt:lpstr>THANK YOU</vt:lpstr>
    </vt:vector>
  </TitlesOfParts>
  <Company>ARNAV MUKHOPADHYAY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ARNAV MUKHOPADHYAY</dc:creator>
  <cp:lastModifiedBy>ARNAV MUKHOPADHYAY</cp:lastModifiedBy>
  <cp:revision>391</cp:revision>
  <dcterms:created xsi:type="dcterms:W3CDTF">2018-05-14T16:05:03Z</dcterms:created>
  <dcterms:modified xsi:type="dcterms:W3CDTF">2018-05-16T19:31:49Z</dcterms:modified>
</cp:coreProperties>
</file>