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n" initials="Z" lastIdx="1" clrIdx="0">
    <p:extLst>
      <p:ext uri="{19B8F6BF-5375-455C-9EA6-DF929625EA0E}">
        <p15:presenceInfo xmlns:p15="http://schemas.microsoft.com/office/powerpoint/2012/main" userId="Z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472C4"/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49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25T00:28:03.176" idx="1">
    <p:pos x="7680" y="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F35E5-44ED-4F0E-BD5E-97CDD6027023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0A554-E838-4C32-8EDC-C627D9E0E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25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C276-69D3-7C89-8A92-11E68681B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4E598-4CB6-EF7C-4078-D18CDA620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F7CA-F850-10A7-7E5E-9A56444A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A564-DD16-4189-A589-0923318B03DC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19EEE-E5C6-C7D2-6243-33E05B58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9170F-D126-35C8-C747-F90BE0B1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A143-9AD9-49DB-B9A7-A23E2B65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20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EC7A-D107-58DA-CFC6-EB8A75B4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5D776-4182-A9D6-2E74-9D62E2E70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71FE4-8011-259B-BEC4-D90AAEC9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A564-DD16-4189-A589-0923318B03DC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F881C-AA45-EAF6-483A-DB0ACB2A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BAC8B-88BA-0FB7-E977-584F023A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A143-9AD9-49DB-B9A7-A23E2B65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95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3B2667-53E3-B985-A173-8E01FD3B8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A44ED-1554-D371-B06E-CC5D0D059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B4AF9-7DE9-138A-58C1-9DE0A6F9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A564-DD16-4189-A589-0923318B03DC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6403F-D927-3CF4-5CEE-D4F18FED3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77BC7-1BA1-1759-071A-C0B10230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A143-9AD9-49DB-B9A7-A23E2B65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11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9542-D6CC-4E6B-B785-DB262600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14332-D52A-E165-07CA-1B4BF9644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AF65E-2ABD-42D7-FB08-CA0B9E65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A564-DD16-4189-A589-0923318B03DC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5E374-9B01-9889-1B02-C950D000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A747C-EDAB-589C-ED40-BC303225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A143-9AD9-49DB-B9A7-A23E2B65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00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9565-3056-E838-24D2-41004EE4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CA482-F378-FE01-2CD6-7F6094922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86C0B-6F5D-38D4-609E-24E102679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A564-DD16-4189-A589-0923318B03DC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C4BBA-76D3-5A71-8FB7-11EB7B86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E179B-4C6C-BA06-A959-5926652D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A143-9AD9-49DB-B9A7-A23E2B65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33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36AB-F0DD-578E-D564-26999FB5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8BEC-85B3-981A-5639-3151CDF21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47165-F272-6F7C-3FDE-BE398A022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5CE2A-3847-B4F4-30D4-703E09B70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A564-DD16-4189-A589-0923318B03DC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A79F8-A260-A090-82DF-E0BF3208C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6E9CF-F87D-4CD8-8AB4-7888CA2B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A143-9AD9-49DB-B9A7-A23E2B65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72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9A69-D624-A028-020E-BCEE95B43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C4B54-9A16-7098-B82E-778EA5CB8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FDFE5-564D-92BE-D5C0-846E42890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60B29-C637-BD8A-4F42-A557DDDA8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04BFB5-F078-CBA8-BBBD-65391223E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3401C-8FB7-A8DD-BD7A-3832509D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A564-DD16-4189-A589-0923318B03DC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65FCA9-0BAB-E414-1CE1-8CA916B6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6A4FB5-6BE9-F666-F5B3-BF5C47E1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A143-9AD9-49DB-B9A7-A23E2B65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86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2E11-1680-2A11-AF2D-3438456C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753762-7B3C-E708-ECA7-AE11E508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A564-DD16-4189-A589-0923318B03DC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9AA26-6DDE-0241-4C9B-E99AB981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9BA7D-2F4D-A733-0B57-A5AE68E8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A143-9AD9-49DB-B9A7-A23E2B65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28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F1C52B-C8A0-656B-FD5F-70B10306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A564-DD16-4189-A589-0923318B03DC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86462-BFFC-0E3F-A049-2E5D3D28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D0AD8-B284-81FA-EA9C-E9D557DA0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A143-9AD9-49DB-B9A7-A23E2B65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07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1EE4-1613-1BA8-3180-7BDF445E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5B6FF-A265-B95C-BE79-CF60048E6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9F8D9-FF8B-81B2-0A1D-D28E93665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DFF7A-C44B-E63E-7020-EC0F25277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A564-DD16-4189-A589-0923318B03DC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7CCB5-9842-C713-A019-E207995F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ABCEF-66FE-ECBA-1E24-37434E5BD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A143-9AD9-49DB-B9A7-A23E2B65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53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0C09-632F-18A4-0562-57EC35B0F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CC9180-9648-4EA2-74D1-C5CADAF54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AC6D5-77EA-58AC-4E13-EF9755708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6939B-072F-9237-EFA4-84E6D4A9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A564-DD16-4189-A589-0923318B03DC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EB848-8C76-D7CE-8384-59E40949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C2F39-02D3-FBCC-1AAB-D017496C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A143-9AD9-49DB-B9A7-A23E2B65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1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898C93-0B15-E064-2D1B-6C82E171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27857-9891-5D69-A530-9BE23E06F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9C273-966C-469C-1968-26E2C88FE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AA564-DD16-4189-A589-0923318B03DC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71CBA-98A0-064B-103C-25E2599A7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D02C0-4734-FAD7-6879-547F7B08C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8A143-9AD9-49DB-B9A7-A23E2B65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06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hyperlink" Target="https://pixabay.com/en/smartphone-phone-mobile-application-183395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allpaperflare.com/group-of-people-huddling-up-cooperation-hands-handshake-team-wallpaper-aomrz/download/3840x216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s://www.wallpaperflare.com/group-of-people-huddling-up-cooperation-hands-handshake-team-wallpaper-aomrz/download/3840x216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wallpaperflare.com/group-of-people-huddling-up-cooperation-hands-handshake-team-wallpaper-aomrz/download/3840x216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wallpaperflare.com/group-of-people-huddling-up-cooperation-hands-handshake-team-wallpaper-aomrz/download/3840x2160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wallpaperflare.com/group-of-people-huddling-up-cooperation-hands-handshake-team-wallpaper-aomrz/download/3840x2160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wallpaperflare.com/group-of-people-huddling-up-cooperation-hands-handshake-team-wallpaper-aomrz/download/3840x2160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231F032B-5A7D-1C6E-F034-5D0E9F52E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281362" y="0"/>
            <a:ext cx="8910638" cy="6858000"/>
          </a:xfrm>
          <a:prstGeom prst="rect">
            <a:avLst/>
          </a:prstGeom>
        </p:spPr>
      </p:pic>
      <p:sp>
        <p:nvSpPr>
          <p:cNvPr id="17" name="Diagonal Stripe 16">
            <a:extLst>
              <a:ext uri="{FF2B5EF4-FFF2-40B4-BE49-F238E27FC236}">
                <a16:creationId xmlns:a16="http://schemas.microsoft.com/office/drawing/2014/main" id="{E818EC39-2AFC-9046-F0D7-228CCD0D6751}"/>
              </a:ext>
            </a:extLst>
          </p:cNvPr>
          <p:cNvSpPr/>
          <p:nvPr/>
        </p:nvSpPr>
        <p:spPr>
          <a:xfrm rot="5400000">
            <a:off x="9944100" y="-57150"/>
            <a:ext cx="2190750" cy="230505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Diagonal Stripe 17">
            <a:extLst>
              <a:ext uri="{FF2B5EF4-FFF2-40B4-BE49-F238E27FC236}">
                <a16:creationId xmlns:a16="http://schemas.microsoft.com/office/drawing/2014/main" id="{7016B33B-ED2F-7BB8-36FD-2212D87E2CB8}"/>
              </a:ext>
            </a:extLst>
          </p:cNvPr>
          <p:cNvSpPr/>
          <p:nvPr/>
        </p:nvSpPr>
        <p:spPr>
          <a:xfrm rot="10800000">
            <a:off x="9785104" y="4349701"/>
            <a:ext cx="2406896" cy="2508299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F5A42A-9243-058B-2F36-2B12E50164A3}"/>
              </a:ext>
            </a:extLst>
          </p:cNvPr>
          <p:cNvGrpSpPr/>
          <p:nvPr/>
        </p:nvGrpSpPr>
        <p:grpSpPr>
          <a:xfrm>
            <a:off x="-6527409" y="0"/>
            <a:ext cx="9903655" cy="6858000"/>
            <a:chOff x="0" y="0"/>
            <a:chExt cx="9903655" cy="6858000"/>
          </a:xfrm>
          <a:solidFill>
            <a:srgbClr val="00B050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943CF0-29BD-9A34-199C-B75C5249197C}"/>
                </a:ext>
              </a:extLst>
            </p:cNvPr>
            <p:cNvSpPr/>
            <p:nvPr/>
          </p:nvSpPr>
          <p:spPr>
            <a:xfrm>
              <a:off x="0" y="0"/>
              <a:ext cx="936908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43692B1-D469-4089-9F66-7AC7B7B34F38}"/>
                </a:ext>
              </a:extLst>
            </p:cNvPr>
            <p:cNvSpPr/>
            <p:nvPr/>
          </p:nvSpPr>
          <p:spPr>
            <a:xfrm>
              <a:off x="9242474" y="5950634"/>
              <a:ext cx="661181" cy="9073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Arial Black" panose="020B0A04020102020204" pitchFamily="34" charset="0"/>
                </a:rPr>
                <a:t>1</a:t>
              </a:r>
              <a:endParaRPr lang="en-IN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5722F5D-D323-6A61-F62C-4F1B1619DE3E}"/>
              </a:ext>
            </a:extLst>
          </p:cNvPr>
          <p:cNvGrpSpPr/>
          <p:nvPr/>
        </p:nvGrpSpPr>
        <p:grpSpPr>
          <a:xfrm>
            <a:off x="-7061981" y="0"/>
            <a:ext cx="9903655" cy="6858000"/>
            <a:chOff x="0" y="0"/>
            <a:chExt cx="9903655" cy="6858000"/>
          </a:xfrm>
          <a:solidFill>
            <a:srgbClr val="FFFF00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3DD098-47D3-3D0E-C147-0299ADC81C37}"/>
                </a:ext>
              </a:extLst>
            </p:cNvPr>
            <p:cNvSpPr/>
            <p:nvPr/>
          </p:nvSpPr>
          <p:spPr>
            <a:xfrm>
              <a:off x="0" y="0"/>
              <a:ext cx="936908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0000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EF276A-E4F3-F73B-8DA2-1C1827035CF0}"/>
                </a:ext>
              </a:extLst>
            </p:cNvPr>
            <p:cNvSpPr/>
            <p:nvPr/>
          </p:nvSpPr>
          <p:spPr>
            <a:xfrm>
              <a:off x="9242474" y="4937760"/>
              <a:ext cx="661181" cy="9073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2</a:t>
              </a:r>
              <a:endParaRPr lang="en-IN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FF5A42A-9243-058B-2F36-2B12E50164A3}"/>
              </a:ext>
            </a:extLst>
          </p:cNvPr>
          <p:cNvGrpSpPr/>
          <p:nvPr/>
        </p:nvGrpSpPr>
        <p:grpSpPr>
          <a:xfrm>
            <a:off x="-7596553" y="0"/>
            <a:ext cx="9903655" cy="6858000"/>
            <a:chOff x="0" y="0"/>
            <a:chExt cx="9903655" cy="6858000"/>
          </a:xfrm>
          <a:solidFill>
            <a:schemeClr val="accent4">
              <a:lumMod val="50000"/>
            </a:schemeClr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943CF0-29BD-9A34-199C-B75C5249197C}"/>
                </a:ext>
              </a:extLst>
            </p:cNvPr>
            <p:cNvSpPr/>
            <p:nvPr/>
          </p:nvSpPr>
          <p:spPr>
            <a:xfrm>
              <a:off x="0" y="0"/>
              <a:ext cx="936908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3692B1-D469-4089-9F66-7AC7B7B34F38}"/>
                </a:ext>
              </a:extLst>
            </p:cNvPr>
            <p:cNvSpPr/>
            <p:nvPr/>
          </p:nvSpPr>
          <p:spPr>
            <a:xfrm>
              <a:off x="9242474" y="3924886"/>
              <a:ext cx="661181" cy="9073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Arial Black" panose="020B0A04020102020204" pitchFamily="34" charset="0"/>
                </a:rPr>
                <a:t>3</a:t>
              </a:r>
              <a:endParaRPr lang="en-IN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73DD2B-3725-ABA9-5E5F-AEF4B85565DB}"/>
              </a:ext>
            </a:extLst>
          </p:cNvPr>
          <p:cNvGrpSpPr/>
          <p:nvPr/>
        </p:nvGrpSpPr>
        <p:grpSpPr>
          <a:xfrm>
            <a:off x="-8131125" y="0"/>
            <a:ext cx="9924758" cy="6858000"/>
            <a:chOff x="0" y="0"/>
            <a:chExt cx="9924758" cy="6858000"/>
          </a:xfrm>
          <a:solidFill>
            <a:srgbClr val="FF4343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F0A3E7-452F-C359-F528-374AE4599CD0}"/>
                </a:ext>
              </a:extLst>
            </p:cNvPr>
            <p:cNvSpPr/>
            <p:nvPr/>
          </p:nvSpPr>
          <p:spPr>
            <a:xfrm>
              <a:off x="0" y="0"/>
              <a:ext cx="936908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FFC01B5-8359-0163-4DF2-1F938DB519DA}"/>
                </a:ext>
              </a:extLst>
            </p:cNvPr>
            <p:cNvSpPr/>
            <p:nvPr/>
          </p:nvSpPr>
          <p:spPr>
            <a:xfrm>
              <a:off x="9263577" y="2912012"/>
              <a:ext cx="661181" cy="9073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Arial Black" panose="020B0A04020102020204" pitchFamily="34" charset="0"/>
                </a:rPr>
                <a:t>4</a:t>
              </a:r>
              <a:endPara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C28214D-8051-16AA-F952-5F8DB47BC21D}"/>
              </a:ext>
            </a:extLst>
          </p:cNvPr>
          <p:cNvGrpSpPr/>
          <p:nvPr/>
        </p:nvGrpSpPr>
        <p:grpSpPr>
          <a:xfrm>
            <a:off x="-8665697" y="0"/>
            <a:ext cx="9896623" cy="6858000"/>
            <a:chOff x="-2290688" y="-152400"/>
            <a:chExt cx="9896623" cy="6858000"/>
          </a:xfrm>
          <a:solidFill>
            <a:srgbClr val="00B0F0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0F7D6C-CAA9-A05C-95DD-140871424185}"/>
                </a:ext>
              </a:extLst>
            </p:cNvPr>
            <p:cNvSpPr/>
            <p:nvPr/>
          </p:nvSpPr>
          <p:spPr>
            <a:xfrm>
              <a:off x="-2290688" y="-152400"/>
              <a:ext cx="936908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5A4FC6F-9C7D-4898-7FA0-BF92F9C350FB}"/>
                </a:ext>
              </a:extLst>
            </p:cNvPr>
            <p:cNvSpPr/>
            <p:nvPr/>
          </p:nvSpPr>
          <p:spPr>
            <a:xfrm>
              <a:off x="6944754" y="1746738"/>
              <a:ext cx="661181" cy="9073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5">
                      <a:lumMod val="50000"/>
                    </a:schemeClr>
                  </a:solidFill>
                  <a:latin typeface="Arial Black" panose="020B0A04020102020204" pitchFamily="34" charset="0"/>
                </a:rPr>
                <a:t>5</a:t>
              </a:r>
              <a:endParaRPr lang="en-IN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E4D7CF9-B914-AC00-72C0-B68E27780EA6}"/>
              </a:ext>
            </a:extLst>
          </p:cNvPr>
          <p:cNvSpPr txBox="1"/>
          <p:nvPr/>
        </p:nvSpPr>
        <p:spPr>
          <a:xfrm>
            <a:off x="3632690" y="1515899"/>
            <a:ext cx="70353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How Screentime affects individual’s Life?</a:t>
            </a:r>
            <a:endParaRPr lang="en-IN" sz="5400" b="1" dirty="0">
              <a:solidFill>
                <a:srgbClr val="4472C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0D00A5-D48A-E831-A192-AFA0BB74610E}"/>
              </a:ext>
            </a:extLst>
          </p:cNvPr>
          <p:cNvSpPr txBox="1"/>
          <p:nvPr/>
        </p:nvSpPr>
        <p:spPr>
          <a:xfrm>
            <a:off x="3815934" y="5889527"/>
            <a:ext cx="2882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4472C4"/>
                </a:solidFill>
                <a:latin typeface="Baskerville Old Face" panose="02020602080505020303" pitchFamily="18" charset="0"/>
              </a:rPr>
              <a:t>By :- Avinash Sharma</a:t>
            </a:r>
            <a:endParaRPr lang="en-IN" sz="2400" dirty="0">
              <a:solidFill>
                <a:srgbClr val="4472C4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523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FF5A42A-9243-058B-2F36-2B12E50164A3}"/>
              </a:ext>
            </a:extLst>
          </p:cNvPr>
          <p:cNvGrpSpPr/>
          <p:nvPr/>
        </p:nvGrpSpPr>
        <p:grpSpPr>
          <a:xfrm>
            <a:off x="1823231" y="0"/>
            <a:ext cx="10398367" cy="6858000"/>
            <a:chOff x="0" y="0"/>
            <a:chExt cx="9903655" cy="6858000"/>
          </a:xfrm>
          <a:solidFill>
            <a:srgbClr val="92D050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943CF0-29BD-9A34-199C-B75C5249197C}"/>
                </a:ext>
              </a:extLst>
            </p:cNvPr>
            <p:cNvSpPr/>
            <p:nvPr/>
          </p:nvSpPr>
          <p:spPr>
            <a:xfrm>
              <a:off x="0" y="0"/>
              <a:ext cx="936908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43692B1-D469-4089-9F66-7AC7B7B34F38}"/>
                </a:ext>
              </a:extLst>
            </p:cNvPr>
            <p:cNvSpPr/>
            <p:nvPr/>
          </p:nvSpPr>
          <p:spPr>
            <a:xfrm>
              <a:off x="9242474" y="5950634"/>
              <a:ext cx="661181" cy="9073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Arial Black" panose="020B0A04020102020204" pitchFamily="34" charset="0"/>
                </a:rPr>
                <a:t>1</a:t>
              </a:r>
              <a:endParaRPr lang="en-IN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5722F5D-D323-6A61-F62C-4F1B1619DE3E}"/>
              </a:ext>
            </a:extLst>
          </p:cNvPr>
          <p:cNvGrpSpPr/>
          <p:nvPr/>
        </p:nvGrpSpPr>
        <p:grpSpPr>
          <a:xfrm>
            <a:off x="-6989058" y="0"/>
            <a:ext cx="9903655" cy="6858000"/>
            <a:chOff x="0" y="0"/>
            <a:chExt cx="9903655" cy="6858000"/>
          </a:xfrm>
          <a:solidFill>
            <a:srgbClr val="FFFF00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3DD098-47D3-3D0E-C147-0299ADC81C37}"/>
                </a:ext>
              </a:extLst>
            </p:cNvPr>
            <p:cNvSpPr/>
            <p:nvPr/>
          </p:nvSpPr>
          <p:spPr>
            <a:xfrm>
              <a:off x="0" y="0"/>
              <a:ext cx="936908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EF276A-E4F3-F73B-8DA2-1C1827035CF0}"/>
                </a:ext>
              </a:extLst>
            </p:cNvPr>
            <p:cNvSpPr/>
            <p:nvPr/>
          </p:nvSpPr>
          <p:spPr>
            <a:xfrm>
              <a:off x="9242474" y="4937760"/>
              <a:ext cx="661181" cy="9073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2</a:t>
              </a:r>
              <a:endParaRPr lang="en-IN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FF5A42A-9243-058B-2F36-2B12E50164A3}"/>
              </a:ext>
            </a:extLst>
          </p:cNvPr>
          <p:cNvGrpSpPr/>
          <p:nvPr/>
        </p:nvGrpSpPr>
        <p:grpSpPr>
          <a:xfrm>
            <a:off x="-7596553" y="0"/>
            <a:ext cx="9903655" cy="6858000"/>
            <a:chOff x="0" y="0"/>
            <a:chExt cx="9903655" cy="6858000"/>
          </a:xfrm>
          <a:solidFill>
            <a:schemeClr val="accent4">
              <a:lumMod val="50000"/>
            </a:schemeClr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943CF0-29BD-9A34-199C-B75C5249197C}"/>
                </a:ext>
              </a:extLst>
            </p:cNvPr>
            <p:cNvSpPr/>
            <p:nvPr/>
          </p:nvSpPr>
          <p:spPr>
            <a:xfrm>
              <a:off x="0" y="0"/>
              <a:ext cx="936908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3692B1-D469-4089-9F66-7AC7B7B34F38}"/>
                </a:ext>
              </a:extLst>
            </p:cNvPr>
            <p:cNvSpPr/>
            <p:nvPr/>
          </p:nvSpPr>
          <p:spPr>
            <a:xfrm>
              <a:off x="9242474" y="3924886"/>
              <a:ext cx="661181" cy="9073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Arial Black" panose="020B0A04020102020204" pitchFamily="34" charset="0"/>
                </a:rPr>
                <a:t>3</a:t>
              </a:r>
              <a:endParaRPr lang="en-IN" dirty="0">
                <a:latin typeface="Arial Black" panose="020B0A04020102020204" pitchFamily="34" charset="0"/>
              </a:endParaRPr>
            </a:p>
            <a:p>
              <a:pPr algn="ctr"/>
              <a:endParaRPr lang="en-IN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73DD2B-3725-ABA9-5E5F-AEF4B85565DB}"/>
              </a:ext>
            </a:extLst>
          </p:cNvPr>
          <p:cNvGrpSpPr/>
          <p:nvPr/>
        </p:nvGrpSpPr>
        <p:grpSpPr>
          <a:xfrm>
            <a:off x="-8131125" y="0"/>
            <a:ext cx="9924758" cy="6858000"/>
            <a:chOff x="0" y="0"/>
            <a:chExt cx="9924758" cy="6858000"/>
          </a:xfrm>
          <a:solidFill>
            <a:srgbClr val="FF4343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F0A3E7-452F-C359-F528-374AE4599CD0}"/>
                </a:ext>
              </a:extLst>
            </p:cNvPr>
            <p:cNvSpPr/>
            <p:nvPr/>
          </p:nvSpPr>
          <p:spPr>
            <a:xfrm>
              <a:off x="0" y="0"/>
              <a:ext cx="936908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FFC01B5-8359-0163-4DF2-1F938DB519DA}"/>
                </a:ext>
              </a:extLst>
            </p:cNvPr>
            <p:cNvSpPr/>
            <p:nvPr/>
          </p:nvSpPr>
          <p:spPr>
            <a:xfrm>
              <a:off x="9263577" y="2912012"/>
              <a:ext cx="661181" cy="9073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Arial Black" panose="020B0A04020102020204" pitchFamily="34" charset="0"/>
                </a:rPr>
                <a:t>4</a:t>
              </a:r>
              <a:endParaRPr lang="en-IN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C28214D-8051-16AA-F952-5F8DB47BC21D}"/>
              </a:ext>
            </a:extLst>
          </p:cNvPr>
          <p:cNvGrpSpPr/>
          <p:nvPr/>
        </p:nvGrpSpPr>
        <p:grpSpPr>
          <a:xfrm>
            <a:off x="-8665697" y="0"/>
            <a:ext cx="9896623" cy="6858000"/>
            <a:chOff x="-2290688" y="-152400"/>
            <a:chExt cx="9896623" cy="6858000"/>
          </a:xfrm>
          <a:solidFill>
            <a:srgbClr val="00B0F0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0F7D6C-CAA9-A05C-95DD-140871424185}"/>
                </a:ext>
              </a:extLst>
            </p:cNvPr>
            <p:cNvSpPr/>
            <p:nvPr/>
          </p:nvSpPr>
          <p:spPr>
            <a:xfrm>
              <a:off x="-2290688" y="-152400"/>
              <a:ext cx="936908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5A4FC6F-9C7D-4898-7FA0-BF92F9C350FB}"/>
                </a:ext>
              </a:extLst>
            </p:cNvPr>
            <p:cNvSpPr/>
            <p:nvPr/>
          </p:nvSpPr>
          <p:spPr>
            <a:xfrm>
              <a:off x="6944754" y="1746738"/>
              <a:ext cx="661181" cy="9073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5">
                      <a:lumMod val="50000"/>
                    </a:schemeClr>
                  </a:solidFill>
                  <a:latin typeface="Arial Black" panose="020B0A04020102020204" pitchFamily="34" charset="0"/>
                </a:rPr>
                <a:t>5</a:t>
              </a:r>
              <a:endParaRPr lang="en-IN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endParaRPr>
            </a:p>
            <a:p>
              <a:pPr algn="ctr"/>
              <a:endParaRPr lang="en-IN" dirty="0"/>
            </a:p>
          </p:txBody>
        </p:sp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B0BBBB3-A707-D7A4-1B71-3DB2B0F1AD38}"/>
              </a:ext>
            </a:extLst>
          </p:cNvPr>
          <p:cNvSpPr/>
          <p:nvPr/>
        </p:nvSpPr>
        <p:spPr>
          <a:xfrm>
            <a:off x="2987520" y="272854"/>
            <a:ext cx="7503647" cy="12954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0BC979-F9AE-CA44-046B-E04D741A183A}"/>
              </a:ext>
            </a:extLst>
          </p:cNvPr>
          <p:cNvSpPr txBox="1"/>
          <p:nvPr/>
        </p:nvSpPr>
        <p:spPr>
          <a:xfrm>
            <a:off x="3023695" y="658944"/>
            <a:ext cx="764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Time's Impact on Productivity by Age</a:t>
            </a:r>
            <a:endParaRPr lang="en-IN" sz="28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CB4F71-653C-EA2E-3A0C-BE89FDA1B22B}"/>
              </a:ext>
            </a:extLst>
          </p:cNvPr>
          <p:cNvSpPr txBox="1"/>
          <p:nvPr/>
        </p:nvSpPr>
        <p:spPr>
          <a:xfrm>
            <a:off x="3023695" y="1568254"/>
            <a:ext cx="8139021" cy="4524315"/>
          </a:xfrm>
          <a:prstGeom prst="rect">
            <a:avLst/>
          </a:prstGeom>
          <a:blipFill dpi="0" rotWithShape="1">
            <a:blip r:embed="rId2">
              <a:alphaModFix amt="4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Group 18-22: This group shows significant productivity impact due to high screen time, often linked to social media and entertainment activities.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Group 23-27: While also affected, they demonstrate relatively better productivity due to higher engagement in work-related tasks. </a:t>
            </a:r>
          </a:p>
          <a:p>
            <a:endParaRPr lang="en-IN" sz="32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8897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FF5A42A-9243-058B-2F36-2B12E50164A3}"/>
              </a:ext>
            </a:extLst>
          </p:cNvPr>
          <p:cNvGrpSpPr/>
          <p:nvPr/>
        </p:nvGrpSpPr>
        <p:grpSpPr>
          <a:xfrm>
            <a:off x="1823231" y="0"/>
            <a:ext cx="10398367" cy="6858000"/>
            <a:chOff x="0" y="0"/>
            <a:chExt cx="9903655" cy="6858000"/>
          </a:xfrm>
          <a:solidFill>
            <a:srgbClr val="92D050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943CF0-29BD-9A34-199C-B75C5249197C}"/>
                </a:ext>
              </a:extLst>
            </p:cNvPr>
            <p:cNvSpPr/>
            <p:nvPr/>
          </p:nvSpPr>
          <p:spPr>
            <a:xfrm>
              <a:off x="0" y="0"/>
              <a:ext cx="936908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43692B1-D469-4089-9F66-7AC7B7B34F38}"/>
                </a:ext>
              </a:extLst>
            </p:cNvPr>
            <p:cNvSpPr/>
            <p:nvPr/>
          </p:nvSpPr>
          <p:spPr>
            <a:xfrm>
              <a:off x="9242474" y="5950634"/>
              <a:ext cx="661181" cy="9073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Arial Black" panose="020B0A04020102020204" pitchFamily="34" charset="0"/>
                </a:rPr>
                <a:t>1</a:t>
              </a:r>
              <a:endParaRPr lang="en-IN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B0BBBB3-A707-D7A4-1B71-3DB2B0F1AD38}"/>
              </a:ext>
            </a:extLst>
          </p:cNvPr>
          <p:cNvSpPr/>
          <p:nvPr/>
        </p:nvSpPr>
        <p:spPr>
          <a:xfrm>
            <a:off x="2987520" y="272854"/>
            <a:ext cx="7503647" cy="12954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0BC979-F9AE-CA44-046B-E04D741A183A}"/>
              </a:ext>
            </a:extLst>
          </p:cNvPr>
          <p:cNvSpPr txBox="1"/>
          <p:nvPr/>
        </p:nvSpPr>
        <p:spPr>
          <a:xfrm>
            <a:off x="3023695" y="658944"/>
            <a:ext cx="764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Time's Impact on Productivity by Age</a:t>
            </a:r>
            <a:endParaRPr lang="en-IN" sz="28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CB4F71-653C-EA2E-3A0C-BE89FDA1B22B}"/>
              </a:ext>
            </a:extLst>
          </p:cNvPr>
          <p:cNvSpPr txBox="1"/>
          <p:nvPr/>
        </p:nvSpPr>
        <p:spPr>
          <a:xfrm>
            <a:off x="3023695" y="1568254"/>
            <a:ext cx="8139021" cy="5078313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Group 18-22: This group shows significant productivity impact due to high screen time, often linked to social media and entertainment activities.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Group 23-27: While also affected, they demonstrate relatively better productivity due to higher engagement in work-related tasks. </a:t>
            </a:r>
          </a:p>
          <a:p>
            <a:endParaRPr lang="en-IN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5722F5D-D323-6A61-F62C-4F1B1619DE3E}"/>
              </a:ext>
            </a:extLst>
          </p:cNvPr>
          <p:cNvGrpSpPr/>
          <p:nvPr/>
        </p:nvGrpSpPr>
        <p:grpSpPr>
          <a:xfrm>
            <a:off x="1772531" y="0"/>
            <a:ext cx="10419470" cy="6858000"/>
            <a:chOff x="0" y="0"/>
            <a:chExt cx="9903655" cy="6858000"/>
          </a:xfrm>
          <a:solidFill>
            <a:srgbClr val="FFFF00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3DD098-47D3-3D0E-C147-0299ADC81C37}"/>
                </a:ext>
              </a:extLst>
            </p:cNvPr>
            <p:cNvSpPr/>
            <p:nvPr/>
          </p:nvSpPr>
          <p:spPr>
            <a:xfrm>
              <a:off x="0" y="0"/>
              <a:ext cx="936908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EF276A-E4F3-F73B-8DA2-1C1827035CF0}"/>
                </a:ext>
              </a:extLst>
            </p:cNvPr>
            <p:cNvSpPr/>
            <p:nvPr/>
          </p:nvSpPr>
          <p:spPr>
            <a:xfrm>
              <a:off x="9242474" y="4937760"/>
              <a:ext cx="661181" cy="9073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2</a:t>
              </a:r>
              <a:endParaRPr lang="en-IN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CD3E8D9-896E-044D-CF89-7635971E7941}"/>
              </a:ext>
            </a:extLst>
          </p:cNvPr>
          <p:cNvSpPr/>
          <p:nvPr/>
        </p:nvSpPr>
        <p:spPr>
          <a:xfrm>
            <a:off x="3139920" y="425254"/>
            <a:ext cx="6763735" cy="12954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D1CAA8-AB41-383B-A04A-774D9E1C5562}"/>
              </a:ext>
            </a:extLst>
          </p:cNvPr>
          <p:cNvSpPr txBox="1"/>
          <p:nvPr/>
        </p:nvSpPr>
        <p:spPr>
          <a:xfrm>
            <a:off x="3283270" y="764661"/>
            <a:ext cx="764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Group with the Most Notifications</a:t>
            </a:r>
            <a:endParaRPr lang="en-IN" sz="28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CDDA7E-5EED-ABED-0A8B-A0D3C170B29B}"/>
              </a:ext>
            </a:extLst>
          </p:cNvPr>
          <p:cNvSpPr txBox="1"/>
          <p:nvPr/>
        </p:nvSpPr>
        <p:spPr>
          <a:xfrm>
            <a:off x="3042452" y="2285228"/>
            <a:ext cx="8139021" cy="3539430"/>
          </a:xfrm>
          <a:prstGeom prst="rect">
            <a:avLst/>
          </a:prstGeom>
          <a:blipFill dpi="0" rotWithShape="1">
            <a:blip r:embed="rId5">
              <a:alphaModFix amt="40000"/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 Group 18-22: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frequent social media usage and varied activities, this group experiences the highest notification frequency, averaging up to 100 notifications per day.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Engagement Patterns: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Their engagement in work, studies, and social media significantly contributes to high notification counts.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F5A42A-9243-058B-2F36-2B12E50164A3}"/>
              </a:ext>
            </a:extLst>
          </p:cNvPr>
          <p:cNvGrpSpPr/>
          <p:nvPr/>
        </p:nvGrpSpPr>
        <p:grpSpPr>
          <a:xfrm>
            <a:off x="-7596553" y="0"/>
            <a:ext cx="9903655" cy="6858000"/>
            <a:chOff x="0" y="0"/>
            <a:chExt cx="9903655" cy="6858000"/>
          </a:xfrm>
          <a:solidFill>
            <a:schemeClr val="accent4">
              <a:lumMod val="50000"/>
            </a:schemeClr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943CF0-29BD-9A34-199C-B75C5249197C}"/>
                </a:ext>
              </a:extLst>
            </p:cNvPr>
            <p:cNvSpPr/>
            <p:nvPr/>
          </p:nvSpPr>
          <p:spPr>
            <a:xfrm>
              <a:off x="0" y="0"/>
              <a:ext cx="936908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3692B1-D469-4089-9F66-7AC7B7B34F38}"/>
                </a:ext>
              </a:extLst>
            </p:cNvPr>
            <p:cNvSpPr/>
            <p:nvPr/>
          </p:nvSpPr>
          <p:spPr>
            <a:xfrm>
              <a:off x="9242474" y="3924886"/>
              <a:ext cx="661181" cy="9073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Arial Black" panose="020B0A04020102020204" pitchFamily="34" charset="0"/>
                </a:rPr>
                <a:t>3</a:t>
              </a:r>
              <a:endParaRPr lang="en-IN" dirty="0">
                <a:latin typeface="Arial Black" panose="020B0A04020102020204" pitchFamily="34" charset="0"/>
              </a:endParaRPr>
            </a:p>
            <a:p>
              <a:pPr algn="ctr"/>
              <a:endParaRPr lang="en-IN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73DD2B-3725-ABA9-5E5F-AEF4B85565DB}"/>
              </a:ext>
            </a:extLst>
          </p:cNvPr>
          <p:cNvGrpSpPr/>
          <p:nvPr/>
        </p:nvGrpSpPr>
        <p:grpSpPr>
          <a:xfrm>
            <a:off x="-8131125" y="0"/>
            <a:ext cx="9924758" cy="6858000"/>
            <a:chOff x="0" y="0"/>
            <a:chExt cx="9924758" cy="6858000"/>
          </a:xfrm>
          <a:solidFill>
            <a:srgbClr val="FF4343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F0A3E7-452F-C359-F528-374AE4599CD0}"/>
                </a:ext>
              </a:extLst>
            </p:cNvPr>
            <p:cNvSpPr/>
            <p:nvPr/>
          </p:nvSpPr>
          <p:spPr>
            <a:xfrm>
              <a:off x="0" y="0"/>
              <a:ext cx="936908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FFC01B5-8359-0163-4DF2-1F938DB519DA}"/>
                </a:ext>
              </a:extLst>
            </p:cNvPr>
            <p:cNvSpPr/>
            <p:nvPr/>
          </p:nvSpPr>
          <p:spPr>
            <a:xfrm>
              <a:off x="9263577" y="2912012"/>
              <a:ext cx="661181" cy="9073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Arial Black" panose="020B0A04020102020204" pitchFamily="34" charset="0"/>
                </a:rPr>
                <a:t>4</a:t>
              </a:r>
              <a:endParaRPr lang="en-IN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C28214D-8051-16AA-F952-5F8DB47BC21D}"/>
              </a:ext>
            </a:extLst>
          </p:cNvPr>
          <p:cNvGrpSpPr/>
          <p:nvPr/>
        </p:nvGrpSpPr>
        <p:grpSpPr>
          <a:xfrm>
            <a:off x="-8665697" y="0"/>
            <a:ext cx="9896623" cy="6858000"/>
            <a:chOff x="-2290688" y="-152400"/>
            <a:chExt cx="9896623" cy="6858000"/>
          </a:xfrm>
          <a:solidFill>
            <a:srgbClr val="00B0F0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0F7D6C-CAA9-A05C-95DD-140871424185}"/>
                </a:ext>
              </a:extLst>
            </p:cNvPr>
            <p:cNvSpPr/>
            <p:nvPr/>
          </p:nvSpPr>
          <p:spPr>
            <a:xfrm>
              <a:off x="-2290688" y="-152400"/>
              <a:ext cx="936908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5A4FC6F-9C7D-4898-7FA0-BF92F9C350FB}"/>
                </a:ext>
              </a:extLst>
            </p:cNvPr>
            <p:cNvSpPr/>
            <p:nvPr/>
          </p:nvSpPr>
          <p:spPr>
            <a:xfrm>
              <a:off x="6944754" y="1746738"/>
              <a:ext cx="661181" cy="9073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5">
                      <a:lumMod val="50000"/>
                    </a:schemeClr>
                  </a:solidFill>
                  <a:latin typeface="Arial Black" panose="020B0A04020102020204" pitchFamily="34" charset="0"/>
                </a:rPr>
                <a:t>5</a:t>
              </a:r>
              <a:endParaRPr lang="en-IN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endParaRPr>
            </a:p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338041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18" grpId="0" animBg="1"/>
      <p:bldP spid="19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FF5A42A-9243-058B-2F36-2B12E50164A3}"/>
              </a:ext>
            </a:extLst>
          </p:cNvPr>
          <p:cNvGrpSpPr/>
          <p:nvPr/>
        </p:nvGrpSpPr>
        <p:grpSpPr>
          <a:xfrm>
            <a:off x="1823231" y="0"/>
            <a:ext cx="10398367" cy="6858000"/>
            <a:chOff x="0" y="0"/>
            <a:chExt cx="9903655" cy="6858000"/>
          </a:xfrm>
          <a:solidFill>
            <a:srgbClr val="92D050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943CF0-29BD-9A34-199C-B75C5249197C}"/>
                </a:ext>
              </a:extLst>
            </p:cNvPr>
            <p:cNvSpPr/>
            <p:nvPr/>
          </p:nvSpPr>
          <p:spPr>
            <a:xfrm>
              <a:off x="0" y="0"/>
              <a:ext cx="936908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43692B1-D469-4089-9F66-7AC7B7B34F38}"/>
                </a:ext>
              </a:extLst>
            </p:cNvPr>
            <p:cNvSpPr/>
            <p:nvPr/>
          </p:nvSpPr>
          <p:spPr>
            <a:xfrm>
              <a:off x="9242474" y="5950634"/>
              <a:ext cx="661181" cy="9073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Arial Black" panose="020B0A04020102020204" pitchFamily="34" charset="0"/>
                </a:rPr>
                <a:t>1</a:t>
              </a:r>
              <a:endParaRPr lang="en-IN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B0BBBB3-A707-D7A4-1B71-3DB2B0F1AD38}"/>
              </a:ext>
            </a:extLst>
          </p:cNvPr>
          <p:cNvSpPr/>
          <p:nvPr/>
        </p:nvSpPr>
        <p:spPr>
          <a:xfrm>
            <a:off x="2987520" y="272854"/>
            <a:ext cx="7503647" cy="12954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0BC979-F9AE-CA44-046B-E04D741A183A}"/>
              </a:ext>
            </a:extLst>
          </p:cNvPr>
          <p:cNvSpPr txBox="1"/>
          <p:nvPr/>
        </p:nvSpPr>
        <p:spPr>
          <a:xfrm>
            <a:off x="3023695" y="658944"/>
            <a:ext cx="764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Time's Impact on Productivity by Age</a:t>
            </a:r>
            <a:endParaRPr lang="en-IN" sz="28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CB4F71-653C-EA2E-3A0C-BE89FDA1B22B}"/>
              </a:ext>
            </a:extLst>
          </p:cNvPr>
          <p:cNvSpPr txBox="1"/>
          <p:nvPr/>
        </p:nvSpPr>
        <p:spPr>
          <a:xfrm>
            <a:off x="3023695" y="1568254"/>
            <a:ext cx="8139021" cy="5078313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Group 18-22: This group shows significant productivity impact due to high screen time, often linked to social media and entertainment activities.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Group 23-27: While also affected, they demonstrate relatively better productivity due to higher engagement in work-related tasks. </a:t>
            </a:r>
          </a:p>
          <a:p>
            <a:endParaRPr lang="en-IN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5722F5D-D323-6A61-F62C-4F1B1619DE3E}"/>
              </a:ext>
            </a:extLst>
          </p:cNvPr>
          <p:cNvGrpSpPr/>
          <p:nvPr/>
        </p:nvGrpSpPr>
        <p:grpSpPr>
          <a:xfrm>
            <a:off x="1772531" y="0"/>
            <a:ext cx="10419470" cy="6858000"/>
            <a:chOff x="0" y="0"/>
            <a:chExt cx="9903655" cy="6858000"/>
          </a:xfrm>
          <a:solidFill>
            <a:srgbClr val="FFFF00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3DD098-47D3-3D0E-C147-0299ADC81C37}"/>
                </a:ext>
              </a:extLst>
            </p:cNvPr>
            <p:cNvSpPr/>
            <p:nvPr/>
          </p:nvSpPr>
          <p:spPr>
            <a:xfrm>
              <a:off x="0" y="0"/>
              <a:ext cx="936908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EF276A-E4F3-F73B-8DA2-1C1827035CF0}"/>
                </a:ext>
              </a:extLst>
            </p:cNvPr>
            <p:cNvSpPr/>
            <p:nvPr/>
          </p:nvSpPr>
          <p:spPr>
            <a:xfrm>
              <a:off x="9242474" y="4937760"/>
              <a:ext cx="661181" cy="9073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2</a:t>
              </a:r>
              <a:endParaRPr lang="en-IN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CD3E8D9-896E-044D-CF89-7635971E7941}"/>
              </a:ext>
            </a:extLst>
          </p:cNvPr>
          <p:cNvSpPr/>
          <p:nvPr/>
        </p:nvSpPr>
        <p:spPr>
          <a:xfrm>
            <a:off x="3139920" y="425254"/>
            <a:ext cx="6763735" cy="12954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D1CAA8-AB41-383B-A04A-774D9E1C5562}"/>
              </a:ext>
            </a:extLst>
          </p:cNvPr>
          <p:cNvSpPr txBox="1"/>
          <p:nvPr/>
        </p:nvSpPr>
        <p:spPr>
          <a:xfrm>
            <a:off x="3283270" y="764661"/>
            <a:ext cx="764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Group with the Most Notifications</a:t>
            </a:r>
            <a:endParaRPr lang="en-IN" sz="28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CDDA7E-5EED-ABED-0A8B-A0D3C170B29B}"/>
              </a:ext>
            </a:extLst>
          </p:cNvPr>
          <p:cNvSpPr txBox="1"/>
          <p:nvPr/>
        </p:nvSpPr>
        <p:spPr>
          <a:xfrm>
            <a:off x="3042452" y="2285228"/>
            <a:ext cx="8139021" cy="353943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 Group 18-22: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frequent social media usage and varied activities, this group experiences the highest notification frequency, averaging up to 100 notifications per day.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Engagement Patterns: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Their engagement in work, studies, and social media significantly contributes to high notification counts.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F5A42A-9243-058B-2F36-2B12E50164A3}"/>
              </a:ext>
            </a:extLst>
          </p:cNvPr>
          <p:cNvGrpSpPr/>
          <p:nvPr/>
        </p:nvGrpSpPr>
        <p:grpSpPr>
          <a:xfrm>
            <a:off x="731225" y="0"/>
            <a:ext cx="11460775" cy="6858000"/>
            <a:chOff x="0" y="0"/>
            <a:chExt cx="9903655" cy="6858000"/>
          </a:xfrm>
          <a:solidFill>
            <a:schemeClr val="accent4">
              <a:lumMod val="50000"/>
            </a:schemeClr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943CF0-29BD-9A34-199C-B75C5249197C}"/>
                </a:ext>
              </a:extLst>
            </p:cNvPr>
            <p:cNvSpPr/>
            <p:nvPr/>
          </p:nvSpPr>
          <p:spPr>
            <a:xfrm>
              <a:off x="0" y="0"/>
              <a:ext cx="936908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3692B1-D469-4089-9F66-7AC7B7B34F38}"/>
                </a:ext>
              </a:extLst>
            </p:cNvPr>
            <p:cNvSpPr/>
            <p:nvPr/>
          </p:nvSpPr>
          <p:spPr>
            <a:xfrm>
              <a:off x="9242474" y="3924886"/>
              <a:ext cx="661181" cy="9073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Arial Black" panose="020B0A04020102020204" pitchFamily="34" charset="0"/>
                </a:rPr>
                <a:t>3</a:t>
              </a:r>
              <a:endParaRPr lang="en-IN" dirty="0">
                <a:latin typeface="Arial Black" panose="020B0A04020102020204" pitchFamily="34" charset="0"/>
              </a:endParaRPr>
            </a:p>
            <a:p>
              <a:pPr algn="ctr"/>
              <a:endParaRPr lang="en-IN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73DD2B-3725-ABA9-5E5F-AEF4B85565DB}"/>
              </a:ext>
            </a:extLst>
          </p:cNvPr>
          <p:cNvGrpSpPr/>
          <p:nvPr/>
        </p:nvGrpSpPr>
        <p:grpSpPr>
          <a:xfrm>
            <a:off x="-8131125" y="0"/>
            <a:ext cx="9924758" cy="6858000"/>
            <a:chOff x="0" y="0"/>
            <a:chExt cx="9924758" cy="6858000"/>
          </a:xfrm>
          <a:solidFill>
            <a:srgbClr val="FF4343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F0A3E7-452F-C359-F528-374AE4599CD0}"/>
                </a:ext>
              </a:extLst>
            </p:cNvPr>
            <p:cNvSpPr/>
            <p:nvPr/>
          </p:nvSpPr>
          <p:spPr>
            <a:xfrm>
              <a:off x="0" y="0"/>
              <a:ext cx="936908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FFC01B5-8359-0163-4DF2-1F938DB519DA}"/>
                </a:ext>
              </a:extLst>
            </p:cNvPr>
            <p:cNvSpPr/>
            <p:nvPr/>
          </p:nvSpPr>
          <p:spPr>
            <a:xfrm>
              <a:off x="9263577" y="2912012"/>
              <a:ext cx="661181" cy="9073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Arial Black" panose="020B0A04020102020204" pitchFamily="34" charset="0"/>
                </a:rPr>
                <a:t>4</a:t>
              </a:r>
              <a:endParaRPr lang="en-IN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C28214D-8051-16AA-F952-5F8DB47BC21D}"/>
              </a:ext>
            </a:extLst>
          </p:cNvPr>
          <p:cNvGrpSpPr/>
          <p:nvPr/>
        </p:nvGrpSpPr>
        <p:grpSpPr>
          <a:xfrm>
            <a:off x="-8665697" y="0"/>
            <a:ext cx="9896623" cy="6858000"/>
            <a:chOff x="-2290688" y="-152400"/>
            <a:chExt cx="9896623" cy="6858000"/>
          </a:xfrm>
          <a:solidFill>
            <a:srgbClr val="00B0F0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0F7D6C-CAA9-A05C-95DD-140871424185}"/>
                </a:ext>
              </a:extLst>
            </p:cNvPr>
            <p:cNvSpPr/>
            <p:nvPr/>
          </p:nvSpPr>
          <p:spPr>
            <a:xfrm>
              <a:off x="-2290688" y="-152400"/>
              <a:ext cx="936908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5A4FC6F-9C7D-4898-7FA0-BF92F9C350FB}"/>
                </a:ext>
              </a:extLst>
            </p:cNvPr>
            <p:cNvSpPr/>
            <p:nvPr/>
          </p:nvSpPr>
          <p:spPr>
            <a:xfrm>
              <a:off x="6944754" y="1746738"/>
              <a:ext cx="661181" cy="9073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5">
                      <a:lumMod val="50000"/>
                    </a:schemeClr>
                  </a:solidFill>
                  <a:latin typeface="Arial Black" panose="020B0A04020102020204" pitchFamily="34" charset="0"/>
                </a:rPr>
                <a:t>5</a:t>
              </a:r>
              <a:endParaRPr lang="en-IN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endParaRPr>
            </a:p>
            <a:p>
              <a:pPr algn="ctr"/>
              <a:endParaRPr lang="en-IN" dirty="0"/>
            </a:p>
          </p:txBody>
        </p:sp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318A13A-9464-1703-7360-D9C4F9FC4302}"/>
              </a:ext>
            </a:extLst>
          </p:cNvPr>
          <p:cNvSpPr/>
          <p:nvPr/>
        </p:nvSpPr>
        <p:spPr>
          <a:xfrm>
            <a:off x="2518274" y="577654"/>
            <a:ext cx="8663199" cy="12954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1D65AF-17C5-8FF9-4772-690E17251573}"/>
              </a:ext>
            </a:extLst>
          </p:cNvPr>
          <p:cNvSpPr txBox="1"/>
          <p:nvPr/>
        </p:nvSpPr>
        <p:spPr>
          <a:xfrm>
            <a:off x="2519857" y="917061"/>
            <a:ext cx="8556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Age Group with Least Interactions and Self-Esteem Effects</a:t>
            </a:r>
            <a:endParaRPr lang="en-IN" sz="28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EC1E05-E422-D869-9A6C-A42C7389AEFD}"/>
              </a:ext>
            </a:extLst>
          </p:cNvPr>
          <p:cNvSpPr txBox="1"/>
          <p:nvPr/>
        </p:nvSpPr>
        <p:spPr>
          <a:xfrm>
            <a:off x="2476645" y="2230305"/>
            <a:ext cx="8642859" cy="3539430"/>
          </a:xfrm>
          <a:prstGeom prst="rect">
            <a:avLst/>
          </a:prstGeom>
          <a:blipFill dpi="0" rotWithShape="1">
            <a:blip r:embed="rId6">
              <a:alphaModFix amt="40000"/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 Group 28-33: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group has lower social interaction frequency, often reporting poor sleep quality and less physical activity.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 on Self-Esteem: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Reduced interactions contribute to lower self-esteem scores, averaging around 3 out of 5. </a:t>
            </a:r>
          </a:p>
          <a:p>
            <a:endParaRPr lang="en-IN" sz="3200" dirty="0">
              <a:solidFill>
                <a:schemeClr val="accent5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0353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18" grpId="0" animBg="1"/>
      <p:bldP spid="19" grpId="0"/>
      <p:bldP spid="17" grpId="0" animBg="1"/>
      <p:bldP spid="21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FF5A42A-9243-058B-2F36-2B12E50164A3}"/>
              </a:ext>
            </a:extLst>
          </p:cNvPr>
          <p:cNvGrpSpPr/>
          <p:nvPr/>
        </p:nvGrpSpPr>
        <p:grpSpPr>
          <a:xfrm>
            <a:off x="1823231" y="0"/>
            <a:ext cx="10398367" cy="6858000"/>
            <a:chOff x="0" y="0"/>
            <a:chExt cx="9903655" cy="6858000"/>
          </a:xfrm>
          <a:solidFill>
            <a:srgbClr val="92D050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943CF0-29BD-9A34-199C-B75C5249197C}"/>
                </a:ext>
              </a:extLst>
            </p:cNvPr>
            <p:cNvSpPr/>
            <p:nvPr/>
          </p:nvSpPr>
          <p:spPr>
            <a:xfrm>
              <a:off x="0" y="0"/>
              <a:ext cx="936908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43692B1-D469-4089-9F66-7AC7B7B34F38}"/>
                </a:ext>
              </a:extLst>
            </p:cNvPr>
            <p:cNvSpPr/>
            <p:nvPr/>
          </p:nvSpPr>
          <p:spPr>
            <a:xfrm>
              <a:off x="9242474" y="5950634"/>
              <a:ext cx="661181" cy="9073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Arial Black" panose="020B0A04020102020204" pitchFamily="34" charset="0"/>
                </a:rPr>
                <a:t>1</a:t>
              </a:r>
              <a:endParaRPr lang="en-IN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B0BBBB3-A707-D7A4-1B71-3DB2B0F1AD38}"/>
              </a:ext>
            </a:extLst>
          </p:cNvPr>
          <p:cNvSpPr/>
          <p:nvPr/>
        </p:nvSpPr>
        <p:spPr>
          <a:xfrm>
            <a:off x="2987520" y="272854"/>
            <a:ext cx="7503647" cy="12954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0BC979-F9AE-CA44-046B-E04D741A183A}"/>
              </a:ext>
            </a:extLst>
          </p:cNvPr>
          <p:cNvSpPr txBox="1"/>
          <p:nvPr/>
        </p:nvSpPr>
        <p:spPr>
          <a:xfrm>
            <a:off x="3023695" y="658944"/>
            <a:ext cx="764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Time's Impact on Productivity by Age</a:t>
            </a:r>
            <a:endParaRPr lang="en-IN" sz="28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CB4F71-653C-EA2E-3A0C-BE89FDA1B22B}"/>
              </a:ext>
            </a:extLst>
          </p:cNvPr>
          <p:cNvSpPr txBox="1"/>
          <p:nvPr/>
        </p:nvSpPr>
        <p:spPr>
          <a:xfrm>
            <a:off x="3023695" y="1568254"/>
            <a:ext cx="8139021" cy="5078313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Group 18-22: This group shows significant productivity impact due to high screen time, often linked to social media and entertainment activities.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Group 23-27: While also affected, they demonstrate relatively better productivity due to higher engagement in work-related tasks. </a:t>
            </a:r>
          </a:p>
          <a:p>
            <a:endParaRPr lang="en-IN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5722F5D-D323-6A61-F62C-4F1B1619DE3E}"/>
              </a:ext>
            </a:extLst>
          </p:cNvPr>
          <p:cNvGrpSpPr/>
          <p:nvPr/>
        </p:nvGrpSpPr>
        <p:grpSpPr>
          <a:xfrm>
            <a:off x="1772531" y="0"/>
            <a:ext cx="10419470" cy="6858000"/>
            <a:chOff x="0" y="0"/>
            <a:chExt cx="9903655" cy="6858000"/>
          </a:xfrm>
          <a:solidFill>
            <a:srgbClr val="FFFF00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3DD098-47D3-3D0E-C147-0299ADC81C37}"/>
                </a:ext>
              </a:extLst>
            </p:cNvPr>
            <p:cNvSpPr/>
            <p:nvPr/>
          </p:nvSpPr>
          <p:spPr>
            <a:xfrm>
              <a:off x="0" y="0"/>
              <a:ext cx="936908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EF276A-E4F3-F73B-8DA2-1C1827035CF0}"/>
                </a:ext>
              </a:extLst>
            </p:cNvPr>
            <p:cNvSpPr/>
            <p:nvPr/>
          </p:nvSpPr>
          <p:spPr>
            <a:xfrm>
              <a:off x="9242474" y="4937760"/>
              <a:ext cx="661181" cy="9073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2</a:t>
              </a:r>
              <a:endParaRPr lang="en-IN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CD3E8D9-896E-044D-CF89-7635971E7941}"/>
              </a:ext>
            </a:extLst>
          </p:cNvPr>
          <p:cNvSpPr/>
          <p:nvPr/>
        </p:nvSpPr>
        <p:spPr>
          <a:xfrm>
            <a:off x="3139920" y="425254"/>
            <a:ext cx="6763735" cy="12954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D1CAA8-AB41-383B-A04A-774D9E1C5562}"/>
              </a:ext>
            </a:extLst>
          </p:cNvPr>
          <p:cNvSpPr txBox="1"/>
          <p:nvPr/>
        </p:nvSpPr>
        <p:spPr>
          <a:xfrm>
            <a:off x="3283270" y="764661"/>
            <a:ext cx="764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Group with the Most Notifications</a:t>
            </a:r>
            <a:endParaRPr lang="en-IN" sz="28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CDDA7E-5EED-ABED-0A8B-A0D3C170B29B}"/>
              </a:ext>
            </a:extLst>
          </p:cNvPr>
          <p:cNvSpPr txBox="1"/>
          <p:nvPr/>
        </p:nvSpPr>
        <p:spPr>
          <a:xfrm>
            <a:off x="3042452" y="2285228"/>
            <a:ext cx="8139021" cy="353943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 Group 18-22: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frequent social media usage and varied activities, this group experiences the highest notification frequency, averaging up to 100 notifications per day.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Engagement Patterns: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Their engagement in work, studies, and social media significantly contributes to high notification counts.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F5A42A-9243-058B-2F36-2B12E50164A3}"/>
              </a:ext>
            </a:extLst>
          </p:cNvPr>
          <p:cNvGrpSpPr/>
          <p:nvPr/>
        </p:nvGrpSpPr>
        <p:grpSpPr>
          <a:xfrm>
            <a:off x="731225" y="0"/>
            <a:ext cx="11460775" cy="6858000"/>
            <a:chOff x="0" y="0"/>
            <a:chExt cx="9903655" cy="6858000"/>
          </a:xfrm>
          <a:solidFill>
            <a:schemeClr val="accent4">
              <a:lumMod val="50000"/>
            </a:schemeClr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943CF0-29BD-9A34-199C-B75C5249197C}"/>
                </a:ext>
              </a:extLst>
            </p:cNvPr>
            <p:cNvSpPr/>
            <p:nvPr/>
          </p:nvSpPr>
          <p:spPr>
            <a:xfrm>
              <a:off x="0" y="0"/>
              <a:ext cx="936908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3692B1-D469-4089-9F66-7AC7B7B34F38}"/>
                </a:ext>
              </a:extLst>
            </p:cNvPr>
            <p:cNvSpPr/>
            <p:nvPr/>
          </p:nvSpPr>
          <p:spPr>
            <a:xfrm>
              <a:off x="9242474" y="3924886"/>
              <a:ext cx="661181" cy="9073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Arial Black" panose="020B0A04020102020204" pitchFamily="34" charset="0"/>
                </a:rPr>
                <a:t>3</a:t>
              </a:r>
              <a:endParaRPr lang="en-IN" dirty="0">
                <a:latin typeface="Arial Black" panose="020B0A04020102020204" pitchFamily="34" charset="0"/>
              </a:endParaRPr>
            </a:p>
            <a:p>
              <a:pPr algn="ctr"/>
              <a:endParaRPr lang="en-IN" dirty="0"/>
            </a:p>
          </p:txBody>
        </p:sp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318A13A-9464-1703-7360-D9C4F9FC4302}"/>
              </a:ext>
            </a:extLst>
          </p:cNvPr>
          <p:cNvSpPr/>
          <p:nvPr/>
        </p:nvSpPr>
        <p:spPr>
          <a:xfrm>
            <a:off x="2518274" y="577654"/>
            <a:ext cx="8663199" cy="12954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1D65AF-17C5-8FF9-4772-690E17251573}"/>
              </a:ext>
            </a:extLst>
          </p:cNvPr>
          <p:cNvSpPr txBox="1"/>
          <p:nvPr/>
        </p:nvSpPr>
        <p:spPr>
          <a:xfrm>
            <a:off x="2519857" y="917061"/>
            <a:ext cx="8556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Age Group with Least Interactions and Self-Esteem Effects</a:t>
            </a:r>
            <a:endParaRPr lang="en-IN" sz="28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EC1E05-E422-D869-9A6C-A42C7389AEFD}"/>
              </a:ext>
            </a:extLst>
          </p:cNvPr>
          <p:cNvSpPr txBox="1"/>
          <p:nvPr/>
        </p:nvSpPr>
        <p:spPr>
          <a:xfrm>
            <a:off x="2476645" y="2230305"/>
            <a:ext cx="8642859" cy="353943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 Group 28-33: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group has lower social interaction frequency, often reporting poor sleep quality and less physical activity.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 on Self-Esteem: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Reduced interactions contribute to lower self-esteem scores, averaging around 3 out of 5. </a:t>
            </a:r>
          </a:p>
          <a:p>
            <a:endParaRPr lang="en-IN" sz="32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73DD2B-3725-ABA9-5E5F-AEF4B85565DB}"/>
              </a:ext>
            </a:extLst>
          </p:cNvPr>
          <p:cNvGrpSpPr/>
          <p:nvPr/>
        </p:nvGrpSpPr>
        <p:grpSpPr>
          <a:xfrm>
            <a:off x="649336" y="0"/>
            <a:ext cx="11542664" cy="6858000"/>
            <a:chOff x="0" y="0"/>
            <a:chExt cx="9924758" cy="6858000"/>
          </a:xfrm>
          <a:solidFill>
            <a:srgbClr val="FF4343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F0A3E7-452F-C359-F528-374AE4599CD0}"/>
                </a:ext>
              </a:extLst>
            </p:cNvPr>
            <p:cNvSpPr/>
            <p:nvPr/>
          </p:nvSpPr>
          <p:spPr>
            <a:xfrm>
              <a:off x="0" y="0"/>
              <a:ext cx="936908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FFC01B5-8359-0163-4DF2-1F938DB519DA}"/>
                </a:ext>
              </a:extLst>
            </p:cNvPr>
            <p:cNvSpPr/>
            <p:nvPr/>
          </p:nvSpPr>
          <p:spPr>
            <a:xfrm>
              <a:off x="9263577" y="2912012"/>
              <a:ext cx="661181" cy="9073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Arial Black" panose="020B0A04020102020204" pitchFamily="34" charset="0"/>
                </a:rPr>
                <a:t>4</a:t>
              </a:r>
              <a:endParaRPr lang="en-IN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C28214D-8051-16AA-F952-5F8DB47BC21D}"/>
              </a:ext>
            </a:extLst>
          </p:cNvPr>
          <p:cNvGrpSpPr/>
          <p:nvPr/>
        </p:nvGrpSpPr>
        <p:grpSpPr>
          <a:xfrm>
            <a:off x="-8665697" y="0"/>
            <a:ext cx="9896623" cy="6858000"/>
            <a:chOff x="-2290688" y="-152400"/>
            <a:chExt cx="9896623" cy="6858000"/>
          </a:xfrm>
          <a:solidFill>
            <a:srgbClr val="00B0F0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0F7D6C-CAA9-A05C-95DD-140871424185}"/>
                </a:ext>
              </a:extLst>
            </p:cNvPr>
            <p:cNvSpPr/>
            <p:nvPr/>
          </p:nvSpPr>
          <p:spPr>
            <a:xfrm>
              <a:off x="-2290688" y="-152400"/>
              <a:ext cx="936908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5A4FC6F-9C7D-4898-7FA0-BF92F9C350FB}"/>
                </a:ext>
              </a:extLst>
            </p:cNvPr>
            <p:cNvSpPr/>
            <p:nvPr/>
          </p:nvSpPr>
          <p:spPr>
            <a:xfrm>
              <a:off x="6944754" y="1746738"/>
              <a:ext cx="661181" cy="9073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5">
                      <a:lumMod val="50000"/>
                    </a:schemeClr>
                  </a:solidFill>
                  <a:latin typeface="Arial Black" panose="020B0A04020102020204" pitchFamily="34" charset="0"/>
                </a:rPr>
                <a:t>5</a:t>
              </a:r>
              <a:endParaRPr lang="en-IN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endParaRPr>
            </a:p>
            <a:p>
              <a:pPr algn="ctr"/>
              <a:endParaRPr lang="en-IN" dirty="0"/>
            </a:p>
          </p:txBody>
        </p: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DD5AAA5-C90F-B8FA-8C3C-844AC5F20AA4}"/>
              </a:ext>
            </a:extLst>
          </p:cNvPr>
          <p:cNvSpPr/>
          <p:nvPr/>
        </p:nvSpPr>
        <p:spPr>
          <a:xfrm>
            <a:off x="1986596" y="385642"/>
            <a:ext cx="8937298" cy="12954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C8CD43-29A8-F7DD-155B-ACD0C9C5315D}"/>
              </a:ext>
            </a:extLst>
          </p:cNvPr>
          <p:cNvSpPr txBox="1"/>
          <p:nvPr/>
        </p:nvSpPr>
        <p:spPr>
          <a:xfrm>
            <a:off x="1988179" y="725049"/>
            <a:ext cx="8556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of Mobile Users Receiving Most Notifications</a:t>
            </a:r>
            <a:endParaRPr lang="en-IN" sz="28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116128-DA9C-073A-DE64-1DA0E04A293C}"/>
              </a:ext>
            </a:extLst>
          </p:cNvPr>
          <p:cNvSpPr txBox="1"/>
          <p:nvPr/>
        </p:nvSpPr>
        <p:spPr>
          <a:xfrm>
            <a:off x="2005353" y="2437812"/>
            <a:ext cx="9176120" cy="3539430"/>
          </a:xfrm>
          <a:prstGeom prst="rect">
            <a:avLst/>
          </a:prstGeom>
          <a:blipFill dpi="0" rotWithShape="1">
            <a:blip r:embed="rId7">
              <a:alphaModFix amt="40000"/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Young Adults (18-22):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Their extensive use of social media and entertainment leads to the highest notification rates, averaging 80 to 100 notifications daily.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Variety of Activities: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Frequent engagement across different platforms enhances their notification load. </a:t>
            </a:r>
          </a:p>
          <a:p>
            <a:endParaRPr lang="en-IN" sz="32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8300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18" grpId="0" animBg="1"/>
      <p:bldP spid="19" grpId="0"/>
      <p:bldP spid="17" grpId="0" animBg="1"/>
      <p:bldP spid="21" grpId="0"/>
      <p:bldP spid="23" grpId="0" animBg="1"/>
      <p:bldP spid="24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FF5A42A-9243-058B-2F36-2B12E50164A3}"/>
              </a:ext>
            </a:extLst>
          </p:cNvPr>
          <p:cNvGrpSpPr/>
          <p:nvPr/>
        </p:nvGrpSpPr>
        <p:grpSpPr>
          <a:xfrm>
            <a:off x="1823231" y="0"/>
            <a:ext cx="10398367" cy="6858000"/>
            <a:chOff x="0" y="0"/>
            <a:chExt cx="9903655" cy="6858000"/>
          </a:xfrm>
          <a:solidFill>
            <a:srgbClr val="92D050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943CF0-29BD-9A34-199C-B75C5249197C}"/>
                </a:ext>
              </a:extLst>
            </p:cNvPr>
            <p:cNvSpPr/>
            <p:nvPr/>
          </p:nvSpPr>
          <p:spPr>
            <a:xfrm>
              <a:off x="0" y="0"/>
              <a:ext cx="936908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43692B1-D469-4089-9F66-7AC7B7B34F38}"/>
                </a:ext>
              </a:extLst>
            </p:cNvPr>
            <p:cNvSpPr/>
            <p:nvPr/>
          </p:nvSpPr>
          <p:spPr>
            <a:xfrm>
              <a:off x="9242474" y="5950634"/>
              <a:ext cx="661181" cy="9073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Arial Black" panose="020B0A04020102020204" pitchFamily="34" charset="0"/>
                </a:rPr>
                <a:t>1</a:t>
              </a:r>
              <a:endParaRPr lang="en-IN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B0BBBB3-A707-D7A4-1B71-3DB2B0F1AD38}"/>
              </a:ext>
            </a:extLst>
          </p:cNvPr>
          <p:cNvSpPr/>
          <p:nvPr/>
        </p:nvSpPr>
        <p:spPr>
          <a:xfrm>
            <a:off x="2987520" y="272854"/>
            <a:ext cx="7503647" cy="12954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0BC979-F9AE-CA44-046B-E04D741A183A}"/>
              </a:ext>
            </a:extLst>
          </p:cNvPr>
          <p:cNvSpPr txBox="1"/>
          <p:nvPr/>
        </p:nvSpPr>
        <p:spPr>
          <a:xfrm>
            <a:off x="3023695" y="658944"/>
            <a:ext cx="764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Time's Impact on Productivity by Age</a:t>
            </a:r>
            <a:endParaRPr lang="en-IN" sz="28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CB4F71-653C-EA2E-3A0C-BE89FDA1B22B}"/>
              </a:ext>
            </a:extLst>
          </p:cNvPr>
          <p:cNvSpPr txBox="1"/>
          <p:nvPr/>
        </p:nvSpPr>
        <p:spPr>
          <a:xfrm>
            <a:off x="3023695" y="1568254"/>
            <a:ext cx="8139021" cy="5078313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Group 18-22: This group shows significant productivity impact due to high screen time, often linked to social media and entertainment activities.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Group 23-27: While also affected, they demonstrate relatively better productivity due to higher engagement in work-related tasks. </a:t>
            </a:r>
          </a:p>
          <a:p>
            <a:endParaRPr lang="en-IN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5722F5D-D323-6A61-F62C-4F1B1619DE3E}"/>
              </a:ext>
            </a:extLst>
          </p:cNvPr>
          <p:cNvGrpSpPr/>
          <p:nvPr/>
        </p:nvGrpSpPr>
        <p:grpSpPr>
          <a:xfrm>
            <a:off x="1772531" y="0"/>
            <a:ext cx="10419470" cy="6858000"/>
            <a:chOff x="0" y="0"/>
            <a:chExt cx="9903655" cy="6858000"/>
          </a:xfrm>
          <a:solidFill>
            <a:srgbClr val="FFFF00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3DD098-47D3-3D0E-C147-0299ADC81C37}"/>
                </a:ext>
              </a:extLst>
            </p:cNvPr>
            <p:cNvSpPr/>
            <p:nvPr/>
          </p:nvSpPr>
          <p:spPr>
            <a:xfrm>
              <a:off x="0" y="0"/>
              <a:ext cx="936908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EF276A-E4F3-F73B-8DA2-1C1827035CF0}"/>
                </a:ext>
              </a:extLst>
            </p:cNvPr>
            <p:cNvSpPr/>
            <p:nvPr/>
          </p:nvSpPr>
          <p:spPr>
            <a:xfrm>
              <a:off x="9242474" y="4937760"/>
              <a:ext cx="661181" cy="9073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2</a:t>
              </a:r>
              <a:endParaRPr lang="en-IN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CD3E8D9-896E-044D-CF89-7635971E7941}"/>
              </a:ext>
            </a:extLst>
          </p:cNvPr>
          <p:cNvSpPr/>
          <p:nvPr/>
        </p:nvSpPr>
        <p:spPr>
          <a:xfrm>
            <a:off x="3139920" y="425254"/>
            <a:ext cx="6763735" cy="12954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D1CAA8-AB41-383B-A04A-774D9E1C5562}"/>
              </a:ext>
            </a:extLst>
          </p:cNvPr>
          <p:cNvSpPr txBox="1"/>
          <p:nvPr/>
        </p:nvSpPr>
        <p:spPr>
          <a:xfrm>
            <a:off x="3283270" y="764661"/>
            <a:ext cx="764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Group with the Most Notifications</a:t>
            </a:r>
            <a:endParaRPr lang="en-IN" sz="28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CDDA7E-5EED-ABED-0A8B-A0D3C170B29B}"/>
              </a:ext>
            </a:extLst>
          </p:cNvPr>
          <p:cNvSpPr txBox="1"/>
          <p:nvPr/>
        </p:nvSpPr>
        <p:spPr>
          <a:xfrm>
            <a:off x="3042452" y="2285228"/>
            <a:ext cx="8139021" cy="353943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 Group 18-22: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frequent social media usage and varied activities, this group experiences the highest notification frequency, averaging up to 100 notifications per day.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Engagement Patterns: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Their engagement in work, studies, and social media significantly contributes to high notification counts.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F5A42A-9243-058B-2F36-2B12E50164A3}"/>
              </a:ext>
            </a:extLst>
          </p:cNvPr>
          <p:cNvGrpSpPr/>
          <p:nvPr/>
        </p:nvGrpSpPr>
        <p:grpSpPr>
          <a:xfrm>
            <a:off x="731225" y="0"/>
            <a:ext cx="11460775" cy="6858000"/>
            <a:chOff x="0" y="0"/>
            <a:chExt cx="9903655" cy="6858000"/>
          </a:xfrm>
          <a:solidFill>
            <a:schemeClr val="accent4">
              <a:lumMod val="50000"/>
            </a:schemeClr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943CF0-29BD-9A34-199C-B75C5249197C}"/>
                </a:ext>
              </a:extLst>
            </p:cNvPr>
            <p:cNvSpPr/>
            <p:nvPr/>
          </p:nvSpPr>
          <p:spPr>
            <a:xfrm>
              <a:off x="0" y="0"/>
              <a:ext cx="936908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3692B1-D469-4089-9F66-7AC7B7B34F38}"/>
                </a:ext>
              </a:extLst>
            </p:cNvPr>
            <p:cNvSpPr/>
            <p:nvPr/>
          </p:nvSpPr>
          <p:spPr>
            <a:xfrm>
              <a:off x="9242474" y="3924886"/>
              <a:ext cx="661181" cy="9073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Arial Black" panose="020B0A04020102020204" pitchFamily="34" charset="0"/>
                </a:rPr>
                <a:t>3</a:t>
              </a:r>
              <a:endParaRPr lang="en-IN" dirty="0">
                <a:latin typeface="Arial Black" panose="020B0A04020102020204" pitchFamily="34" charset="0"/>
              </a:endParaRPr>
            </a:p>
            <a:p>
              <a:pPr algn="ctr"/>
              <a:endParaRPr lang="en-IN" dirty="0"/>
            </a:p>
          </p:txBody>
        </p:sp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318A13A-9464-1703-7360-D9C4F9FC4302}"/>
              </a:ext>
            </a:extLst>
          </p:cNvPr>
          <p:cNvSpPr/>
          <p:nvPr/>
        </p:nvSpPr>
        <p:spPr>
          <a:xfrm>
            <a:off x="2518274" y="577654"/>
            <a:ext cx="8663199" cy="12954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1D65AF-17C5-8FF9-4772-690E17251573}"/>
              </a:ext>
            </a:extLst>
          </p:cNvPr>
          <p:cNvSpPr txBox="1"/>
          <p:nvPr/>
        </p:nvSpPr>
        <p:spPr>
          <a:xfrm>
            <a:off x="2519857" y="917061"/>
            <a:ext cx="8556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Age Group with Least Interactions and Self-Esteem Effects</a:t>
            </a:r>
            <a:endParaRPr lang="en-IN" sz="28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EC1E05-E422-D869-9A6C-A42C7389AEFD}"/>
              </a:ext>
            </a:extLst>
          </p:cNvPr>
          <p:cNvSpPr txBox="1"/>
          <p:nvPr/>
        </p:nvSpPr>
        <p:spPr>
          <a:xfrm>
            <a:off x="2476645" y="2230305"/>
            <a:ext cx="8642859" cy="353943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 Group 28-33: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group has lower social interaction frequency, often reporting poor sleep quality and less physical activity.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 on Self-Esteem: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Reduced interactions contribute to lower self-esteem scores, averaging around 3 out of 5. </a:t>
            </a:r>
          </a:p>
          <a:p>
            <a:endParaRPr lang="en-IN" sz="32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73DD2B-3725-ABA9-5E5F-AEF4B85565DB}"/>
              </a:ext>
            </a:extLst>
          </p:cNvPr>
          <p:cNvGrpSpPr/>
          <p:nvPr/>
        </p:nvGrpSpPr>
        <p:grpSpPr>
          <a:xfrm>
            <a:off x="649336" y="0"/>
            <a:ext cx="11542664" cy="6858000"/>
            <a:chOff x="0" y="0"/>
            <a:chExt cx="9924758" cy="6858000"/>
          </a:xfrm>
          <a:solidFill>
            <a:srgbClr val="FF4343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F0A3E7-452F-C359-F528-374AE4599CD0}"/>
                </a:ext>
              </a:extLst>
            </p:cNvPr>
            <p:cNvSpPr/>
            <p:nvPr/>
          </p:nvSpPr>
          <p:spPr>
            <a:xfrm>
              <a:off x="0" y="0"/>
              <a:ext cx="936908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FFC01B5-8359-0163-4DF2-1F938DB519DA}"/>
                </a:ext>
              </a:extLst>
            </p:cNvPr>
            <p:cNvSpPr/>
            <p:nvPr/>
          </p:nvSpPr>
          <p:spPr>
            <a:xfrm>
              <a:off x="9263577" y="2912012"/>
              <a:ext cx="661181" cy="9073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Arial Black" panose="020B0A04020102020204" pitchFamily="34" charset="0"/>
                </a:rPr>
                <a:t>4</a:t>
              </a:r>
              <a:endParaRPr lang="en-IN" dirty="0"/>
            </a:p>
          </p:txBody>
        </p: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DD5AAA5-C90F-B8FA-8C3C-844AC5F20AA4}"/>
              </a:ext>
            </a:extLst>
          </p:cNvPr>
          <p:cNvSpPr/>
          <p:nvPr/>
        </p:nvSpPr>
        <p:spPr>
          <a:xfrm>
            <a:off x="1986596" y="385642"/>
            <a:ext cx="8937298" cy="12954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C8CD43-29A8-F7DD-155B-ACD0C9C5315D}"/>
              </a:ext>
            </a:extLst>
          </p:cNvPr>
          <p:cNvSpPr txBox="1"/>
          <p:nvPr/>
        </p:nvSpPr>
        <p:spPr>
          <a:xfrm>
            <a:off x="1988179" y="725049"/>
            <a:ext cx="8556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of Mobile Users Receiving Most Notifications</a:t>
            </a:r>
            <a:endParaRPr lang="en-IN" sz="28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116128-DA9C-073A-DE64-1DA0E04A293C}"/>
              </a:ext>
            </a:extLst>
          </p:cNvPr>
          <p:cNvSpPr txBox="1"/>
          <p:nvPr/>
        </p:nvSpPr>
        <p:spPr>
          <a:xfrm>
            <a:off x="2005353" y="2437812"/>
            <a:ext cx="9176120" cy="3539430"/>
          </a:xfrm>
          <a:prstGeom prst="rect">
            <a:avLst/>
          </a:prstGeom>
          <a:blipFill dpi="0" rotWithShape="1">
            <a:blip r:embed="rId7">
              <a:alphaModFix amt="40000"/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Young Adults (18-22):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Their extensive use of social media and entertainment leads to the highest notification rates, averaging 80 to 100 notifications daily.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Variety of Activities: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Frequent engagement across different platforms enhances their notification load. </a:t>
            </a:r>
          </a:p>
          <a:p>
            <a:endParaRPr lang="en-IN" sz="32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C28214D-8051-16AA-F952-5F8DB47BC21D}"/>
              </a:ext>
            </a:extLst>
          </p:cNvPr>
          <p:cNvGrpSpPr/>
          <p:nvPr/>
        </p:nvGrpSpPr>
        <p:grpSpPr>
          <a:xfrm>
            <a:off x="-13481" y="0"/>
            <a:ext cx="12139589" cy="6858000"/>
            <a:chOff x="-2290688" y="-152400"/>
            <a:chExt cx="9896623" cy="6858000"/>
          </a:xfrm>
          <a:solidFill>
            <a:srgbClr val="00B0F0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0F7D6C-CAA9-A05C-95DD-140871424185}"/>
                </a:ext>
              </a:extLst>
            </p:cNvPr>
            <p:cNvSpPr/>
            <p:nvPr/>
          </p:nvSpPr>
          <p:spPr>
            <a:xfrm>
              <a:off x="-2290688" y="-152400"/>
              <a:ext cx="936908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5A4FC6F-9C7D-4898-7FA0-BF92F9C350FB}"/>
                </a:ext>
              </a:extLst>
            </p:cNvPr>
            <p:cNvSpPr/>
            <p:nvPr/>
          </p:nvSpPr>
          <p:spPr>
            <a:xfrm>
              <a:off x="6944754" y="1746738"/>
              <a:ext cx="661181" cy="9073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5">
                      <a:lumMod val="50000"/>
                    </a:schemeClr>
                  </a:solidFill>
                  <a:latin typeface="Arial Black" panose="020B0A04020102020204" pitchFamily="34" charset="0"/>
                </a:rPr>
                <a:t>5</a:t>
              </a:r>
              <a:endParaRPr lang="en-IN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endParaRPr>
            </a:p>
            <a:p>
              <a:pPr algn="ctr"/>
              <a:endParaRPr lang="en-IN" dirty="0"/>
            </a:p>
          </p:txBody>
        </p: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9BAB766-2FAC-B87B-9DCE-0E55178880B8}"/>
              </a:ext>
            </a:extLst>
          </p:cNvPr>
          <p:cNvSpPr/>
          <p:nvPr/>
        </p:nvSpPr>
        <p:spPr>
          <a:xfrm>
            <a:off x="1700833" y="346030"/>
            <a:ext cx="8202822" cy="12954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3AC0E1-B180-4A09-D90C-A2E09A3D7BA2}"/>
              </a:ext>
            </a:extLst>
          </p:cNvPr>
          <p:cNvSpPr txBox="1"/>
          <p:nvPr/>
        </p:nvSpPr>
        <p:spPr>
          <a:xfrm>
            <a:off x="1702416" y="685437"/>
            <a:ext cx="8556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of Mobile Users with Least Productivity</a:t>
            </a:r>
            <a:endParaRPr lang="en-IN" sz="28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3CCBB3-A3D6-F6BB-0B02-65CC7CD4D0BE}"/>
              </a:ext>
            </a:extLst>
          </p:cNvPr>
          <p:cNvSpPr txBox="1"/>
          <p:nvPr/>
        </p:nvSpPr>
        <p:spPr>
          <a:xfrm>
            <a:off x="1531920" y="2340151"/>
            <a:ext cx="8642859" cy="3539430"/>
          </a:xfrm>
          <a:prstGeom prst="rect">
            <a:avLst/>
          </a:prstGeom>
          <a:blipFill>
            <a:blip r:embed="rId8">
              <a:alphaModFix amt="40000"/>
            </a:blip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Young Adults (18-22):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High screen time and distractions from social media contribute to their lower productivity levels.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Mixed Engagement: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Despite some work-related tasks, entertainment and social media usage detract significantly from their overall productivity. </a:t>
            </a:r>
          </a:p>
          <a:p>
            <a:endParaRPr lang="en-IN" sz="32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31A9C4A3-FAA1-423B-0D9D-DE692E780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FE46BFF-966B-7970-DA5E-57D82135A8E3}"/>
              </a:ext>
            </a:extLst>
          </p:cNvPr>
          <p:cNvSpPr/>
          <p:nvPr/>
        </p:nvSpPr>
        <p:spPr>
          <a:xfrm>
            <a:off x="1811336" y="939922"/>
            <a:ext cx="45719" cy="45719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853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18" grpId="0" animBg="1"/>
      <p:bldP spid="19" grpId="0"/>
      <p:bldP spid="17" grpId="0" animBg="1"/>
      <p:bldP spid="21" grpId="0"/>
      <p:bldP spid="23" grpId="0" animBg="1"/>
      <p:bldP spid="24" grpId="0"/>
      <p:bldP spid="28" grpId="0" animBg="1"/>
      <p:bldP spid="29" grpId="0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FF5A42A-9243-058B-2F36-2B12E50164A3}"/>
              </a:ext>
            </a:extLst>
          </p:cNvPr>
          <p:cNvGrpSpPr/>
          <p:nvPr/>
        </p:nvGrpSpPr>
        <p:grpSpPr>
          <a:xfrm>
            <a:off x="1823231" y="0"/>
            <a:ext cx="10398367" cy="6858000"/>
            <a:chOff x="0" y="0"/>
            <a:chExt cx="9903655" cy="6858000"/>
          </a:xfrm>
          <a:solidFill>
            <a:srgbClr val="92D050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943CF0-29BD-9A34-199C-B75C5249197C}"/>
                </a:ext>
              </a:extLst>
            </p:cNvPr>
            <p:cNvSpPr/>
            <p:nvPr/>
          </p:nvSpPr>
          <p:spPr>
            <a:xfrm>
              <a:off x="0" y="0"/>
              <a:ext cx="936908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43692B1-D469-4089-9F66-7AC7B7B34F38}"/>
                </a:ext>
              </a:extLst>
            </p:cNvPr>
            <p:cNvSpPr/>
            <p:nvPr/>
          </p:nvSpPr>
          <p:spPr>
            <a:xfrm>
              <a:off x="9242474" y="5950634"/>
              <a:ext cx="661181" cy="9073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Arial Black" panose="020B0A04020102020204" pitchFamily="34" charset="0"/>
                </a:rPr>
                <a:t>1</a:t>
              </a:r>
              <a:endParaRPr lang="en-IN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B0BBBB3-A707-D7A4-1B71-3DB2B0F1AD38}"/>
              </a:ext>
            </a:extLst>
          </p:cNvPr>
          <p:cNvSpPr/>
          <p:nvPr/>
        </p:nvSpPr>
        <p:spPr>
          <a:xfrm>
            <a:off x="2987520" y="272854"/>
            <a:ext cx="7503647" cy="12954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0BC979-F9AE-CA44-046B-E04D741A183A}"/>
              </a:ext>
            </a:extLst>
          </p:cNvPr>
          <p:cNvSpPr txBox="1"/>
          <p:nvPr/>
        </p:nvSpPr>
        <p:spPr>
          <a:xfrm>
            <a:off x="3023695" y="658944"/>
            <a:ext cx="764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Time's Impact on Productivity by Age</a:t>
            </a:r>
            <a:endParaRPr lang="en-IN" sz="28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CB4F71-653C-EA2E-3A0C-BE89FDA1B22B}"/>
              </a:ext>
            </a:extLst>
          </p:cNvPr>
          <p:cNvSpPr txBox="1"/>
          <p:nvPr/>
        </p:nvSpPr>
        <p:spPr>
          <a:xfrm>
            <a:off x="3023695" y="1568254"/>
            <a:ext cx="8139021" cy="5078313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Group 18-22: This group shows significant productivity impact due to high screen time, often linked to social media and entertainment activities.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Group 23-27: While also affected, they demonstrate relatively better productivity due to higher engagement in work-related tasks. </a:t>
            </a:r>
          </a:p>
          <a:p>
            <a:endParaRPr lang="en-IN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5722F5D-D323-6A61-F62C-4F1B1619DE3E}"/>
              </a:ext>
            </a:extLst>
          </p:cNvPr>
          <p:cNvGrpSpPr/>
          <p:nvPr/>
        </p:nvGrpSpPr>
        <p:grpSpPr>
          <a:xfrm>
            <a:off x="1772531" y="0"/>
            <a:ext cx="10419470" cy="6858000"/>
            <a:chOff x="0" y="0"/>
            <a:chExt cx="9903655" cy="6858000"/>
          </a:xfrm>
          <a:solidFill>
            <a:srgbClr val="FFFF00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3DD098-47D3-3D0E-C147-0299ADC81C37}"/>
                </a:ext>
              </a:extLst>
            </p:cNvPr>
            <p:cNvSpPr/>
            <p:nvPr/>
          </p:nvSpPr>
          <p:spPr>
            <a:xfrm>
              <a:off x="0" y="0"/>
              <a:ext cx="936908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EF276A-E4F3-F73B-8DA2-1C1827035CF0}"/>
                </a:ext>
              </a:extLst>
            </p:cNvPr>
            <p:cNvSpPr/>
            <p:nvPr/>
          </p:nvSpPr>
          <p:spPr>
            <a:xfrm>
              <a:off x="9242474" y="4937760"/>
              <a:ext cx="661181" cy="9073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2</a:t>
              </a:r>
              <a:endParaRPr lang="en-IN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CD3E8D9-896E-044D-CF89-7635971E7941}"/>
              </a:ext>
            </a:extLst>
          </p:cNvPr>
          <p:cNvSpPr/>
          <p:nvPr/>
        </p:nvSpPr>
        <p:spPr>
          <a:xfrm>
            <a:off x="3139920" y="425254"/>
            <a:ext cx="6763735" cy="12954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D1CAA8-AB41-383B-A04A-774D9E1C5562}"/>
              </a:ext>
            </a:extLst>
          </p:cNvPr>
          <p:cNvSpPr txBox="1"/>
          <p:nvPr/>
        </p:nvSpPr>
        <p:spPr>
          <a:xfrm>
            <a:off x="3283270" y="764661"/>
            <a:ext cx="764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Group with the Most Notifications</a:t>
            </a:r>
            <a:endParaRPr lang="en-IN" sz="28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CDDA7E-5EED-ABED-0A8B-A0D3C170B29B}"/>
              </a:ext>
            </a:extLst>
          </p:cNvPr>
          <p:cNvSpPr txBox="1"/>
          <p:nvPr/>
        </p:nvSpPr>
        <p:spPr>
          <a:xfrm>
            <a:off x="3042452" y="2285228"/>
            <a:ext cx="8139021" cy="353943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 Group 18-22: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frequent social media usage and varied activities, this group experiences the highest notification frequency, averaging up to 100 notifications per day.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Engagement Patterns: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Their engagement in work, studies, and social media significantly contributes to high notification counts.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F5A42A-9243-058B-2F36-2B12E50164A3}"/>
              </a:ext>
            </a:extLst>
          </p:cNvPr>
          <p:cNvGrpSpPr/>
          <p:nvPr/>
        </p:nvGrpSpPr>
        <p:grpSpPr>
          <a:xfrm>
            <a:off x="731225" y="0"/>
            <a:ext cx="11460775" cy="6858000"/>
            <a:chOff x="0" y="0"/>
            <a:chExt cx="9903655" cy="6858000"/>
          </a:xfrm>
          <a:solidFill>
            <a:schemeClr val="accent4">
              <a:lumMod val="50000"/>
            </a:schemeClr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943CF0-29BD-9A34-199C-B75C5249197C}"/>
                </a:ext>
              </a:extLst>
            </p:cNvPr>
            <p:cNvSpPr/>
            <p:nvPr/>
          </p:nvSpPr>
          <p:spPr>
            <a:xfrm>
              <a:off x="0" y="0"/>
              <a:ext cx="936908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3692B1-D469-4089-9F66-7AC7B7B34F38}"/>
                </a:ext>
              </a:extLst>
            </p:cNvPr>
            <p:cNvSpPr/>
            <p:nvPr/>
          </p:nvSpPr>
          <p:spPr>
            <a:xfrm>
              <a:off x="9242474" y="3924886"/>
              <a:ext cx="661181" cy="9073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Arial Black" panose="020B0A04020102020204" pitchFamily="34" charset="0"/>
                </a:rPr>
                <a:t>3</a:t>
              </a:r>
              <a:endParaRPr lang="en-IN" dirty="0">
                <a:latin typeface="Arial Black" panose="020B0A04020102020204" pitchFamily="34" charset="0"/>
              </a:endParaRPr>
            </a:p>
            <a:p>
              <a:pPr algn="ctr"/>
              <a:endParaRPr lang="en-IN" dirty="0"/>
            </a:p>
          </p:txBody>
        </p:sp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318A13A-9464-1703-7360-D9C4F9FC4302}"/>
              </a:ext>
            </a:extLst>
          </p:cNvPr>
          <p:cNvSpPr/>
          <p:nvPr/>
        </p:nvSpPr>
        <p:spPr>
          <a:xfrm>
            <a:off x="2518274" y="577654"/>
            <a:ext cx="8663199" cy="12954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1D65AF-17C5-8FF9-4772-690E17251573}"/>
              </a:ext>
            </a:extLst>
          </p:cNvPr>
          <p:cNvSpPr txBox="1"/>
          <p:nvPr/>
        </p:nvSpPr>
        <p:spPr>
          <a:xfrm>
            <a:off x="2519857" y="917061"/>
            <a:ext cx="8556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Age Group with Least Interactions and Self-Esteem Effects</a:t>
            </a:r>
            <a:endParaRPr lang="en-IN" sz="28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EC1E05-E422-D869-9A6C-A42C7389AEFD}"/>
              </a:ext>
            </a:extLst>
          </p:cNvPr>
          <p:cNvSpPr txBox="1"/>
          <p:nvPr/>
        </p:nvSpPr>
        <p:spPr>
          <a:xfrm>
            <a:off x="2476645" y="2230305"/>
            <a:ext cx="8642859" cy="353943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 Group 28-33: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group has lower social interaction frequency, often reporting poor sleep quality and less physical activity.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 on Self-Esteem: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Reduced interactions contribute to lower self-esteem scores, averaging around 3 out of 5. </a:t>
            </a:r>
          </a:p>
          <a:p>
            <a:endParaRPr lang="en-IN" sz="32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73DD2B-3725-ABA9-5E5F-AEF4B85565DB}"/>
              </a:ext>
            </a:extLst>
          </p:cNvPr>
          <p:cNvGrpSpPr/>
          <p:nvPr/>
        </p:nvGrpSpPr>
        <p:grpSpPr>
          <a:xfrm>
            <a:off x="649336" y="0"/>
            <a:ext cx="11542664" cy="6858000"/>
            <a:chOff x="0" y="0"/>
            <a:chExt cx="9924758" cy="6858000"/>
          </a:xfrm>
          <a:solidFill>
            <a:srgbClr val="FF4343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F0A3E7-452F-C359-F528-374AE4599CD0}"/>
                </a:ext>
              </a:extLst>
            </p:cNvPr>
            <p:cNvSpPr/>
            <p:nvPr/>
          </p:nvSpPr>
          <p:spPr>
            <a:xfrm>
              <a:off x="0" y="0"/>
              <a:ext cx="936908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FFC01B5-8359-0163-4DF2-1F938DB519DA}"/>
                </a:ext>
              </a:extLst>
            </p:cNvPr>
            <p:cNvSpPr/>
            <p:nvPr/>
          </p:nvSpPr>
          <p:spPr>
            <a:xfrm>
              <a:off x="9263577" y="2912012"/>
              <a:ext cx="661181" cy="9073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Arial Black" panose="020B0A04020102020204" pitchFamily="34" charset="0"/>
                </a:rPr>
                <a:t>4</a:t>
              </a:r>
              <a:endParaRPr lang="en-IN" dirty="0"/>
            </a:p>
          </p:txBody>
        </p: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DD5AAA5-C90F-B8FA-8C3C-844AC5F20AA4}"/>
              </a:ext>
            </a:extLst>
          </p:cNvPr>
          <p:cNvSpPr/>
          <p:nvPr/>
        </p:nvSpPr>
        <p:spPr>
          <a:xfrm>
            <a:off x="1986596" y="385642"/>
            <a:ext cx="8937298" cy="12954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C8CD43-29A8-F7DD-155B-ACD0C9C5315D}"/>
              </a:ext>
            </a:extLst>
          </p:cNvPr>
          <p:cNvSpPr txBox="1"/>
          <p:nvPr/>
        </p:nvSpPr>
        <p:spPr>
          <a:xfrm>
            <a:off x="1988179" y="725049"/>
            <a:ext cx="8556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of Mobile Users Receiving Most Notifications</a:t>
            </a:r>
            <a:endParaRPr lang="en-IN" sz="28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116128-DA9C-073A-DE64-1DA0E04A293C}"/>
              </a:ext>
            </a:extLst>
          </p:cNvPr>
          <p:cNvSpPr txBox="1"/>
          <p:nvPr/>
        </p:nvSpPr>
        <p:spPr>
          <a:xfrm>
            <a:off x="2005353" y="2437812"/>
            <a:ext cx="9176120" cy="3539430"/>
          </a:xfrm>
          <a:prstGeom prst="rect">
            <a:avLst/>
          </a:prstGeom>
          <a:blipFill dpi="0" rotWithShape="1">
            <a:blip r:embed="rId7">
              <a:alphaModFix amt="40000"/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Young Adults (18-22):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Their extensive use of social media and entertainment leads to the highest notification rates, averaging 80 to 100 notifications daily.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Variety of Activities: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Frequent engagement across different platforms enhances their notification load. </a:t>
            </a:r>
          </a:p>
          <a:p>
            <a:endParaRPr lang="en-IN" sz="32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C28214D-8051-16AA-F952-5F8DB47BC21D}"/>
              </a:ext>
            </a:extLst>
          </p:cNvPr>
          <p:cNvGrpSpPr/>
          <p:nvPr/>
        </p:nvGrpSpPr>
        <p:grpSpPr>
          <a:xfrm>
            <a:off x="-13481" y="0"/>
            <a:ext cx="12139589" cy="6858000"/>
            <a:chOff x="-2290688" y="-152400"/>
            <a:chExt cx="9896623" cy="6858000"/>
          </a:xfrm>
          <a:solidFill>
            <a:srgbClr val="00B0F0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0F7D6C-CAA9-A05C-95DD-140871424185}"/>
                </a:ext>
              </a:extLst>
            </p:cNvPr>
            <p:cNvSpPr/>
            <p:nvPr/>
          </p:nvSpPr>
          <p:spPr>
            <a:xfrm>
              <a:off x="-2290688" y="-152400"/>
              <a:ext cx="936908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5A4FC6F-9C7D-4898-7FA0-BF92F9C350FB}"/>
                </a:ext>
              </a:extLst>
            </p:cNvPr>
            <p:cNvSpPr/>
            <p:nvPr/>
          </p:nvSpPr>
          <p:spPr>
            <a:xfrm>
              <a:off x="6944754" y="1746738"/>
              <a:ext cx="661181" cy="9073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5">
                      <a:lumMod val="50000"/>
                    </a:schemeClr>
                  </a:solidFill>
                  <a:latin typeface="Arial Black" panose="020B0A04020102020204" pitchFamily="34" charset="0"/>
                </a:rPr>
                <a:t>5</a:t>
              </a:r>
              <a:endParaRPr lang="en-IN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endParaRPr>
            </a:p>
            <a:p>
              <a:pPr algn="ctr"/>
              <a:endParaRPr lang="en-IN" dirty="0"/>
            </a:p>
          </p:txBody>
        </p: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9BAB766-2FAC-B87B-9DCE-0E55178880B8}"/>
              </a:ext>
            </a:extLst>
          </p:cNvPr>
          <p:cNvSpPr/>
          <p:nvPr/>
        </p:nvSpPr>
        <p:spPr>
          <a:xfrm>
            <a:off x="1700833" y="346030"/>
            <a:ext cx="8202822" cy="12954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3AC0E1-B180-4A09-D90C-A2E09A3D7BA2}"/>
              </a:ext>
            </a:extLst>
          </p:cNvPr>
          <p:cNvSpPr txBox="1"/>
          <p:nvPr/>
        </p:nvSpPr>
        <p:spPr>
          <a:xfrm>
            <a:off x="1702416" y="685437"/>
            <a:ext cx="8556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of Mobile Users with Least Productivity</a:t>
            </a:r>
            <a:endParaRPr lang="en-IN" sz="28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3CCBB3-A3D6-F6BB-0B02-65CC7CD4D0BE}"/>
              </a:ext>
            </a:extLst>
          </p:cNvPr>
          <p:cNvSpPr txBox="1"/>
          <p:nvPr/>
        </p:nvSpPr>
        <p:spPr>
          <a:xfrm>
            <a:off x="1531920" y="2340151"/>
            <a:ext cx="8642859" cy="3539430"/>
          </a:xfrm>
          <a:prstGeom prst="rect">
            <a:avLst/>
          </a:prstGeom>
          <a:blipFill>
            <a:blip r:embed="rId8">
              <a:alphaModFix amt="40000"/>
            </a:blip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Young Adults (18-22):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High screen time and distractions from social media contribute to their lower productivity levels.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Mixed Engagement: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Despite some work-related tasks, entertainment and social media usage detract significantly from their overall productivity. </a:t>
            </a:r>
          </a:p>
          <a:p>
            <a:endParaRPr lang="en-IN" sz="32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31A9C4A3-FAA1-423B-0D9D-DE692E780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FE46BFF-966B-7970-DA5E-57D82135A8E3}"/>
              </a:ext>
            </a:extLst>
          </p:cNvPr>
          <p:cNvSpPr/>
          <p:nvPr/>
        </p:nvSpPr>
        <p:spPr>
          <a:xfrm>
            <a:off x="-1175157" y="-3219450"/>
            <a:ext cx="14395857" cy="13220700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762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498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18" grpId="0" animBg="1"/>
      <p:bldP spid="19" grpId="0"/>
      <p:bldP spid="17" grpId="0" animBg="1"/>
      <p:bldP spid="21" grpId="0"/>
      <p:bldP spid="23" grpId="0" animBg="1"/>
      <p:bldP spid="24" grpId="0"/>
      <p:bldP spid="28" grpId="0" animBg="1"/>
      <p:bldP spid="29" grpId="0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1072</Words>
  <Application>Microsoft Office PowerPoint</Application>
  <PresentationFormat>Widescreen</PresentationFormat>
  <Paragraphs>97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Baskerville Old Face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Zen</dc:creator>
  <cp:lastModifiedBy>Zen</cp:lastModifiedBy>
  <cp:revision>1</cp:revision>
  <dcterms:created xsi:type="dcterms:W3CDTF">2024-09-24T18:41:00Z</dcterms:created>
  <dcterms:modified xsi:type="dcterms:W3CDTF">2024-09-24T20:27:38Z</dcterms:modified>
</cp:coreProperties>
</file>