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77" r:id="rId6"/>
    <p:sldId id="283" r:id="rId7"/>
    <p:sldId id="284" r:id="rId8"/>
    <p:sldId id="278" r:id="rId9"/>
    <p:sldId id="261" r:id="rId10"/>
    <p:sldId id="279" r:id="rId11"/>
    <p:sldId id="264" r:id="rId12"/>
    <p:sldId id="285" r:id="rId13"/>
    <p:sldId id="286" r:id="rId14"/>
    <p:sldId id="280" r:id="rId15"/>
    <p:sldId id="262" r:id="rId16"/>
    <p:sldId id="265" r:id="rId17"/>
    <p:sldId id="287" r:id="rId18"/>
    <p:sldId id="281" r:id="rId19"/>
    <p:sldId id="282" r:id="rId20"/>
  </p:sldIdLst>
  <p:sldSz cx="14630400" cy="8229600"/>
  <p:notesSz cx="8229600" cy="14630400"/>
  <p:embeddedFontLst>
    <p:embeddedFont>
      <p:font typeface="Alexandria Semi Bold" panose="020B0604020202020204" charset="-78"/>
      <p:regular r:id="rId22"/>
    </p:embeddedFont>
    <p:embeddedFont>
      <p:font typeface="Sora Light" panose="020B0604020202020204" charset="0"/>
      <p:regular r:id="rId23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12A16-3127-4DBD-A7CA-93C36CE531D3}">
          <p14:sldIdLst>
            <p14:sldId id="256"/>
            <p14:sldId id="257"/>
          </p14:sldIdLst>
        </p14:section>
        <p14:section name="Introduction" id="{0631230E-EECB-4C32-B485-435F620D9F9C}">
          <p14:sldIdLst>
            <p14:sldId id="276"/>
            <p14:sldId id="258"/>
          </p14:sldIdLst>
        </p14:section>
        <p14:section name="Motivation" id="{7B98295A-C8B1-4979-B3DC-D11F33D687B0}">
          <p14:sldIdLst>
            <p14:sldId id="277"/>
            <p14:sldId id="283"/>
            <p14:sldId id="284"/>
          </p14:sldIdLst>
        </p14:section>
        <p14:section name="Research Objective" id="{FA3C077D-BD3D-4029-8E9A-7D1F047A642E}">
          <p14:sldIdLst>
            <p14:sldId id="278"/>
            <p14:sldId id="261"/>
          </p14:sldIdLst>
        </p14:section>
        <p14:section name="Background" id="{6EC9ECE6-C51B-48CC-AA32-82C75DF22F2A}">
          <p14:sldIdLst>
            <p14:sldId id="279"/>
            <p14:sldId id="264"/>
            <p14:sldId id="285"/>
            <p14:sldId id="286"/>
          </p14:sldIdLst>
        </p14:section>
        <p14:section name="Approach" id="{4CA39562-E378-47F0-8B8A-D884C9862BA8}">
          <p14:sldIdLst>
            <p14:sldId id="280"/>
            <p14:sldId id="262"/>
            <p14:sldId id="265"/>
            <p14:sldId id="287"/>
          </p14:sldIdLst>
        </p14:section>
        <p14:section name="Model Flowchart" id="{F17EA592-537C-4E69-9B41-15BB40C5F154}">
          <p14:sldIdLst>
            <p14:sldId id="281"/>
          </p14:sldIdLst>
        </p14:section>
        <p14:section name="Conclusion" id="{335BA2FA-6045-4A8A-8397-5496FFB180BE}">
          <p14:sldIdLst>
            <p14:sldId id="282"/>
          </p14:sldIdLst>
        </p14:section>
        <p14:section name="Untitled Section" id="{5E60B671-E7C8-407D-AAC1-3449633584A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CB8"/>
    <a:srgbClr val="A9C1E7"/>
    <a:srgbClr val="597DB9"/>
    <a:srgbClr val="93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6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1DCC3-7576-9508-C270-FA573278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C8B6CF-97C5-CA7A-BDF0-AA608A629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00296-B78A-FC32-70E2-52E6B63D9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08FB0-1D94-6DF6-7876-4DA243421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C143-ED02-B84A-8518-ACC624C7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959C8-AEE2-57BC-87CB-A2E00A857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D11BC-6BEA-CFD2-BAD4-457922CB0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3310-F3B5-C359-1806-442F4CE4C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8B28-4B49-18BF-9859-59994442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64EA8F-1D03-10ED-8430-2121314B5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63B17-D599-CDDE-91E7-E5EFFF78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2CAB-2FAF-D312-7E20-5ED465164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5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0ACF-E937-11D6-542A-39FEDD686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EEFDC-7259-BAC6-1D64-D7FE74C22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FFA6B-5DAE-84BD-C3BC-6506A068D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F9C8-ABFD-3BCE-DE85-E35C77234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1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8207-6870-FC19-2AB0-7D4A3E69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D163B-BA89-DD92-E7EA-5A01DBE00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A1097-6F6F-98BC-C7D6-33F2C7DC4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60F2-0FA3-7661-C4F2-BBF69D88B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1C49-29D6-7150-15FA-A4DACC6E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042EE-7B71-F0AB-0D00-164F0EDF8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C7051-B552-08AF-AAF7-A61173886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D8C5-34E8-6859-64B3-AE2523C3D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303DB-415E-3E6C-214C-0C3B44D38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0CC21-038D-91B7-448B-D25A2ED70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EC3FF-0104-35DD-DD0B-54DF22C14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B8A9-77EF-CA3F-DD8B-2931B4A78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02A80-36FD-12D7-26D5-8A689CDB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A6F81-F495-4F30-845F-5DBF48A47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FBF7DE-6DCD-06B2-EC70-AA933FD3E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F0F91-4942-1F56-7FA1-981A431E7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E20F9-FE4C-359B-2800-2C27BA2A2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950AD-4E2F-5FDA-B1EB-5BE595BC9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7C7C7-6052-7887-F53D-C9EDBB4FA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EB2A-9895-65B8-CEB8-7B29A6146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A4484-39D9-26BD-7EBF-83959CF5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F9ADD-08FE-9F34-312F-DFB12F994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1975D8-C7A3-6226-143F-137CCDFB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77CE6-7FB0-9401-5509-4009DC86D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5937A-809A-DB3C-9D43-912F5115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FCF42-ED0E-1508-BC67-7A165AA60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218DF3-78CC-9909-4794-6B88A7274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F9DB-511A-D2AE-79E9-A596D6810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7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D947-65EF-4B85-8127-44C9FAEF2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9CC53E-DE80-A87B-9718-33A3CAF07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AC540-F9C4-9FC3-04B6-00D29C227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68177-0D06-8A86-1046-3235DBC47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4D2CCC74-DDAF-A329-BB22-1F64CA726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2" y="147383"/>
            <a:ext cx="1725957" cy="407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B801FA34-76DA-66EB-CE16-17983B64023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3492" y="147383"/>
            <a:ext cx="1725957" cy="40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370257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Citation Networks Evolution Using Dynamic Network Embeddings</a:t>
            </a:r>
          </a:p>
        </p:txBody>
      </p:sp>
      <p:sp>
        <p:nvSpPr>
          <p:cNvPr id="4" name="Text 1"/>
          <p:cNvSpPr/>
          <p:nvPr/>
        </p:nvSpPr>
        <p:spPr>
          <a:xfrm>
            <a:off x="5684580" y="638258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Avishay Bar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2168009" y="638258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Shay Bistrizky</a:t>
            </a:r>
            <a:endParaRPr lang="en-US" sz="17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C24E5EE9-051E-E679-C536-62BADEEF9381}"/>
              </a:ext>
            </a:extLst>
          </p:cNvPr>
          <p:cNvSpPr/>
          <p:nvPr/>
        </p:nvSpPr>
        <p:spPr>
          <a:xfrm>
            <a:off x="2270749" y="687546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206622086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9C5D3-FDFB-935C-D90D-1A439128C781}"/>
              </a:ext>
            </a:extLst>
          </p:cNvPr>
          <p:cNvSpPr txBox="1"/>
          <p:nvPr/>
        </p:nvSpPr>
        <p:spPr>
          <a:xfrm>
            <a:off x="5603375" y="685284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316165984</a:t>
            </a:r>
            <a:endParaRPr lang="en-IL" dirty="0"/>
          </a:p>
        </p:txBody>
      </p:sp>
      <p:pic>
        <p:nvPicPr>
          <p:cNvPr id="9" name="Picture 8" descr="המכללה האקדמית להנדסה בראודה - לדף הבית">
            <a:extLst>
              <a:ext uri="{FF2B5EF4-FFF2-40B4-BE49-F238E27FC236}">
                <a16:creationId xmlns:a16="http://schemas.microsoft.com/office/drawing/2014/main" id="{7341BE46-C84B-0A46-D8FA-5974E1F7DE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87" y="364820"/>
            <a:ext cx="3995913" cy="132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F322-0166-C43A-2E82-C91727E8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C66629D-85F1-7E3C-71A7-243DE638F988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EDAC4AE-F686-F595-A502-294E51BC8532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6CFCF22-E656-D12E-D7E7-DF807A7B4116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F3AC4EE-CBD9-22C9-3CF1-E4562B0F8197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11DAB0C-C971-E46B-833F-45B7A733F99A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B85B686-2A44-97AB-D0C8-760D40CEAEF5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53BD7F9-5A00-8935-A29A-A008CD910405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A2C3EA8-1B4A-21EF-3A21-4BF1318EBB7B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1A9D3B7-90CA-E805-ADF2-BC9E19E46FC5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2BE41CFD-4DBB-8AD3-0897-B298F8B20578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2E4DE0F3-0D10-9D1A-7DCD-DA785D14D748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6469C63-6B49-79FE-E21A-99EF95B6AB89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B3DEC1C0-35DB-E747-1C49-AA9FE516589D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100F5196-BF82-0D84-75D1-968BE6AD3F72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BC312D2B-A6F8-C3CB-232F-B5CAADA345CE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5DF5DEB2-ACD9-E862-F4D8-370DF1CB8D36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7624E966-CD3E-2B13-3D55-31B5B52839B6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1674ADD7-17AF-C3B2-0548-90A60B1B85AD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17987DD-FE40-F95C-81B5-61680DDD6937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EC0ACAEC-E641-7E01-F78A-008D8EBAE61F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1A1D151-63FA-6C36-EDF2-17D3F105B4BD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470B2A9B-1EAC-44CF-FD89-9239DD3ACC4A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55CD1826-AA68-1C12-A839-057E3E745B06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88A965D0-57F8-650C-98DB-309FF2C40C0B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D5F3214B-4232-AE8C-0DC7-7DCA6729519D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B22A9800-DB2D-8246-5C84-6D3BF2060D6D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55CF8F97-DDB0-8C0E-28F2-B909FC3A2A7E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B9296A11-324A-0742-7E7F-1DE4EB58AA89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4E38893F-FDE4-F78E-0C98-E80DB4211B34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4501FB71-87A9-E7D4-93D0-6FF8F0034584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7CA20DF9-2CEE-59E2-1FD6-C2C63B7BBF20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5C34D55E-3A76-1DEF-C6C3-4D394E5F2EAA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96438428-EB48-2A65-4905-2C9549B7EA4A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8FE81729-B40C-0E5E-1BCE-4B977B9DFA4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42566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CA7DE37E-EA2E-571A-FB6E-B21249912AE2}"/>
              </a:ext>
            </a:extLst>
          </p:cNvPr>
          <p:cNvSpPr/>
          <p:nvPr/>
        </p:nvSpPr>
        <p:spPr>
          <a:xfrm>
            <a:off x="665842" y="997865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Dynamic Networks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F41601BF-0F7F-0463-6DBE-24B28A396795}"/>
              </a:ext>
            </a:extLst>
          </p:cNvPr>
          <p:cNvSpPr/>
          <p:nvPr/>
        </p:nvSpPr>
        <p:spPr>
          <a:xfrm>
            <a:off x="758309" y="235065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014BCA26-3BE5-C126-853C-5C9DFC788C73}"/>
              </a:ext>
            </a:extLst>
          </p:cNvPr>
          <p:cNvSpPr/>
          <p:nvPr/>
        </p:nvSpPr>
        <p:spPr>
          <a:xfrm>
            <a:off x="934760" y="2423281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2AE8274-766A-E03D-D649-6F63D52DA688}"/>
              </a:ext>
            </a:extLst>
          </p:cNvPr>
          <p:cNvSpPr/>
          <p:nvPr/>
        </p:nvSpPr>
        <p:spPr>
          <a:xfrm>
            <a:off x="1462326" y="23506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Static Networks</a:t>
            </a: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C67CDDFC-353F-A855-D28D-2B8EEBE49C5C}"/>
              </a:ext>
            </a:extLst>
          </p:cNvPr>
          <p:cNvSpPr/>
          <p:nvPr/>
        </p:nvSpPr>
        <p:spPr>
          <a:xfrm>
            <a:off x="1462326" y="2836785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Static networks capture connections at a single point in time, lacking the evolution of relationships.</a:t>
            </a:r>
            <a:endParaRPr lang="en-US" sz="1700" dirty="0"/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ECEAA586-FFF3-1BBC-6E62-7EEFD4814953}"/>
              </a:ext>
            </a:extLst>
          </p:cNvPr>
          <p:cNvSpPr/>
          <p:nvPr/>
        </p:nvSpPr>
        <p:spPr>
          <a:xfrm>
            <a:off x="5201722" y="235065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F98AC50E-270D-0A52-AE8C-EF5758135B6B}"/>
              </a:ext>
            </a:extLst>
          </p:cNvPr>
          <p:cNvSpPr/>
          <p:nvPr/>
        </p:nvSpPr>
        <p:spPr>
          <a:xfrm>
            <a:off x="5343287" y="2423281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1D03E72B-D6BE-85F6-F4D5-E845EE700A3A}"/>
              </a:ext>
            </a:extLst>
          </p:cNvPr>
          <p:cNvSpPr/>
          <p:nvPr/>
        </p:nvSpPr>
        <p:spPr>
          <a:xfrm>
            <a:off x="5905738" y="23506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Dynamic Networks</a:t>
            </a: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16719BD1-CB5E-8E1C-685E-59DB28057E31}"/>
              </a:ext>
            </a:extLst>
          </p:cNvPr>
          <p:cNvSpPr/>
          <p:nvPr/>
        </p:nvSpPr>
        <p:spPr>
          <a:xfrm>
            <a:off x="5905738" y="2836785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Dynamic networks capture evolving connections over time, showing how relationships change.</a:t>
            </a:r>
            <a:endParaRPr lang="en-US" sz="170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F4641911-4FFF-304B-05F1-A6E731AD2BDC}"/>
              </a:ext>
            </a:extLst>
          </p:cNvPr>
          <p:cNvSpPr/>
          <p:nvPr/>
        </p:nvSpPr>
        <p:spPr>
          <a:xfrm>
            <a:off x="9645134" y="235065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E315B6A9-6462-0852-57E9-8200A11EA845}"/>
              </a:ext>
            </a:extLst>
          </p:cNvPr>
          <p:cNvSpPr/>
          <p:nvPr/>
        </p:nvSpPr>
        <p:spPr>
          <a:xfrm>
            <a:off x="9786580" y="2423281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99F663A9-5B81-0DDB-649E-C74BC304F0AA}"/>
              </a:ext>
            </a:extLst>
          </p:cNvPr>
          <p:cNvSpPr/>
          <p:nvPr/>
        </p:nvSpPr>
        <p:spPr>
          <a:xfrm>
            <a:off x="10349151" y="23506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Temporal Changes</a:t>
            </a:r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1F443E7A-CC50-3790-D0D6-9AF1E0526851}"/>
              </a:ext>
            </a:extLst>
          </p:cNvPr>
          <p:cNvSpPr/>
          <p:nvPr/>
        </p:nvSpPr>
        <p:spPr>
          <a:xfrm>
            <a:off x="10349151" y="2836785"/>
            <a:ext cx="3522821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Key factors are node proximity and temporal continuity, showing closeness and consistent representation over time.</a:t>
            </a:r>
            <a:endParaRPr lang="en-US" sz="17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63377-7A45-963B-9C8B-166961AF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33" y="5158499"/>
            <a:ext cx="10133928" cy="28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2230A-C54F-8578-91AC-1C37DA46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275A6C6-5110-8752-2B05-8D54B0E5240F}"/>
              </a:ext>
            </a:extLst>
          </p:cNvPr>
          <p:cNvSpPr/>
          <p:nvPr/>
        </p:nvSpPr>
        <p:spPr>
          <a:xfrm>
            <a:off x="758309" y="1412162"/>
            <a:ext cx="1151322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Random Walks for Network Exploration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C23B234-E18D-8196-6AA7-A184EBC2033D}"/>
              </a:ext>
            </a:extLst>
          </p:cNvPr>
          <p:cNvSpPr/>
          <p:nvPr/>
        </p:nvSpPr>
        <p:spPr>
          <a:xfrm>
            <a:off x="758309" y="2666367"/>
            <a:ext cx="36040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What is a Random Walk?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32FE635-C50F-DF04-AF36-11F4C1B8A94F}"/>
              </a:ext>
            </a:extLst>
          </p:cNvPr>
          <p:cNvSpPr/>
          <p:nvPr/>
        </p:nvSpPr>
        <p:spPr>
          <a:xfrm>
            <a:off x="758309" y="3239176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random walk is a stochastic process that generates a path through a graph. At each step, the next node is chosen randomly from the current node's neighbors.</a:t>
            </a:r>
            <a:endParaRPr lang="en-US" sz="17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23982C2-B870-6B6A-088F-23D8F18366F3}"/>
              </a:ext>
            </a:extLst>
          </p:cNvPr>
          <p:cNvSpPr/>
          <p:nvPr/>
        </p:nvSpPr>
        <p:spPr>
          <a:xfrm>
            <a:off x="758309" y="4495881"/>
            <a:ext cx="366105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Why Use Random Walks?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FD406A0-B196-0E6A-98AC-8A0558D7DD81}"/>
              </a:ext>
            </a:extLst>
          </p:cNvPr>
          <p:cNvSpPr/>
          <p:nvPr/>
        </p:nvSpPr>
        <p:spPr>
          <a:xfrm>
            <a:off x="758309" y="5068691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Random walks are widely used for exploring graph structures, analyzing connectivity, and identifying communities.</a:t>
            </a:r>
            <a:endParaRPr lang="en-US" sz="1700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EA5B102A-5A8F-5B90-5AFE-DE1CCFB5F2A5}"/>
              </a:ext>
            </a:extLst>
          </p:cNvPr>
          <p:cNvSpPr/>
          <p:nvPr/>
        </p:nvSpPr>
        <p:spPr>
          <a:xfrm>
            <a:off x="7587139" y="2666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Key Advantages</a:t>
            </a: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80A2B70D-7A66-7620-53D2-36D998E6EB80}"/>
              </a:ext>
            </a:extLst>
          </p:cNvPr>
          <p:cNvSpPr/>
          <p:nvPr/>
        </p:nvSpPr>
        <p:spPr>
          <a:xfrm>
            <a:off x="7587139" y="3239176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Enabling efficient sampling of large networks, especially when global computations are impractical or computationally expensive.</a:t>
            </a:r>
            <a:endParaRPr lang="en-US" sz="17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C0123B-8510-4B86-D85A-11A19F80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65" y="4852116"/>
            <a:ext cx="5683684" cy="26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3D24-81DD-F9D4-8418-DED4AF546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26169CC-4517-A1F9-4ECD-535F4415277E}"/>
              </a:ext>
            </a:extLst>
          </p:cNvPr>
          <p:cNvSpPr/>
          <p:nvPr/>
        </p:nvSpPr>
        <p:spPr>
          <a:xfrm>
            <a:off x="758309" y="1216957"/>
            <a:ext cx="1151322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Dynamic Bernoulli Embeddings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6ADEDB3-5353-4515-C8BF-8FF8925D0D25}"/>
              </a:ext>
            </a:extLst>
          </p:cNvPr>
          <p:cNvSpPr/>
          <p:nvPr/>
        </p:nvSpPr>
        <p:spPr>
          <a:xfrm>
            <a:off x="758309" y="2351809"/>
            <a:ext cx="13317287" cy="2319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Dynamic Bernoulli embeddings are a novel approach in dynamic network analysis that aim to preserve the proximity and temporal continuity of nodes in a dynamic network. Dynamic Bernoulli embeddings utilize random walks to generate sequences of nodes. </a:t>
            </a:r>
          </a:p>
        </p:txBody>
      </p:sp>
      <p:sp>
        <p:nvSpPr>
          <p:cNvPr id="36" name="Shape 1">
            <a:extLst>
              <a:ext uri="{FF2B5EF4-FFF2-40B4-BE49-F238E27FC236}">
                <a16:creationId xmlns:a16="http://schemas.microsoft.com/office/drawing/2014/main" id="{CA9E5296-BF7E-F1F3-B639-3F8812E5B5C8}"/>
              </a:ext>
            </a:extLst>
          </p:cNvPr>
          <p:cNvSpPr/>
          <p:nvPr/>
        </p:nvSpPr>
        <p:spPr>
          <a:xfrm>
            <a:off x="758309" y="3766059"/>
            <a:ext cx="1639133" cy="900000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6C70ACB9-4AB3-94D8-DC5E-4CE44EBD8461}"/>
              </a:ext>
            </a:extLst>
          </p:cNvPr>
          <p:cNvSpPr/>
          <p:nvPr/>
        </p:nvSpPr>
        <p:spPr>
          <a:xfrm>
            <a:off x="982504" y="3920008"/>
            <a:ext cx="106442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38" name="Text 3">
            <a:extLst>
              <a:ext uri="{FF2B5EF4-FFF2-40B4-BE49-F238E27FC236}">
                <a16:creationId xmlns:a16="http://schemas.microsoft.com/office/drawing/2014/main" id="{12DC3DB5-9C09-8191-5733-5F32FFACB70B}"/>
              </a:ext>
            </a:extLst>
          </p:cNvPr>
          <p:cNvSpPr/>
          <p:nvPr/>
        </p:nvSpPr>
        <p:spPr>
          <a:xfrm>
            <a:off x="2614017" y="37203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Random Walk</a:t>
            </a:r>
          </a:p>
        </p:txBody>
      </p:sp>
      <p:sp>
        <p:nvSpPr>
          <p:cNvPr id="39" name="Text 4">
            <a:extLst>
              <a:ext uri="{FF2B5EF4-FFF2-40B4-BE49-F238E27FC236}">
                <a16:creationId xmlns:a16="http://schemas.microsoft.com/office/drawing/2014/main" id="{4B80F813-F50C-A8D3-FB3D-C1DDA7E7D781}"/>
              </a:ext>
            </a:extLst>
          </p:cNvPr>
          <p:cNvSpPr/>
          <p:nvPr/>
        </p:nvSpPr>
        <p:spPr>
          <a:xfrm>
            <a:off x="2614017" y="4206472"/>
            <a:ext cx="437852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Track the sequential context of nodes within the dynamic network.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0" name="Shape 5">
            <a:extLst>
              <a:ext uri="{FF2B5EF4-FFF2-40B4-BE49-F238E27FC236}">
                <a16:creationId xmlns:a16="http://schemas.microsoft.com/office/drawing/2014/main" id="{ACE0776B-A5B5-4AF3-3644-68927F49E2E5}"/>
              </a:ext>
            </a:extLst>
          </p:cNvPr>
          <p:cNvSpPr/>
          <p:nvPr/>
        </p:nvSpPr>
        <p:spPr>
          <a:xfrm>
            <a:off x="2505670" y="4662051"/>
            <a:ext cx="11258193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1" name="Shape 6">
            <a:extLst>
              <a:ext uri="{FF2B5EF4-FFF2-40B4-BE49-F238E27FC236}">
                <a16:creationId xmlns:a16="http://schemas.microsoft.com/office/drawing/2014/main" id="{16764763-D937-DC1A-1ECE-45A3B741FAA9}"/>
              </a:ext>
            </a:extLst>
          </p:cNvPr>
          <p:cNvSpPr/>
          <p:nvPr/>
        </p:nvSpPr>
        <p:spPr>
          <a:xfrm>
            <a:off x="758309" y="4780686"/>
            <a:ext cx="3278386" cy="900000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2" name="Text 7">
            <a:extLst>
              <a:ext uri="{FF2B5EF4-FFF2-40B4-BE49-F238E27FC236}">
                <a16:creationId xmlns:a16="http://schemas.microsoft.com/office/drawing/2014/main" id="{ACBE6406-DFA3-1F2D-95BD-F229E0C1FAFE}"/>
              </a:ext>
            </a:extLst>
          </p:cNvPr>
          <p:cNvSpPr/>
          <p:nvPr/>
        </p:nvSpPr>
        <p:spPr>
          <a:xfrm>
            <a:off x="874038" y="5049119"/>
            <a:ext cx="161687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43" name="Text 8">
            <a:extLst>
              <a:ext uri="{FF2B5EF4-FFF2-40B4-BE49-F238E27FC236}">
                <a16:creationId xmlns:a16="http://schemas.microsoft.com/office/drawing/2014/main" id="{98993669-AA2B-BBBA-77DE-3EE7594937A5}"/>
              </a:ext>
            </a:extLst>
          </p:cNvPr>
          <p:cNvSpPr/>
          <p:nvPr/>
        </p:nvSpPr>
        <p:spPr>
          <a:xfrm>
            <a:off x="4253270" y="481716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Negative Sampling</a:t>
            </a:r>
          </a:p>
        </p:txBody>
      </p:sp>
      <p:sp>
        <p:nvSpPr>
          <p:cNvPr id="44" name="Text 9">
            <a:extLst>
              <a:ext uri="{FF2B5EF4-FFF2-40B4-BE49-F238E27FC236}">
                <a16:creationId xmlns:a16="http://schemas.microsoft.com/office/drawing/2014/main" id="{286457C3-6A78-4D03-6DC9-6D31B5619E54}"/>
              </a:ext>
            </a:extLst>
          </p:cNvPr>
          <p:cNvSpPr/>
          <p:nvPr/>
        </p:nvSpPr>
        <p:spPr>
          <a:xfrm>
            <a:off x="4253270" y="5303294"/>
            <a:ext cx="420159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Provides a sample of nodes with negative context.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5" name="Shape 10">
            <a:extLst>
              <a:ext uri="{FF2B5EF4-FFF2-40B4-BE49-F238E27FC236}">
                <a16:creationId xmlns:a16="http://schemas.microsoft.com/office/drawing/2014/main" id="{6080454B-CED2-63D5-8E73-9777F6E8C434}"/>
              </a:ext>
            </a:extLst>
          </p:cNvPr>
          <p:cNvSpPr/>
          <p:nvPr/>
        </p:nvSpPr>
        <p:spPr>
          <a:xfrm>
            <a:off x="4144923" y="5686954"/>
            <a:ext cx="9618940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6" name="Shape 11">
            <a:extLst>
              <a:ext uri="{FF2B5EF4-FFF2-40B4-BE49-F238E27FC236}">
                <a16:creationId xmlns:a16="http://schemas.microsoft.com/office/drawing/2014/main" id="{D904FEA0-AB2D-5C5A-C94C-93CDBA7564CE}"/>
              </a:ext>
            </a:extLst>
          </p:cNvPr>
          <p:cNvSpPr/>
          <p:nvPr/>
        </p:nvSpPr>
        <p:spPr>
          <a:xfrm>
            <a:off x="758309" y="5843454"/>
            <a:ext cx="4917638" cy="900000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7" name="Text 12">
            <a:extLst>
              <a:ext uri="{FF2B5EF4-FFF2-40B4-BE49-F238E27FC236}">
                <a16:creationId xmlns:a16="http://schemas.microsoft.com/office/drawing/2014/main" id="{51B20E47-214C-2F9B-F90E-33D62D91EB45}"/>
              </a:ext>
            </a:extLst>
          </p:cNvPr>
          <p:cNvSpPr/>
          <p:nvPr/>
        </p:nvSpPr>
        <p:spPr>
          <a:xfrm>
            <a:off x="838668" y="6021179"/>
            <a:ext cx="16192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48" name="Text 13">
            <a:extLst>
              <a:ext uri="{FF2B5EF4-FFF2-40B4-BE49-F238E27FC236}">
                <a16:creationId xmlns:a16="http://schemas.microsoft.com/office/drawing/2014/main" id="{BE01E6A6-9072-2642-D5FD-C51A3FCE230D}"/>
              </a:ext>
            </a:extLst>
          </p:cNvPr>
          <p:cNvSpPr/>
          <p:nvPr/>
        </p:nvSpPr>
        <p:spPr>
          <a:xfrm>
            <a:off x="5892522" y="58728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Minimize Loss</a:t>
            </a:r>
          </a:p>
        </p:txBody>
      </p:sp>
      <p:sp>
        <p:nvSpPr>
          <p:cNvPr id="49" name="Text 14">
            <a:extLst>
              <a:ext uri="{FF2B5EF4-FFF2-40B4-BE49-F238E27FC236}">
                <a16:creationId xmlns:a16="http://schemas.microsoft.com/office/drawing/2014/main" id="{ADA9A628-E0CD-2A95-7121-EC3F00F5147A}"/>
              </a:ext>
            </a:extLst>
          </p:cNvPr>
          <p:cNvSpPr/>
          <p:nvPr/>
        </p:nvSpPr>
        <p:spPr>
          <a:xfrm>
            <a:off x="5892522" y="6297368"/>
            <a:ext cx="600495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Minimize the loss function using the SGD algorithm.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50" name="Shape 15">
            <a:extLst>
              <a:ext uri="{FF2B5EF4-FFF2-40B4-BE49-F238E27FC236}">
                <a16:creationId xmlns:a16="http://schemas.microsoft.com/office/drawing/2014/main" id="{046D7DCC-F5A9-C5D9-9042-0365EE71262A}"/>
              </a:ext>
            </a:extLst>
          </p:cNvPr>
          <p:cNvSpPr/>
          <p:nvPr/>
        </p:nvSpPr>
        <p:spPr>
          <a:xfrm>
            <a:off x="5784175" y="6732399"/>
            <a:ext cx="7979688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1" name="Shape 16">
            <a:extLst>
              <a:ext uri="{FF2B5EF4-FFF2-40B4-BE49-F238E27FC236}">
                <a16:creationId xmlns:a16="http://schemas.microsoft.com/office/drawing/2014/main" id="{AD8B4F5E-A3E4-D08F-C620-DE4E38CFC1FD}"/>
              </a:ext>
            </a:extLst>
          </p:cNvPr>
          <p:cNvSpPr/>
          <p:nvPr/>
        </p:nvSpPr>
        <p:spPr>
          <a:xfrm>
            <a:off x="758309" y="6896965"/>
            <a:ext cx="6556891" cy="900000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2" name="Text 17">
            <a:extLst>
              <a:ext uri="{FF2B5EF4-FFF2-40B4-BE49-F238E27FC236}">
                <a16:creationId xmlns:a16="http://schemas.microsoft.com/office/drawing/2014/main" id="{B28CE43A-DF17-3733-11DE-1617AEDEF1FE}"/>
              </a:ext>
            </a:extLst>
          </p:cNvPr>
          <p:cNvSpPr/>
          <p:nvPr/>
        </p:nvSpPr>
        <p:spPr>
          <a:xfrm>
            <a:off x="838668" y="7179645"/>
            <a:ext cx="163354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100" dirty="0"/>
          </a:p>
        </p:txBody>
      </p:sp>
      <p:sp>
        <p:nvSpPr>
          <p:cNvPr id="53" name="Text 18">
            <a:extLst>
              <a:ext uri="{FF2B5EF4-FFF2-40B4-BE49-F238E27FC236}">
                <a16:creationId xmlns:a16="http://schemas.microsoft.com/office/drawing/2014/main" id="{D59AB8B2-74D7-BD98-1F16-A50D2D313420}"/>
              </a:ext>
            </a:extLst>
          </p:cNvPr>
          <p:cNvSpPr/>
          <p:nvPr/>
        </p:nvSpPr>
        <p:spPr>
          <a:xfrm>
            <a:off x="7531775" y="692860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Context Update</a:t>
            </a:r>
          </a:p>
        </p:txBody>
      </p:sp>
      <p:sp>
        <p:nvSpPr>
          <p:cNvPr id="54" name="Text 19">
            <a:extLst>
              <a:ext uri="{FF2B5EF4-FFF2-40B4-BE49-F238E27FC236}">
                <a16:creationId xmlns:a16="http://schemas.microsoft.com/office/drawing/2014/main" id="{9A7C25AB-D070-4AE5-9708-9D015F74B2DA}"/>
              </a:ext>
            </a:extLst>
          </p:cNvPr>
          <p:cNvSpPr/>
          <p:nvPr/>
        </p:nvSpPr>
        <p:spPr>
          <a:xfrm>
            <a:off x="7531775" y="7414739"/>
            <a:ext cx="406384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Updating context vector to each node in the temporal graph.</a:t>
            </a:r>
            <a:endParaRPr lang="en-US" sz="17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DEC1698E-3E0F-7F39-AD53-6B0328DAD3DC}"/>
              </a:ext>
            </a:extLst>
          </p:cNvPr>
          <p:cNvSpPr/>
          <p:nvPr/>
        </p:nvSpPr>
        <p:spPr>
          <a:xfrm>
            <a:off x="7371952" y="7796965"/>
            <a:ext cx="6445647" cy="1440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13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BD5D9-40C2-CA9E-2C42-ECD76EC5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4D4813FE-9B3F-4F1F-74CE-19FC01BE830D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E1C05A8D-0F8D-FDAB-7005-D5B120E0A6E9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12A46B6-146D-3ABB-D8A7-C38C949BA4F4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05C1CD0-1192-583C-84D6-3D016D5099FC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548E152-12B9-445D-034C-C7F8D24794B3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281A350-6849-AA97-28EC-80A5EBFA016E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1C705F3-2C8B-13FE-6BCC-F5B9BE8A4BD8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0EA94A9A-D9EF-2386-0B83-7D19ECC3F64F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B169077-4336-4F95-03E2-FF0A150EE0EE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45ECD41-B1E5-D156-1C2D-725A0E39B8BE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6F44E5FE-0C65-7334-CB30-384D8BF62944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5657F52-267B-2B05-26D4-E8F551241340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93B5C19-033B-EB74-37D6-17D95A85E8F6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2F5669A7-BB84-F29D-B3B2-D2895FF6F653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F56591B-3F3B-0F09-C13A-8E370D5E0F78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F5B2723B-1F13-8629-3F72-3A788D2D9284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C5135DB7-ABEC-40CD-E735-44349838B3EF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D2D1612B-A6D9-3B64-6C52-210C0095C9AF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E1742672-F417-A5F7-1524-3227FE331D3B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919EE07D-D59E-BD82-E992-84549D4C5E92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0123B494-3A2E-9220-8A43-298573735BEF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37F5D54E-E6DC-B5D0-5B05-FFAC8DFD9D53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6A162D5-1934-57CA-33F6-F4D5A64748AC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3AA8966-C8B6-5AD3-1745-A0018CA56416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26075865-E781-CF21-5879-909230D993DF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B88B968D-1E49-8AC6-3B25-4F5016B0196E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FAFBA2A3-6CDE-EE0E-4A5E-D6289FF371C3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B4B8BAAD-F2CB-6B48-F1E0-FEE851C06A21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C5F1431-939F-4235-2CE1-553614722E72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4E33A25D-47F6-0F30-1BAC-B83A9B469993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197FAADB-37F9-3D62-C1A0-8E001EFC22BC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78EFAF99-02EC-E341-4F42-935880F6064F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BA902B9F-860E-39D0-4D14-A78CCEC5EA61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AF7324CA-5113-98FE-D673-0226A3A2326D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81794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63719"/>
            <a:ext cx="954762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Network Construction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009696"/>
            <a:ext cx="6556891" cy="8665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74884" y="32011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Fixed Time Interval</a:t>
            </a:r>
          </a:p>
        </p:txBody>
      </p:sp>
      <p:sp>
        <p:nvSpPr>
          <p:cNvPr id="5" name="Text 2"/>
          <p:cNvSpPr/>
          <p:nvPr/>
        </p:nvSpPr>
        <p:spPr>
          <a:xfrm>
            <a:off x="974884" y="3687286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 snapshots at regular time intervals, like monthly or yearly.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009696"/>
            <a:ext cx="6556891" cy="8665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31775" y="32011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Fixed Event Count</a:t>
            </a:r>
          </a:p>
        </p:txBody>
      </p:sp>
      <p:sp>
        <p:nvSpPr>
          <p:cNvPr id="8" name="Text 4"/>
          <p:cNvSpPr/>
          <p:nvPr/>
        </p:nvSpPr>
        <p:spPr>
          <a:xfrm>
            <a:off x="7531775" y="3687286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Construct networks based on a set number of citations, regardless of time.</a:t>
            </a:r>
            <a:endParaRPr lang="en-US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0A312F-A05C-5448-265B-46A86B705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106" y="5038487"/>
            <a:ext cx="7446757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0">
            <a:extLst>
              <a:ext uri="{FF2B5EF4-FFF2-40B4-BE49-F238E27FC236}">
                <a16:creationId xmlns:a16="http://schemas.microsoft.com/office/drawing/2014/main" id="{7BFDD066-4889-8012-3B5F-3A1325C9AEFC}"/>
              </a:ext>
            </a:extLst>
          </p:cNvPr>
          <p:cNvSpPr/>
          <p:nvPr/>
        </p:nvSpPr>
        <p:spPr>
          <a:xfrm>
            <a:off x="758309" y="1021675"/>
            <a:ext cx="1029843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Citation Dynamic Network Specificities </a:t>
            </a:r>
          </a:p>
        </p:txBody>
      </p:sp>
      <p:sp>
        <p:nvSpPr>
          <p:cNvPr id="39" name="Shape 1">
            <a:extLst>
              <a:ext uri="{FF2B5EF4-FFF2-40B4-BE49-F238E27FC236}">
                <a16:creationId xmlns:a16="http://schemas.microsoft.com/office/drawing/2014/main" id="{575CA0D8-E30A-0FA9-34DB-2A99FBC828FF}"/>
              </a:ext>
            </a:extLst>
          </p:cNvPr>
          <p:cNvSpPr/>
          <p:nvPr/>
        </p:nvSpPr>
        <p:spPr>
          <a:xfrm>
            <a:off x="758309" y="2588538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5E035791-B877-A756-7C85-4C98CF6E7FD2}"/>
              </a:ext>
            </a:extLst>
          </p:cNvPr>
          <p:cNvSpPr/>
          <p:nvPr/>
        </p:nvSpPr>
        <p:spPr>
          <a:xfrm>
            <a:off x="1353979" y="25885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Irreversibility of Edges</a:t>
            </a: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0A65F036-1041-53B8-D77E-A4A04CD28841}"/>
              </a:ext>
            </a:extLst>
          </p:cNvPr>
          <p:cNvSpPr/>
          <p:nvPr/>
        </p:nvSpPr>
        <p:spPr>
          <a:xfrm>
            <a:off x="1353979" y="3074670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Citations are permanent and unidirectional, highlighting the enduring impact of foundational works.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2D1D5ACE-9469-4796-41B4-8FFE7007E120}"/>
              </a:ext>
            </a:extLst>
          </p:cNvPr>
          <p:cNvSpPr/>
          <p:nvPr/>
        </p:nvSpPr>
        <p:spPr>
          <a:xfrm>
            <a:off x="5201722" y="2588538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3" name="Text 5">
            <a:extLst>
              <a:ext uri="{FF2B5EF4-FFF2-40B4-BE49-F238E27FC236}">
                <a16:creationId xmlns:a16="http://schemas.microsoft.com/office/drawing/2014/main" id="{AEDE3FD8-3E88-6E5B-6F2E-8ADB182B6F36}"/>
              </a:ext>
            </a:extLst>
          </p:cNvPr>
          <p:cNvSpPr/>
          <p:nvPr/>
        </p:nvSpPr>
        <p:spPr>
          <a:xfrm>
            <a:off x="5797391" y="2588538"/>
            <a:ext cx="31893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Node Longevity</a:t>
            </a:r>
          </a:p>
        </p:txBody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32F86ED3-BF9B-7735-6FA3-001DD29DC9E5}"/>
              </a:ext>
            </a:extLst>
          </p:cNvPr>
          <p:cNvSpPr/>
          <p:nvPr/>
        </p:nvSpPr>
        <p:spPr>
          <a:xfrm>
            <a:off x="5797391" y="3074670"/>
            <a:ext cx="363116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Articles remain relevant for years, anchoring the evolving research landscape.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5" name="Shape 7">
            <a:extLst>
              <a:ext uri="{FF2B5EF4-FFF2-40B4-BE49-F238E27FC236}">
                <a16:creationId xmlns:a16="http://schemas.microsoft.com/office/drawing/2014/main" id="{3FB8C8FE-0177-AFC4-FF43-AAB50808BBF2}"/>
              </a:ext>
            </a:extLst>
          </p:cNvPr>
          <p:cNvSpPr/>
          <p:nvPr/>
        </p:nvSpPr>
        <p:spPr>
          <a:xfrm>
            <a:off x="9645134" y="2588538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6" name="Text 8">
            <a:extLst>
              <a:ext uri="{FF2B5EF4-FFF2-40B4-BE49-F238E27FC236}">
                <a16:creationId xmlns:a16="http://schemas.microsoft.com/office/drawing/2014/main" id="{B1BE57D2-C1F2-0714-A5AE-E63E7B81774C}"/>
              </a:ext>
            </a:extLst>
          </p:cNvPr>
          <p:cNvSpPr/>
          <p:nvPr/>
        </p:nvSpPr>
        <p:spPr>
          <a:xfrm>
            <a:off x="10240804" y="25885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Citation Burstiness</a:t>
            </a:r>
          </a:p>
        </p:txBody>
      </p:sp>
      <p:sp>
        <p:nvSpPr>
          <p:cNvPr id="47" name="Text 9">
            <a:extLst>
              <a:ext uri="{FF2B5EF4-FFF2-40B4-BE49-F238E27FC236}">
                <a16:creationId xmlns:a16="http://schemas.microsoft.com/office/drawing/2014/main" id="{427B6650-8432-5AC0-EE01-A3949C2E93C9}"/>
              </a:ext>
            </a:extLst>
          </p:cNvPr>
          <p:cNvSpPr/>
          <p:nvPr/>
        </p:nvSpPr>
        <p:spPr>
          <a:xfrm>
            <a:off x="10240804" y="3074670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Citations surge with trends, paradigm shifts, or discoveries, highlighting research focus shifts.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8" name="Shape 1">
            <a:extLst>
              <a:ext uri="{FF2B5EF4-FFF2-40B4-BE49-F238E27FC236}">
                <a16:creationId xmlns:a16="http://schemas.microsoft.com/office/drawing/2014/main" id="{22840C41-C0B2-FEB7-C314-BB3C37A95551}"/>
              </a:ext>
            </a:extLst>
          </p:cNvPr>
          <p:cNvSpPr/>
          <p:nvPr/>
        </p:nvSpPr>
        <p:spPr>
          <a:xfrm>
            <a:off x="2142609" y="4968955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9" name="Text 2">
            <a:extLst>
              <a:ext uri="{FF2B5EF4-FFF2-40B4-BE49-F238E27FC236}">
                <a16:creationId xmlns:a16="http://schemas.microsoft.com/office/drawing/2014/main" id="{D558CDC1-DC53-ED0A-2700-22A6DDD03FC1}"/>
              </a:ext>
            </a:extLst>
          </p:cNvPr>
          <p:cNvSpPr/>
          <p:nvPr/>
        </p:nvSpPr>
        <p:spPr>
          <a:xfrm>
            <a:off x="2738279" y="49689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Hierarchical Structure of Influence</a:t>
            </a:r>
          </a:p>
        </p:txBody>
      </p:sp>
      <p:sp>
        <p:nvSpPr>
          <p:cNvPr id="50" name="Text 3">
            <a:extLst>
              <a:ext uri="{FF2B5EF4-FFF2-40B4-BE49-F238E27FC236}">
                <a16:creationId xmlns:a16="http://schemas.microsoft.com/office/drawing/2014/main" id="{DB584EF7-4157-E6F1-6689-FC7F527F75E9}"/>
              </a:ext>
            </a:extLst>
          </p:cNvPr>
          <p:cNvSpPr/>
          <p:nvPr/>
        </p:nvSpPr>
        <p:spPr>
          <a:xfrm>
            <a:off x="2738278" y="5455087"/>
            <a:ext cx="45769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Citation networks flow hierarchically, with older works as "roots" and newer works building on them.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51" name="Shape 4">
            <a:extLst>
              <a:ext uri="{FF2B5EF4-FFF2-40B4-BE49-F238E27FC236}">
                <a16:creationId xmlns:a16="http://schemas.microsoft.com/office/drawing/2014/main" id="{14DED713-3BBB-C617-ECC6-FEC3A07E1C03}"/>
              </a:ext>
            </a:extLst>
          </p:cNvPr>
          <p:cNvSpPr/>
          <p:nvPr/>
        </p:nvSpPr>
        <p:spPr>
          <a:xfrm>
            <a:off x="7817922" y="4968955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2" name="Text 5">
            <a:extLst>
              <a:ext uri="{FF2B5EF4-FFF2-40B4-BE49-F238E27FC236}">
                <a16:creationId xmlns:a16="http://schemas.microsoft.com/office/drawing/2014/main" id="{00A70AFA-4B3B-BA63-C74E-952BCAC3F163}"/>
              </a:ext>
            </a:extLst>
          </p:cNvPr>
          <p:cNvSpPr/>
          <p:nvPr/>
        </p:nvSpPr>
        <p:spPr>
          <a:xfrm>
            <a:off x="8413591" y="4968955"/>
            <a:ext cx="31893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Field-Specific Dynamics</a:t>
            </a:r>
          </a:p>
        </p:txBody>
      </p:sp>
      <p:sp>
        <p:nvSpPr>
          <p:cNvPr id="53" name="Text 6">
            <a:extLst>
              <a:ext uri="{FF2B5EF4-FFF2-40B4-BE49-F238E27FC236}">
                <a16:creationId xmlns:a16="http://schemas.microsoft.com/office/drawing/2014/main" id="{D177226A-C84B-7A06-155E-3F5002A6208C}"/>
              </a:ext>
            </a:extLst>
          </p:cNvPr>
          <p:cNvSpPr/>
          <p:nvPr/>
        </p:nvSpPr>
        <p:spPr>
          <a:xfrm>
            <a:off x="8413591" y="5455087"/>
            <a:ext cx="457692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Citation patterns vary, with fast-evolving fields seeing rapid bursts and others maintaining longer cycles.</a:t>
            </a:r>
          </a:p>
        </p:txBody>
      </p:sp>
    </p:spTree>
    <p:extLst>
      <p:ext uri="{BB962C8B-B14F-4D97-AF65-F5344CB8AC3E}">
        <p14:creationId xmlns:p14="http://schemas.microsoft.com/office/powerpoint/2010/main" val="336263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43FA-B098-8C1B-8D69-52A49E80A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0">
            <a:extLst>
              <a:ext uri="{FF2B5EF4-FFF2-40B4-BE49-F238E27FC236}">
                <a16:creationId xmlns:a16="http://schemas.microsoft.com/office/drawing/2014/main" id="{88564A04-1E84-0034-7FD3-F0B9ED127993}"/>
              </a:ext>
            </a:extLst>
          </p:cNvPr>
          <p:cNvSpPr/>
          <p:nvPr/>
        </p:nvSpPr>
        <p:spPr>
          <a:xfrm>
            <a:off x="758309" y="1021675"/>
            <a:ext cx="1029843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Node Classification</a:t>
            </a:r>
            <a:endParaRPr lang="en-US" sz="4450" dirty="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CDBFC235-F7D4-964E-25E1-A7406EF478F6}"/>
              </a:ext>
            </a:extLst>
          </p:cNvPr>
          <p:cNvSpPr/>
          <p:nvPr/>
        </p:nvSpPr>
        <p:spPr>
          <a:xfrm>
            <a:off x="1202809" y="270803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Emerging Nodes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5F0D6FBB-3C23-D3B3-59BF-7100F6B4E2E2}"/>
              </a:ext>
            </a:extLst>
          </p:cNvPr>
          <p:cNvSpPr/>
          <p:nvPr/>
        </p:nvSpPr>
        <p:spPr>
          <a:xfrm>
            <a:off x="1202809" y="3194166"/>
            <a:ext cx="63943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Nodes with recently increasing citations</a:t>
            </a:r>
            <a:endParaRPr lang="en-US" sz="1700" dirty="0"/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546F9427-9D9B-D923-1DF4-0480F0761A4D}"/>
              </a:ext>
            </a:extLst>
          </p:cNvPr>
          <p:cNvSpPr/>
          <p:nvPr/>
        </p:nvSpPr>
        <p:spPr>
          <a:xfrm>
            <a:off x="1072852" y="5118998"/>
            <a:ext cx="5961340" cy="48729"/>
          </a:xfrm>
          <a:prstGeom prst="roundRect">
            <a:avLst>
              <a:gd name="adj" fmla="val 336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E94A8C27-C5AB-A6B6-B22D-348F4BA7424F}"/>
              </a:ext>
            </a:extLst>
          </p:cNvPr>
          <p:cNvSpPr/>
          <p:nvPr/>
        </p:nvSpPr>
        <p:spPr>
          <a:xfrm>
            <a:off x="1072852" y="55268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Steady Nodes</a:t>
            </a: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7AA568F3-CADC-C5D0-E9D0-772107036A4B}"/>
              </a:ext>
            </a:extLst>
          </p:cNvPr>
          <p:cNvSpPr/>
          <p:nvPr/>
        </p:nvSpPr>
        <p:spPr>
          <a:xfrm>
            <a:off x="1072852" y="5987545"/>
            <a:ext cx="6394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Nodes with consistent citation activity</a:t>
            </a:r>
            <a:endParaRPr lang="en-US" sz="1700" dirty="0"/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37631F15-579F-8204-6E0C-9C1E8F397BDA}"/>
              </a:ext>
            </a:extLst>
          </p:cNvPr>
          <p:cNvSpPr/>
          <p:nvPr/>
        </p:nvSpPr>
        <p:spPr>
          <a:xfrm>
            <a:off x="1072852" y="3729133"/>
            <a:ext cx="5961221" cy="48729"/>
          </a:xfrm>
          <a:prstGeom prst="roundRect">
            <a:avLst>
              <a:gd name="adj" fmla="val 336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1B69D190-3DE5-6F01-5731-F522BB207A3D}"/>
              </a:ext>
            </a:extLst>
          </p:cNvPr>
          <p:cNvSpPr/>
          <p:nvPr/>
        </p:nvSpPr>
        <p:spPr>
          <a:xfrm>
            <a:off x="1202809" y="412125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Rising Stars</a:t>
            </a: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3C6E9462-0848-4FA6-C497-D6B381B97F90}"/>
              </a:ext>
            </a:extLst>
          </p:cNvPr>
          <p:cNvSpPr/>
          <p:nvPr/>
        </p:nvSpPr>
        <p:spPr>
          <a:xfrm>
            <a:off x="1202809" y="4597111"/>
            <a:ext cx="63943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Emerging nodes with significant growth</a:t>
            </a:r>
            <a:endParaRPr lang="en-US" sz="1700" dirty="0"/>
          </a:p>
        </p:txBody>
      </p:sp>
      <p:sp>
        <p:nvSpPr>
          <p:cNvPr id="32" name="Shape 10">
            <a:extLst>
              <a:ext uri="{FF2B5EF4-FFF2-40B4-BE49-F238E27FC236}">
                <a16:creationId xmlns:a16="http://schemas.microsoft.com/office/drawing/2014/main" id="{1D4D49EE-30A0-1802-EE62-565B4B121313}"/>
              </a:ext>
            </a:extLst>
          </p:cNvPr>
          <p:cNvSpPr/>
          <p:nvPr/>
        </p:nvSpPr>
        <p:spPr>
          <a:xfrm>
            <a:off x="970085" y="6486516"/>
            <a:ext cx="5961340" cy="48729"/>
          </a:xfrm>
          <a:prstGeom prst="roundRect">
            <a:avLst>
              <a:gd name="adj" fmla="val 336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E26792E0-57F4-1DE9-8995-9F2128E5C463}"/>
              </a:ext>
            </a:extLst>
          </p:cNvPr>
          <p:cNvSpPr/>
          <p:nvPr/>
        </p:nvSpPr>
        <p:spPr>
          <a:xfrm>
            <a:off x="1100042" y="698645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Falling Stars</a:t>
            </a:r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A00C781F-BFB8-D0DB-1815-5AD6EF6F364A}"/>
              </a:ext>
            </a:extLst>
          </p:cNvPr>
          <p:cNvSpPr/>
          <p:nvPr/>
        </p:nvSpPr>
        <p:spPr>
          <a:xfrm>
            <a:off x="1100042" y="7396385"/>
            <a:ext cx="6394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Nodes with declining citation activity</a:t>
            </a:r>
            <a:endParaRPr lang="en-US" sz="1700" dirty="0"/>
          </a:p>
        </p:txBody>
      </p:sp>
      <p:pic>
        <p:nvPicPr>
          <p:cNvPr id="35" name="Image 0">
            <a:extLst>
              <a:ext uri="{FF2B5EF4-FFF2-40B4-BE49-F238E27FC236}">
                <a16:creationId xmlns:a16="http://schemas.microsoft.com/office/drawing/2014/main" id="{8FCF4F26-4943-4704-BD4F-FB9543B7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842" y="0"/>
            <a:ext cx="485655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4ADEB-515A-4B5E-D133-2E685AB7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57407920-3AE4-46E4-C072-915ADA81490A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C91BE7F-7BB3-175C-7532-3034D3A4636B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7F80E8C-8761-7B08-940D-0CE764380EB6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50F1A2A-AB2F-B503-FC80-9AFC24815165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33ACFA3-8482-C6D6-66C5-7B8D3E9F8A4B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FC056FC-E92F-BE25-05E7-094DBE4257F2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DFFAD2F-047C-076A-44C3-223A5E67C63A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A7D3CA4-33BB-572F-FFDC-84E1AFFC716A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255B2A9-4D0B-3B86-8D1D-33DAF151E6D9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816D7C5-B5C4-5F11-0AC0-C7FE24DFCEF1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027B3CB-BA6C-19EA-B74B-4A4B28BA6DA7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E8B14AA-1971-C567-2B70-EA0B045288B9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AD544E29-85B3-200D-EC1C-E3AF8B30E706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88BA8A4-AC78-C470-E7DA-4E749F59DBD2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EECEF14-6F85-28F9-58F8-967D62C64409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17CD4462-4E9B-262C-D162-591E23DFBE73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9658E7FE-1BD8-A0D1-5E3D-C6AB012738E2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1984009-771E-803F-4BB5-39374E83045C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69284FF3-A2B2-1CCB-9FBA-70F6DBAD2B3A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B6C41194-930F-F21D-9FA3-0397C80B5C2B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11200E11-2AEF-FC17-857D-B0B7681334A3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6AE37C19-16B6-E7C1-81A2-7859FAF252E3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302BB12-E5F1-BBFC-4BA1-C0F7C58898F1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DF2B6CDE-053B-B197-3E8D-A20C9821732D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3348E1A5-A54C-EDD0-3D3B-034A43B5C5E3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30EDF973-2E27-44A7-3682-D7D4E30357BE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58F6CC02-783E-2D37-68AF-0438B92DD0B9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2D63C927-115F-BE19-7AED-DA5683C71F22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FF3FCA54-383D-883E-FD09-DC8EF6BC11CF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EEFED8A8-E9EA-0360-C3F6-4BE1BBF80ABA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3DDEF7C2-5830-FEBB-CF68-70C419919E0C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ED0C9E71-F990-3B3C-1EA7-BF11C7B4D16E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CAD9669E-97C0-65C5-1B29-83DF428357C0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B27DC8C1-548E-D319-5895-6AB7D2A18DF5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56219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35D96-08C0-183E-1CBB-34D2AC56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5CA4847B-802E-D635-9C3F-5DC8F2314E38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02525E25-5A66-D1DA-F760-261EEC1B5D60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D4100CA-0EEA-3FE1-F58F-CB4D398D52F1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B573AE5-66A7-36C9-2E37-C53B95EB5AA1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13C23F4-9B08-80AA-C266-6D928EDF4B6C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0D7D62E3-4271-A448-C5DD-3308A9E43C87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A419200-9A6E-D627-E5DE-7E3F446B25DE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5A5DF1C8-FF84-B5A5-D2DD-C4145A78B60B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7107E93A-899D-4984-B616-D42D00DBAAB2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57D73D7-A00F-F128-B0A3-9E7C0E37BC61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3DDAD706-6584-7E81-CD40-0D278804B754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D17D5334-E7D8-2C78-A0FA-15BF88D68E00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ED7C7549-E200-155D-1A95-C4A4548D26EF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EEC25C43-79F7-80C8-266C-C130F4374C32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C1434331-D81B-17FB-5232-BD77245FC43F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BFA2BE11-0636-9F45-73E6-90DACB6039D9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3C6243BD-9DDE-3E86-9DF6-0035DE4EF11A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83B7B5F-6EBB-3BBE-7800-5DBD6EF664BF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D3B0B2D8-46F0-61DC-EFA8-485DDCB3DA9F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B5822949-25DC-C75E-F081-5324CE8D0D20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A59A9651-8060-DD2F-3D01-2DA0550DE0CF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F7AF7F4A-98F2-F204-A5C0-F9FC96673D8D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4E9BA56E-62BC-F569-2655-F7E4364889F3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7CF7E782-7516-651D-D3A5-09AE748BD61F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1D48C351-D948-8539-4808-83F92D5A71D5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4D777B80-3C73-48E5-0797-7FBBB584E2A0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4FC14B2E-93EF-696D-C22C-E74CFE8C91B4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AFB496EA-5EAA-2D30-7EFA-658633026B05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0EC597D4-552D-7CDD-D26C-3DE474DFAC10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00E78659-2CD3-D58A-32C1-A2BBAF809299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A59377DF-7E86-8DAF-3FA1-7956F65766B1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DA8C81F1-6649-9F15-9974-85A78D481A9F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67D0C20C-7C31-3A42-9F99-D70238B0CCA1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8FEE87FA-D89D-DCF1-B16F-80B07691F73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350804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/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/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/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/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/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/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/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/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/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/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/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/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/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/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/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/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/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/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/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/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05816A24-A2ED-39CE-621C-0AF8D1FCE3E2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1644-F368-EECD-0D00-DBB2CA25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462E484-0F4E-1D1A-1E96-DFA51DF4C82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AA14226-3479-13DA-5640-9A1EAE687C20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365AFBDB-C344-B8BC-E4B3-7E09FBB263CC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5BAAB51C-E142-9782-4BF8-0908CD933314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0BB6FDA-5F9D-394B-D13A-F51931ED2009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5EAF172-475A-602B-5067-1F260E60AE82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4C17520-7FBF-E1C1-2A6B-DD40468FD4E7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D7734F7-04E6-3AB4-0830-094B357C1A3D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BF8A8DF-5924-48E0-4A4B-8073D70F123F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98F4981B-A380-80C0-5645-9E9A17095D01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D8079F32-FC84-376F-34F6-26872133C5CE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4C325232-73C0-0A94-49D0-0DE9567D05CF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B1DBDC8-05DF-C892-D957-29CB0B712926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1C67AA6A-079C-97EB-E7B7-95BAE9455BF4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161EAA3A-1FD2-E3B1-4E7D-EDC31B6858C1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1EFBE478-99F9-8AF1-FBB6-A34361E3F918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AD921216-2821-73DA-9C59-B7356ED22688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3F39AF5-A4C1-922F-CF0C-73A8E6927732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09E8F29C-2F6A-5DE8-FA7F-19BCDD79867E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46844F7-BF34-15E7-1655-AE11163D5234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220244F9-38E2-C1BA-3B89-4D44FB6B4B7B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EDE9E5CA-61D5-012B-CF4A-520FC8095FF8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C098A41C-34AC-6618-1B76-4BACDA340438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CB78AF86-79B4-5DD1-40BD-A3C4778F49B6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9FE548CB-9BA7-BC36-2C7E-C705E433FA44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6EC3F395-40F5-02D5-17EC-ABCEADA33FB0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A5258248-B881-9109-64BF-4058B83CFE87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9AC0A8B-D2B2-8735-39DE-5BBA02845D67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E1726CD7-78C2-25CB-4BC9-B32BBAD4EE2B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3AEE6667-2E15-8E07-B7EE-B3A15A5A0DFD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ABD616AF-A692-1306-5426-8106621E3EC1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40F4F31F-E2A0-0BD0-4873-0FA25B713514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105522F6-9C59-21ED-DFFB-98AA80505D38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C288C5AB-3449-5818-D28B-C7AE1B14BA0F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3411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7325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4450" dirty="0">
              <a:solidFill>
                <a:srgbClr val="597DB9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2127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GB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Significance of Highly Cited Articles</a:t>
            </a:r>
            <a:endParaRPr lang="en-US" sz="2200" dirty="0">
              <a:solidFill>
                <a:srgbClr val="587CB8"/>
              </a:solidFill>
              <a:latin typeface="Alexandria Semi Bold" pitchFamily="34" charset="0"/>
              <a:cs typeface="Alexandria Semi Bold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58309" y="2700264"/>
            <a:ext cx="50054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Shaping research priorities, fostering collaboration, and driving innovation.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309" y="3935181"/>
            <a:ext cx="401835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Static Analysis Limitations</a:t>
            </a:r>
          </a:p>
        </p:txBody>
      </p:sp>
      <p:sp>
        <p:nvSpPr>
          <p:cNvPr id="6" name="Text 4"/>
          <p:cNvSpPr/>
          <p:nvPr/>
        </p:nvSpPr>
        <p:spPr>
          <a:xfrm>
            <a:off x="758309" y="4507990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Limitations in capturing temporal changes, identifying trends, and predicting dynamics.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34885" y="2127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Dynamic Networks and Embeddings</a:t>
            </a:r>
          </a:p>
        </p:txBody>
      </p:sp>
      <p:sp>
        <p:nvSpPr>
          <p:cNvPr id="8" name="Text 6"/>
          <p:cNvSpPr/>
          <p:nvPr/>
        </p:nvSpPr>
        <p:spPr>
          <a:xfrm>
            <a:off x="7634885" y="2700264"/>
            <a:ext cx="514385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Use embeddings to track changes, reveal trends, and identify key works.</a:t>
            </a:r>
            <a:endParaRPr lang="en-IL" altLang="en-IL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89A68CC7-0D64-797D-C109-45E7D90C6A6B}"/>
              </a:ext>
            </a:extLst>
          </p:cNvPr>
          <p:cNvSpPr/>
          <p:nvPr/>
        </p:nvSpPr>
        <p:spPr>
          <a:xfrm>
            <a:off x="7634885" y="3935181"/>
            <a:ext cx="401835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Dynamic Citation Analysis</a:t>
            </a: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8846746-CDAC-E21D-A3CA-242F88B1846A}"/>
              </a:ext>
            </a:extLst>
          </p:cNvPr>
          <p:cNvSpPr/>
          <p:nvPr/>
        </p:nvSpPr>
        <p:spPr>
          <a:xfrm>
            <a:off x="7634885" y="4507990"/>
            <a:ext cx="488477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Classify citation articles through embedding analysis.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5" name="Image 0">
            <a:extLst>
              <a:ext uri="{FF2B5EF4-FFF2-40B4-BE49-F238E27FC236}">
                <a16:creationId xmlns:a16="http://schemas.microsoft.com/office/drawing/2014/main" id="{FFC0CB95-722E-C0DB-5659-8B9E0818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" y="6164494"/>
            <a:ext cx="14630400" cy="2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870B-C488-E49F-37EF-D245B159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D9FBD2A8-EA3D-6C5B-4CBE-B26AD0DB3A02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1B2B0EFE-CD0B-54E6-439C-BF02E7B2739E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6F3C32-69CC-9964-FF71-98F977D01DE0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E77CEFE-7F61-B3B3-FE32-F1AFC217B3C2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4D4C8C4-3A93-D85B-EA24-A4FB1636EBE9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FB824B62-2335-3C20-BFBF-EAABEC393CC1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C421080-7209-945B-DB42-F4215345C35C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678F7C5A-F352-D8A5-D6F6-0431A60119C3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C76FDFA-B04D-0376-76F3-799B358A90E9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294A3050-0E04-693F-F6D3-BA611823A19B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12CEEABC-EE6E-A207-824A-60AC9C7D90EC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D5F0FA6-919D-51CC-E88F-C4D53E8D1840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47BA5847-A09E-F23A-68E1-2FA0980AD507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0E413C83-6B10-120B-5CE9-00F4A864F8C1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BC020943-A21E-BF36-115C-353824C91F70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03611879-0608-0E24-5BA6-B7433EB153D3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7EEF1B7A-D30D-7EAF-C0F2-1D38507D544F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DFB65AB1-2860-B973-E177-E2A5A0A6BD06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3EBB38C5-BA9E-CA36-C1BA-6D78568299C3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382EA55C-94C1-FEC9-29EC-AA3471D7D970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7EA5BBD5-6D28-91E9-BBA0-88CB764E5818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E3647023-825E-3487-83FB-266666D3A938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F8F2CC20-3A71-DD81-2855-F3D4CFB7F88E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2E58C16A-FEEE-D5AF-5C85-D2A01CC4117B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6D57144E-4403-12B8-35A6-96C9A540E6C6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77D8DAC8-06DB-F976-FBED-38D50A31017B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45114261-9BE5-BEF2-ABC6-BDA5DFCCBA31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552B5BB3-D21E-B2DA-B43A-6B7B6F99FBA6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1C20A3E6-9C18-BAA2-1B6A-37D19E4E3615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58160E48-77AE-FF69-DC6E-D948798D96BF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2A77B0D2-C3C2-02E6-CD5C-3208F33B2966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5A922571-FD65-499E-CDB2-E57995044C8C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E5E7EFA8-AA85-49D9-C7F8-B8E014F0B0D2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5CE73D51-F79C-9277-DFEC-2F7A110FD2E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94237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EAD5-D2C9-5984-EDBB-DF92F8A6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D7FA35-52A5-1B81-B3C5-1EEEBE5972B2}"/>
              </a:ext>
            </a:extLst>
          </p:cNvPr>
          <p:cNvSpPr/>
          <p:nvPr/>
        </p:nvSpPr>
        <p:spPr>
          <a:xfrm>
            <a:off x="669488" y="1442383"/>
            <a:ext cx="91969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GB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Understand Evolution</a:t>
            </a:r>
            <a:endParaRPr lang="en-US" sz="4450" dirty="0">
              <a:solidFill>
                <a:srgbClr val="597DB9"/>
              </a:solidFill>
              <a:latin typeface="Alexandria Semi Bold" pitchFamily="34" charset="0"/>
              <a:cs typeface="Alexandria Semi Bold" pitchFamily="34" charset="-120"/>
            </a:endParaRP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7CDAD486-F07B-33B0-5CED-43CC71A0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8" y="2779276"/>
            <a:ext cx="956429" cy="1530310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A27F42AB-14F3-5B91-E488-1640DFBA75BE}"/>
              </a:ext>
            </a:extLst>
          </p:cNvPr>
          <p:cNvSpPr/>
          <p:nvPr/>
        </p:nvSpPr>
        <p:spPr>
          <a:xfrm>
            <a:off x="1912858" y="2970490"/>
            <a:ext cx="2517100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Rationale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4DD5F442-ED71-A0DE-8920-CE94949BDA55}"/>
              </a:ext>
            </a:extLst>
          </p:cNvPr>
          <p:cNvSpPr/>
          <p:nvPr/>
        </p:nvSpPr>
        <p:spPr>
          <a:xfrm>
            <a:off x="1912859" y="3399830"/>
            <a:ext cx="75740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Scholarly fields evolve over time, merging, diverging, and shifting focus. Identifying emerging topics and interdisciplinary collaborations.</a:t>
            </a:r>
            <a:endParaRPr lang="en-US" sz="1500" dirty="0"/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2A0654D9-4361-B643-1780-7BA5EA24C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8" y="4309586"/>
            <a:ext cx="956429" cy="1530310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394AD807-D7D6-08B5-25ED-38FF553DE0E6}"/>
              </a:ext>
            </a:extLst>
          </p:cNvPr>
          <p:cNvSpPr/>
          <p:nvPr/>
        </p:nvSpPr>
        <p:spPr>
          <a:xfrm>
            <a:off x="1912858" y="4500801"/>
            <a:ext cx="2879884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Approach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FAD9CDF2-81A9-2A27-B9D7-F0B51D23A684}"/>
              </a:ext>
            </a:extLst>
          </p:cNvPr>
          <p:cNvSpPr/>
          <p:nvPr/>
        </p:nvSpPr>
        <p:spPr>
          <a:xfrm>
            <a:off x="1912859" y="4930140"/>
            <a:ext cx="69009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Develop incremental citation graphs with periodic snapshots to visualize how research communities form, merge, or dissolve over time.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5" name="Image 2">
            <a:extLst>
              <a:ext uri="{FF2B5EF4-FFF2-40B4-BE49-F238E27FC236}">
                <a16:creationId xmlns:a16="http://schemas.microsoft.com/office/drawing/2014/main" id="{7A712718-E2C4-579E-9698-6B7907E35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8" y="5839897"/>
            <a:ext cx="956429" cy="1530310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ECA51AE7-ABFA-4B18-06D9-B96BFD728C10}"/>
              </a:ext>
            </a:extLst>
          </p:cNvPr>
          <p:cNvSpPr/>
          <p:nvPr/>
        </p:nvSpPr>
        <p:spPr>
          <a:xfrm>
            <a:off x="1912858" y="6031111"/>
            <a:ext cx="2585561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5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Expected Outcomes and Potential</a:t>
            </a: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89B95570-8F1E-4241-14EB-FA6B6A20BFC4}"/>
              </a:ext>
            </a:extLst>
          </p:cNvPr>
          <p:cNvSpPr/>
          <p:nvPr/>
        </p:nvSpPr>
        <p:spPr>
          <a:xfrm>
            <a:off x="1912858" y="6460450"/>
            <a:ext cx="6900943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Visualizing the evolution of research topics fosters detection of emerging fronts, supports strategic planning, and highlights “hot topics” for collaboration.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65029A6C-CF51-E868-03FA-D77DA23EE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842" y="0"/>
            <a:ext cx="485655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F83CF-F04C-0EBA-CE60-8966283B6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25225A0-2AFB-A2B5-044D-7F0B77E926DE}"/>
              </a:ext>
            </a:extLst>
          </p:cNvPr>
          <p:cNvSpPr/>
          <p:nvPr/>
        </p:nvSpPr>
        <p:spPr>
          <a:xfrm>
            <a:off x="669488" y="1442383"/>
            <a:ext cx="91969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Improve Literature</a:t>
            </a: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9AD4AA81-66DC-C8B6-9711-B1EE3519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8" y="2779276"/>
            <a:ext cx="956429" cy="1530310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D8BB71D2-9EE4-69DE-5807-3E98C933D46D}"/>
              </a:ext>
            </a:extLst>
          </p:cNvPr>
          <p:cNvSpPr/>
          <p:nvPr/>
        </p:nvSpPr>
        <p:spPr>
          <a:xfrm>
            <a:off x="1912858" y="2970490"/>
            <a:ext cx="2517100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Rationale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574730A0-3452-3F80-273C-13A442D0C0EF}"/>
              </a:ext>
            </a:extLst>
          </p:cNvPr>
          <p:cNvSpPr/>
          <p:nvPr/>
        </p:nvSpPr>
        <p:spPr>
          <a:xfrm>
            <a:off x="1912859" y="3399830"/>
            <a:ext cx="75740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Manual reviews are time-consuming and biased, while automated approaches enhance efficiency and objectivity in knowledge discovery.</a:t>
            </a:r>
          </a:p>
          <a:p>
            <a:endParaRPr lang="en-GB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7C739814-2B8A-75D0-FC1A-FB41F0ADC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8" y="4309586"/>
            <a:ext cx="956429" cy="1530310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54C87E04-3347-67A8-DB93-53573C9BC09F}"/>
              </a:ext>
            </a:extLst>
          </p:cNvPr>
          <p:cNvSpPr/>
          <p:nvPr/>
        </p:nvSpPr>
        <p:spPr>
          <a:xfrm>
            <a:off x="1912858" y="4500801"/>
            <a:ext cx="2879884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Approach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0F635F32-603B-9E76-7553-9F045639AEB8}"/>
              </a:ext>
            </a:extLst>
          </p:cNvPr>
          <p:cNvSpPr/>
          <p:nvPr/>
        </p:nvSpPr>
        <p:spPr>
          <a:xfrm>
            <a:off x="1912859" y="4930140"/>
            <a:ext cx="69009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Implement systems that organize citation contexts, track citation trends, and identify connections through structured data analysis.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5" name="Image 2">
            <a:extLst>
              <a:ext uri="{FF2B5EF4-FFF2-40B4-BE49-F238E27FC236}">
                <a16:creationId xmlns:a16="http://schemas.microsoft.com/office/drawing/2014/main" id="{85547BED-CBE4-DF0D-C75D-19C177888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8" y="5839897"/>
            <a:ext cx="956429" cy="1530310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FEB1EA53-6328-DA59-F886-35972AA3CA81}"/>
              </a:ext>
            </a:extLst>
          </p:cNvPr>
          <p:cNvSpPr/>
          <p:nvPr/>
        </p:nvSpPr>
        <p:spPr>
          <a:xfrm>
            <a:off x="1912858" y="6031111"/>
            <a:ext cx="2585561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5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Expected Outcomes and Potential</a:t>
            </a: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5F8A2D3A-27E1-1D63-0F73-933409619AED}"/>
              </a:ext>
            </a:extLst>
          </p:cNvPr>
          <p:cNvSpPr/>
          <p:nvPr/>
        </p:nvSpPr>
        <p:spPr>
          <a:xfrm>
            <a:off x="1912858" y="6460450"/>
            <a:ext cx="6900943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Enhanced literature reviews prioritize relevant and substantive citations, leveraging more accurate impact and influence metrics.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1973ACC2-FE59-48C0-6F3A-0A306E65A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842" y="0"/>
            <a:ext cx="485655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E1B1-5E44-D8EA-6BB0-2F02B671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75A27346-1711-B7CA-846F-FF8452C57307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B2E907FF-E071-977D-CF9F-BA46AB9EE6A6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6D00019C-5F2A-DD5D-51AE-64DE032D2276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788564B-A80C-3F63-DEEC-1BA869441DA8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8F82B6D-A260-89DB-A672-7AA3D259B97C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A4076204-BABE-D695-AC38-A12CD7608B33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108D98C2-87BE-31D4-E997-C929A26BAD0D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671610C-898C-4EF2-CEAA-453A0485F443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C57B217E-935F-1F5E-DE3A-D33EA99E1050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1A4D4F8-4EAC-F6F4-7A28-12C62418D3D6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BA3A256C-A4EC-CBB2-CF1A-E169743A88E4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96E90DD-D40D-395A-556F-D8AD64742FFB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5FD6EB65-0FA5-1B79-8F1C-26BD24DD4798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C055C2B5-5CEB-D154-6F27-659C0CA8CDAA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BDD8BC0B-4863-C1F3-444C-AAE6D0E6C2EA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681F79EC-4D11-A6C3-A1EA-8EA9A46180BB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219CEF0C-9539-181C-DAB6-D6E5E0DCD632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63C4FFDD-9625-0CF8-318A-0E724503135E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D9F714B8-BDA7-17A9-EB7F-3910F5D3FB7B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270B3EC1-CDD4-C29B-E858-F199B49C112A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4AB40114-EA9C-2673-165A-9A0BDA212EB0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46A6EBDA-EC10-A4EF-B523-CDE4D9D53C36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45CA5D38-7DD3-E534-FDB3-FD327E44F11E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9A6CA70E-4198-873C-4730-6E84A8677E19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D7DC0E64-2027-2F88-220B-1931ACAB257E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1D0C09F0-1A22-FBA1-A55F-80DDE9058A3F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C4F6B5EB-B3E4-49B8-98B0-A6425AC7D159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F947B73B-A51F-44A9-0B68-9743FBFFD4A5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5AD61130-C785-BA49-829E-18B42CE222D6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EEC35883-5B76-9705-F9B7-EB527067AA21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E0C86BD0-40B1-65E6-5AD6-D7C6980AC2A8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EFAEBBA8-0C3A-CBB0-ED1D-B496B601C348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6B59F290-B0E0-B0B6-3703-5C913E8240D1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863C6A6B-8A0C-CD1E-C3C7-8EC55BDF2903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80057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8773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Project Objectives</a:t>
            </a:r>
          </a:p>
        </p:txBody>
      </p:sp>
      <p:sp>
        <p:nvSpPr>
          <p:cNvPr id="3" name="Text 1"/>
          <p:cNvSpPr/>
          <p:nvPr/>
        </p:nvSpPr>
        <p:spPr>
          <a:xfrm>
            <a:off x="758309" y="3033713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The approach focuses on three interconnected objectives, designed to build a comprehensive understanding of citation networks: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596384" y="4635818"/>
            <a:ext cx="4154567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" name="Text 3"/>
          <p:cNvSpPr/>
          <p:nvPr/>
        </p:nvSpPr>
        <p:spPr>
          <a:xfrm>
            <a:off x="596384" y="5177314"/>
            <a:ext cx="345066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Develop Scalable Model</a:t>
            </a:r>
          </a:p>
        </p:txBody>
      </p:sp>
      <p:sp>
        <p:nvSpPr>
          <p:cNvPr id="6" name="Text 4"/>
          <p:cNvSpPr/>
          <p:nvPr/>
        </p:nvSpPr>
        <p:spPr>
          <a:xfrm>
            <a:off x="596384" y="5663446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 an efficient embedding model for large-scale analysis.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075873" y="4310777"/>
            <a:ext cx="4154686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5075873" y="4852273"/>
            <a:ext cx="285523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Identify Archetypes</a:t>
            </a:r>
          </a:p>
        </p:txBody>
      </p:sp>
      <p:sp>
        <p:nvSpPr>
          <p:cNvPr id="9" name="Text 7"/>
          <p:cNvSpPr/>
          <p:nvPr/>
        </p:nvSpPr>
        <p:spPr>
          <a:xfrm>
            <a:off x="5075873" y="5338405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Analyze node classifications within the citation dynamic network.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9555480" y="3985855"/>
            <a:ext cx="4154686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1" name="Text 9"/>
          <p:cNvSpPr/>
          <p:nvPr/>
        </p:nvSpPr>
        <p:spPr>
          <a:xfrm>
            <a:off x="9555480" y="4527352"/>
            <a:ext cx="384857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Analyze Citation Networks</a:t>
            </a:r>
          </a:p>
        </p:txBody>
      </p:sp>
      <p:sp>
        <p:nvSpPr>
          <p:cNvPr id="12" name="Text 10"/>
          <p:cNvSpPr/>
          <p:nvPr/>
        </p:nvSpPr>
        <p:spPr>
          <a:xfrm>
            <a:off x="9555480" y="5013484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Examine structure and evolution over time.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956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820</Words>
  <Application>Microsoft Office PowerPoint</Application>
  <PresentationFormat>Custom</PresentationFormat>
  <Paragraphs>231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Alexandria Semi Bold</vt:lpstr>
      <vt:lpstr>Sora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Avishay Bar</cp:lastModifiedBy>
  <cp:revision>16</cp:revision>
  <dcterms:created xsi:type="dcterms:W3CDTF">2025-01-11T16:22:14Z</dcterms:created>
  <dcterms:modified xsi:type="dcterms:W3CDTF">2025-01-11T20:47:23Z</dcterms:modified>
</cp:coreProperties>
</file>