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ileron Bold" panose="020B0604020202020204" charset="0"/>
      <p:regular r:id="rId15"/>
    </p:embeddedFont>
    <p:embeddedFont>
      <p:font typeface="Akzidenz-Grotesk Heavy" panose="020B0604020202020204" charset="0"/>
      <p:regular r:id="rId16"/>
    </p:embeddedFont>
    <p:embeddedFont>
      <p:font typeface="Barlow Condensed Heavy"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shek paswan" userId="98ae96ed587470f3" providerId="LiveId" clId="{C8D74C2E-D103-47B9-8CB6-FE7E26A1412D}"/>
    <pc:docChg chg="modSld">
      <pc:chgData name="avishek paswan" userId="98ae96ed587470f3" providerId="LiveId" clId="{C8D74C2E-D103-47B9-8CB6-FE7E26A1412D}" dt="2025-04-12T17:05:20.732" v="2" actId="1076"/>
      <pc:docMkLst>
        <pc:docMk/>
      </pc:docMkLst>
      <pc:sldChg chg="modSp mod">
        <pc:chgData name="avishek paswan" userId="98ae96ed587470f3" providerId="LiveId" clId="{C8D74C2E-D103-47B9-8CB6-FE7E26A1412D}" dt="2025-04-12T17:05:20.732" v="2" actId="1076"/>
        <pc:sldMkLst>
          <pc:docMk/>
          <pc:sldMk cId="0" sldId="267"/>
        </pc:sldMkLst>
        <pc:spChg chg="mod">
          <ac:chgData name="avishek paswan" userId="98ae96ed587470f3" providerId="LiveId" clId="{C8D74C2E-D103-47B9-8CB6-FE7E26A1412D}" dt="2025-04-12T17:05:11.973" v="1" actId="1076"/>
          <ac:spMkLst>
            <pc:docMk/>
            <pc:sldMk cId="0" sldId="267"/>
            <ac:spMk id="16" creationId="{00000000-0000-0000-0000-000000000000}"/>
          </ac:spMkLst>
        </pc:spChg>
        <pc:spChg chg="mod">
          <ac:chgData name="avishek paswan" userId="98ae96ed587470f3" providerId="LiveId" clId="{C8D74C2E-D103-47B9-8CB6-FE7E26A1412D}" dt="2025-04-12T17:05:20.732" v="2" actId="1076"/>
          <ac:spMkLst>
            <pc:docMk/>
            <pc:sldMk cId="0" sldId="267"/>
            <ac:spMk id="1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0.svg"/><Relationship Id="rId4" Type="http://schemas.openxmlformats.org/officeDocument/2006/relationships/image" Target="../media/image12.jpe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69396" y="2719229"/>
            <a:ext cx="2544433" cy="2544433"/>
          </a:xfrm>
          <a:custGeom>
            <a:avLst/>
            <a:gdLst/>
            <a:ahLst/>
            <a:cxnLst/>
            <a:rect l="l" t="t" r="r" b="b"/>
            <a:pathLst>
              <a:path w="2544433" h="2544433">
                <a:moveTo>
                  <a:pt x="0" y="0"/>
                </a:moveTo>
                <a:lnTo>
                  <a:pt x="2544432" y="0"/>
                </a:lnTo>
                <a:lnTo>
                  <a:pt x="2544432" y="2544433"/>
                </a:lnTo>
                <a:lnTo>
                  <a:pt x="0" y="25444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1098615" y="3307946"/>
            <a:ext cx="11071218" cy="5950354"/>
            <a:chOff x="-1270" y="0"/>
            <a:chExt cx="5373370" cy="2887980"/>
          </a:xfrm>
        </p:grpSpPr>
        <p:sp>
          <p:nvSpPr>
            <p:cNvPr id="4" name="Freeform 4"/>
            <p:cNvSpPr/>
            <p:nvPr/>
          </p:nvSpPr>
          <p:spPr>
            <a:xfrm flipH="1">
              <a:off x="0" y="0"/>
              <a:ext cx="5373370" cy="2887980"/>
            </a:xfrm>
            <a:custGeom>
              <a:avLst/>
              <a:gdLst/>
              <a:ahLst/>
              <a:cxnLst/>
              <a:rect l="l" t="t" r="r" b="b"/>
              <a:pathLst>
                <a:path w="5373370" h="2887980">
                  <a:moveTo>
                    <a:pt x="0" y="621030"/>
                  </a:moveTo>
                  <a:cubicBezTo>
                    <a:pt x="0" y="963930"/>
                    <a:pt x="278130" y="1242060"/>
                    <a:pt x="621030" y="1242060"/>
                  </a:cubicBezTo>
                  <a:lnTo>
                    <a:pt x="1744980" y="1242060"/>
                  </a:lnTo>
                  <a:cubicBezTo>
                    <a:pt x="1770380" y="1242060"/>
                    <a:pt x="1790700" y="1263650"/>
                    <a:pt x="1790700" y="1289050"/>
                  </a:cubicBezTo>
                  <a:cubicBezTo>
                    <a:pt x="1790700" y="1380490"/>
                    <a:pt x="1811020" y="1466850"/>
                    <a:pt x="1845310" y="1545590"/>
                  </a:cubicBezTo>
                  <a:cubicBezTo>
                    <a:pt x="1866900" y="1592580"/>
                    <a:pt x="1832610" y="1645920"/>
                    <a:pt x="1780540" y="1645920"/>
                  </a:cubicBezTo>
                  <a:cubicBezTo>
                    <a:pt x="1437640" y="1645920"/>
                    <a:pt x="1159510" y="1924050"/>
                    <a:pt x="1159510" y="2266950"/>
                  </a:cubicBezTo>
                  <a:cubicBezTo>
                    <a:pt x="1159510" y="2609850"/>
                    <a:pt x="1437640" y="2887980"/>
                    <a:pt x="1780540" y="2887980"/>
                  </a:cubicBezTo>
                  <a:lnTo>
                    <a:pt x="4121150" y="2887980"/>
                  </a:lnTo>
                  <a:cubicBezTo>
                    <a:pt x="4464050" y="2887980"/>
                    <a:pt x="4742180" y="2609850"/>
                    <a:pt x="4742180" y="2266950"/>
                  </a:cubicBezTo>
                  <a:cubicBezTo>
                    <a:pt x="4742180" y="2175510"/>
                    <a:pt x="4721860" y="2089150"/>
                    <a:pt x="4687570" y="2010410"/>
                  </a:cubicBezTo>
                  <a:cubicBezTo>
                    <a:pt x="4665980" y="1963420"/>
                    <a:pt x="4700270" y="1910080"/>
                    <a:pt x="4752340" y="1910080"/>
                  </a:cubicBezTo>
                  <a:cubicBezTo>
                    <a:pt x="5095240" y="1910080"/>
                    <a:pt x="5373370" y="1631950"/>
                    <a:pt x="5373370" y="1289050"/>
                  </a:cubicBezTo>
                  <a:cubicBezTo>
                    <a:pt x="5373370" y="946150"/>
                    <a:pt x="5095240" y="668020"/>
                    <a:pt x="4752340" y="668020"/>
                  </a:cubicBezTo>
                  <a:lnTo>
                    <a:pt x="3628390" y="668020"/>
                  </a:lnTo>
                  <a:cubicBezTo>
                    <a:pt x="3602990" y="668020"/>
                    <a:pt x="3582670" y="647700"/>
                    <a:pt x="3582670" y="622300"/>
                  </a:cubicBezTo>
                  <a:lnTo>
                    <a:pt x="3582670" y="621030"/>
                  </a:lnTo>
                  <a:cubicBezTo>
                    <a:pt x="3582670" y="278130"/>
                    <a:pt x="3304540" y="0"/>
                    <a:pt x="2961640" y="0"/>
                  </a:cubicBezTo>
                  <a:lnTo>
                    <a:pt x="622300" y="0"/>
                  </a:lnTo>
                  <a:cubicBezTo>
                    <a:pt x="278130" y="0"/>
                    <a:pt x="0" y="278130"/>
                    <a:pt x="0" y="621030"/>
                  </a:cubicBezTo>
                  <a:close/>
                </a:path>
              </a:pathLst>
            </a:custGeom>
            <a:solidFill>
              <a:srgbClr val="000000">
                <a:alpha val="0"/>
              </a:srgbClr>
            </a:solidFill>
            <a:ln w="12700">
              <a:solidFill>
                <a:srgbClr val="000000"/>
              </a:solidFill>
            </a:ln>
          </p:spPr>
        </p:sp>
      </p:grpSp>
      <p:grpSp>
        <p:nvGrpSpPr>
          <p:cNvPr id="5" name="Group 5"/>
          <p:cNvGrpSpPr/>
          <p:nvPr/>
        </p:nvGrpSpPr>
        <p:grpSpPr>
          <a:xfrm>
            <a:off x="-1136521" y="3307946"/>
            <a:ext cx="2594369" cy="4588246"/>
            <a:chOff x="0" y="0"/>
            <a:chExt cx="683291" cy="1208427"/>
          </a:xfrm>
        </p:grpSpPr>
        <p:sp>
          <p:nvSpPr>
            <p:cNvPr id="6" name="Freeform 6"/>
            <p:cNvSpPr/>
            <p:nvPr/>
          </p:nvSpPr>
          <p:spPr>
            <a:xfrm>
              <a:off x="0" y="0"/>
              <a:ext cx="683291" cy="1208427"/>
            </a:xfrm>
            <a:custGeom>
              <a:avLst/>
              <a:gdLst/>
              <a:ahLst/>
              <a:cxnLst/>
              <a:rect l="l" t="t" r="r" b="b"/>
              <a:pathLst>
                <a:path w="683291" h="1208427">
                  <a:moveTo>
                    <a:pt x="152190" y="0"/>
                  </a:moveTo>
                  <a:lnTo>
                    <a:pt x="531100" y="0"/>
                  </a:lnTo>
                  <a:cubicBezTo>
                    <a:pt x="571464" y="0"/>
                    <a:pt x="610174" y="16034"/>
                    <a:pt x="638715" y="44576"/>
                  </a:cubicBezTo>
                  <a:cubicBezTo>
                    <a:pt x="667256" y="73117"/>
                    <a:pt x="683291" y="111827"/>
                    <a:pt x="683291" y="152190"/>
                  </a:cubicBezTo>
                  <a:lnTo>
                    <a:pt x="683291" y="1056237"/>
                  </a:lnTo>
                  <a:cubicBezTo>
                    <a:pt x="683291" y="1096600"/>
                    <a:pt x="667256" y="1135310"/>
                    <a:pt x="638715" y="1163852"/>
                  </a:cubicBezTo>
                  <a:cubicBezTo>
                    <a:pt x="610174" y="1192393"/>
                    <a:pt x="571464" y="1208427"/>
                    <a:pt x="531100" y="1208427"/>
                  </a:cubicBezTo>
                  <a:lnTo>
                    <a:pt x="152190" y="1208427"/>
                  </a:lnTo>
                  <a:cubicBezTo>
                    <a:pt x="111827" y="1208427"/>
                    <a:pt x="73117" y="1192393"/>
                    <a:pt x="44576" y="1163852"/>
                  </a:cubicBezTo>
                  <a:cubicBezTo>
                    <a:pt x="16034" y="1135310"/>
                    <a:pt x="0" y="1096600"/>
                    <a:pt x="0" y="1056237"/>
                  </a:cubicBezTo>
                  <a:lnTo>
                    <a:pt x="0" y="152190"/>
                  </a:lnTo>
                  <a:cubicBezTo>
                    <a:pt x="0" y="111827"/>
                    <a:pt x="16034" y="73117"/>
                    <a:pt x="44576" y="44576"/>
                  </a:cubicBezTo>
                  <a:cubicBezTo>
                    <a:pt x="73117" y="16034"/>
                    <a:pt x="111827" y="0"/>
                    <a:pt x="152190" y="0"/>
                  </a:cubicBezTo>
                  <a:close/>
                </a:path>
              </a:pathLst>
            </a:custGeom>
            <a:solidFill>
              <a:srgbClr val="5188CC"/>
            </a:solidFill>
          </p:spPr>
        </p:sp>
        <p:sp>
          <p:nvSpPr>
            <p:cNvPr id="7" name="TextBox 7"/>
            <p:cNvSpPr txBox="1"/>
            <p:nvPr/>
          </p:nvSpPr>
          <p:spPr>
            <a:xfrm>
              <a:off x="0" y="-47625"/>
              <a:ext cx="683291" cy="1256052"/>
            </a:xfrm>
            <a:prstGeom prst="rect">
              <a:avLst/>
            </a:prstGeom>
          </p:spPr>
          <p:txBody>
            <a:bodyPr lIns="50800" tIns="50800" rIns="50800" bIns="50800" rtlCol="0" anchor="ctr"/>
            <a:lstStyle/>
            <a:p>
              <a:pPr algn="ctr">
                <a:lnSpc>
                  <a:spcPts val="2800"/>
                </a:lnSpc>
              </a:pPr>
              <a:endParaRPr/>
            </a:p>
          </p:txBody>
        </p:sp>
      </p:grpSp>
      <p:sp>
        <p:nvSpPr>
          <p:cNvPr id="8" name="Freeform 8"/>
          <p:cNvSpPr/>
          <p:nvPr/>
        </p:nvSpPr>
        <p:spPr>
          <a:xfrm>
            <a:off x="13731511" y="1434222"/>
            <a:ext cx="305535" cy="302202"/>
          </a:xfrm>
          <a:custGeom>
            <a:avLst/>
            <a:gdLst/>
            <a:ahLst/>
            <a:cxnLst/>
            <a:rect l="l" t="t" r="r" b="b"/>
            <a:pathLst>
              <a:path w="305535" h="302202">
                <a:moveTo>
                  <a:pt x="0" y="0"/>
                </a:moveTo>
                <a:lnTo>
                  <a:pt x="305535" y="0"/>
                </a:lnTo>
                <a:lnTo>
                  <a:pt x="305535" y="302203"/>
                </a:lnTo>
                <a:lnTo>
                  <a:pt x="0" y="3022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028700" y="-252231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1958605" y="3307946"/>
            <a:ext cx="1025128" cy="1025128"/>
          </a:xfrm>
          <a:custGeom>
            <a:avLst/>
            <a:gdLst/>
            <a:ahLst/>
            <a:cxnLst/>
            <a:rect l="l" t="t" r="r" b="b"/>
            <a:pathLst>
              <a:path w="1025128" h="1025128">
                <a:moveTo>
                  <a:pt x="0" y="0"/>
                </a:moveTo>
                <a:lnTo>
                  <a:pt x="1025127" y="0"/>
                </a:lnTo>
                <a:lnTo>
                  <a:pt x="1025127" y="1025127"/>
                </a:lnTo>
                <a:lnTo>
                  <a:pt x="0" y="10251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7843805" y="824861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2769424" y="2436835"/>
            <a:ext cx="806841" cy="564789"/>
          </a:xfrm>
          <a:custGeom>
            <a:avLst/>
            <a:gdLst/>
            <a:ahLst/>
            <a:cxnLst/>
            <a:rect l="l" t="t" r="r" b="b"/>
            <a:pathLst>
              <a:path w="806841" h="564789">
                <a:moveTo>
                  <a:pt x="0" y="0"/>
                </a:moveTo>
                <a:lnTo>
                  <a:pt x="806840" y="0"/>
                </a:lnTo>
                <a:lnTo>
                  <a:pt x="806840" y="564788"/>
                </a:lnTo>
                <a:lnTo>
                  <a:pt x="0" y="5647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2412807" y="8799767"/>
            <a:ext cx="1483489" cy="458533"/>
          </a:xfrm>
          <a:custGeom>
            <a:avLst/>
            <a:gdLst/>
            <a:ahLst/>
            <a:cxnLst/>
            <a:rect l="l" t="t" r="r" b="b"/>
            <a:pathLst>
              <a:path w="1483489" h="458533">
                <a:moveTo>
                  <a:pt x="0" y="0"/>
                </a:moveTo>
                <a:lnTo>
                  <a:pt x="1483489" y="0"/>
                </a:lnTo>
                <a:lnTo>
                  <a:pt x="1483489" y="458533"/>
                </a:lnTo>
                <a:lnTo>
                  <a:pt x="0" y="45853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8726771" y="3307946"/>
            <a:ext cx="9561229" cy="5950354"/>
          </a:xfrm>
          <a:custGeom>
            <a:avLst/>
            <a:gdLst/>
            <a:ahLst/>
            <a:cxnLst/>
            <a:rect l="l" t="t" r="r" b="b"/>
            <a:pathLst>
              <a:path w="9561229" h="5950354">
                <a:moveTo>
                  <a:pt x="0" y="0"/>
                </a:moveTo>
                <a:lnTo>
                  <a:pt x="9561229" y="0"/>
                </a:lnTo>
                <a:lnTo>
                  <a:pt x="9561229" y="5950354"/>
                </a:lnTo>
                <a:lnTo>
                  <a:pt x="0" y="5950354"/>
                </a:lnTo>
                <a:lnTo>
                  <a:pt x="0" y="0"/>
                </a:lnTo>
                <a:close/>
              </a:path>
            </a:pathLst>
          </a:custGeom>
          <a:blipFill>
            <a:blip r:embed="rId12"/>
            <a:stretch>
              <a:fillRect l="-5319" r="-5319"/>
            </a:stretch>
          </a:blipFill>
        </p:spPr>
      </p:sp>
      <p:sp>
        <p:nvSpPr>
          <p:cNvPr id="15" name="TextBox 15"/>
          <p:cNvSpPr txBox="1"/>
          <p:nvPr/>
        </p:nvSpPr>
        <p:spPr>
          <a:xfrm>
            <a:off x="1873338" y="3028963"/>
            <a:ext cx="10274092" cy="4844901"/>
          </a:xfrm>
          <a:prstGeom prst="rect">
            <a:avLst/>
          </a:prstGeom>
        </p:spPr>
        <p:txBody>
          <a:bodyPr lIns="0" tIns="0" rIns="0" bIns="0" rtlCol="0" anchor="t">
            <a:spAutoFit/>
          </a:bodyPr>
          <a:lstStyle/>
          <a:p>
            <a:pPr algn="l">
              <a:lnSpc>
                <a:spcPts val="12564"/>
              </a:lnSpc>
            </a:pPr>
            <a:r>
              <a:rPr lang="en-US" sz="12198" b="1">
                <a:solidFill>
                  <a:srgbClr val="0E2F5F"/>
                </a:solidFill>
                <a:latin typeface="Barlow Condensed Heavy"/>
                <a:ea typeface="Barlow Condensed Heavy"/>
                <a:cs typeface="Barlow Condensed Heavy"/>
                <a:sym typeface="Barlow Condensed Heavy"/>
              </a:rPr>
              <a:t>MySQL</a:t>
            </a:r>
          </a:p>
          <a:p>
            <a:pPr algn="l">
              <a:lnSpc>
                <a:spcPts val="12564"/>
              </a:lnSpc>
            </a:pPr>
            <a:r>
              <a:rPr lang="en-US" sz="12198" b="1">
                <a:solidFill>
                  <a:srgbClr val="0E2F5F"/>
                </a:solidFill>
                <a:latin typeface="Barlow Condensed Heavy"/>
                <a:ea typeface="Barlow Condensed Heavy"/>
                <a:cs typeface="Barlow Condensed Heavy"/>
                <a:sym typeface="Barlow Condensed Heavy"/>
              </a:rPr>
              <a:t>Project</a:t>
            </a:r>
          </a:p>
          <a:p>
            <a:pPr algn="l">
              <a:lnSpc>
                <a:spcPts val="12564"/>
              </a:lnSpc>
            </a:pPr>
            <a:endParaRPr lang="en-US" sz="12198" b="1">
              <a:solidFill>
                <a:srgbClr val="0E2F5F"/>
              </a:solidFill>
              <a:latin typeface="Barlow Condensed Heavy"/>
              <a:ea typeface="Barlow Condensed Heavy"/>
              <a:cs typeface="Barlow Condensed Heavy"/>
              <a:sym typeface="Barlow Condensed Heavy"/>
            </a:endParaRPr>
          </a:p>
        </p:txBody>
      </p:sp>
      <p:sp>
        <p:nvSpPr>
          <p:cNvPr id="16" name="TextBox 16"/>
          <p:cNvSpPr txBox="1"/>
          <p:nvPr/>
        </p:nvSpPr>
        <p:spPr>
          <a:xfrm>
            <a:off x="1873338" y="6299778"/>
            <a:ext cx="8270158" cy="1407160"/>
          </a:xfrm>
          <a:prstGeom prst="rect">
            <a:avLst/>
          </a:prstGeom>
        </p:spPr>
        <p:txBody>
          <a:bodyPr lIns="0" tIns="0" rIns="0" bIns="0" rtlCol="0" anchor="t">
            <a:spAutoFit/>
          </a:bodyPr>
          <a:lstStyle/>
          <a:p>
            <a:pPr algn="l">
              <a:lnSpc>
                <a:spcPts val="5240"/>
              </a:lnSpc>
            </a:pPr>
            <a:r>
              <a:rPr lang="en-US" sz="4000" b="1">
                <a:solidFill>
                  <a:srgbClr val="5188CC"/>
                </a:solidFill>
                <a:latin typeface="Akzidenz-Grotesk Heavy"/>
                <a:ea typeface="Akzidenz-Grotesk Heavy"/>
                <a:cs typeface="Akzidenz-Grotesk Heavy"/>
                <a:sym typeface="Akzidenz-Grotesk Heavy"/>
              </a:rPr>
              <a:t>Restaurant Business: </a:t>
            </a:r>
          </a:p>
          <a:p>
            <a:pPr algn="l">
              <a:lnSpc>
                <a:spcPts val="5240"/>
              </a:lnSpc>
            </a:pPr>
            <a:r>
              <a:rPr lang="en-US" sz="4000" b="1">
                <a:solidFill>
                  <a:srgbClr val="5188CC"/>
                </a:solidFill>
                <a:latin typeface="Akzidenz-Grotesk Heavy"/>
                <a:ea typeface="Akzidenz-Grotesk Heavy"/>
                <a:cs typeface="Akzidenz-Grotesk Heavy"/>
                <a:sym typeface="Akzidenz-Grotesk Heavy"/>
              </a:rPr>
              <a:t>Menu, Orders, and Sales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347452"/>
            <a:chOff x="0" y="0"/>
            <a:chExt cx="4816593" cy="354884"/>
          </a:xfrm>
        </p:grpSpPr>
        <p:sp>
          <p:nvSpPr>
            <p:cNvPr id="3" name="Freeform 3"/>
            <p:cNvSpPr/>
            <p:nvPr/>
          </p:nvSpPr>
          <p:spPr>
            <a:xfrm>
              <a:off x="0" y="0"/>
              <a:ext cx="4816592" cy="354884"/>
            </a:xfrm>
            <a:custGeom>
              <a:avLst/>
              <a:gdLst/>
              <a:ahLst/>
              <a:cxnLst/>
              <a:rect l="l" t="t" r="r" b="b"/>
              <a:pathLst>
                <a:path w="4816592" h="354884">
                  <a:moveTo>
                    <a:pt x="0" y="0"/>
                  </a:moveTo>
                  <a:lnTo>
                    <a:pt x="4816592" y="0"/>
                  </a:lnTo>
                  <a:lnTo>
                    <a:pt x="4816592" y="354884"/>
                  </a:lnTo>
                  <a:lnTo>
                    <a:pt x="0" y="354884"/>
                  </a:lnTo>
                  <a:close/>
                </a:path>
              </a:pathLst>
            </a:custGeom>
            <a:solidFill>
              <a:srgbClr val="E1EDFC"/>
            </a:solidFill>
          </p:spPr>
        </p:sp>
        <p:sp>
          <p:nvSpPr>
            <p:cNvPr id="4" name="TextBox 4"/>
            <p:cNvSpPr txBox="1"/>
            <p:nvPr/>
          </p:nvSpPr>
          <p:spPr>
            <a:xfrm>
              <a:off x="0" y="-85725"/>
              <a:ext cx="4816593" cy="440609"/>
            </a:xfrm>
            <a:prstGeom prst="rect">
              <a:avLst/>
            </a:prstGeom>
          </p:spPr>
          <p:txBody>
            <a:bodyPr lIns="50800" tIns="50800" rIns="50800" bIns="50800" rtlCol="0" anchor="ctr"/>
            <a:lstStyle/>
            <a:p>
              <a:pPr algn="ctr">
                <a:lnSpc>
                  <a:spcPts val="5880"/>
                </a:lnSpc>
              </a:pPr>
              <a:r>
                <a:rPr lang="en-US" sz="4200" b="1">
                  <a:solidFill>
                    <a:srgbClr val="3A577B"/>
                  </a:solidFill>
                  <a:latin typeface="Aileron Bold"/>
                  <a:ea typeface="Aileron Bold"/>
                  <a:cs typeface="Aileron Bold"/>
                  <a:sym typeface="Aileron Bold"/>
                </a:rPr>
                <a:t>Q. What are the peak order times based on order frequency?</a:t>
              </a:r>
            </a:p>
          </p:txBody>
        </p:sp>
      </p:grpSp>
      <p:sp>
        <p:nvSpPr>
          <p:cNvPr id="5" name="Freeform 5"/>
          <p:cNvSpPr/>
          <p:nvPr/>
        </p:nvSpPr>
        <p:spPr>
          <a:xfrm>
            <a:off x="0" y="1482811"/>
            <a:ext cx="9570452" cy="4171735"/>
          </a:xfrm>
          <a:custGeom>
            <a:avLst/>
            <a:gdLst/>
            <a:ahLst/>
            <a:cxnLst/>
            <a:rect l="l" t="t" r="r" b="b"/>
            <a:pathLst>
              <a:path w="9570452" h="4171735">
                <a:moveTo>
                  <a:pt x="0" y="0"/>
                </a:moveTo>
                <a:lnTo>
                  <a:pt x="9570452" y="0"/>
                </a:lnTo>
                <a:lnTo>
                  <a:pt x="9570452" y="4171735"/>
                </a:lnTo>
                <a:lnTo>
                  <a:pt x="0" y="4171735"/>
                </a:lnTo>
                <a:lnTo>
                  <a:pt x="0" y="0"/>
                </a:lnTo>
                <a:close/>
              </a:path>
            </a:pathLst>
          </a:custGeom>
          <a:blipFill>
            <a:blip r:embed="rId2"/>
            <a:stretch>
              <a:fillRect/>
            </a:stretch>
          </a:blipFill>
        </p:spPr>
      </p:sp>
      <p:sp>
        <p:nvSpPr>
          <p:cNvPr id="6" name="Freeform 6"/>
          <p:cNvSpPr/>
          <p:nvPr/>
        </p:nvSpPr>
        <p:spPr>
          <a:xfrm>
            <a:off x="9811445" y="1347452"/>
            <a:ext cx="8368199" cy="5453757"/>
          </a:xfrm>
          <a:custGeom>
            <a:avLst/>
            <a:gdLst/>
            <a:ahLst/>
            <a:cxnLst/>
            <a:rect l="l" t="t" r="r" b="b"/>
            <a:pathLst>
              <a:path w="8368199" h="5453757">
                <a:moveTo>
                  <a:pt x="0" y="0"/>
                </a:moveTo>
                <a:lnTo>
                  <a:pt x="8368199" y="0"/>
                </a:lnTo>
                <a:lnTo>
                  <a:pt x="8368199" y="5453757"/>
                </a:lnTo>
                <a:lnTo>
                  <a:pt x="0" y="5453757"/>
                </a:lnTo>
                <a:lnTo>
                  <a:pt x="0" y="0"/>
                </a:lnTo>
                <a:close/>
              </a:path>
            </a:pathLst>
          </a:custGeom>
          <a:blipFill>
            <a:blip r:embed="rId3"/>
            <a:stretch>
              <a:fillRect/>
            </a:stretch>
          </a:blipFill>
        </p:spPr>
      </p:sp>
      <p:sp>
        <p:nvSpPr>
          <p:cNvPr id="7" name="TextBox 7"/>
          <p:cNvSpPr txBox="1"/>
          <p:nvPr/>
        </p:nvSpPr>
        <p:spPr>
          <a:xfrm>
            <a:off x="128322" y="7559114"/>
            <a:ext cx="18288000" cy="3793489"/>
          </a:xfrm>
          <a:prstGeom prst="rect">
            <a:avLst/>
          </a:prstGeom>
        </p:spPr>
        <p:txBody>
          <a:bodyPr lIns="0" tIns="0" rIns="0" bIns="0" rtlCol="0" anchor="t">
            <a:spAutoFit/>
          </a:bodyPr>
          <a:lstStyle/>
          <a:p>
            <a:pPr algn="l">
              <a:lnSpc>
                <a:spcPts val="4760"/>
              </a:lnSpc>
            </a:pPr>
            <a:r>
              <a:rPr lang="en-US" sz="3400" b="1">
                <a:solidFill>
                  <a:srgbClr val="5188CC"/>
                </a:solidFill>
                <a:latin typeface="Aileron Bold"/>
                <a:ea typeface="Aileron Bold"/>
                <a:cs typeface="Aileron Bold"/>
                <a:sym typeface="Aileron Bold"/>
              </a:rPr>
              <a:t>Order activity peaks sharply at 12 PM (12.6%) and 1 PM (11.9%), marking lunch hours as the busiest. A second wave hits around 5–6 PM, likely dinner time, with 17:00 and 18:00 hours contributing a combined 20.3%. Very few orders are placed after 9 PM, with activity nearly dropping off completely by 11 PM.</a:t>
            </a:r>
          </a:p>
          <a:p>
            <a:pPr algn="ctr">
              <a:lnSpc>
                <a:spcPts val="5740"/>
              </a:lnSpc>
            </a:pPr>
            <a:endParaRPr lang="en-US" sz="3400" b="1">
              <a:solidFill>
                <a:srgbClr val="5188CC"/>
              </a:solidFill>
              <a:latin typeface="Aileron Bold"/>
              <a:ea typeface="Aileron Bold"/>
              <a:cs typeface="Aileron Bold"/>
              <a:sym typeface="Aileron Bold"/>
            </a:endParaRPr>
          </a:p>
          <a:p>
            <a:pPr algn="ctr">
              <a:lnSpc>
                <a:spcPts val="5460"/>
              </a:lnSpc>
              <a:spcBef>
                <a:spcPct val="0"/>
              </a:spcBef>
            </a:pPr>
            <a:endParaRPr lang="en-US" sz="3400" b="1">
              <a:solidFill>
                <a:srgbClr val="5188CC"/>
              </a:solidFill>
              <a:latin typeface="Aileron Bold"/>
              <a:ea typeface="Aileron Bold"/>
              <a:cs typeface="Aileron Bold"/>
              <a:sym typeface="Aileron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32898" y="-53601"/>
            <a:ext cx="8801417" cy="1604148"/>
            <a:chOff x="0" y="0"/>
            <a:chExt cx="2318069" cy="422492"/>
          </a:xfrm>
        </p:grpSpPr>
        <p:sp>
          <p:nvSpPr>
            <p:cNvPr id="3" name="Freeform 3"/>
            <p:cNvSpPr/>
            <p:nvPr/>
          </p:nvSpPr>
          <p:spPr>
            <a:xfrm>
              <a:off x="0" y="0"/>
              <a:ext cx="2318069" cy="422492"/>
            </a:xfrm>
            <a:custGeom>
              <a:avLst/>
              <a:gdLst/>
              <a:ahLst/>
              <a:cxnLst/>
              <a:rect l="l" t="t" r="r" b="b"/>
              <a:pathLst>
                <a:path w="2318069" h="422492">
                  <a:moveTo>
                    <a:pt x="51898" y="0"/>
                  </a:moveTo>
                  <a:lnTo>
                    <a:pt x="2266171" y="0"/>
                  </a:lnTo>
                  <a:cubicBezTo>
                    <a:pt x="2294833" y="0"/>
                    <a:pt x="2318069" y="23235"/>
                    <a:pt x="2318069" y="51898"/>
                  </a:cubicBezTo>
                  <a:lnTo>
                    <a:pt x="2318069" y="370594"/>
                  </a:lnTo>
                  <a:cubicBezTo>
                    <a:pt x="2318069" y="399256"/>
                    <a:pt x="2294833" y="422492"/>
                    <a:pt x="2266171" y="422492"/>
                  </a:cubicBezTo>
                  <a:lnTo>
                    <a:pt x="51898" y="422492"/>
                  </a:lnTo>
                  <a:cubicBezTo>
                    <a:pt x="23235" y="422492"/>
                    <a:pt x="0" y="399256"/>
                    <a:pt x="0" y="370594"/>
                  </a:cubicBezTo>
                  <a:lnTo>
                    <a:pt x="0" y="51898"/>
                  </a:lnTo>
                  <a:cubicBezTo>
                    <a:pt x="0" y="23235"/>
                    <a:pt x="23235" y="0"/>
                    <a:pt x="51898" y="0"/>
                  </a:cubicBezTo>
                  <a:close/>
                </a:path>
              </a:pathLst>
            </a:custGeom>
            <a:solidFill>
              <a:srgbClr val="E1EDFC"/>
            </a:solidFill>
            <a:ln cap="rnd">
              <a:noFill/>
              <a:prstDash val="solid"/>
              <a:round/>
            </a:ln>
          </p:spPr>
        </p:sp>
        <p:sp>
          <p:nvSpPr>
            <p:cNvPr id="4" name="TextBox 4"/>
            <p:cNvSpPr txBox="1"/>
            <p:nvPr/>
          </p:nvSpPr>
          <p:spPr>
            <a:xfrm>
              <a:off x="0" y="-95250"/>
              <a:ext cx="2318069" cy="517742"/>
            </a:xfrm>
            <a:prstGeom prst="rect">
              <a:avLst/>
            </a:prstGeom>
          </p:spPr>
          <p:txBody>
            <a:bodyPr lIns="50800" tIns="50800" rIns="50800" bIns="50800" rtlCol="0" anchor="ctr"/>
            <a:lstStyle/>
            <a:p>
              <a:pPr marL="0" lvl="0" indent="0" algn="ctr">
                <a:lnSpc>
                  <a:spcPts val="6720"/>
                </a:lnSpc>
                <a:spcBef>
                  <a:spcPct val="0"/>
                </a:spcBef>
              </a:pPr>
              <a:r>
                <a:rPr lang="en-US" sz="4800" b="1">
                  <a:solidFill>
                    <a:srgbClr val="3A577B"/>
                  </a:solidFill>
                  <a:latin typeface="Aileron Bold"/>
                  <a:ea typeface="Aileron Bold"/>
                  <a:cs typeface="Aileron Bold"/>
                  <a:sym typeface="Aileron Bold"/>
                </a:rPr>
                <a:t>Recommendations:</a:t>
              </a:r>
            </a:p>
          </p:txBody>
        </p:sp>
      </p:grpSp>
      <p:grpSp>
        <p:nvGrpSpPr>
          <p:cNvPr id="5" name="Group 5"/>
          <p:cNvGrpSpPr/>
          <p:nvPr/>
        </p:nvGrpSpPr>
        <p:grpSpPr>
          <a:xfrm>
            <a:off x="3252308" y="0"/>
            <a:ext cx="1496945" cy="149694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8" name="Freeform 8"/>
          <p:cNvSpPr/>
          <p:nvPr/>
        </p:nvSpPr>
        <p:spPr>
          <a:xfrm>
            <a:off x="3588350" y="329820"/>
            <a:ext cx="824861" cy="837306"/>
          </a:xfrm>
          <a:custGeom>
            <a:avLst/>
            <a:gdLst/>
            <a:ahLst/>
            <a:cxnLst/>
            <a:rect l="l" t="t" r="r" b="b"/>
            <a:pathLst>
              <a:path w="824861" h="837306">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2974419" y="8262256"/>
            <a:ext cx="3926649" cy="701607"/>
          </a:xfrm>
          <a:prstGeom prst="rect">
            <a:avLst/>
          </a:prstGeom>
        </p:spPr>
        <p:txBody>
          <a:bodyPr lIns="0" tIns="0" rIns="0" bIns="0" rtlCol="0" anchor="t">
            <a:spAutoFit/>
          </a:bodyPr>
          <a:lstStyle/>
          <a:p>
            <a:pPr algn="just">
              <a:lnSpc>
                <a:spcPts val="2800"/>
              </a:lnSpc>
            </a:pPr>
            <a:r>
              <a:rPr lang="en-US" sz="2000" b="1">
                <a:solidFill>
                  <a:srgbClr val="FFFFFF"/>
                </a:solidFill>
                <a:latin typeface="Aileron Bold"/>
                <a:ea typeface="Aileron Bold"/>
                <a:cs typeface="Aileron Bold"/>
                <a:sym typeface="Aileron Bold"/>
              </a:rPr>
              <a:t>Explain more about some global solutions to save the arctic here.</a:t>
            </a:r>
          </a:p>
        </p:txBody>
      </p:sp>
      <p:sp>
        <p:nvSpPr>
          <p:cNvPr id="10" name="TextBox 10"/>
          <p:cNvSpPr txBox="1"/>
          <p:nvPr/>
        </p:nvSpPr>
        <p:spPr>
          <a:xfrm>
            <a:off x="12974419" y="5825145"/>
            <a:ext cx="3926649" cy="701607"/>
          </a:xfrm>
          <a:prstGeom prst="rect">
            <a:avLst/>
          </a:prstGeom>
        </p:spPr>
        <p:txBody>
          <a:bodyPr lIns="0" tIns="0" rIns="0" bIns="0" rtlCol="0" anchor="t">
            <a:spAutoFit/>
          </a:bodyPr>
          <a:lstStyle/>
          <a:p>
            <a:pPr algn="just">
              <a:lnSpc>
                <a:spcPts val="2800"/>
              </a:lnSpc>
            </a:pPr>
            <a:r>
              <a:rPr lang="en-US" sz="2000" b="1">
                <a:solidFill>
                  <a:srgbClr val="FFFFFF"/>
                </a:solidFill>
                <a:latin typeface="Aileron Bold"/>
                <a:ea typeface="Aileron Bold"/>
                <a:cs typeface="Aileron Bold"/>
                <a:sym typeface="Aileron Bold"/>
              </a:rPr>
              <a:t>Explain more about some global solutions to save the arctic here.</a:t>
            </a:r>
          </a:p>
        </p:txBody>
      </p:sp>
      <p:sp>
        <p:nvSpPr>
          <p:cNvPr id="11" name="TextBox 11"/>
          <p:cNvSpPr txBox="1"/>
          <p:nvPr/>
        </p:nvSpPr>
        <p:spPr>
          <a:xfrm>
            <a:off x="0" y="3548483"/>
            <a:ext cx="18288000" cy="2729864"/>
          </a:xfrm>
          <a:prstGeom prst="rect">
            <a:avLst/>
          </a:prstGeom>
        </p:spPr>
        <p:txBody>
          <a:bodyPr lIns="0" tIns="0" rIns="0" bIns="0" rtlCol="0" anchor="t">
            <a:spAutoFit/>
          </a:bodyPr>
          <a:lstStyle/>
          <a:p>
            <a:pPr algn="ctr">
              <a:lnSpc>
                <a:spcPts val="5460"/>
              </a:lnSpc>
            </a:pPr>
            <a:r>
              <a:rPr lang="en-US" sz="3900" b="1">
                <a:solidFill>
                  <a:srgbClr val="5188CC"/>
                </a:solidFill>
                <a:latin typeface="Aileron Bold"/>
                <a:ea typeface="Aileron Bold"/>
                <a:cs typeface="Aileron Bold"/>
                <a:sym typeface="Aileron Bold"/>
              </a:rPr>
              <a:t>Focus on promoting best-sellers (Hamburger, Edamame, Korean Beef Bowl) through combos and upselling. Optimize pricing &amp; menu by reviewing underperforming items. Introduce time-based promotions to boost sales during off-peak hours. Expand popular categories to attract more customers.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57442" y="2618853"/>
            <a:ext cx="7956647" cy="4763733"/>
            <a:chOff x="0" y="0"/>
            <a:chExt cx="2095578" cy="1254646"/>
          </a:xfrm>
        </p:grpSpPr>
        <p:sp>
          <p:nvSpPr>
            <p:cNvPr id="3" name="Freeform 3"/>
            <p:cNvSpPr/>
            <p:nvPr/>
          </p:nvSpPr>
          <p:spPr>
            <a:xfrm>
              <a:off x="0" y="0"/>
              <a:ext cx="2095578" cy="1254646"/>
            </a:xfrm>
            <a:custGeom>
              <a:avLst/>
              <a:gdLst/>
              <a:ahLst/>
              <a:cxnLst/>
              <a:rect l="l" t="t" r="r" b="b"/>
              <a:pathLst>
                <a:path w="2095578" h="1254646">
                  <a:moveTo>
                    <a:pt x="71030" y="0"/>
                  </a:moveTo>
                  <a:lnTo>
                    <a:pt x="2024548" y="0"/>
                  </a:lnTo>
                  <a:cubicBezTo>
                    <a:pt x="2063777" y="0"/>
                    <a:pt x="2095578" y="31801"/>
                    <a:pt x="2095578" y="71030"/>
                  </a:cubicBezTo>
                  <a:lnTo>
                    <a:pt x="2095578" y="1183616"/>
                  </a:lnTo>
                  <a:cubicBezTo>
                    <a:pt x="2095578" y="1202454"/>
                    <a:pt x="2088094" y="1220521"/>
                    <a:pt x="2074774" y="1233841"/>
                  </a:cubicBezTo>
                  <a:cubicBezTo>
                    <a:pt x="2061453" y="1247162"/>
                    <a:pt x="2043386" y="1254646"/>
                    <a:pt x="2024548" y="1254646"/>
                  </a:cubicBezTo>
                  <a:lnTo>
                    <a:pt x="71030" y="1254646"/>
                  </a:lnTo>
                  <a:cubicBezTo>
                    <a:pt x="31801" y="1254646"/>
                    <a:pt x="0" y="1222844"/>
                    <a:pt x="0" y="1183616"/>
                  </a:cubicBezTo>
                  <a:lnTo>
                    <a:pt x="0" y="71030"/>
                  </a:lnTo>
                  <a:cubicBezTo>
                    <a:pt x="0" y="52192"/>
                    <a:pt x="7483" y="34125"/>
                    <a:pt x="20804" y="20804"/>
                  </a:cubicBezTo>
                  <a:cubicBezTo>
                    <a:pt x="34125" y="7483"/>
                    <a:pt x="52192" y="0"/>
                    <a:pt x="71030" y="0"/>
                  </a:cubicBezTo>
                  <a:close/>
                </a:path>
              </a:pathLst>
            </a:custGeom>
            <a:solidFill>
              <a:srgbClr val="E1EDFC"/>
            </a:solidFill>
          </p:spPr>
        </p:sp>
        <p:sp>
          <p:nvSpPr>
            <p:cNvPr id="4" name="TextBox 4"/>
            <p:cNvSpPr txBox="1"/>
            <p:nvPr/>
          </p:nvSpPr>
          <p:spPr>
            <a:xfrm>
              <a:off x="0" y="-47625"/>
              <a:ext cx="2095578" cy="1302271"/>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2199750" y="2377534"/>
            <a:ext cx="5246370" cy="524637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p:spPr>
        </p:sp>
      </p:grpSp>
      <p:grpSp>
        <p:nvGrpSpPr>
          <p:cNvPr id="7" name="Group 7"/>
          <p:cNvGrpSpPr/>
          <p:nvPr/>
        </p:nvGrpSpPr>
        <p:grpSpPr>
          <a:xfrm>
            <a:off x="7446120" y="2771253"/>
            <a:ext cx="5333462" cy="1011608"/>
            <a:chOff x="0" y="0"/>
            <a:chExt cx="1404698" cy="266432"/>
          </a:xfrm>
        </p:grpSpPr>
        <p:sp>
          <p:nvSpPr>
            <p:cNvPr id="8" name="Freeform 8"/>
            <p:cNvSpPr/>
            <p:nvPr/>
          </p:nvSpPr>
          <p:spPr>
            <a:xfrm>
              <a:off x="0" y="0"/>
              <a:ext cx="1404698" cy="266432"/>
            </a:xfrm>
            <a:custGeom>
              <a:avLst/>
              <a:gdLst/>
              <a:ahLst/>
              <a:cxnLst/>
              <a:rect l="l" t="t" r="r" b="b"/>
              <a:pathLst>
                <a:path w="1404698" h="266432">
                  <a:moveTo>
                    <a:pt x="0" y="0"/>
                  </a:moveTo>
                  <a:lnTo>
                    <a:pt x="1404698" y="0"/>
                  </a:lnTo>
                  <a:lnTo>
                    <a:pt x="1404698" y="266432"/>
                  </a:lnTo>
                  <a:lnTo>
                    <a:pt x="0" y="266432"/>
                  </a:lnTo>
                  <a:close/>
                </a:path>
              </a:pathLst>
            </a:custGeom>
            <a:solidFill>
              <a:srgbClr val="E1EDFC"/>
            </a:solidFill>
          </p:spPr>
        </p:sp>
        <p:sp>
          <p:nvSpPr>
            <p:cNvPr id="9" name="TextBox 9"/>
            <p:cNvSpPr txBox="1"/>
            <p:nvPr/>
          </p:nvSpPr>
          <p:spPr>
            <a:xfrm>
              <a:off x="0" y="-104775"/>
              <a:ext cx="1404698" cy="371207"/>
            </a:xfrm>
            <a:prstGeom prst="rect">
              <a:avLst/>
            </a:prstGeom>
          </p:spPr>
          <p:txBody>
            <a:bodyPr lIns="50800" tIns="50800" rIns="50800" bIns="50800" rtlCol="0" anchor="ctr"/>
            <a:lstStyle/>
            <a:p>
              <a:pPr algn="ctr">
                <a:lnSpc>
                  <a:spcPts val="7139"/>
                </a:lnSpc>
              </a:pPr>
              <a:r>
                <a:rPr lang="en-US" sz="5100" b="1">
                  <a:solidFill>
                    <a:srgbClr val="3A577B"/>
                  </a:solidFill>
                  <a:latin typeface="Aileron Bold"/>
                  <a:ea typeface="Aileron Bold"/>
                  <a:cs typeface="Aileron Bold"/>
                  <a:sym typeface="Aileron Bold"/>
                </a:rPr>
                <a:t>THANK YOU !</a:t>
              </a:r>
            </a:p>
          </p:txBody>
        </p:sp>
      </p:grpSp>
      <p:grpSp>
        <p:nvGrpSpPr>
          <p:cNvPr id="10" name="Group 10"/>
          <p:cNvGrpSpPr/>
          <p:nvPr/>
        </p:nvGrpSpPr>
        <p:grpSpPr>
          <a:xfrm>
            <a:off x="7680627" y="3782861"/>
            <a:ext cx="5333462" cy="1014833"/>
            <a:chOff x="0" y="0"/>
            <a:chExt cx="1404698" cy="267281"/>
          </a:xfrm>
        </p:grpSpPr>
        <p:sp>
          <p:nvSpPr>
            <p:cNvPr id="11" name="Freeform 11"/>
            <p:cNvSpPr/>
            <p:nvPr/>
          </p:nvSpPr>
          <p:spPr>
            <a:xfrm>
              <a:off x="0" y="0"/>
              <a:ext cx="1404698" cy="267281"/>
            </a:xfrm>
            <a:custGeom>
              <a:avLst/>
              <a:gdLst/>
              <a:ahLst/>
              <a:cxnLst/>
              <a:rect l="l" t="t" r="r" b="b"/>
              <a:pathLst>
                <a:path w="1404698" h="267281">
                  <a:moveTo>
                    <a:pt x="0" y="0"/>
                  </a:moveTo>
                  <a:lnTo>
                    <a:pt x="1404698" y="0"/>
                  </a:lnTo>
                  <a:lnTo>
                    <a:pt x="1404698" y="267281"/>
                  </a:lnTo>
                  <a:lnTo>
                    <a:pt x="0" y="267281"/>
                  </a:lnTo>
                  <a:close/>
                </a:path>
              </a:pathLst>
            </a:custGeom>
            <a:solidFill>
              <a:srgbClr val="E1EDFC"/>
            </a:solidFill>
          </p:spPr>
        </p:sp>
        <p:sp>
          <p:nvSpPr>
            <p:cNvPr id="12" name="TextBox 12"/>
            <p:cNvSpPr txBox="1"/>
            <p:nvPr/>
          </p:nvSpPr>
          <p:spPr>
            <a:xfrm>
              <a:off x="0" y="-47625"/>
              <a:ext cx="1404698" cy="314906"/>
            </a:xfrm>
            <a:prstGeom prst="rect">
              <a:avLst/>
            </a:prstGeom>
          </p:spPr>
          <p:txBody>
            <a:bodyPr lIns="50800" tIns="50800" rIns="50800" bIns="50800" rtlCol="0" anchor="ctr"/>
            <a:lstStyle/>
            <a:p>
              <a:pPr algn="ctr">
                <a:lnSpc>
                  <a:spcPts val="3780"/>
                </a:lnSpc>
              </a:pPr>
              <a:r>
                <a:rPr lang="en-US" sz="2700" b="1">
                  <a:solidFill>
                    <a:srgbClr val="3A577B"/>
                  </a:solidFill>
                  <a:latin typeface="Aileron Bold"/>
                  <a:ea typeface="Aileron Bold"/>
                  <a:cs typeface="Aileron Bold"/>
                  <a:sym typeface="Aileron Bold"/>
                </a:rPr>
                <a:t>for watching this presentation</a:t>
              </a:r>
            </a:p>
          </p:txBody>
        </p:sp>
      </p:grpSp>
      <p:grpSp>
        <p:nvGrpSpPr>
          <p:cNvPr id="13" name="Group 13"/>
          <p:cNvGrpSpPr/>
          <p:nvPr/>
        </p:nvGrpSpPr>
        <p:grpSpPr>
          <a:xfrm>
            <a:off x="7680627" y="4543727"/>
            <a:ext cx="5333462" cy="2443814"/>
            <a:chOff x="0" y="0"/>
            <a:chExt cx="1404698" cy="643638"/>
          </a:xfrm>
        </p:grpSpPr>
        <p:sp>
          <p:nvSpPr>
            <p:cNvPr id="14" name="Freeform 14"/>
            <p:cNvSpPr/>
            <p:nvPr/>
          </p:nvSpPr>
          <p:spPr>
            <a:xfrm>
              <a:off x="0" y="0"/>
              <a:ext cx="1404698" cy="643638"/>
            </a:xfrm>
            <a:custGeom>
              <a:avLst/>
              <a:gdLst/>
              <a:ahLst/>
              <a:cxnLst/>
              <a:rect l="l" t="t" r="r" b="b"/>
              <a:pathLst>
                <a:path w="1404698" h="643638">
                  <a:moveTo>
                    <a:pt x="0" y="0"/>
                  </a:moveTo>
                  <a:lnTo>
                    <a:pt x="1404698" y="0"/>
                  </a:lnTo>
                  <a:lnTo>
                    <a:pt x="1404698" y="643638"/>
                  </a:lnTo>
                  <a:lnTo>
                    <a:pt x="0" y="643638"/>
                  </a:lnTo>
                  <a:close/>
                </a:path>
              </a:pathLst>
            </a:custGeom>
            <a:solidFill>
              <a:srgbClr val="E1EDFC"/>
            </a:solidFill>
          </p:spPr>
        </p:sp>
        <p:sp>
          <p:nvSpPr>
            <p:cNvPr id="15" name="TextBox 15"/>
            <p:cNvSpPr txBox="1"/>
            <p:nvPr/>
          </p:nvSpPr>
          <p:spPr>
            <a:xfrm>
              <a:off x="0" y="-152400"/>
              <a:ext cx="1404698" cy="796038"/>
            </a:xfrm>
            <a:prstGeom prst="rect">
              <a:avLst/>
            </a:prstGeom>
          </p:spPr>
          <p:txBody>
            <a:bodyPr lIns="25400" tIns="25400" rIns="25400" bIns="25400" rtlCol="0" anchor="ctr"/>
            <a:lstStyle/>
            <a:p>
              <a:pPr algn="l">
                <a:lnSpc>
                  <a:spcPts val="5440"/>
                </a:lnSpc>
              </a:pPr>
              <a:r>
                <a:rPr lang="en-US" sz="3200" b="1" dirty="0">
                  <a:solidFill>
                    <a:srgbClr val="3A577B"/>
                  </a:solidFill>
                  <a:latin typeface="Aileron Bold"/>
                  <a:ea typeface="Aileron Bold"/>
                  <a:cs typeface="Aileron Bold"/>
                  <a:sym typeface="Aileron Bold"/>
                </a:rPr>
                <a:t>   Avishek Paswan</a:t>
              </a:r>
            </a:p>
            <a:p>
              <a:pPr marL="518175" lvl="1" indent="-259087" algn="l">
                <a:lnSpc>
                  <a:spcPts val="4080"/>
                </a:lnSpc>
                <a:buFont typeface="Arial"/>
                <a:buChar char="•"/>
              </a:pPr>
              <a:r>
                <a:rPr lang="en-US" sz="2400" b="1" dirty="0">
                  <a:solidFill>
                    <a:srgbClr val="3A577B"/>
                  </a:solidFill>
                  <a:latin typeface="Aileron Bold"/>
                  <a:ea typeface="Aileron Bold"/>
                  <a:cs typeface="Aileron Bold"/>
                  <a:sym typeface="Aileron Bold"/>
                </a:rPr>
                <a:t>         7029689216</a:t>
              </a:r>
            </a:p>
            <a:p>
              <a:pPr marL="518175" lvl="1" indent="-259087" algn="l">
                <a:lnSpc>
                  <a:spcPts val="4080"/>
                </a:lnSpc>
                <a:buFont typeface="Arial"/>
                <a:buChar char="•"/>
              </a:pPr>
              <a:r>
                <a:rPr lang="en-US" sz="2400" b="1" dirty="0">
                  <a:solidFill>
                    <a:srgbClr val="3A577B"/>
                  </a:solidFill>
                  <a:latin typeface="Aileron Bold"/>
                  <a:ea typeface="Aileron Bold"/>
                  <a:cs typeface="Aileron Bold"/>
                  <a:sym typeface="Aileron Bold"/>
                </a:rPr>
                <a:t>         paswanaman43@gmail.com</a:t>
              </a:r>
            </a:p>
          </p:txBody>
        </p:sp>
      </p:grpSp>
      <p:sp>
        <p:nvSpPr>
          <p:cNvPr id="16" name="Freeform 16"/>
          <p:cNvSpPr/>
          <p:nvPr/>
        </p:nvSpPr>
        <p:spPr>
          <a:xfrm>
            <a:off x="8177723" y="5435040"/>
            <a:ext cx="398753" cy="398753"/>
          </a:xfrm>
          <a:custGeom>
            <a:avLst/>
            <a:gdLst/>
            <a:ahLst/>
            <a:cxnLst/>
            <a:rect l="l" t="t" r="r" b="b"/>
            <a:pathLst>
              <a:path w="398753" h="398753">
                <a:moveTo>
                  <a:pt x="0" y="0"/>
                </a:moveTo>
                <a:lnTo>
                  <a:pt x="398753" y="0"/>
                </a:lnTo>
                <a:lnTo>
                  <a:pt x="398753" y="398753"/>
                </a:lnTo>
                <a:lnTo>
                  <a:pt x="0" y="3987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a:off x="8123504" y="6014619"/>
            <a:ext cx="507189" cy="304314"/>
          </a:xfrm>
          <a:custGeom>
            <a:avLst/>
            <a:gdLst/>
            <a:ahLst/>
            <a:cxnLst/>
            <a:rect l="l" t="t" r="r" b="b"/>
            <a:pathLst>
              <a:path w="507189" h="304314">
                <a:moveTo>
                  <a:pt x="0" y="0"/>
                </a:moveTo>
                <a:lnTo>
                  <a:pt x="507189" y="0"/>
                </a:lnTo>
                <a:lnTo>
                  <a:pt x="507189" y="304314"/>
                </a:lnTo>
                <a:lnTo>
                  <a:pt x="0" y="3043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34028" y="6733028"/>
            <a:ext cx="5050544" cy="5050544"/>
          </a:xfrm>
          <a:custGeom>
            <a:avLst/>
            <a:gdLst/>
            <a:ahLst/>
            <a:cxnLst/>
            <a:rect l="l" t="t" r="r" b="b"/>
            <a:pathLst>
              <a:path w="5050544" h="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4392170"/>
            <a:ext cx="5650143" cy="5894830"/>
            <a:chOff x="0" y="0"/>
            <a:chExt cx="1488104" cy="1552548"/>
          </a:xfrm>
        </p:grpSpPr>
        <p:sp>
          <p:nvSpPr>
            <p:cNvPr id="4" name="Freeform 4"/>
            <p:cNvSpPr/>
            <p:nvPr/>
          </p:nvSpPr>
          <p:spPr>
            <a:xfrm>
              <a:off x="0" y="0"/>
              <a:ext cx="1488104" cy="1552548"/>
            </a:xfrm>
            <a:custGeom>
              <a:avLst/>
              <a:gdLst/>
              <a:ahLst/>
              <a:cxnLst/>
              <a:rect l="l" t="t" r="r" b="b"/>
              <a:pathLst>
                <a:path w="1488104" h="1552548">
                  <a:moveTo>
                    <a:pt x="0" y="0"/>
                  </a:moveTo>
                  <a:lnTo>
                    <a:pt x="1488104" y="0"/>
                  </a:lnTo>
                  <a:lnTo>
                    <a:pt x="1488104" y="1552548"/>
                  </a:lnTo>
                  <a:lnTo>
                    <a:pt x="0" y="1552548"/>
                  </a:lnTo>
                  <a:close/>
                </a:path>
              </a:pathLst>
            </a:custGeom>
            <a:solidFill>
              <a:srgbClr val="E1EDFC"/>
            </a:solidFill>
          </p:spPr>
        </p:sp>
        <p:sp>
          <p:nvSpPr>
            <p:cNvPr id="5" name="TextBox 5"/>
            <p:cNvSpPr txBox="1"/>
            <p:nvPr/>
          </p:nvSpPr>
          <p:spPr>
            <a:xfrm>
              <a:off x="0" y="-47625"/>
              <a:ext cx="1488104" cy="1600173"/>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a:off x="1028700" y="1689442"/>
            <a:ext cx="5650143" cy="565014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0702" r="-40702"/>
              </a:stretch>
            </a:blipFill>
          </p:spPr>
        </p:sp>
      </p:grpSp>
      <p:grpSp>
        <p:nvGrpSpPr>
          <p:cNvPr id="8" name="Group 8"/>
          <p:cNvGrpSpPr/>
          <p:nvPr/>
        </p:nvGrpSpPr>
        <p:grpSpPr>
          <a:xfrm>
            <a:off x="4648406" y="1028700"/>
            <a:ext cx="1858734" cy="185873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11" name="Freeform 11"/>
          <p:cNvSpPr/>
          <p:nvPr/>
        </p:nvSpPr>
        <p:spPr>
          <a:xfrm>
            <a:off x="5277754" y="1509529"/>
            <a:ext cx="600038" cy="897076"/>
          </a:xfrm>
          <a:custGeom>
            <a:avLst/>
            <a:gdLst/>
            <a:ahLst/>
            <a:cxnLst/>
            <a:rect l="l" t="t" r="r" b="b"/>
            <a:pathLst>
              <a:path w="600038" h="897076">
                <a:moveTo>
                  <a:pt x="0" y="0"/>
                </a:moveTo>
                <a:lnTo>
                  <a:pt x="600038" y="0"/>
                </a:lnTo>
                <a:lnTo>
                  <a:pt x="600038" y="897076"/>
                </a:lnTo>
                <a:lnTo>
                  <a:pt x="0" y="8970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7558327" y="7453986"/>
            <a:ext cx="2763919" cy="882511"/>
          </a:xfrm>
          <a:custGeom>
            <a:avLst/>
            <a:gdLst/>
            <a:ahLst/>
            <a:cxnLst/>
            <a:rect l="l" t="t" r="r" b="b"/>
            <a:pathLst>
              <a:path w="2763919" h="882511">
                <a:moveTo>
                  <a:pt x="0" y="0"/>
                </a:moveTo>
                <a:lnTo>
                  <a:pt x="2763918" y="0"/>
                </a:lnTo>
                <a:lnTo>
                  <a:pt x="2763918" y="882511"/>
                </a:lnTo>
                <a:lnTo>
                  <a:pt x="0" y="8825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10731524" y="7665975"/>
            <a:ext cx="1483489" cy="458533"/>
          </a:xfrm>
          <a:custGeom>
            <a:avLst/>
            <a:gdLst/>
            <a:ahLst/>
            <a:cxnLst/>
            <a:rect l="l" t="t" r="r" b="b"/>
            <a:pathLst>
              <a:path w="1483489" h="458533">
                <a:moveTo>
                  <a:pt x="0" y="0"/>
                </a:moveTo>
                <a:lnTo>
                  <a:pt x="1483490" y="0"/>
                </a:lnTo>
                <a:lnTo>
                  <a:pt x="1483490" y="458533"/>
                </a:lnTo>
                <a:lnTo>
                  <a:pt x="0" y="4585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a:off x="16264511" y="5348601"/>
            <a:ext cx="1025128" cy="1025128"/>
          </a:xfrm>
          <a:custGeom>
            <a:avLst/>
            <a:gdLst/>
            <a:ahLst/>
            <a:cxnLst/>
            <a:rect l="l" t="t" r="r" b="b"/>
            <a:pathLst>
              <a:path w="1025128" h="1025128">
                <a:moveTo>
                  <a:pt x="0" y="0"/>
                </a:moveTo>
                <a:lnTo>
                  <a:pt x="1025128" y="0"/>
                </a:lnTo>
                <a:lnTo>
                  <a:pt x="1025128" y="1025127"/>
                </a:lnTo>
                <a:lnTo>
                  <a:pt x="0" y="1025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7558327" y="4354070"/>
            <a:ext cx="7829884" cy="1934843"/>
          </a:xfrm>
          <a:prstGeom prst="rect">
            <a:avLst/>
          </a:prstGeom>
        </p:spPr>
        <p:txBody>
          <a:bodyPr lIns="0" tIns="0" rIns="0" bIns="0" rtlCol="0" anchor="t">
            <a:spAutoFit/>
          </a:bodyPr>
          <a:lstStyle/>
          <a:p>
            <a:pPr algn="just">
              <a:lnSpc>
                <a:spcPts val="3080"/>
              </a:lnSpc>
            </a:pPr>
            <a:r>
              <a:rPr lang="en-US" sz="2200" b="1">
                <a:solidFill>
                  <a:srgbClr val="5188CC"/>
                </a:solidFill>
                <a:latin typeface="Aileron Bold"/>
                <a:ea typeface="Aileron Bold"/>
                <a:cs typeface="Aileron Bold"/>
                <a:sym typeface="Aileron Bold"/>
              </a:rPr>
              <a:t>This dataset contains restaurant transaction data, including menu details and order records. It helps analyze sales trends, popular items, and peak ordering times. Ideal for business insights, pricing strategies, and customer preferences analysis. </a:t>
            </a:r>
          </a:p>
        </p:txBody>
      </p:sp>
      <p:sp>
        <p:nvSpPr>
          <p:cNvPr id="16" name="TextBox 16"/>
          <p:cNvSpPr txBox="1"/>
          <p:nvPr/>
        </p:nvSpPr>
        <p:spPr>
          <a:xfrm>
            <a:off x="7558327" y="3136568"/>
            <a:ext cx="4904983" cy="1080036"/>
          </a:xfrm>
          <a:prstGeom prst="rect">
            <a:avLst/>
          </a:prstGeom>
        </p:spPr>
        <p:txBody>
          <a:bodyPr lIns="0" tIns="0" rIns="0" bIns="0" rtlCol="0" anchor="t">
            <a:spAutoFit/>
          </a:bodyPr>
          <a:lstStyle/>
          <a:p>
            <a:pPr algn="l">
              <a:lnSpc>
                <a:spcPts val="7619"/>
              </a:lnSpc>
            </a:pPr>
            <a:r>
              <a:rPr lang="en-US" sz="5999" b="1">
                <a:solidFill>
                  <a:srgbClr val="0E2F5F"/>
                </a:solidFill>
                <a:latin typeface="Akzidenz-Grotesk Heavy"/>
                <a:ea typeface="Akzidenz-Grotesk Heavy"/>
                <a:cs typeface="Akzidenz-Grotesk Heavy"/>
                <a:sym typeface="Akzidenz-Grotesk Heavy"/>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48550" y="2782372"/>
            <a:ext cx="4829892" cy="5894830"/>
            <a:chOff x="0" y="0"/>
            <a:chExt cx="1272070" cy="1552548"/>
          </a:xfrm>
        </p:grpSpPr>
        <p:sp>
          <p:nvSpPr>
            <p:cNvPr id="3" name="Freeform 3"/>
            <p:cNvSpPr/>
            <p:nvPr/>
          </p:nvSpPr>
          <p:spPr>
            <a:xfrm>
              <a:off x="0" y="0"/>
              <a:ext cx="1272070" cy="1552548"/>
            </a:xfrm>
            <a:custGeom>
              <a:avLst/>
              <a:gdLst/>
              <a:ahLst/>
              <a:cxnLst/>
              <a:rect l="l" t="t" r="r" b="b"/>
              <a:pathLst>
                <a:path w="1272070" h="1552548">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id="4" name="TextBox 4"/>
            <p:cNvSpPr txBox="1"/>
            <p:nvPr/>
          </p:nvSpPr>
          <p:spPr>
            <a:xfrm>
              <a:off x="0" y="-47625"/>
              <a:ext cx="1272070" cy="1600173"/>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9144000" y="6544082"/>
            <a:ext cx="8730068" cy="3510110"/>
            <a:chOff x="0" y="0"/>
            <a:chExt cx="1352516" cy="543808"/>
          </a:xfrm>
        </p:grpSpPr>
        <p:sp>
          <p:nvSpPr>
            <p:cNvPr id="6" name="Freeform 6"/>
            <p:cNvSpPr/>
            <p:nvPr/>
          </p:nvSpPr>
          <p:spPr>
            <a:xfrm>
              <a:off x="0" y="0"/>
              <a:ext cx="1352516" cy="543808"/>
            </a:xfrm>
            <a:custGeom>
              <a:avLst/>
              <a:gdLst/>
              <a:ahLst/>
              <a:cxnLst/>
              <a:rect l="l" t="t" r="r" b="b"/>
              <a:pathLst>
                <a:path w="1352516" h="543808">
                  <a:moveTo>
                    <a:pt x="14189" y="0"/>
                  </a:moveTo>
                  <a:lnTo>
                    <a:pt x="1338327" y="0"/>
                  </a:lnTo>
                  <a:cubicBezTo>
                    <a:pt x="1346163" y="0"/>
                    <a:pt x="1352516" y="6353"/>
                    <a:pt x="1352516" y="14189"/>
                  </a:cubicBezTo>
                  <a:lnTo>
                    <a:pt x="1352516" y="529619"/>
                  </a:lnTo>
                  <a:cubicBezTo>
                    <a:pt x="1352516" y="537455"/>
                    <a:pt x="1346163" y="543808"/>
                    <a:pt x="1338327" y="543808"/>
                  </a:cubicBezTo>
                  <a:lnTo>
                    <a:pt x="14189" y="543808"/>
                  </a:lnTo>
                  <a:cubicBezTo>
                    <a:pt x="6353" y="543808"/>
                    <a:pt x="0" y="537455"/>
                    <a:pt x="0" y="529619"/>
                  </a:cubicBezTo>
                  <a:lnTo>
                    <a:pt x="0" y="14189"/>
                  </a:lnTo>
                  <a:cubicBezTo>
                    <a:pt x="0" y="6353"/>
                    <a:pt x="6353" y="0"/>
                    <a:pt x="14189" y="0"/>
                  </a:cubicBezTo>
                  <a:close/>
                </a:path>
              </a:pathLst>
            </a:custGeom>
            <a:blipFill>
              <a:blip r:embed="rId2"/>
              <a:stretch>
                <a:fillRect t="-16668" b="-16668"/>
              </a:stretch>
            </a:blipFill>
          </p:spPr>
        </p:sp>
      </p:grpSp>
      <p:sp>
        <p:nvSpPr>
          <p:cNvPr id="7" name="Freeform 7"/>
          <p:cNvSpPr/>
          <p:nvPr/>
        </p:nvSpPr>
        <p:spPr>
          <a:xfrm>
            <a:off x="1332227" y="9579715"/>
            <a:ext cx="585116" cy="474476"/>
          </a:xfrm>
          <a:custGeom>
            <a:avLst/>
            <a:gdLst/>
            <a:ahLst/>
            <a:cxnLst/>
            <a:rect l="l" t="t" r="r" b="b"/>
            <a:pathLst>
              <a:path w="585116" h="474476">
                <a:moveTo>
                  <a:pt x="0" y="0"/>
                </a:moveTo>
                <a:lnTo>
                  <a:pt x="585116" y="0"/>
                </a:lnTo>
                <a:lnTo>
                  <a:pt x="585116" y="474477"/>
                </a:lnTo>
                <a:lnTo>
                  <a:pt x="0" y="47447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8" name="Freeform 8"/>
          <p:cNvSpPr/>
          <p:nvPr/>
        </p:nvSpPr>
        <p:spPr>
          <a:xfrm>
            <a:off x="14848550" y="1944578"/>
            <a:ext cx="1226460" cy="379088"/>
          </a:xfrm>
          <a:custGeom>
            <a:avLst/>
            <a:gdLst/>
            <a:ahLst/>
            <a:cxnLst/>
            <a:rect l="l" t="t" r="r" b="b"/>
            <a:pathLst>
              <a:path w="1226460" h="379088">
                <a:moveTo>
                  <a:pt x="0" y="0"/>
                </a:moveTo>
                <a:lnTo>
                  <a:pt x="1226460" y="0"/>
                </a:lnTo>
                <a:lnTo>
                  <a:pt x="1226460" y="379087"/>
                </a:lnTo>
                <a:lnTo>
                  <a:pt x="0" y="3790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6298985" y="1028700"/>
            <a:ext cx="960315" cy="960315"/>
          </a:xfrm>
          <a:custGeom>
            <a:avLst/>
            <a:gdLst/>
            <a:ahLst/>
            <a:cxnLst/>
            <a:rect l="l" t="t" r="r" b="b"/>
            <a:pathLst>
              <a:path w="960315" h="960315">
                <a:moveTo>
                  <a:pt x="0" y="0"/>
                </a:moveTo>
                <a:lnTo>
                  <a:pt x="960315" y="0"/>
                </a:lnTo>
                <a:lnTo>
                  <a:pt x="960315" y="960315"/>
                </a:lnTo>
                <a:lnTo>
                  <a:pt x="0" y="96031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1028700" y="904875"/>
            <a:ext cx="7075535" cy="807720"/>
          </a:xfrm>
          <a:prstGeom prst="rect">
            <a:avLst/>
          </a:prstGeom>
        </p:spPr>
        <p:txBody>
          <a:bodyPr lIns="0" tIns="0" rIns="0" bIns="0" rtlCol="0" anchor="t">
            <a:spAutoFit/>
          </a:bodyPr>
          <a:lstStyle/>
          <a:p>
            <a:pPr algn="l">
              <a:lnSpc>
                <a:spcPts val="5715"/>
              </a:lnSpc>
            </a:pPr>
            <a:r>
              <a:rPr lang="en-US" sz="4500" b="1">
                <a:solidFill>
                  <a:srgbClr val="0E2F5F"/>
                </a:solidFill>
                <a:latin typeface="Akzidenz-Grotesk Heavy"/>
                <a:ea typeface="Akzidenz-Grotesk Heavy"/>
                <a:cs typeface="Akzidenz-Grotesk Heavy"/>
                <a:sym typeface="Akzidenz-Grotesk Heavy"/>
              </a:rPr>
              <a:t>Objective :-</a:t>
            </a:r>
          </a:p>
        </p:txBody>
      </p:sp>
      <p:sp>
        <p:nvSpPr>
          <p:cNvPr id="11" name="TextBox 11"/>
          <p:cNvSpPr txBox="1"/>
          <p:nvPr/>
        </p:nvSpPr>
        <p:spPr>
          <a:xfrm>
            <a:off x="1028700" y="1775029"/>
            <a:ext cx="12368312" cy="5018403"/>
          </a:xfrm>
          <a:prstGeom prst="rect">
            <a:avLst/>
          </a:prstGeom>
        </p:spPr>
        <p:txBody>
          <a:bodyPr lIns="0" tIns="0" rIns="0" bIns="0" rtlCol="0" anchor="t">
            <a:spAutoFit/>
          </a:bodyPr>
          <a:lstStyle/>
          <a:p>
            <a:pPr algn="just">
              <a:lnSpc>
                <a:spcPts val="3080"/>
              </a:lnSpc>
            </a:pPr>
            <a:endParaRPr/>
          </a:p>
          <a:p>
            <a:pPr algn="just">
              <a:lnSpc>
                <a:spcPts val="3500"/>
              </a:lnSpc>
            </a:pPr>
            <a:r>
              <a:rPr lang="en-US" sz="2500" b="1">
                <a:solidFill>
                  <a:srgbClr val="5188CC"/>
                </a:solidFill>
                <a:latin typeface="Aileron Bold"/>
                <a:ea typeface="Aileron Bold"/>
                <a:cs typeface="Aileron Bold"/>
                <a:sym typeface="Aileron Bold"/>
              </a:rPr>
              <a:t>The objective of this data is to analyze restaurant sales, customer ordering patterns, and menu performance. Key goals include:</a:t>
            </a:r>
          </a:p>
          <a:p>
            <a:pPr algn="just">
              <a:lnSpc>
                <a:spcPts val="3360"/>
              </a:lnSpc>
            </a:pPr>
            <a:endParaRPr lang="en-US" sz="2500" b="1">
              <a:solidFill>
                <a:srgbClr val="5188CC"/>
              </a:solidFill>
              <a:latin typeface="Aileron Bold"/>
              <a:ea typeface="Aileron Bold"/>
              <a:cs typeface="Aileron Bold"/>
              <a:sym typeface="Aileron Bold"/>
            </a:endParaRP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Sales Analysis – Track revenue trends based on menu items and order frequency.</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Customer Preferences – Identify the most popular food items and categories.</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Peak Order Times – Determine high-traffic hours for better staffing and inventory management.</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Menu Optimization – Assess item performance to adjust pricing or promotions.</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Business Decision Making – Provide insights for restaurant growth and operational efficiency.</a:t>
            </a:r>
          </a:p>
          <a:p>
            <a:pPr algn="just">
              <a:lnSpc>
                <a:spcPts val="3360"/>
              </a:lnSpc>
            </a:pPr>
            <a:endParaRPr lang="en-US" sz="2400" b="1">
              <a:solidFill>
                <a:srgbClr val="5188CC"/>
              </a:solidFill>
              <a:latin typeface="Aileron Bold"/>
              <a:ea typeface="Aileron Bold"/>
              <a:cs typeface="Aileron Bold"/>
              <a:sym typeface="Aileron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25633"/>
            <a:chOff x="0" y="0"/>
            <a:chExt cx="4816593" cy="322800"/>
          </a:xfrm>
        </p:grpSpPr>
        <p:sp>
          <p:nvSpPr>
            <p:cNvPr id="3" name="Freeform 3"/>
            <p:cNvSpPr/>
            <p:nvPr/>
          </p:nvSpPr>
          <p:spPr>
            <a:xfrm>
              <a:off x="0" y="0"/>
              <a:ext cx="4816592" cy="322800"/>
            </a:xfrm>
            <a:custGeom>
              <a:avLst/>
              <a:gdLst/>
              <a:ahLst/>
              <a:cxnLst/>
              <a:rect l="l" t="t" r="r" b="b"/>
              <a:pathLst>
                <a:path w="4816592" h="322800">
                  <a:moveTo>
                    <a:pt x="0" y="0"/>
                  </a:moveTo>
                  <a:lnTo>
                    <a:pt x="4816592" y="0"/>
                  </a:lnTo>
                  <a:lnTo>
                    <a:pt x="4816592" y="322800"/>
                  </a:lnTo>
                  <a:lnTo>
                    <a:pt x="0" y="322800"/>
                  </a:lnTo>
                  <a:close/>
                </a:path>
              </a:pathLst>
            </a:custGeom>
            <a:solidFill>
              <a:srgbClr val="E1EDFC"/>
            </a:solidFill>
          </p:spPr>
        </p:sp>
        <p:sp>
          <p:nvSpPr>
            <p:cNvPr id="4" name="TextBox 4"/>
            <p:cNvSpPr txBox="1"/>
            <p:nvPr/>
          </p:nvSpPr>
          <p:spPr>
            <a:xfrm>
              <a:off x="0" y="-95250"/>
              <a:ext cx="4816593" cy="418050"/>
            </a:xfrm>
            <a:prstGeom prst="rect">
              <a:avLst/>
            </a:prstGeom>
          </p:spPr>
          <p:txBody>
            <a:bodyPr lIns="50800" tIns="50800" rIns="50800" bIns="50800" rtlCol="0" anchor="ctr"/>
            <a:lstStyle/>
            <a:p>
              <a:pPr algn="ctr">
                <a:lnSpc>
                  <a:spcPts val="6580"/>
                </a:lnSpc>
              </a:pPr>
              <a:r>
                <a:rPr lang="en-US" sz="4700" b="1">
                  <a:solidFill>
                    <a:srgbClr val="3A577B"/>
                  </a:solidFill>
                  <a:latin typeface="Aileron Bold"/>
                  <a:ea typeface="Aileron Bold"/>
                  <a:cs typeface="Aileron Bold"/>
                  <a:sym typeface="Aileron Bold"/>
                </a:rPr>
                <a:t>-- Q. Top 5 Revenue generating items. --</a:t>
              </a:r>
            </a:p>
          </p:txBody>
        </p:sp>
      </p:grpSp>
      <p:sp>
        <p:nvSpPr>
          <p:cNvPr id="5" name="Freeform 5"/>
          <p:cNvSpPr/>
          <p:nvPr/>
        </p:nvSpPr>
        <p:spPr>
          <a:xfrm>
            <a:off x="10047073" y="1355657"/>
            <a:ext cx="7950596" cy="5534729"/>
          </a:xfrm>
          <a:custGeom>
            <a:avLst/>
            <a:gdLst/>
            <a:ahLst/>
            <a:cxnLst/>
            <a:rect l="l" t="t" r="r" b="b"/>
            <a:pathLst>
              <a:path w="7950596" h="5534729">
                <a:moveTo>
                  <a:pt x="0" y="0"/>
                </a:moveTo>
                <a:lnTo>
                  <a:pt x="7950595" y="0"/>
                </a:lnTo>
                <a:lnTo>
                  <a:pt x="7950595" y="5534729"/>
                </a:lnTo>
                <a:lnTo>
                  <a:pt x="0" y="5534729"/>
                </a:lnTo>
                <a:lnTo>
                  <a:pt x="0" y="0"/>
                </a:lnTo>
                <a:close/>
              </a:path>
            </a:pathLst>
          </a:custGeom>
          <a:blipFill>
            <a:blip r:embed="rId2"/>
            <a:stretch>
              <a:fillRect l="-3420" r="-3420"/>
            </a:stretch>
          </a:blipFill>
        </p:spPr>
      </p:sp>
      <p:sp>
        <p:nvSpPr>
          <p:cNvPr id="6" name="Freeform 6"/>
          <p:cNvSpPr/>
          <p:nvPr/>
        </p:nvSpPr>
        <p:spPr>
          <a:xfrm>
            <a:off x="281238" y="2125195"/>
            <a:ext cx="10086324" cy="3995653"/>
          </a:xfrm>
          <a:custGeom>
            <a:avLst/>
            <a:gdLst/>
            <a:ahLst/>
            <a:cxnLst/>
            <a:rect l="l" t="t" r="r" b="b"/>
            <a:pathLst>
              <a:path w="10086324" h="3995653">
                <a:moveTo>
                  <a:pt x="0" y="0"/>
                </a:moveTo>
                <a:lnTo>
                  <a:pt x="10086324" y="0"/>
                </a:lnTo>
                <a:lnTo>
                  <a:pt x="10086324" y="3995653"/>
                </a:lnTo>
                <a:lnTo>
                  <a:pt x="0" y="3995653"/>
                </a:lnTo>
                <a:lnTo>
                  <a:pt x="0" y="0"/>
                </a:lnTo>
                <a:close/>
              </a:path>
            </a:pathLst>
          </a:custGeom>
          <a:blipFill>
            <a:blip r:embed="rId3"/>
            <a:stretch>
              <a:fillRect/>
            </a:stretch>
          </a:blipFill>
        </p:spPr>
      </p:sp>
      <p:sp>
        <p:nvSpPr>
          <p:cNvPr id="7" name="TextBox 7"/>
          <p:cNvSpPr txBox="1"/>
          <p:nvPr/>
        </p:nvSpPr>
        <p:spPr>
          <a:xfrm>
            <a:off x="112813" y="8088711"/>
            <a:ext cx="17884855" cy="1817300"/>
          </a:xfrm>
          <a:prstGeom prst="rect">
            <a:avLst/>
          </a:prstGeom>
        </p:spPr>
        <p:txBody>
          <a:bodyPr lIns="0" tIns="0" rIns="0" bIns="0" rtlCol="0" anchor="t">
            <a:spAutoFit/>
          </a:bodyPr>
          <a:lstStyle/>
          <a:p>
            <a:pPr algn="l">
              <a:lnSpc>
                <a:spcPts val="4833"/>
              </a:lnSpc>
              <a:spcBef>
                <a:spcPct val="0"/>
              </a:spcBef>
            </a:pPr>
            <a:r>
              <a:rPr lang="en-US" sz="3452" b="1">
                <a:solidFill>
                  <a:srgbClr val="5188CC"/>
                </a:solidFill>
                <a:latin typeface="Aileron Bold"/>
                <a:ea typeface="Aileron Bold"/>
                <a:cs typeface="Aileron Bold"/>
                <a:sym typeface="Aileron Bold"/>
              </a:rPr>
              <a:t>The Korean Beef Bowl is the clear top performer, contributing 24.5% of total revenue from the top 5 items. The rest are fairly close in range, each making up around 18–19%, with Hamburger slightly behind at 18.7%.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44235"/>
            <a:chOff x="0" y="0"/>
            <a:chExt cx="4816593" cy="327700"/>
          </a:xfrm>
        </p:grpSpPr>
        <p:sp>
          <p:nvSpPr>
            <p:cNvPr id="3" name="Freeform 3"/>
            <p:cNvSpPr/>
            <p:nvPr/>
          </p:nvSpPr>
          <p:spPr>
            <a:xfrm>
              <a:off x="0" y="0"/>
              <a:ext cx="4816592" cy="327700"/>
            </a:xfrm>
            <a:custGeom>
              <a:avLst/>
              <a:gdLst/>
              <a:ahLst/>
              <a:cxnLst/>
              <a:rect l="l" t="t" r="r" b="b"/>
              <a:pathLst>
                <a:path w="4816592" h="327700">
                  <a:moveTo>
                    <a:pt x="0" y="0"/>
                  </a:moveTo>
                  <a:lnTo>
                    <a:pt x="4816592" y="0"/>
                  </a:lnTo>
                  <a:lnTo>
                    <a:pt x="4816592" y="327700"/>
                  </a:lnTo>
                  <a:lnTo>
                    <a:pt x="0" y="327700"/>
                  </a:lnTo>
                  <a:close/>
                </a:path>
              </a:pathLst>
            </a:custGeom>
            <a:solidFill>
              <a:srgbClr val="E1EDFC"/>
            </a:solidFill>
            <a:ln cap="sq">
              <a:noFill/>
              <a:prstDash val="solid"/>
              <a:miter/>
            </a:ln>
          </p:spPr>
        </p:sp>
        <p:sp>
          <p:nvSpPr>
            <p:cNvPr id="4" name="TextBox 4"/>
            <p:cNvSpPr txBox="1"/>
            <p:nvPr/>
          </p:nvSpPr>
          <p:spPr>
            <a:xfrm>
              <a:off x="0" y="-85725"/>
              <a:ext cx="4816593" cy="413425"/>
            </a:xfrm>
            <a:prstGeom prst="rect">
              <a:avLst/>
            </a:prstGeom>
          </p:spPr>
          <p:txBody>
            <a:bodyPr lIns="50800" tIns="50800" rIns="50800" bIns="50800" rtlCol="0" anchor="ctr"/>
            <a:lstStyle/>
            <a:p>
              <a:pPr marL="0" lvl="0" indent="0" algn="ctr">
                <a:lnSpc>
                  <a:spcPts val="5740"/>
                </a:lnSpc>
                <a:spcBef>
                  <a:spcPct val="0"/>
                </a:spcBef>
              </a:pPr>
              <a:r>
                <a:rPr lang="en-US" sz="4100" b="1">
                  <a:solidFill>
                    <a:srgbClr val="3A577B"/>
                  </a:solidFill>
                  <a:latin typeface="Aileron Bold"/>
                  <a:ea typeface="Aileron Bold"/>
                  <a:cs typeface="Aileron Bold"/>
                  <a:sym typeface="Aileron Bold"/>
                </a:rPr>
                <a:t>Q. Which category generate the highest revenue ? </a:t>
              </a:r>
            </a:p>
          </p:txBody>
        </p:sp>
      </p:grpSp>
      <p:sp>
        <p:nvSpPr>
          <p:cNvPr id="5" name="Freeform 5"/>
          <p:cNvSpPr/>
          <p:nvPr/>
        </p:nvSpPr>
        <p:spPr>
          <a:xfrm>
            <a:off x="10767968" y="1402985"/>
            <a:ext cx="7604963" cy="4258779"/>
          </a:xfrm>
          <a:custGeom>
            <a:avLst/>
            <a:gdLst/>
            <a:ahLst/>
            <a:cxnLst/>
            <a:rect l="l" t="t" r="r" b="b"/>
            <a:pathLst>
              <a:path w="7604963" h="4258779">
                <a:moveTo>
                  <a:pt x="0" y="0"/>
                </a:moveTo>
                <a:lnTo>
                  <a:pt x="7604964" y="0"/>
                </a:lnTo>
                <a:lnTo>
                  <a:pt x="7604964" y="4258780"/>
                </a:lnTo>
                <a:lnTo>
                  <a:pt x="0" y="4258780"/>
                </a:lnTo>
                <a:lnTo>
                  <a:pt x="0" y="0"/>
                </a:lnTo>
                <a:close/>
              </a:path>
            </a:pathLst>
          </a:custGeom>
          <a:blipFill>
            <a:blip r:embed="rId2"/>
            <a:stretch>
              <a:fillRect/>
            </a:stretch>
          </a:blipFill>
        </p:spPr>
      </p:sp>
      <p:sp>
        <p:nvSpPr>
          <p:cNvPr id="6" name="Freeform 6"/>
          <p:cNvSpPr/>
          <p:nvPr/>
        </p:nvSpPr>
        <p:spPr>
          <a:xfrm>
            <a:off x="73224" y="1402985"/>
            <a:ext cx="10694745" cy="3451059"/>
          </a:xfrm>
          <a:custGeom>
            <a:avLst/>
            <a:gdLst/>
            <a:ahLst/>
            <a:cxnLst/>
            <a:rect l="l" t="t" r="r" b="b"/>
            <a:pathLst>
              <a:path w="10694745" h="3451059">
                <a:moveTo>
                  <a:pt x="0" y="0"/>
                </a:moveTo>
                <a:lnTo>
                  <a:pt x="10694744" y="0"/>
                </a:lnTo>
                <a:lnTo>
                  <a:pt x="10694744" y="3451059"/>
                </a:lnTo>
                <a:lnTo>
                  <a:pt x="0" y="3451059"/>
                </a:lnTo>
                <a:lnTo>
                  <a:pt x="0" y="0"/>
                </a:lnTo>
                <a:close/>
              </a:path>
            </a:pathLst>
          </a:custGeom>
          <a:blipFill>
            <a:blip r:embed="rId3"/>
            <a:stretch>
              <a:fillRect r="-994"/>
            </a:stretch>
          </a:blipFill>
        </p:spPr>
      </p:sp>
      <p:sp>
        <p:nvSpPr>
          <p:cNvPr id="7" name="TextBox 7"/>
          <p:cNvSpPr txBox="1"/>
          <p:nvPr/>
        </p:nvSpPr>
        <p:spPr>
          <a:xfrm>
            <a:off x="73224" y="7242845"/>
            <a:ext cx="18141552" cy="2426472"/>
          </a:xfrm>
          <a:prstGeom prst="rect">
            <a:avLst/>
          </a:prstGeom>
        </p:spPr>
        <p:txBody>
          <a:bodyPr lIns="0" tIns="0" rIns="0" bIns="0" rtlCol="0" anchor="t">
            <a:spAutoFit/>
          </a:bodyPr>
          <a:lstStyle/>
          <a:p>
            <a:pPr algn="l">
              <a:lnSpc>
                <a:spcPts val="4857"/>
              </a:lnSpc>
              <a:spcBef>
                <a:spcPct val="0"/>
              </a:spcBef>
            </a:pPr>
            <a:r>
              <a:rPr lang="en-US" sz="3469" b="1">
                <a:solidFill>
                  <a:srgbClr val="5188CC"/>
                </a:solidFill>
                <a:latin typeface="Aileron Bold"/>
                <a:ea typeface="Aileron Bold"/>
                <a:cs typeface="Aileron Bold"/>
                <a:sym typeface="Aileron Bold"/>
              </a:rPr>
              <a:t>The Italian and Asian categories dominate revenue, jointly accounting for over 60% of total category-based earnings. Italian food alone contributes 31.1%, making it the top revenue-generating category, followed closely by Asian at 29.4%. Mexican and American categories trail behind with under 22% and 18% respectively.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9455" y="0"/>
            <a:ext cx="18557455" cy="1460690"/>
            <a:chOff x="0" y="0"/>
            <a:chExt cx="4887560" cy="384709"/>
          </a:xfrm>
        </p:grpSpPr>
        <p:sp>
          <p:nvSpPr>
            <p:cNvPr id="3" name="Freeform 3"/>
            <p:cNvSpPr/>
            <p:nvPr/>
          </p:nvSpPr>
          <p:spPr>
            <a:xfrm>
              <a:off x="0" y="0"/>
              <a:ext cx="4887560" cy="384709"/>
            </a:xfrm>
            <a:custGeom>
              <a:avLst/>
              <a:gdLst/>
              <a:ahLst/>
              <a:cxnLst/>
              <a:rect l="l" t="t" r="r" b="b"/>
              <a:pathLst>
                <a:path w="4887560" h="384709">
                  <a:moveTo>
                    <a:pt x="0" y="0"/>
                  </a:moveTo>
                  <a:lnTo>
                    <a:pt x="4887560" y="0"/>
                  </a:lnTo>
                  <a:lnTo>
                    <a:pt x="4887560" y="384709"/>
                  </a:lnTo>
                  <a:lnTo>
                    <a:pt x="0" y="384709"/>
                  </a:lnTo>
                  <a:close/>
                </a:path>
              </a:pathLst>
            </a:custGeom>
            <a:solidFill>
              <a:srgbClr val="E1EDFC"/>
            </a:solidFill>
          </p:spPr>
        </p:sp>
        <p:sp>
          <p:nvSpPr>
            <p:cNvPr id="4" name="TextBox 4"/>
            <p:cNvSpPr txBox="1"/>
            <p:nvPr/>
          </p:nvSpPr>
          <p:spPr>
            <a:xfrm>
              <a:off x="0" y="-85725"/>
              <a:ext cx="4887560" cy="470434"/>
            </a:xfrm>
            <a:prstGeom prst="rect">
              <a:avLst/>
            </a:prstGeom>
          </p:spPr>
          <p:txBody>
            <a:bodyPr lIns="50800" tIns="50800" rIns="50800" bIns="50800" rtlCol="0" anchor="ctr"/>
            <a:lstStyle/>
            <a:p>
              <a:pPr algn="ctr">
                <a:lnSpc>
                  <a:spcPts val="5320"/>
                </a:lnSpc>
              </a:pPr>
              <a:r>
                <a:rPr lang="en-US" sz="3800" b="1">
                  <a:solidFill>
                    <a:srgbClr val="3A577B"/>
                  </a:solidFill>
                  <a:latin typeface="Aileron Bold"/>
                  <a:ea typeface="Aileron Bold"/>
                  <a:cs typeface="Aileron Bold"/>
                  <a:sym typeface="Aileron Bold"/>
                </a:rPr>
                <a:t>Q. What is the average order time for the top 5 most popular menu items?</a:t>
              </a:r>
            </a:p>
          </p:txBody>
        </p:sp>
      </p:grpSp>
      <p:sp>
        <p:nvSpPr>
          <p:cNvPr id="5" name="Freeform 5"/>
          <p:cNvSpPr/>
          <p:nvPr/>
        </p:nvSpPr>
        <p:spPr>
          <a:xfrm>
            <a:off x="263945" y="1668326"/>
            <a:ext cx="7064698" cy="6195542"/>
          </a:xfrm>
          <a:custGeom>
            <a:avLst/>
            <a:gdLst/>
            <a:ahLst/>
            <a:cxnLst/>
            <a:rect l="l" t="t" r="r" b="b"/>
            <a:pathLst>
              <a:path w="7064698" h="6195542">
                <a:moveTo>
                  <a:pt x="0" y="0"/>
                </a:moveTo>
                <a:lnTo>
                  <a:pt x="7064698" y="0"/>
                </a:lnTo>
                <a:lnTo>
                  <a:pt x="7064698" y="6195541"/>
                </a:lnTo>
                <a:lnTo>
                  <a:pt x="0" y="6195541"/>
                </a:lnTo>
                <a:lnTo>
                  <a:pt x="0" y="0"/>
                </a:lnTo>
                <a:close/>
              </a:path>
            </a:pathLst>
          </a:custGeom>
          <a:blipFill>
            <a:blip r:embed="rId2"/>
            <a:stretch>
              <a:fillRect l="-560" r="-560"/>
            </a:stretch>
          </a:blipFill>
        </p:spPr>
      </p:sp>
      <p:sp>
        <p:nvSpPr>
          <p:cNvPr id="6" name="Freeform 6"/>
          <p:cNvSpPr/>
          <p:nvPr/>
        </p:nvSpPr>
        <p:spPr>
          <a:xfrm>
            <a:off x="8836026" y="1796647"/>
            <a:ext cx="9265831" cy="5370147"/>
          </a:xfrm>
          <a:custGeom>
            <a:avLst/>
            <a:gdLst/>
            <a:ahLst/>
            <a:cxnLst/>
            <a:rect l="l" t="t" r="r" b="b"/>
            <a:pathLst>
              <a:path w="9265831" h="5370147">
                <a:moveTo>
                  <a:pt x="0" y="0"/>
                </a:moveTo>
                <a:lnTo>
                  <a:pt x="9265831" y="0"/>
                </a:lnTo>
                <a:lnTo>
                  <a:pt x="9265831" y="5370147"/>
                </a:lnTo>
                <a:lnTo>
                  <a:pt x="0" y="5370147"/>
                </a:lnTo>
                <a:lnTo>
                  <a:pt x="0" y="0"/>
                </a:lnTo>
                <a:close/>
              </a:path>
            </a:pathLst>
          </a:custGeom>
          <a:blipFill>
            <a:blip r:embed="rId3"/>
            <a:stretch>
              <a:fillRect/>
            </a:stretch>
          </a:blipFill>
        </p:spPr>
      </p:sp>
      <p:sp>
        <p:nvSpPr>
          <p:cNvPr id="7" name="TextBox 7"/>
          <p:cNvSpPr txBox="1"/>
          <p:nvPr/>
        </p:nvSpPr>
        <p:spPr>
          <a:xfrm>
            <a:off x="0" y="7896861"/>
            <a:ext cx="18288000" cy="2390139"/>
          </a:xfrm>
          <a:prstGeom prst="rect">
            <a:avLst/>
          </a:prstGeom>
        </p:spPr>
        <p:txBody>
          <a:bodyPr lIns="0" tIns="0" rIns="0" bIns="0" rtlCol="0" anchor="t">
            <a:spAutoFit/>
          </a:bodyPr>
          <a:lstStyle/>
          <a:p>
            <a:pPr algn="l">
              <a:lnSpc>
                <a:spcPts val="4760"/>
              </a:lnSpc>
              <a:spcBef>
                <a:spcPct val="0"/>
              </a:spcBef>
            </a:pPr>
            <a:r>
              <a:rPr lang="en-US" sz="3400" b="1">
                <a:solidFill>
                  <a:srgbClr val="5188CC"/>
                </a:solidFill>
                <a:latin typeface="Aileron Bold"/>
                <a:ea typeface="Aileron Bold"/>
                <a:cs typeface="Aileron Bold"/>
                <a:sym typeface="Aileron Bold"/>
              </a:rPr>
              <a:t>The average order times across the top 5 best-selling menu items are extremely close, each hovering around 20% of the total time. Hamburger has the highest share at 20.1%, but the variation is minimal—indicating consistent preparation times across popular items.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11614"/>
            <a:ext cx="18288000" cy="1388369"/>
            <a:chOff x="0" y="0"/>
            <a:chExt cx="4816593" cy="365661"/>
          </a:xfrm>
        </p:grpSpPr>
        <p:sp>
          <p:nvSpPr>
            <p:cNvPr id="3" name="Freeform 3"/>
            <p:cNvSpPr/>
            <p:nvPr/>
          </p:nvSpPr>
          <p:spPr>
            <a:xfrm>
              <a:off x="0" y="0"/>
              <a:ext cx="4816592" cy="365661"/>
            </a:xfrm>
            <a:custGeom>
              <a:avLst/>
              <a:gdLst/>
              <a:ahLst/>
              <a:cxnLst/>
              <a:rect l="l" t="t" r="r" b="b"/>
              <a:pathLst>
                <a:path w="4816592" h="365661">
                  <a:moveTo>
                    <a:pt x="0" y="0"/>
                  </a:moveTo>
                  <a:lnTo>
                    <a:pt x="4816592" y="0"/>
                  </a:lnTo>
                  <a:lnTo>
                    <a:pt x="4816592" y="365661"/>
                  </a:lnTo>
                  <a:lnTo>
                    <a:pt x="0" y="365661"/>
                  </a:lnTo>
                  <a:close/>
                </a:path>
              </a:pathLst>
            </a:custGeom>
            <a:solidFill>
              <a:srgbClr val="E1EDFC"/>
            </a:solidFill>
          </p:spPr>
        </p:sp>
        <p:sp>
          <p:nvSpPr>
            <p:cNvPr id="4" name="TextBox 4"/>
            <p:cNvSpPr txBox="1"/>
            <p:nvPr/>
          </p:nvSpPr>
          <p:spPr>
            <a:xfrm>
              <a:off x="0" y="-76200"/>
              <a:ext cx="4816593" cy="441861"/>
            </a:xfrm>
            <a:prstGeom prst="rect">
              <a:avLst/>
            </a:prstGeom>
          </p:spPr>
          <p:txBody>
            <a:bodyPr lIns="50800" tIns="50800" rIns="50800" bIns="50800" rtlCol="0" anchor="ctr"/>
            <a:lstStyle/>
            <a:p>
              <a:pPr algn="ctr">
                <a:lnSpc>
                  <a:spcPts val="5180"/>
                </a:lnSpc>
              </a:pPr>
              <a:r>
                <a:rPr lang="en-US" sz="3700" b="1">
                  <a:solidFill>
                    <a:srgbClr val="3A577B"/>
                  </a:solidFill>
                  <a:latin typeface="Aileron Bold"/>
                  <a:ea typeface="Aileron Bold"/>
                  <a:cs typeface="Aileron Bold"/>
                  <a:sym typeface="Aileron Bold"/>
                </a:rPr>
                <a:t>Q. Which items are the most frequently ordered ?</a:t>
              </a:r>
            </a:p>
          </p:txBody>
        </p:sp>
      </p:grpSp>
      <p:sp>
        <p:nvSpPr>
          <p:cNvPr id="5" name="Freeform 5"/>
          <p:cNvSpPr/>
          <p:nvPr/>
        </p:nvSpPr>
        <p:spPr>
          <a:xfrm>
            <a:off x="10694215" y="1509920"/>
            <a:ext cx="7650969" cy="5105184"/>
          </a:xfrm>
          <a:custGeom>
            <a:avLst/>
            <a:gdLst/>
            <a:ahLst/>
            <a:cxnLst/>
            <a:rect l="l" t="t" r="r" b="b"/>
            <a:pathLst>
              <a:path w="7650969" h="5105184">
                <a:moveTo>
                  <a:pt x="0" y="0"/>
                </a:moveTo>
                <a:lnTo>
                  <a:pt x="7650968" y="0"/>
                </a:lnTo>
                <a:lnTo>
                  <a:pt x="7650968" y="5105184"/>
                </a:lnTo>
                <a:lnTo>
                  <a:pt x="0" y="5105184"/>
                </a:lnTo>
                <a:lnTo>
                  <a:pt x="0" y="0"/>
                </a:lnTo>
                <a:close/>
              </a:path>
            </a:pathLst>
          </a:custGeom>
          <a:blipFill>
            <a:blip r:embed="rId2"/>
            <a:stretch>
              <a:fillRect/>
            </a:stretch>
          </a:blipFill>
        </p:spPr>
      </p:sp>
      <p:sp>
        <p:nvSpPr>
          <p:cNvPr id="6" name="Freeform 6"/>
          <p:cNvSpPr/>
          <p:nvPr/>
        </p:nvSpPr>
        <p:spPr>
          <a:xfrm>
            <a:off x="0" y="1509920"/>
            <a:ext cx="10694215" cy="3899032"/>
          </a:xfrm>
          <a:custGeom>
            <a:avLst/>
            <a:gdLst/>
            <a:ahLst/>
            <a:cxnLst/>
            <a:rect l="l" t="t" r="r" b="b"/>
            <a:pathLst>
              <a:path w="10694215" h="3899032">
                <a:moveTo>
                  <a:pt x="0" y="0"/>
                </a:moveTo>
                <a:lnTo>
                  <a:pt x="10694215" y="0"/>
                </a:lnTo>
                <a:lnTo>
                  <a:pt x="10694215" y="3899032"/>
                </a:lnTo>
                <a:lnTo>
                  <a:pt x="0" y="3899032"/>
                </a:lnTo>
                <a:lnTo>
                  <a:pt x="0" y="0"/>
                </a:lnTo>
                <a:close/>
              </a:path>
            </a:pathLst>
          </a:custGeom>
          <a:blipFill>
            <a:blip r:embed="rId3"/>
            <a:stretch>
              <a:fillRect r="-999"/>
            </a:stretch>
          </a:blipFill>
        </p:spPr>
      </p:sp>
      <p:sp>
        <p:nvSpPr>
          <p:cNvPr id="7" name="TextBox 7"/>
          <p:cNvSpPr txBox="1"/>
          <p:nvPr/>
        </p:nvSpPr>
        <p:spPr>
          <a:xfrm>
            <a:off x="0" y="7608062"/>
            <a:ext cx="18288000" cy="2390139"/>
          </a:xfrm>
          <a:prstGeom prst="rect">
            <a:avLst/>
          </a:prstGeom>
        </p:spPr>
        <p:txBody>
          <a:bodyPr lIns="0" tIns="0" rIns="0" bIns="0" rtlCol="0" anchor="t">
            <a:spAutoFit/>
          </a:bodyPr>
          <a:lstStyle/>
          <a:p>
            <a:pPr algn="l">
              <a:lnSpc>
                <a:spcPts val="4760"/>
              </a:lnSpc>
              <a:spcBef>
                <a:spcPct val="0"/>
              </a:spcBef>
            </a:pPr>
            <a:r>
              <a:rPr lang="en-US" sz="3400" b="1">
                <a:solidFill>
                  <a:srgbClr val="5188CC"/>
                </a:solidFill>
                <a:latin typeface="Aileron Bold"/>
                <a:ea typeface="Aileron Bold"/>
                <a:cs typeface="Aileron Bold"/>
                <a:sym typeface="Aileron Bold"/>
              </a:rPr>
              <a:t>The Italian and Asian categories dominate revenue, jointly accounting for over 60% of total category-based earnings. Italian food alone contributes 31.1%, making it the top revenue-generating category, followed closely by Asian at 29.4%. Mexican and American categories trail behind with under 22% and 18% respectively.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06836"/>
            <a:chOff x="0" y="0"/>
            <a:chExt cx="4816593" cy="370525"/>
          </a:xfrm>
        </p:grpSpPr>
        <p:sp>
          <p:nvSpPr>
            <p:cNvPr id="3" name="Freeform 3"/>
            <p:cNvSpPr/>
            <p:nvPr/>
          </p:nvSpPr>
          <p:spPr>
            <a:xfrm>
              <a:off x="0" y="0"/>
              <a:ext cx="4816592" cy="370525"/>
            </a:xfrm>
            <a:custGeom>
              <a:avLst/>
              <a:gdLst/>
              <a:ahLst/>
              <a:cxnLst/>
              <a:rect l="l" t="t" r="r" b="b"/>
              <a:pathLst>
                <a:path w="4816592" h="370525">
                  <a:moveTo>
                    <a:pt x="6350" y="0"/>
                  </a:moveTo>
                  <a:lnTo>
                    <a:pt x="4810242" y="0"/>
                  </a:lnTo>
                  <a:cubicBezTo>
                    <a:pt x="4811926" y="0"/>
                    <a:pt x="4813542" y="669"/>
                    <a:pt x="4814732" y="1860"/>
                  </a:cubicBezTo>
                  <a:cubicBezTo>
                    <a:pt x="4815923" y="3051"/>
                    <a:pt x="4816592" y="4666"/>
                    <a:pt x="4816592" y="6350"/>
                  </a:cubicBezTo>
                  <a:lnTo>
                    <a:pt x="4816592" y="364175"/>
                  </a:lnTo>
                  <a:cubicBezTo>
                    <a:pt x="4816592" y="367682"/>
                    <a:pt x="4813750" y="370525"/>
                    <a:pt x="4810242" y="370525"/>
                  </a:cubicBezTo>
                  <a:lnTo>
                    <a:pt x="6350" y="370525"/>
                  </a:lnTo>
                  <a:cubicBezTo>
                    <a:pt x="4666" y="370525"/>
                    <a:pt x="3051" y="369856"/>
                    <a:pt x="1860" y="368665"/>
                  </a:cubicBezTo>
                  <a:cubicBezTo>
                    <a:pt x="669" y="367474"/>
                    <a:pt x="0" y="365859"/>
                    <a:pt x="0" y="364175"/>
                  </a:cubicBezTo>
                  <a:lnTo>
                    <a:pt x="0" y="6350"/>
                  </a:lnTo>
                  <a:cubicBezTo>
                    <a:pt x="0" y="2843"/>
                    <a:pt x="2843" y="0"/>
                    <a:pt x="6350" y="0"/>
                  </a:cubicBezTo>
                  <a:close/>
                </a:path>
              </a:pathLst>
            </a:custGeom>
            <a:solidFill>
              <a:srgbClr val="E1EDFC"/>
            </a:solidFill>
            <a:ln cap="sq">
              <a:noFill/>
              <a:prstDash val="solid"/>
              <a:miter/>
            </a:ln>
          </p:spPr>
        </p:sp>
        <p:sp>
          <p:nvSpPr>
            <p:cNvPr id="4" name="TextBox 4"/>
            <p:cNvSpPr txBox="1"/>
            <p:nvPr/>
          </p:nvSpPr>
          <p:spPr>
            <a:xfrm>
              <a:off x="0" y="-76200"/>
              <a:ext cx="4816593" cy="446725"/>
            </a:xfrm>
            <a:prstGeom prst="rect">
              <a:avLst/>
            </a:prstGeom>
          </p:spPr>
          <p:txBody>
            <a:bodyPr lIns="50800" tIns="50800" rIns="50800" bIns="50800" rtlCol="0" anchor="ctr"/>
            <a:lstStyle/>
            <a:p>
              <a:pPr algn="ctr">
                <a:lnSpc>
                  <a:spcPts val="5040"/>
                </a:lnSpc>
              </a:pPr>
              <a:r>
                <a:rPr lang="en-US" sz="3600" b="1">
                  <a:solidFill>
                    <a:srgbClr val="3A577B"/>
                  </a:solidFill>
                  <a:latin typeface="Aileron Bold"/>
                  <a:ea typeface="Aileron Bold"/>
                  <a:cs typeface="Aileron Bold"/>
                  <a:sym typeface="Aileron Bold"/>
                </a:rPr>
                <a:t>Q. What are sales trend on the basis of month in a year of restaurant ?</a:t>
              </a:r>
            </a:p>
          </p:txBody>
        </p:sp>
      </p:grpSp>
      <p:sp>
        <p:nvSpPr>
          <p:cNvPr id="5" name="Freeform 5"/>
          <p:cNvSpPr/>
          <p:nvPr/>
        </p:nvSpPr>
        <p:spPr>
          <a:xfrm>
            <a:off x="105569" y="1592364"/>
            <a:ext cx="9975470" cy="4229961"/>
          </a:xfrm>
          <a:custGeom>
            <a:avLst/>
            <a:gdLst/>
            <a:ahLst/>
            <a:cxnLst/>
            <a:rect l="l" t="t" r="r" b="b"/>
            <a:pathLst>
              <a:path w="9975470" h="4229961">
                <a:moveTo>
                  <a:pt x="0" y="0"/>
                </a:moveTo>
                <a:lnTo>
                  <a:pt x="9975470" y="0"/>
                </a:lnTo>
                <a:lnTo>
                  <a:pt x="9975470" y="4229961"/>
                </a:lnTo>
                <a:lnTo>
                  <a:pt x="0" y="4229961"/>
                </a:lnTo>
                <a:lnTo>
                  <a:pt x="0" y="0"/>
                </a:lnTo>
                <a:close/>
              </a:path>
            </a:pathLst>
          </a:custGeom>
          <a:blipFill>
            <a:blip r:embed="rId2"/>
            <a:stretch>
              <a:fillRect/>
            </a:stretch>
          </a:blipFill>
        </p:spPr>
      </p:sp>
      <p:sp>
        <p:nvSpPr>
          <p:cNvPr id="6" name="Freeform 6"/>
          <p:cNvSpPr/>
          <p:nvPr/>
        </p:nvSpPr>
        <p:spPr>
          <a:xfrm>
            <a:off x="10183406" y="1574081"/>
            <a:ext cx="7836815" cy="5346167"/>
          </a:xfrm>
          <a:custGeom>
            <a:avLst/>
            <a:gdLst/>
            <a:ahLst/>
            <a:cxnLst/>
            <a:rect l="l" t="t" r="r" b="b"/>
            <a:pathLst>
              <a:path w="7836815" h="5346167">
                <a:moveTo>
                  <a:pt x="0" y="0"/>
                </a:moveTo>
                <a:lnTo>
                  <a:pt x="7836815" y="0"/>
                </a:lnTo>
                <a:lnTo>
                  <a:pt x="7836815" y="5346167"/>
                </a:lnTo>
                <a:lnTo>
                  <a:pt x="0" y="5346167"/>
                </a:lnTo>
                <a:lnTo>
                  <a:pt x="0" y="0"/>
                </a:lnTo>
                <a:close/>
              </a:path>
            </a:pathLst>
          </a:custGeom>
          <a:blipFill>
            <a:blip r:embed="rId3"/>
            <a:stretch>
              <a:fillRect/>
            </a:stretch>
          </a:blipFill>
        </p:spPr>
      </p:sp>
      <p:sp>
        <p:nvSpPr>
          <p:cNvPr id="7" name="TextBox 7"/>
          <p:cNvSpPr txBox="1"/>
          <p:nvPr/>
        </p:nvSpPr>
        <p:spPr>
          <a:xfrm>
            <a:off x="236262" y="7993230"/>
            <a:ext cx="17023038" cy="1790064"/>
          </a:xfrm>
          <a:prstGeom prst="rect">
            <a:avLst/>
          </a:prstGeom>
        </p:spPr>
        <p:txBody>
          <a:bodyPr lIns="0" tIns="0" rIns="0" bIns="0" rtlCol="0" anchor="t">
            <a:spAutoFit/>
          </a:bodyPr>
          <a:lstStyle/>
          <a:p>
            <a:pPr algn="l">
              <a:lnSpc>
                <a:spcPts val="4760"/>
              </a:lnSpc>
              <a:spcBef>
                <a:spcPct val="0"/>
              </a:spcBef>
            </a:pPr>
            <a:r>
              <a:rPr lang="en-US" sz="3400" b="1">
                <a:solidFill>
                  <a:srgbClr val="5188CC"/>
                </a:solidFill>
                <a:latin typeface="Aileron Bold"/>
                <a:ea typeface="Aileron Bold"/>
                <a:cs typeface="Aileron Bold"/>
                <a:sym typeface="Aileron Bold"/>
              </a:rPr>
              <a:t>Sales remained relatively consistent across the three months, with March leading slightly at 34.3% of total sales. January was close behind at 33.8%, while February experienced a minor dip, contributing 31.9% of total revenue.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347452"/>
            <a:chOff x="0" y="0"/>
            <a:chExt cx="4816593" cy="354884"/>
          </a:xfrm>
        </p:grpSpPr>
        <p:sp>
          <p:nvSpPr>
            <p:cNvPr id="3" name="Freeform 3"/>
            <p:cNvSpPr/>
            <p:nvPr/>
          </p:nvSpPr>
          <p:spPr>
            <a:xfrm>
              <a:off x="0" y="0"/>
              <a:ext cx="4816592" cy="354884"/>
            </a:xfrm>
            <a:custGeom>
              <a:avLst/>
              <a:gdLst/>
              <a:ahLst/>
              <a:cxnLst/>
              <a:rect l="l" t="t" r="r" b="b"/>
              <a:pathLst>
                <a:path w="4816592" h="354884">
                  <a:moveTo>
                    <a:pt x="0" y="0"/>
                  </a:moveTo>
                  <a:lnTo>
                    <a:pt x="4816592" y="0"/>
                  </a:lnTo>
                  <a:lnTo>
                    <a:pt x="4816592" y="354884"/>
                  </a:lnTo>
                  <a:lnTo>
                    <a:pt x="0" y="354884"/>
                  </a:lnTo>
                  <a:close/>
                </a:path>
              </a:pathLst>
            </a:custGeom>
            <a:solidFill>
              <a:srgbClr val="E1EDFC"/>
            </a:solidFill>
          </p:spPr>
        </p:sp>
        <p:sp>
          <p:nvSpPr>
            <p:cNvPr id="4" name="TextBox 4"/>
            <p:cNvSpPr txBox="1"/>
            <p:nvPr/>
          </p:nvSpPr>
          <p:spPr>
            <a:xfrm>
              <a:off x="0" y="-85725"/>
              <a:ext cx="4816593" cy="440609"/>
            </a:xfrm>
            <a:prstGeom prst="rect">
              <a:avLst/>
            </a:prstGeom>
          </p:spPr>
          <p:txBody>
            <a:bodyPr lIns="50800" tIns="50800" rIns="50800" bIns="50800" rtlCol="0" anchor="ctr"/>
            <a:lstStyle/>
            <a:p>
              <a:pPr algn="ctr">
                <a:lnSpc>
                  <a:spcPts val="5740"/>
                </a:lnSpc>
              </a:pPr>
              <a:r>
                <a:rPr lang="en-US" sz="4100" b="1">
                  <a:solidFill>
                    <a:srgbClr val="3A577B"/>
                  </a:solidFill>
                  <a:latin typeface="Aileron Bold"/>
                  <a:ea typeface="Aileron Bold"/>
                  <a:cs typeface="Aileron Bold"/>
                  <a:sym typeface="Aileron Bold"/>
                </a:rPr>
                <a:t> Q. Which day of week has most no of orders ?</a:t>
              </a:r>
            </a:p>
          </p:txBody>
        </p:sp>
      </p:grpSp>
      <p:sp>
        <p:nvSpPr>
          <p:cNvPr id="5" name="Freeform 5"/>
          <p:cNvSpPr/>
          <p:nvPr/>
        </p:nvSpPr>
        <p:spPr>
          <a:xfrm>
            <a:off x="9020" y="1619232"/>
            <a:ext cx="9381242" cy="4023708"/>
          </a:xfrm>
          <a:custGeom>
            <a:avLst/>
            <a:gdLst/>
            <a:ahLst/>
            <a:cxnLst/>
            <a:rect l="l" t="t" r="r" b="b"/>
            <a:pathLst>
              <a:path w="9381242" h="4023708">
                <a:moveTo>
                  <a:pt x="0" y="0"/>
                </a:moveTo>
                <a:lnTo>
                  <a:pt x="9381242" y="0"/>
                </a:lnTo>
                <a:lnTo>
                  <a:pt x="9381242" y="4023708"/>
                </a:lnTo>
                <a:lnTo>
                  <a:pt x="0" y="4023708"/>
                </a:lnTo>
                <a:lnTo>
                  <a:pt x="0" y="0"/>
                </a:lnTo>
                <a:close/>
              </a:path>
            </a:pathLst>
          </a:custGeom>
          <a:blipFill>
            <a:blip r:embed="rId2"/>
            <a:stretch>
              <a:fillRect/>
            </a:stretch>
          </a:blipFill>
        </p:spPr>
      </p:sp>
      <p:sp>
        <p:nvSpPr>
          <p:cNvPr id="6" name="Freeform 6"/>
          <p:cNvSpPr/>
          <p:nvPr/>
        </p:nvSpPr>
        <p:spPr>
          <a:xfrm>
            <a:off x="9144000" y="1619232"/>
            <a:ext cx="9342370" cy="5388655"/>
          </a:xfrm>
          <a:custGeom>
            <a:avLst/>
            <a:gdLst/>
            <a:ahLst/>
            <a:cxnLst/>
            <a:rect l="l" t="t" r="r" b="b"/>
            <a:pathLst>
              <a:path w="9342370" h="5388655">
                <a:moveTo>
                  <a:pt x="0" y="0"/>
                </a:moveTo>
                <a:lnTo>
                  <a:pt x="9342370" y="0"/>
                </a:lnTo>
                <a:lnTo>
                  <a:pt x="9342370" y="5388654"/>
                </a:lnTo>
                <a:lnTo>
                  <a:pt x="0" y="5388654"/>
                </a:lnTo>
                <a:lnTo>
                  <a:pt x="0" y="0"/>
                </a:lnTo>
                <a:close/>
              </a:path>
            </a:pathLst>
          </a:custGeom>
          <a:blipFill>
            <a:blip r:embed="rId3"/>
            <a:stretch>
              <a:fillRect/>
            </a:stretch>
          </a:blipFill>
        </p:spPr>
      </p:sp>
      <p:sp>
        <p:nvSpPr>
          <p:cNvPr id="7" name="TextBox 7"/>
          <p:cNvSpPr txBox="1"/>
          <p:nvPr/>
        </p:nvSpPr>
        <p:spPr>
          <a:xfrm>
            <a:off x="117254" y="8233977"/>
            <a:ext cx="18053492" cy="2555239"/>
          </a:xfrm>
          <a:prstGeom prst="rect">
            <a:avLst/>
          </a:prstGeom>
        </p:spPr>
        <p:txBody>
          <a:bodyPr lIns="0" tIns="0" rIns="0" bIns="0" rtlCol="0" anchor="t">
            <a:spAutoFit/>
          </a:bodyPr>
          <a:lstStyle/>
          <a:p>
            <a:pPr algn="l">
              <a:lnSpc>
                <a:spcPts val="4060"/>
              </a:lnSpc>
              <a:spcBef>
                <a:spcPct val="0"/>
              </a:spcBef>
            </a:pPr>
            <a:r>
              <a:rPr lang="en-US" sz="2900" b="1">
                <a:solidFill>
                  <a:srgbClr val="5188CC"/>
                </a:solidFill>
                <a:latin typeface="Aileron Bold"/>
                <a:ea typeface="Aileron Bold"/>
                <a:cs typeface="Aileron Bold"/>
                <a:sym typeface="Aileron Bold"/>
              </a:rPr>
              <a:t>Monday is the strongest sales day, contributing 16.3% of weekly sales. Sales then gradually decline through the week, with Wednesday being the lowest at 12.5%. The overall distribution is fairly balanced, but Mondays clearly outperform the rest.</a:t>
            </a:r>
          </a:p>
          <a:p>
            <a:pPr algn="ctr">
              <a:lnSpc>
                <a:spcPts val="4060"/>
              </a:lnSpc>
              <a:spcBef>
                <a:spcPct val="0"/>
              </a:spcBef>
            </a:pPr>
            <a:endParaRPr lang="en-US" sz="2900" b="1">
              <a:solidFill>
                <a:srgbClr val="5188CC"/>
              </a:solidFill>
              <a:latin typeface="Aileron Bold"/>
              <a:ea typeface="Aileron Bold"/>
              <a:cs typeface="Aileron Bold"/>
              <a:sym typeface="Aileron Bold"/>
            </a:endParaRPr>
          </a:p>
          <a:p>
            <a:pPr algn="ctr">
              <a:lnSpc>
                <a:spcPts val="4060"/>
              </a:lnSpc>
              <a:spcBef>
                <a:spcPct val="0"/>
              </a:spcBef>
            </a:pPr>
            <a:endParaRPr lang="en-US" sz="2900" b="1">
              <a:solidFill>
                <a:srgbClr val="5188CC"/>
              </a:solidFill>
              <a:latin typeface="Aileron Bold"/>
              <a:ea typeface="Aileron Bold"/>
              <a:cs typeface="Aileron Bold"/>
              <a:sym typeface="Aileron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Custom</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Akzidenz-Grotesk Heavy</vt:lpstr>
      <vt:lpstr>Arial</vt:lpstr>
      <vt:lpstr>Calibri</vt:lpstr>
      <vt:lpstr>Aileron Bold</vt:lpstr>
      <vt:lpstr>Barlow Condensed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The Future Of The Arctic Presentation</dc:title>
  <cp:lastModifiedBy>avishek paswan</cp:lastModifiedBy>
  <cp:revision>1</cp:revision>
  <dcterms:created xsi:type="dcterms:W3CDTF">2006-08-16T00:00:00Z</dcterms:created>
  <dcterms:modified xsi:type="dcterms:W3CDTF">2025-04-12T17:05:22Z</dcterms:modified>
  <dc:identifier>DAGjY61ERLk</dc:identifier>
</cp:coreProperties>
</file>