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ileron Bold" panose="020B0604020202020204" charset="0"/>
      <p:regular r:id="rId13"/>
    </p:embeddedFont>
    <p:embeddedFont>
      <p:font typeface="Akzidenz-Grotesk Heavy" panose="020B0604020202020204" charset="0"/>
      <p:regular r:id="rId14"/>
    </p:embeddedFont>
    <p:embeddedFont>
      <p:font typeface="Barlow Condensed Heavy"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0" d="100"/>
          <a:sy n="60" d="100"/>
        </p:scale>
        <p:origin x="37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shek paswan" userId="98ae96ed587470f3" providerId="LiveId" clId="{45573D75-ED2F-497E-B994-F03297BA44F1}"/>
    <pc:docChg chg="modSld">
      <pc:chgData name="avishek paswan" userId="98ae96ed587470f3" providerId="LiveId" clId="{45573D75-ED2F-497E-B994-F03297BA44F1}" dt="2025-04-02T17:57:34.666" v="2" actId="1076"/>
      <pc:docMkLst>
        <pc:docMk/>
      </pc:docMkLst>
      <pc:sldChg chg="modSp mod">
        <pc:chgData name="avishek paswan" userId="98ae96ed587470f3" providerId="LiveId" clId="{45573D75-ED2F-497E-B994-F03297BA44F1}" dt="2025-04-02T17:57:34.666" v="2" actId="1076"/>
        <pc:sldMkLst>
          <pc:docMk/>
          <pc:sldMk cId="0" sldId="266"/>
        </pc:sldMkLst>
        <pc:spChg chg="mod">
          <ac:chgData name="avishek paswan" userId="98ae96ed587470f3" providerId="LiveId" clId="{45573D75-ED2F-497E-B994-F03297BA44F1}" dt="2025-04-02T17:57:16.698" v="0" actId="1076"/>
          <ac:spMkLst>
            <pc:docMk/>
            <pc:sldMk cId="0" sldId="266"/>
            <ac:spMk id="16" creationId="{00000000-0000-0000-0000-000000000000}"/>
          </ac:spMkLst>
        </pc:spChg>
        <pc:spChg chg="mod">
          <ac:chgData name="avishek paswan" userId="98ae96ed587470f3" providerId="LiveId" clId="{45573D75-ED2F-497E-B994-F03297BA44F1}" dt="2025-04-02T17:57:34.666" v="2" actId="1076"/>
          <ac:spMkLst>
            <pc:docMk/>
            <pc:sldMk cId="0" sldId="266"/>
            <ac:spMk id="1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02-04-2025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02-04-2025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02-04-2025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02-04-2025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02-04-2025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02-04-2025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02-04-2025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02-04-2025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02-04-2025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02-04-2025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02-04-2025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02-04-2025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7.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0.svg"/><Relationship Id="rId4" Type="http://schemas.openxmlformats.org/officeDocument/2006/relationships/image" Target="../media/image12.jpe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8.png"/><Relationship Id="rId7"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9.sv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469396" y="2719229"/>
            <a:ext cx="2544433" cy="2544433"/>
          </a:xfrm>
          <a:custGeom>
            <a:avLst/>
            <a:gdLst/>
            <a:ahLst/>
            <a:cxnLst/>
            <a:rect l="l" t="t" r="r" b="b"/>
            <a:pathLst>
              <a:path w="2544433" h="2544433">
                <a:moveTo>
                  <a:pt x="0" y="0"/>
                </a:moveTo>
                <a:lnTo>
                  <a:pt x="2544432" y="0"/>
                </a:lnTo>
                <a:lnTo>
                  <a:pt x="2544432" y="2544433"/>
                </a:lnTo>
                <a:lnTo>
                  <a:pt x="0" y="25444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1098615" y="3307946"/>
            <a:ext cx="11071218" cy="5950354"/>
            <a:chOff x="-1270" y="0"/>
            <a:chExt cx="5373370" cy="2887980"/>
          </a:xfrm>
        </p:grpSpPr>
        <p:sp>
          <p:nvSpPr>
            <p:cNvPr id="4" name="Freeform 4"/>
            <p:cNvSpPr/>
            <p:nvPr/>
          </p:nvSpPr>
          <p:spPr>
            <a:xfrm flipH="1">
              <a:off x="0" y="0"/>
              <a:ext cx="5373370" cy="2887980"/>
            </a:xfrm>
            <a:custGeom>
              <a:avLst/>
              <a:gdLst/>
              <a:ahLst/>
              <a:cxnLst/>
              <a:rect l="l" t="t" r="r" b="b"/>
              <a:pathLst>
                <a:path w="5373370" h="2887980">
                  <a:moveTo>
                    <a:pt x="0" y="621030"/>
                  </a:moveTo>
                  <a:cubicBezTo>
                    <a:pt x="0" y="963930"/>
                    <a:pt x="278130" y="1242060"/>
                    <a:pt x="621030" y="1242060"/>
                  </a:cubicBezTo>
                  <a:lnTo>
                    <a:pt x="1744980" y="1242060"/>
                  </a:lnTo>
                  <a:cubicBezTo>
                    <a:pt x="1770380" y="1242060"/>
                    <a:pt x="1790700" y="1263650"/>
                    <a:pt x="1790700" y="1289050"/>
                  </a:cubicBezTo>
                  <a:cubicBezTo>
                    <a:pt x="1790700" y="1380490"/>
                    <a:pt x="1811020" y="1466850"/>
                    <a:pt x="1845310" y="1545590"/>
                  </a:cubicBezTo>
                  <a:cubicBezTo>
                    <a:pt x="1866900" y="1592580"/>
                    <a:pt x="1832610" y="1645920"/>
                    <a:pt x="1780540" y="1645920"/>
                  </a:cubicBezTo>
                  <a:cubicBezTo>
                    <a:pt x="1437640" y="1645920"/>
                    <a:pt x="1159510" y="1924050"/>
                    <a:pt x="1159510" y="2266950"/>
                  </a:cubicBezTo>
                  <a:cubicBezTo>
                    <a:pt x="1159510" y="2609850"/>
                    <a:pt x="1437640" y="2887980"/>
                    <a:pt x="1780540" y="2887980"/>
                  </a:cubicBezTo>
                  <a:lnTo>
                    <a:pt x="4121150" y="2887980"/>
                  </a:lnTo>
                  <a:cubicBezTo>
                    <a:pt x="4464050" y="2887980"/>
                    <a:pt x="4742180" y="2609850"/>
                    <a:pt x="4742180" y="2266950"/>
                  </a:cubicBezTo>
                  <a:cubicBezTo>
                    <a:pt x="4742180" y="2175510"/>
                    <a:pt x="4721860" y="2089150"/>
                    <a:pt x="4687570" y="2010410"/>
                  </a:cubicBezTo>
                  <a:cubicBezTo>
                    <a:pt x="4665980" y="1963420"/>
                    <a:pt x="4700270" y="1910080"/>
                    <a:pt x="4752340" y="1910080"/>
                  </a:cubicBezTo>
                  <a:cubicBezTo>
                    <a:pt x="5095240" y="1910080"/>
                    <a:pt x="5373370" y="1631950"/>
                    <a:pt x="5373370" y="1289050"/>
                  </a:cubicBezTo>
                  <a:cubicBezTo>
                    <a:pt x="5373370" y="946150"/>
                    <a:pt x="5095240" y="668020"/>
                    <a:pt x="4752340" y="668020"/>
                  </a:cubicBezTo>
                  <a:lnTo>
                    <a:pt x="3628390" y="668020"/>
                  </a:lnTo>
                  <a:cubicBezTo>
                    <a:pt x="3602990" y="668020"/>
                    <a:pt x="3582670" y="647700"/>
                    <a:pt x="3582670" y="622300"/>
                  </a:cubicBezTo>
                  <a:lnTo>
                    <a:pt x="3582670" y="621030"/>
                  </a:lnTo>
                  <a:cubicBezTo>
                    <a:pt x="3582670" y="278130"/>
                    <a:pt x="3304540" y="0"/>
                    <a:pt x="2961640" y="0"/>
                  </a:cubicBezTo>
                  <a:lnTo>
                    <a:pt x="622300" y="0"/>
                  </a:lnTo>
                  <a:cubicBezTo>
                    <a:pt x="278130" y="0"/>
                    <a:pt x="0" y="278130"/>
                    <a:pt x="0" y="621030"/>
                  </a:cubicBezTo>
                  <a:close/>
                </a:path>
              </a:pathLst>
            </a:custGeom>
            <a:solidFill>
              <a:srgbClr val="000000">
                <a:alpha val="0"/>
              </a:srgbClr>
            </a:solidFill>
            <a:ln w="12700">
              <a:solidFill>
                <a:srgbClr val="000000"/>
              </a:solidFill>
            </a:ln>
          </p:spPr>
        </p:sp>
      </p:grpSp>
      <p:grpSp>
        <p:nvGrpSpPr>
          <p:cNvPr id="5" name="Group 5"/>
          <p:cNvGrpSpPr/>
          <p:nvPr/>
        </p:nvGrpSpPr>
        <p:grpSpPr>
          <a:xfrm>
            <a:off x="-1136521" y="3307946"/>
            <a:ext cx="2594369" cy="4588246"/>
            <a:chOff x="0" y="0"/>
            <a:chExt cx="683291" cy="1208427"/>
          </a:xfrm>
        </p:grpSpPr>
        <p:sp>
          <p:nvSpPr>
            <p:cNvPr id="6" name="Freeform 6"/>
            <p:cNvSpPr/>
            <p:nvPr/>
          </p:nvSpPr>
          <p:spPr>
            <a:xfrm>
              <a:off x="0" y="0"/>
              <a:ext cx="683291" cy="1208427"/>
            </a:xfrm>
            <a:custGeom>
              <a:avLst/>
              <a:gdLst/>
              <a:ahLst/>
              <a:cxnLst/>
              <a:rect l="l" t="t" r="r" b="b"/>
              <a:pathLst>
                <a:path w="683291" h="1208427">
                  <a:moveTo>
                    <a:pt x="152190" y="0"/>
                  </a:moveTo>
                  <a:lnTo>
                    <a:pt x="531100" y="0"/>
                  </a:lnTo>
                  <a:cubicBezTo>
                    <a:pt x="571464" y="0"/>
                    <a:pt x="610174" y="16034"/>
                    <a:pt x="638715" y="44576"/>
                  </a:cubicBezTo>
                  <a:cubicBezTo>
                    <a:pt x="667256" y="73117"/>
                    <a:pt x="683291" y="111827"/>
                    <a:pt x="683291" y="152190"/>
                  </a:cubicBezTo>
                  <a:lnTo>
                    <a:pt x="683291" y="1056237"/>
                  </a:lnTo>
                  <a:cubicBezTo>
                    <a:pt x="683291" y="1096600"/>
                    <a:pt x="667256" y="1135310"/>
                    <a:pt x="638715" y="1163852"/>
                  </a:cubicBezTo>
                  <a:cubicBezTo>
                    <a:pt x="610174" y="1192393"/>
                    <a:pt x="571464" y="1208427"/>
                    <a:pt x="531100" y="1208427"/>
                  </a:cubicBezTo>
                  <a:lnTo>
                    <a:pt x="152190" y="1208427"/>
                  </a:lnTo>
                  <a:cubicBezTo>
                    <a:pt x="111827" y="1208427"/>
                    <a:pt x="73117" y="1192393"/>
                    <a:pt x="44576" y="1163852"/>
                  </a:cubicBezTo>
                  <a:cubicBezTo>
                    <a:pt x="16034" y="1135310"/>
                    <a:pt x="0" y="1096600"/>
                    <a:pt x="0" y="1056237"/>
                  </a:cubicBezTo>
                  <a:lnTo>
                    <a:pt x="0" y="152190"/>
                  </a:lnTo>
                  <a:cubicBezTo>
                    <a:pt x="0" y="111827"/>
                    <a:pt x="16034" y="73117"/>
                    <a:pt x="44576" y="44576"/>
                  </a:cubicBezTo>
                  <a:cubicBezTo>
                    <a:pt x="73117" y="16034"/>
                    <a:pt x="111827" y="0"/>
                    <a:pt x="152190" y="0"/>
                  </a:cubicBezTo>
                  <a:close/>
                </a:path>
              </a:pathLst>
            </a:custGeom>
            <a:solidFill>
              <a:srgbClr val="5188CC"/>
            </a:solidFill>
          </p:spPr>
        </p:sp>
        <p:sp>
          <p:nvSpPr>
            <p:cNvPr id="7" name="TextBox 7"/>
            <p:cNvSpPr txBox="1"/>
            <p:nvPr/>
          </p:nvSpPr>
          <p:spPr>
            <a:xfrm>
              <a:off x="0" y="-47625"/>
              <a:ext cx="683291" cy="1256052"/>
            </a:xfrm>
            <a:prstGeom prst="rect">
              <a:avLst/>
            </a:prstGeom>
          </p:spPr>
          <p:txBody>
            <a:bodyPr lIns="50800" tIns="50800" rIns="50800" bIns="50800" rtlCol="0" anchor="ctr"/>
            <a:lstStyle/>
            <a:p>
              <a:pPr algn="ctr">
                <a:lnSpc>
                  <a:spcPts val="2800"/>
                </a:lnSpc>
              </a:pPr>
              <a:endParaRPr/>
            </a:p>
          </p:txBody>
        </p:sp>
      </p:grpSp>
      <p:sp>
        <p:nvSpPr>
          <p:cNvPr id="8" name="Freeform 8"/>
          <p:cNvSpPr/>
          <p:nvPr/>
        </p:nvSpPr>
        <p:spPr>
          <a:xfrm>
            <a:off x="13731511" y="1434222"/>
            <a:ext cx="305535" cy="302202"/>
          </a:xfrm>
          <a:custGeom>
            <a:avLst/>
            <a:gdLst/>
            <a:ahLst/>
            <a:cxnLst/>
            <a:rect l="l" t="t" r="r" b="b"/>
            <a:pathLst>
              <a:path w="305535" h="302202">
                <a:moveTo>
                  <a:pt x="0" y="0"/>
                </a:moveTo>
                <a:lnTo>
                  <a:pt x="305535" y="0"/>
                </a:lnTo>
                <a:lnTo>
                  <a:pt x="305535" y="302203"/>
                </a:lnTo>
                <a:lnTo>
                  <a:pt x="0" y="3022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1028700" y="-252231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1958605" y="3307946"/>
            <a:ext cx="1025128" cy="1025128"/>
          </a:xfrm>
          <a:custGeom>
            <a:avLst/>
            <a:gdLst/>
            <a:ahLst/>
            <a:cxnLst/>
            <a:rect l="l" t="t" r="r" b="b"/>
            <a:pathLst>
              <a:path w="1025128" h="1025128">
                <a:moveTo>
                  <a:pt x="0" y="0"/>
                </a:moveTo>
                <a:lnTo>
                  <a:pt x="1025127" y="0"/>
                </a:lnTo>
                <a:lnTo>
                  <a:pt x="1025127" y="1025127"/>
                </a:lnTo>
                <a:lnTo>
                  <a:pt x="0" y="10251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7843805" y="8248617"/>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2769424" y="2436835"/>
            <a:ext cx="806841" cy="564789"/>
          </a:xfrm>
          <a:custGeom>
            <a:avLst/>
            <a:gdLst/>
            <a:ahLst/>
            <a:cxnLst/>
            <a:rect l="l" t="t" r="r" b="b"/>
            <a:pathLst>
              <a:path w="806841" h="564789">
                <a:moveTo>
                  <a:pt x="0" y="0"/>
                </a:moveTo>
                <a:lnTo>
                  <a:pt x="806840" y="0"/>
                </a:lnTo>
                <a:lnTo>
                  <a:pt x="806840" y="564788"/>
                </a:lnTo>
                <a:lnTo>
                  <a:pt x="0" y="56478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2412807" y="8799767"/>
            <a:ext cx="1483489" cy="458533"/>
          </a:xfrm>
          <a:custGeom>
            <a:avLst/>
            <a:gdLst/>
            <a:ahLst/>
            <a:cxnLst/>
            <a:rect l="l" t="t" r="r" b="b"/>
            <a:pathLst>
              <a:path w="1483489" h="458533">
                <a:moveTo>
                  <a:pt x="0" y="0"/>
                </a:moveTo>
                <a:lnTo>
                  <a:pt x="1483489" y="0"/>
                </a:lnTo>
                <a:lnTo>
                  <a:pt x="1483489" y="458533"/>
                </a:lnTo>
                <a:lnTo>
                  <a:pt x="0" y="45853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8726771" y="3307946"/>
            <a:ext cx="9561229" cy="5950354"/>
          </a:xfrm>
          <a:custGeom>
            <a:avLst/>
            <a:gdLst/>
            <a:ahLst/>
            <a:cxnLst/>
            <a:rect l="l" t="t" r="r" b="b"/>
            <a:pathLst>
              <a:path w="9561229" h="5950354">
                <a:moveTo>
                  <a:pt x="0" y="0"/>
                </a:moveTo>
                <a:lnTo>
                  <a:pt x="9561229" y="0"/>
                </a:lnTo>
                <a:lnTo>
                  <a:pt x="9561229" y="5950354"/>
                </a:lnTo>
                <a:lnTo>
                  <a:pt x="0" y="5950354"/>
                </a:lnTo>
                <a:lnTo>
                  <a:pt x="0" y="0"/>
                </a:lnTo>
                <a:close/>
              </a:path>
            </a:pathLst>
          </a:custGeom>
          <a:blipFill>
            <a:blip r:embed="rId12"/>
            <a:stretch>
              <a:fillRect l="-5319" r="-5319"/>
            </a:stretch>
          </a:blipFill>
        </p:spPr>
      </p:sp>
      <p:sp>
        <p:nvSpPr>
          <p:cNvPr id="15" name="TextBox 15"/>
          <p:cNvSpPr txBox="1"/>
          <p:nvPr/>
        </p:nvSpPr>
        <p:spPr>
          <a:xfrm>
            <a:off x="1873338" y="3028963"/>
            <a:ext cx="10274092" cy="4844901"/>
          </a:xfrm>
          <a:prstGeom prst="rect">
            <a:avLst/>
          </a:prstGeom>
        </p:spPr>
        <p:txBody>
          <a:bodyPr lIns="0" tIns="0" rIns="0" bIns="0" rtlCol="0" anchor="t">
            <a:spAutoFit/>
          </a:bodyPr>
          <a:lstStyle/>
          <a:p>
            <a:pPr algn="l">
              <a:lnSpc>
                <a:spcPts val="12564"/>
              </a:lnSpc>
            </a:pPr>
            <a:r>
              <a:rPr lang="en-US" sz="12198" b="1">
                <a:solidFill>
                  <a:srgbClr val="0E2F5F"/>
                </a:solidFill>
                <a:latin typeface="Barlow Condensed Heavy"/>
                <a:ea typeface="Barlow Condensed Heavy"/>
                <a:cs typeface="Barlow Condensed Heavy"/>
                <a:sym typeface="Barlow Condensed Heavy"/>
              </a:rPr>
              <a:t>MySQL</a:t>
            </a:r>
          </a:p>
          <a:p>
            <a:pPr algn="l">
              <a:lnSpc>
                <a:spcPts val="12564"/>
              </a:lnSpc>
            </a:pPr>
            <a:r>
              <a:rPr lang="en-US" sz="12198" b="1">
                <a:solidFill>
                  <a:srgbClr val="0E2F5F"/>
                </a:solidFill>
                <a:latin typeface="Barlow Condensed Heavy"/>
                <a:ea typeface="Barlow Condensed Heavy"/>
                <a:cs typeface="Barlow Condensed Heavy"/>
                <a:sym typeface="Barlow Condensed Heavy"/>
              </a:rPr>
              <a:t>Project</a:t>
            </a:r>
          </a:p>
          <a:p>
            <a:pPr algn="l">
              <a:lnSpc>
                <a:spcPts val="12564"/>
              </a:lnSpc>
            </a:pPr>
            <a:endParaRPr lang="en-US" sz="12198" b="1">
              <a:solidFill>
                <a:srgbClr val="0E2F5F"/>
              </a:solidFill>
              <a:latin typeface="Barlow Condensed Heavy"/>
              <a:ea typeface="Barlow Condensed Heavy"/>
              <a:cs typeface="Barlow Condensed Heavy"/>
              <a:sym typeface="Barlow Condensed Heavy"/>
            </a:endParaRPr>
          </a:p>
        </p:txBody>
      </p:sp>
      <p:sp>
        <p:nvSpPr>
          <p:cNvPr id="16" name="TextBox 16"/>
          <p:cNvSpPr txBox="1"/>
          <p:nvPr/>
        </p:nvSpPr>
        <p:spPr>
          <a:xfrm>
            <a:off x="1873338" y="6299778"/>
            <a:ext cx="8270158" cy="1407160"/>
          </a:xfrm>
          <a:prstGeom prst="rect">
            <a:avLst/>
          </a:prstGeom>
        </p:spPr>
        <p:txBody>
          <a:bodyPr lIns="0" tIns="0" rIns="0" bIns="0" rtlCol="0" anchor="t">
            <a:spAutoFit/>
          </a:bodyPr>
          <a:lstStyle/>
          <a:p>
            <a:pPr algn="l">
              <a:lnSpc>
                <a:spcPts val="5240"/>
              </a:lnSpc>
            </a:pPr>
            <a:r>
              <a:rPr lang="en-US" sz="4000" b="1">
                <a:solidFill>
                  <a:srgbClr val="5188CC"/>
                </a:solidFill>
                <a:latin typeface="Akzidenz-Grotesk Heavy"/>
                <a:ea typeface="Akzidenz-Grotesk Heavy"/>
                <a:cs typeface="Akzidenz-Grotesk Heavy"/>
                <a:sym typeface="Akzidenz-Grotesk Heavy"/>
              </a:rPr>
              <a:t>Restaurant Business: </a:t>
            </a:r>
          </a:p>
          <a:p>
            <a:pPr algn="l">
              <a:lnSpc>
                <a:spcPts val="5240"/>
              </a:lnSpc>
            </a:pPr>
            <a:r>
              <a:rPr lang="en-US" sz="4000" b="1">
                <a:solidFill>
                  <a:srgbClr val="5188CC"/>
                </a:solidFill>
                <a:latin typeface="Akzidenz-Grotesk Heavy"/>
                <a:ea typeface="Akzidenz-Grotesk Heavy"/>
                <a:cs typeface="Akzidenz-Grotesk Heavy"/>
                <a:sym typeface="Akzidenz-Grotesk Heavy"/>
              </a:rPr>
              <a:t>Menu, Orders, and Sales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32898" y="-53601"/>
            <a:ext cx="8801417" cy="1604148"/>
            <a:chOff x="0" y="0"/>
            <a:chExt cx="2318069" cy="422492"/>
          </a:xfrm>
        </p:grpSpPr>
        <p:sp>
          <p:nvSpPr>
            <p:cNvPr id="3" name="Freeform 3"/>
            <p:cNvSpPr/>
            <p:nvPr/>
          </p:nvSpPr>
          <p:spPr>
            <a:xfrm>
              <a:off x="0" y="0"/>
              <a:ext cx="2318069" cy="422492"/>
            </a:xfrm>
            <a:custGeom>
              <a:avLst/>
              <a:gdLst/>
              <a:ahLst/>
              <a:cxnLst/>
              <a:rect l="l" t="t" r="r" b="b"/>
              <a:pathLst>
                <a:path w="2318069" h="422492">
                  <a:moveTo>
                    <a:pt x="51898" y="0"/>
                  </a:moveTo>
                  <a:lnTo>
                    <a:pt x="2266171" y="0"/>
                  </a:lnTo>
                  <a:cubicBezTo>
                    <a:pt x="2294833" y="0"/>
                    <a:pt x="2318069" y="23235"/>
                    <a:pt x="2318069" y="51898"/>
                  </a:cubicBezTo>
                  <a:lnTo>
                    <a:pt x="2318069" y="370594"/>
                  </a:lnTo>
                  <a:cubicBezTo>
                    <a:pt x="2318069" y="399256"/>
                    <a:pt x="2294833" y="422492"/>
                    <a:pt x="2266171" y="422492"/>
                  </a:cubicBezTo>
                  <a:lnTo>
                    <a:pt x="51898" y="422492"/>
                  </a:lnTo>
                  <a:cubicBezTo>
                    <a:pt x="23235" y="422492"/>
                    <a:pt x="0" y="399256"/>
                    <a:pt x="0" y="370594"/>
                  </a:cubicBezTo>
                  <a:lnTo>
                    <a:pt x="0" y="51898"/>
                  </a:lnTo>
                  <a:cubicBezTo>
                    <a:pt x="0" y="23235"/>
                    <a:pt x="23235" y="0"/>
                    <a:pt x="51898" y="0"/>
                  </a:cubicBezTo>
                  <a:close/>
                </a:path>
              </a:pathLst>
            </a:custGeom>
            <a:solidFill>
              <a:srgbClr val="E1EDFC"/>
            </a:solidFill>
            <a:ln cap="rnd">
              <a:noFill/>
              <a:prstDash val="solid"/>
              <a:round/>
            </a:ln>
          </p:spPr>
        </p:sp>
        <p:sp>
          <p:nvSpPr>
            <p:cNvPr id="4" name="TextBox 4"/>
            <p:cNvSpPr txBox="1"/>
            <p:nvPr/>
          </p:nvSpPr>
          <p:spPr>
            <a:xfrm>
              <a:off x="0" y="-95250"/>
              <a:ext cx="2318069" cy="517742"/>
            </a:xfrm>
            <a:prstGeom prst="rect">
              <a:avLst/>
            </a:prstGeom>
          </p:spPr>
          <p:txBody>
            <a:bodyPr lIns="50800" tIns="50800" rIns="50800" bIns="50800" rtlCol="0" anchor="ctr"/>
            <a:lstStyle/>
            <a:p>
              <a:pPr marL="0" lvl="0" indent="0" algn="ctr">
                <a:lnSpc>
                  <a:spcPts val="6720"/>
                </a:lnSpc>
                <a:spcBef>
                  <a:spcPct val="0"/>
                </a:spcBef>
              </a:pPr>
              <a:r>
                <a:rPr lang="en-US" sz="4800" b="1">
                  <a:solidFill>
                    <a:srgbClr val="3A577B"/>
                  </a:solidFill>
                  <a:latin typeface="Aileron Bold"/>
                  <a:ea typeface="Aileron Bold"/>
                  <a:cs typeface="Aileron Bold"/>
                  <a:sym typeface="Aileron Bold"/>
                </a:rPr>
                <a:t>Recommendations:</a:t>
              </a:r>
            </a:p>
          </p:txBody>
        </p:sp>
      </p:grpSp>
      <p:grpSp>
        <p:nvGrpSpPr>
          <p:cNvPr id="5" name="Group 5"/>
          <p:cNvGrpSpPr/>
          <p:nvPr/>
        </p:nvGrpSpPr>
        <p:grpSpPr>
          <a:xfrm>
            <a:off x="3252308" y="0"/>
            <a:ext cx="1496945" cy="1496945"/>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sp>
        <p:nvSpPr>
          <p:cNvPr id="8" name="Freeform 8"/>
          <p:cNvSpPr/>
          <p:nvPr/>
        </p:nvSpPr>
        <p:spPr>
          <a:xfrm>
            <a:off x="3588350" y="329820"/>
            <a:ext cx="824861" cy="837306"/>
          </a:xfrm>
          <a:custGeom>
            <a:avLst/>
            <a:gdLst/>
            <a:ahLst/>
            <a:cxnLst/>
            <a:rect l="l" t="t" r="r" b="b"/>
            <a:pathLst>
              <a:path w="824861" h="837306">
                <a:moveTo>
                  <a:pt x="0" y="0"/>
                </a:moveTo>
                <a:lnTo>
                  <a:pt x="824862" y="0"/>
                </a:lnTo>
                <a:lnTo>
                  <a:pt x="824862" y="837306"/>
                </a:lnTo>
                <a:lnTo>
                  <a:pt x="0" y="8373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12974419" y="8262256"/>
            <a:ext cx="3926649" cy="701607"/>
          </a:xfrm>
          <a:prstGeom prst="rect">
            <a:avLst/>
          </a:prstGeom>
        </p:spPr>
        <p:txBody>
          <a:bodyPr lIns="0" tIns="0" rIns="0" bIns="0" rtlCol="0" anchor="t">
            <a:spAutoFit/>
          </a:bodyPr>
          <a:lstStyle/>
          <a:p>
            <a:pPr algn="just">
              <a:lnSpc>
                <a:spcPts val="2800"/>
              </a:lnSpc>
            </a:pPr>
            <a:r>
              <a:rPr lang="en-US" sz="2000" b="1">
                <a:solidFill>
                  <a:srgbClr val="FFFFFF"/>
                </a:solidFill>
                <a:latin typeface="Aileron Bold"/>
                <a:ea typeface="Aileron Bold"/>
                <a:cs typeface="Aileron Bold"/>
                <a:sym typeface="Aileron Bold"/>
              </a:rPr>
              <a:t>Explain more about some global solutions to save the arctic here.</a:t>
            </a:r>
          </a:p>
        </p:txBody>
      </p:sp>
      <p:sp>
        <p:nvSpPr>
          <p:cNvPr id="10" name="TextBox 10"/>
          <p:cNvSpPr txBox="1"/>
          <p:nvPr/>
        </p:nvSpPr>
        <p:spPr>
          <a:xfrm>
            <a:off x="12974419" y="5825145"/>
            <a:ext cx="3926649" cy="701607"/>
          </a:xfrm>
          <a:prstGeom prst="rect">
            <a:avLst/>
          </a:prstGeom>
        </p:spPr>
        <p:txBody>
          <a:bodyPr lIns="0" tIns="0" rIns="0" bIns="0" rtlCol="0" anchor="t">
            <a:spAutoFit/>
          </a:bodyPr>
          <a:lstStyle/>
          <a:p>
            <a:pPr algn="just">
              <a:lnSpc>
                <a:spcPts val="2800"/>
              </a:lnSpc>
            </a:pPr>
            <a:r>
              <a:rPr lang="en-US" sz="2000" b="1">
                <a:solidFill>
                  <a:srgbClr val="FFFFFF"/>
                </a:solidFill>
                <a:latin typeface="Aileron Bold"/>
                <a:ea typeface="Aileron Bold"/>
                <a:cs typeface="Aileron Bold"/>
                <a:sym typeface="Aileron Bold"/>
              </a:rPr>
              <a:t>Explain more about some global solutions to save the arctic here.</a:t>
            </a:r>
          </a:p>
        </p:txBody>
      </p:sp>
      <p:sp>
        <p:nvSpPr>
          <p:cNvPr id="11" name="TextBox 11"/>
          <p:cNvSpPr txBox="1"/>
          <p:nvPr/>
        </p:nvSpPr>
        <p:spPr>
          <a:xfrm>
            <a:off x="0" y="3548483"/>
            <a:ext cx="18288000" cy="2729864"/>
          </a:xfrm>
          <a:prstGeom prst="rect">
            <a:avLst/>
          </a:prstGeom>
        </p:spPr>
        <p:txBody>
          <a:bodyPr lIns="0" tIns="0" rIns="0" bIns="0" rtlCol="0" anchor="t">
            <a:spAutoFit/>
          </a:bodyPr>
          <a:lstStyle/>
          <a:p>
            <a:pPr algn="ctr">
              <a:lnSpc>
                <a:spcPts val="5460"/>
              </a:lnSpc>
            </a:pPr>
            <a:r>
              <a:rPr lang="en-US" sz="3900" b="1">
                <a:solidFill>
                  <a:srgbClr val="5188CC"/>
                </a:solidFill>
                <a:latin typeface="Aileron Bold"/>
                <a:ea typeface="Aileron Bold"/>
                <a:cs typeface="Aileron Bold"/>
                <a:sym typeface="Aileron Bold"/>
              </a:rPr>
              <a:t>Focus on promoting best-sellers (Hamburger, Edamame, Korean Beef Bowl) through combos and upselling. Optimize pricing &amp; menu by reviewing underperforming items. Introduce time-based promotions to boost sales during off-peak hours. Expand popular categories to attract more customers.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57442" y="2618853"/>
            <a:ext cx="7956647" cy="4763733"/>
            <a:chOff x="0" y="0"/>
            <a:chExt cx="2095578" cy="1254646"/>
          </a:xfrm>
        </p:grpSpPr>
        <p:sp>
          <p:nvSpPr>
            <p:cNvPr id="3" name="Freeform 3"/>
            <p:cNvSpPr/>
            <p:nvPr/>
          </p:nvSpPr>
          <p:spPr>
            <a:xfrm>
              <a:off x="0" y="0"/>
              <a:ext cx="2095578" cy="1254646"/>
            </a:xfrm>
            <a:custGeom>
              <a:avLst/>
              <a:gdLst/>
              <a:ahLst/>
              <a:cxnLst/>
              <a:rect l="l" t="t" r="r" b="b"/>
              <a:pathLst>
                <a:path w="2095578" h="1254646">
                  <a:moveTo>
                    <a:pt x="71030" y="0"/>
                  </a:moveTo>
                  <a:lnTo>
                    <a:pt x="2024548" y="0"/>
                  </a:lnTo>
                  <a:cubicBezTo>
                    <a:pt x="2063777" y="0"/>
                    <a:pt x="2095578" y="31801"/>
                    <a:pt x="2095578" y="71030"/>
                  </a:cubicBezTo>
                  <a:lnTo>
                    <a:pt x="2095578" y="1183616"/>
                  </a:lnTo>
                  <a:cubicBezTo>
                    <a:pt x="2095578" y="1202454"/>
                    <a:pt x="2088094" y="1220521"/>
                    <a:pt x="2074774" y="1233841"/>
                  </a:cubicBezTo>
                  <a:cubicBezTo>
                    <a:pt x="2061453" y="1247162"/>
                    <a:pt x="2043386" y="1254646"/>
                    <a:pt x="2024548" y="1254646"/>
                  </a:cubicBezTo>
                  <a:lnTo>
                    <a:pt x="71030" y="1254646"/>
                  </a:lnTo>
                  <a:cubicBezTo>
                    <a:pt x="31801" y="1254646"/>
                    <a:pt x="0" y="1222844"/>
                    <a:pt x="0" y="1183616"/>
                  </a:cubicBezTo>
                  <a:lnTo>
                    <a:pt x="0" y="71030"/>
                  </a:lnTo>
                  <a:cubicBezTo>
                    <a:pt x="0" y="52192"/>
                    <a:pt x="7483" y="34125"/>
                    <a:pt x="20804" y="20804"/>
                  </a:cubicBezTo>
                  <a:cubicBezTo>
                    <a:pt x="34125" y="7483"/>
                    <a:pt x="52192" y="0"/>
                    <a:pt x="71030" y="0"/>
                  </a:cubicBezTo>
                  <a:close/>
                </a:path>
              </a:pathLst>
            </a:custGeom>
            <a:solidFill>
              <a:srgbClr val="E1EDFC"/>
            </a:solidFill>
          </p:spPr>
        </p:sp>
        <p:sp>
          <p:nvSpPr>
            <p:cNvPr id="4" name="TextBox 4"/>
            <p:cNvSpPr txBox="1"/>
            <p:nvPr/>
          </p:nvSpPr>
          <p:spPr>
            <a:xfrm>
              <a:off x="0" y="-47625"/>
              <a:ext cx="2095578" cy="1302271"/>
            </a:xfrm>
            <a:prstGeom prst="rect">
              <a:avLst/>
            </a:prstGeom>
          </p:spPr>
          <p:txBody>
            <a:bodyPr lIns="50800" tIns="50800" rIns="50800" bIns="50800" rtlCol="0" anchor="ctr"/>
            <a:lstStyle/>
            <a:p>
              <a:pPr algn="ctr">
                <a:lnSpc>
                  <a:spcPts val="2800"/>
                </a:lnSpc>
              </a:pPr>
              <a:endParaRPr/>
            </a:p>
          </p:txBody>
        </p:sp>
      </p:grpSp>
      <p:grpSp>
        <p:nvGrpSpPr>
          <p:cNvPr id="5" name="Group 5"/>
          <p:cNvGrpSpPr/>
          <p:nvPr/>
        </p:nvGrpSpPr>
        <p:grpSpPr>
          <a:xfrm>
            <a:off x="2199750" y="2377534"/>
            <a:ext cx="5246370" cy="524637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a:stretch>
            </a:blipFill>
          </p:spPr>
        </p:sp>
      </p:grpSp>
      <p:grpSp>
        <p:nvGrpSpPr>
          <p:cNvPr id="7" name="Group 7"/>
          <p:cNvGrpSpPr/>
          <p:nvPr/>
        </p:nvGrpSpPr>
        <p:grpSpPr>
          <a:xfrm>
            <a:off x="7446120" y="2771253"/>
            <a:ext cx="5333462" cy="1011608"/>
            <a:chOff x="0" y="0"/>
            <a:chExt cx="1404698" cy="266432"/>
          </a:xfrm>
        </p:grpSpPr>
        <p:sp>
          <p:nvSpPr>
            <p:cNvPr id="8" name="Freeform 8"/>
            <p:cNvSpPr/>
            <p:nvPr/>
          </p:nvSpPr>
          <p:spPr>
            <a:xfrm>
              <a:off x="0" y="0"/>
              <a:ext cx="1404698" cy="266432"/>
            </a:xfrm>
            <a:custGeom>
              <a:avLst/>
              <a:gdLst/>
              <a:ahLst/>
              <a:cxnLst/>
              <a:rect l="l" t="t" r="r" b="b"/>
              <a:pathLst>
                <a:path w="1404698" h="266432">
                  <a:moveTo>
                    <a:pt x="0" y="0"/>
                  </a:moveTo>
                  <a:lnTo>
                    <a:pt x="1404698" y="0"/>
                  </a:lnTo>
                  <a:lnTo>
                    <a:pt x="1404698" y="266432"/>
                  </a:lnTo>
                  <a:lnTo>
                    <a:pt x="0" y="266432"/>
                  </a:lnTo>
                  <a:close/>
                </a:path>
              </a:pathLst>
            </a:custGeom>
            <a:solidFill>
              <a:srgbClr val="E1EDFC"/>
            </a:solidFill>
          </p:spPr>
        </p:sp>
        <p:sp>
          <p:nvSpPr>
            <p:cNvPr id="9" name="TextBox 9"/>
            <p:cNvSpPr txBox="1"/>
            <p:nvPr/>
          </p:nvSpPr>
          <p:spPr>
            <a:xfrm>
              <a:off x="0" y="-104775"/>
              <a:ext cx="1404698" cy="371207"/>
            </a:xfrm>
            <a:prstGeom prst="rect">
              <a:avLst/>
            </a:prstGeom>
          </p:spPr>
          <p:txBody>
            <a:bodyPr lIns="50800" tIns="50800" rIns="50800" bIns="50800" rtlCol="0" anchor="ctr"/>
            <a:lstStyle/>
            <a:p>
              <a:pPr algn="ctr">
                <a:lnSpc>
                  <a:spcPts val="7139"/>
                </a:lnSpc>
              </a:pPr>
              <a:r>
                <a:rPr lang="en-US" sz="5100" b="1">
                  <a:solidFill>
                    <a:srgbClr val="3A577B"/>
                  </a:solidFill>
                  <a:latin typeface="Aileron Bold"/>
                  <a:ea typeface="Aileron Bold"/>
                  <a:cs typeface="Aileron Bold"/>
                  <a:sym typeface="Aileron Bold"/>
                </a:rPr>
                <a:t>THANK YOU !</a:t>
              </a:r>
            </a:p>
          </p:txBody>
        </p:sp>
      </p:grpSp>
      <p:grpSp>
        <p:nvGrpSpPr>
          <p:cNvPr id="10" name="Group 10"/>
          <p:cNvGrpSpPr/>
          <p:nvPr/>
        </p:nvGrpSpPr>
        <p:grpSpPr>
          <a:xfrm>
            <a:off x="7680627" y="3782861"/>
            <a:ext cx="5333462" cy="1014833"/>
            <a:chOff x="0" y="0"/>
            <a:chExt cx="1404698" cy="267281"/>
          </a:xfrm>
        </p:grpSpPr>
        <p:sp>
          <p:nvSpPr>
            <p:cNvPr id="11" name="Freeform 11"/>
            <p:cNvSpPr/>
            <p:nvPr/>
          </p:nvSpPr>
          <p:spPr>
            <a:xfrm>
              <a:off x="0" y="0"/>
              <a:ext cx="1404698" cy="267281"/>
            </a:xfrm>
            <a:custGeom>
              <a:avLst/>
              <a:gdLst/>
              <a:ahLst/>
              <a:cxnLst/>
              <a:rect l="l" t="t" r="r" b="b"/>
              <a:pathLst>
                <a:path w="1404698" h="267281">
                  <a:moveTo>
                    <a:pt x="0" y="0"/>
                  </a:moveTo>
                  <a:lnTo>
                    <a:pt x="1404698" y="0"/>
                  </a:lnTo>
                  <a:lnTo>
                    <a:pt x="1404698" y="267281"/>
                  </a:lnTo>
                  <a:lnTo>
                    <a:pt x="0" y="267281"/>
                  </a:lnTo>
                  <a:close/>
                </a:path>
              </a:pathLst>
            </a:custGeom>
            <a:solidFill>
              <a:srgbClr val="E1EDFC"/>
            </a:solidFill>
          </p:spPr>
        </p:sp>
        <p:sp>
          <p:nvSpPr>
            <p:cNvPr id="12" name="TextBox 12"/>
            <p:cNvSpPr txBox="1"/>
            <p:nvPr/>
          </p:nvSpPr>
          <p:spPr>
            <a:xfrm>
              <a:off x="0" y="-47625"/>
              <a:ext cx="1404698" cy="314906"/>
            </a:xfrm>
            <a:prstGeom prst="rect">
              <a:avLst/>
            </a:prstGeom>
          </p:spPr>
          <p:txBody>
            <a:bodyPr lIns="50800" tIns="50800" rIns="50800" bIns="50800" rtlCol="0" anchor="ctr"/>
            <a:lstStyle/>
            <a:p>
              <a:pPr algn="ctr">
                <a:lnSpc>
                  <a:spcPts val="3780"/>
                </a:lnSpc>
              </a:pPr>
              <a:r>
                <a:rPr lang="en-US" sz="2700" b="1">
                  <a:solidFill>
                    <a:srgbClr val="3A577B"/>
                  </a:solidFill>
                  <a:latin typeface="Aileron Bold"/>
                  <a:ea typeface="Aileron Bold"/>
                  <a:cs typeface="Aileron Bold"/>
                  <a:sym typeface="Aileron Bold"/>
                </a:rPr>
                <a:t>for watching this presentation</a:t>
              </a:r>
            </a:p>
          </p:txBody>
        </p:sp>
      </p:grpSp>
      <p:grpSp>
        <p:nvGrpSpPr>
          <p:cNvPr id="13" name="Group 13"/>
          <p:cNvGrpSpPr/>
          <p:nvPr/>
        </p:nvGrpSpPr>
        <p:grpSpPr>
          <a:xfrm>
            <a:off x="7680627" y="4543727"/>
            <a:ext cx="5333462" cy="2443814"/>
            <a:chOff x="0" y="0"/>
            <a:chExt cx="1404698" cy="643638"/>
          </a:xfrm>
        </p:grpSpPr>
        <p:sp>
          <p:nvSpPr>
            <p:cNvPr id="14" name="Freeform 14"/>
            <p:cNvSpPr/>
            <p:nvPr/>
          </p:nvSpPr>
          <p:spPr>
            <a:xfrm>
              <a:off x="0" y="0"/>
              <a:ext cx="1404698" cy="643638"/>
            </a:xfrm>
            <a:custGeom>
              <a:avLst/>
              <a:gdLst/>
              <a:ahLst/>
              <a:cxnLst/>
              <a:rect l="l" t="t" r="r" b="b"/>
              <a:pathLst>
                <a:path w="1404698" h="643638">
                  <a:moveTo>
                    <a:pt x="0" y="0"/>
                  </a:moveTo>
                  <a:lnTo>
                    <a:pt x="1404698" y="0"/>
                  </a:lnTo>
                  <a:lnTo>
                    <a:pt x="1404698" y="643638"/>
                  </a:lnTo>
                  <a:lnTo>
                    <a:pt x="0" y="643638"/>
                  </a:lnTo>
                  <a:close/>
                </a:path>
              </a:pathLst>
            </a:custGeom>
            <a:solidFill>
              <a:srgbClr val="E1EDFC"/>
            </a:solidFill>
          </p:spPr>
        </p:sp>
        <p:sp>
          <p:nvSpPr>
            <p:cNvPr id="15" name="TextBox 15"/>
            <p:cNvSpPr txBox="1"/>
            <p:nvPr/>
          </p:nvSpPr>
          <p:spPr>
            <a:xfrm>
              <a:off x="0" y="-152400"/>
              <a:ext cx="1404698" cy="796038"/>
            </a:xfrm>
            <a:prstGeom prst="rect">
              <a:avLst/>
            </a:prstGeom>
          </p:spPr>
          <p:txBody>
            <a:bodyPr lIns="25400" tIns="25400" rIns="25400" bIns="25400" rtlCol="0" anchor="ctr"/>
            <a:lstStyle/>
            <a:p>
              <a:pPr algn="l">
                <a:lnSpc>
                  <a:spcPts val="5440"/>
                </a:lnSpc>
              </a:pPr>
              <a:r>
                <a:rPr lang="en-US" sz="3200" b="1">
                  <a:solidFill>
                    <a:srgbClr val="3A577B"/>
                  </a:solidFill>
                  <a:latin typeface="Aileron Bold"/>
                  <a:ea typeface="Aileron Bold"/>
                  <a:cs typeface="Aileron Bold"/>
                  <a:sym typeface="Aileron Bold"/>
                </a:rPr>
                <a:t>   Avishek Paswan</a:t>
              </a:r>
            </a:p>
            <a:p>
              <a:pPr marL="518175" lvl="1" indent="-259087" algn="l">
                <a:lnSpc>
                  <a:spcPts val="4080"/>
                </a:lnSpc>
                <a:buFont typeface="Arial"/>
                <a:buChar char="•"/>
              </a:pPr>
              <a:r>
                <a:rPr lang="en-US" sz="2400" b="1">
                  <a:solidFill>
                    <a:srgbClr val="3A577B"/>
                  </a:solidFill>
                  <a:latin typeface="Aileron Bold"/>
                  <a:ea typeface="Aileron Bold"/>
                  <a:cs typeface="Aileron Bold"/>
                  <a:sym typeface="Aileron Bold"/>
                </a:rPr>
                <a:t>         7029689216</a:t>
              </a:r>
            </a:p>
            <a:p>
              <a:pPr marL="518175" lvl="1" indent="-259087" algn="l">
                <a:lnSpc>
                  <a:spcPts val="4080"/>
                </a:lnSpc>
                <a:buFont typeface="Arial"/>
                <a:buChar char="•"/>
              </a:pPr>
              <a:r>
                <a:rPr lang="en-US" sz="2400" b="1">
                  <a:solidFill>
                    <a:srgbClr val="3A577B"/>
                  </a:solidFill>
                  <a:latin typeface="Aileron Bold"/>
                  <a:ea typeface="Aileron Bold"/>
                  <a:cs typeface="Aileron Bold"/>
                  <a:sym typeface="Aileron Bold"/>
                </a:rPr>
                <a:t>         paswanaman43@gmail.com</a:t>
              </a:r>
            </a:p>
          </p:txBody>
        </p:sp>
      </p:grpSp>
      <p:sp>
        <p:nvSpPr>
          <p:cNvPr id="16" name="Freeform 16"/>
          <p:cNvSpPr/>
          <p:nvPr/>
        </p:nvSpPr>
        <p:spPr>
          <a:xfrm>
            <a:off x="8177725" y="5438212"/>
            <a:ext cx="398753" cy="398753"/>
          </a:xfrm>
          <a:custGeom>
            <a:avLst/>
            <a:gdLst/>
            <a:ahLst/>
            <a:cxnLst/>
            <a:rect l="l" t="t" r="r" b="b"/>
            <a:pathLst>
              <a:path w="398753" h="398753">
                <a:moveTo>
                  <a:pt x="0" y="0"/>
                </a:moveTo>
                <a:lnTo>
                  <a:pt x="398753" y="0"/>
                </a:lnTo>
                <a:lnTo>
                  <a:pt x="398753" y="398753"/>
                </a:lnTo>
                <a:lnTo>
                  <a:pt x="0" y="3987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Freeform 17"/>
          <p:cNvSpPr/>
          <p:nvPr/>
        </p:nvSpPr>
        <p:spPr>
          <a:xfrm>
            <a:off x="8123506" y="6063932"/>
            <a:ext cx="507189" cy="284420"/>
          </a:xfrm>
          <a:custGeom>
            <a:avLst/>
            <a:gdLst/>
            <a:ahLst/>
            <a:cxnLst/>
            <a:rect l="l" t="t" r="r" b="b"/>
            <a:pathLst>
              <a:path w="507189" h="304314">
                <a:moveTo>
                  <a:pt x="0" y="0"/>
                </a:moveTo>
                <a:lnTo>
                  <a:pt x="507189" y="0"/>
                </a:lnTo>
                <a:lnTo>
                  <a:pt x="507189" y="304314"/>
                </a:lnTo>
                <a:lnTo>
                  <a:pt x="0" y="30431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734028" y="6733028"/>
            <a:ext cx="5050544" cy="5050544"/>
          </a:xfrm>
          <a:custGeom>
            <a:avLst/>
            <a:gdLst/>
            <a:ahLst/>
            <a:cxnLst/>
            <a:rect l="l" t="t" r="r" b="b"/>
            <a:pathLst>
              <a:path w="5050544" h="5050544">
                <a:moveTo>
                  <a:pt x="0" y="0"/>
                </a:moveTo>
                <a:lnTo>
                  <a:pt x="5050544" y="0"/>
                </a:lnTo>
                <a:lnTo>
                  <a:pt x="5050544" y="5050544"/>
                </a:lnTo>
                <a:lnTo>
                  <a:pt x="0" y="5050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4392170"/>
            <a:ext cx="5650143" cy="5894830"/>
            <a:chOff x="0" y="0"/>
            <a:chExt cx="1488104" cy="1552548"/>
          </a:xfrm>
        </p:grpSpPr>
        <p:sp>
          <p:nvSpPr>
            <p:cNvPr id="4" name="Freeform 4"/>
            <p:cNvSpPr/>
            <p:nvPr/>
          </p:nvSpPr>
          <p:spPr>
            <a:xfrm>
              <a:off x="0" y="0"/>
              <a:ext cx="1488104" cy="1552548"/>
            </a:xfrm>
            <a:custGeom>
              <a:avLst/>
              <a:gdLst/>
              <a:ahLst/>
              <a:cxnLst/>
              <a:rect l="l" t="t" r="r" b="b"/>
              <a:pathLst>
                <a:path w="1488104" h="1552548">
                  <a:moveTo>
                    <a:pt x="0" y="0"/>
                  </a:moveTo>
                  <a:lnTo>
                    <a:pt x="1488104" y="0"/>
                  </a:lnTo>
                  <a:lnTo>
                    <a:pt x="1488104" y="1552548"/>
                  </a:lnTo>
                  <a:lnTo>
                    <a:pt x="0" y="1552548"/>
                  </a:lnTo>
                  <a:close/>
                </a:path>
              </a:pathLst>
            </a:custGeom>
            <a:solidFill>
              <a:srgbClr val="E1EDFC"/>
            </a:solidFill>
          </p:spPr>
        </p:sp>
        <p:sp>
          <p:nvSpPr>
            <p:cNvPr id="5" name="TextBox 5"/>
            <p:cNvSpPr txBox="1"/>
            <p:nvPr/>
          </p:nvSpPr>
          <p:spPr>
            <a:xfrm>
              <a:off x="0" y="-47625"/>
              <a:ext cx="1488104" cy="1600173"/>
            </a:xfrm>
            <a:prstGeom prst="rect">
              <a:avLst/>
            </a:prstGeom>
          </p:spPr>
          <p:txBody>
            <a:bodyPr lIns="50800" tIns="50800" rIns="50800" bIns="50800" rtlCol="0" anchor="ctr"/>
            <a:lstStyle/>
            <a:p>
              <a:pPr algn="ctr">
                <a:lnSpc>
                  <a:spcPts val="2800"/>
                </a:lnSpc>
              </a:pPr>
              <a:endParaRPr/>
            </a:p>
          </p:txBody>
        </p:sp>
      </p:grpSp>
      <p:grpSp>
        <p:nvGrpSpPr>
          <p:cNvPr id="6" name="Group 6"/>
          <p:cNvGrpSpPr/>
          <p:nvPr/>
        </p:nvGrpSpPr>
        <p:grpSpPr>
          <a:xfrm>
            <a:off x="1028700" y="1689442"/>
            <a:ext cx="5650143" cy="565014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40702" r="-40702"/>
              </a:stretch>
            </a:blipFill>
          </p:spPr>
        </p:sp>
      </p:grpSp>
      <p:grpSp>
        <p:nvGrpSpPr>
          <p:cNvPr id="8" name="Group 8"/>
          <p:cNvGrpSpPr/>
          <p:nvPr/>
        </p:nvGrpSpPr>
        <p:grpSpPr>
          <a:xfrm>
            <a:off x="4648406" y="1028700"/>
            <a:ext cx="1858734" cy="185873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sp>
        <p:nvSpPr>
          <p:cNvPr id="11" name="Freeform 11"/>
          <p:cNvSpPr/>
          <p:nvPr/>
        </p:nvSpPr>
        <p:spPr>
          <a:xfrm>
            <a:off x="5277754" y="1509529"/>
            <a:ext cx="600038" cy="897076"/>
          </a:xfrm>
          <a:custGeom>
            <a:avLst/>
            <a:gdLst/>
            <a:ahLst/>
            <a:cxnLst/>
            <a:rect l="l" t="t" r="r" b="b"/>
            <a:pathLst>
              <a:path w="600038" h="897076">
                <a:moveTo>
                  <a:pt x="0" y="0"/>
                </a:moveTo>
                <a:lnTo>
                  <a:pt x="600038" y="0"/>
                </a:lnTo>
                <a:lnTo>
                  <a:pt x="600038" y="897076"/>
                </a:lnTo>
                <a:lnTo>
                  <a:pt x="0" y="8970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Freeform 12"/>
          <p:cNvSpPr/>
          <p:nvPr/>
        </p:nvSpPr>
        <p:spPr>
          <a:xfrm>
            <a:off x="7558327" y="7453986"/>
            <a:ext cx="2763919" cy="882511"/>
          </a:xfrm>
          <a:custGeom>
            <a:avLst/>
            <a:gdLst/>
            <a:ahLst/>
            <a:cxnLst/>
            <a:rect l="l" t="t" r="r" b="b"/>
            <a:pathLst>
              <a:path w="2763919" h="882511">
                <a:moveTo>
                  <a:pt x="0" y="0"/>
                </a:moveTo>
                <a:lnTo>
                  <a:pt x="2763918" y="0"/>
                </a:lnTo>
                <a:lnTo>
                  <a:pt x="2763918" y="882511"/>
                </a:lnTo>
                <a:lnTo>
                  <a:pt x="0" y="88251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3" name="Freeform 13"/>
          <p:cNvSpPr/>
          <p:nvPr/>
        </p:nvSpPr>
        <p:spPr>
          <a:xfrm>
            <a:off x="10731524" y="7665975"/>
            <a:ext cx="1483489" cy="458533"/>
          </a:xfrm>
          <a:custGeom>
            <a:avLst/>
            <a:gdLst/>
            <a:ahLst/>
            <a:cxnLst/>
            <a:rect l="l" t="t" r="r" b="b"/>
            <a:pathLst>
              <a:path w="1483489" h="458533">
                <a:moveTo>
                  <a:pt x="0" y="0"/>
                </a:moveTo>
                <a:lnTo>
                  <a:pt x="1483490" y="0"/>
                </a:lnTo>
                <a:lnTo>
                  <a:pt x="1483490" y="458533"/>
                </a:lnTo>
                <a:lnTo>
                  <a:pt x="0" y="45853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4" name="Freeform 14"/>
          <p:cNvSpPr/>
          <p:nvPr/>
        </p:nvSpPr>
        <p:spPr>
          <a:xfrm>
            <a:off x="16264511" y="5348601"/>
            <a:ext cx="1025128" cy="1025128"/>
          </a:xfrm>
          <a:custGeom>
            <a:avLst/>
            <a:gdLst/>
            <a:ahLst/>
            <a:cxnLst/>
            <a:rect l="l" t="t" r="r" b="b"/>
            <a:pathLst>
              <a:path w="1025128" h="1025128">
                <a:moveTo>
                  <a:pt x="0" y="0"/>
                </a:moveTo>
                <a:lnTo>
                  <a:pt x="1025128" y="0"/>
                </a:lnTo>
                <a:lnTo>
                  <a:pt x="1025128" y="1025127"/>
                </a:lnTo>
                <a:lnTo>
                  <a:pt x="0" y="10251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7558327" y="4354070"/>
            <a:ext cx="7829884" cy="1934843"/>
          </a:xfrm>
          <a:prstGeom prst="rect">
            <a:avLst/>
          </a:prstGeom>
        </p:spPr>
        <p:txBody>
          <a:bodyPr lIns="0" tIns="0" rIns="0" bIns="0" rtlCol="0" anchor="t">
            <a:spAutoFit/>
          </a:bodyPr>
          <a:lstStyle/>
          <a:p>
            <a:pPr algn="just">
              <a:lnSpc>
                <a:spcPts val="3080"/>
              </a:lnSpc>
            </a:pPr>
            <a:r>
              <a:rPr lang="en-US" sz="2200" b="1">
                <a:solidFill>
                  <a:srgbClr val="5188CC"/>
                </a:solidFill>
                <a:latin typeface="Aileron Bold"/>
                <a:ea typeface="Aileron Bold"/>
                <a:cs typeface="Aileron Bold"/>
                <a:sym typeface="Aileron Bold"/>
              </a:rPr>
              <a:t>This dataset contains restaurant transaction data, including menu details and order records. It helps analyze sales trends, popular items, and peak ordering times. Ideal for business insights, pricing strategies, and customer preferences analysis. </a:t>
            </a:r>
          </a:p>
        </p:txBody>
      </p:sp>
      <p:sp>
        <p:nvSpPr>
          <p:cNvPr id="16" name="TextBox 16"/>
          <p:cNvSpPr txBox="1"/>
          <p:nvPr/>
        </p:nvSpPr>
        <p:spPr>
          <a:xfrm>
            <a:off x="7558327" y="3136568"/>
            <a:ext cx="4904983" cy="1080036"/>
          </a:xfrm>
          <a:prstGeom prst="rect">
            <a:avLst/>
          </a:prstGeom>
        </p:spPr>
        <p:txBody>
          <a:bodyPr lIns="0" tIns="0" rIns="0" bIns="0" rtlCol="0" anchor="t">
            <a:spAutoFit/>
          </a:bodyPr>
          <a:lstStyle/>
          <a:p>
            <a:pPr algn="l">
              <a:lnSpc>
                <a:spcPts val="7619"/>
              </a:lnSpc>
            </a:pPr>
            <a:r>
              <a:rPr lang="en-US" sz="5999" b="1">
                <a:solidFill>
                  <a:srgbClr val="0E2F5F"/>
                </a:solidFill>
                <a:latin typeface="Akzidenz-Grotesk Heavy"/>
                <a:ea typeface="Akzidenz-Grotesk Heavy"/>
                <a:cs typeface="Akzidenz-Grotesk Heavy"/>
                <a:sym typeface="Akzidenz-Grotesk Heavy"/>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848550" y="2782372"/>
            <a:ext cx="4829892" cy="5894830"/>
            <a:chOff x="0" y="0"/>
            <a:chExt cx="1272070" cy="1552548"/>
          </a:xfrm>
        </p:grpSpPr>
        <p:sp>
          <p:nvSpPr>
            <p:cNvPr id="3" name="Freeform 3"/>
            <p:cNvSpPr/>
            <p:nvPr/>
          </p:nvSpPr>
          <p:spPr>
            <a:xfrm>
              <a:off x="0" y="0"/>
              <a:ext cx="1272070" cy="1552548"/>
            </a:xfrm>
            <a:custGeom>
              <a:avLst/>
              <a:gdLst/>
              <a:ahLst/>
              <a:cxnLst/>
              <a:rect l="l" t="t" r="r" b="b"/>
              <a:pathLst>
                <a:path w="1272070" h="1552548">
                  <a:moveTo>
                    <a:pt x="94572" y="0"/>
                  </a:moveTo>
                  <a:lnTo>
                    <a:pt x="1177498" y="0"/>
                  </a:lnTo>
                  <a:cubicBezTo>
                    <a:pt x="1229729" y="0"/>
                    <a:pt x="1272070" y="42341"/>
                    <a:pt x="1272070" y="94572"/>
                  </a:cubicBezTo>
                  <a:lnTo>
                    <a:pt x="1272070" y="1457976"/>
                  </a:lnTo>
                  <a:cubicBezTo>
                    <a:pt x="1272070" y="1483058"/>
                    <a:pt x="1262106" y="1507113"/>
                    <a:pt x="1244371" y="1524848"/>
                  </a:cubicBezTo>
                  <a:cubicBezTo>
                    <a:pt x="1226635" y="1542584"/>
                    <a:pt x="1202580" y="1552548"/>
                    <a:pt x="1177498" y="1552548"/>
                  </a:cubicBezTo>
                  <a:lnTo>
                    <a:pt x="94572" y="1552548"/>
                  </a:lnTo>
                  <a:cubicBezTo>
                    <a:pt x="69490" y="1552548"/>
                    <a:pt x="45435" y="1542584"/>
                    <a:pt x="27700" y="1524848"/>
                  </a:cubicBezTo>
                  <a:cubicBezTo>
                    <a:pt x="9964" y="1507113"/>
                    <a:pt x="0" y="1483058"/>
                    <a:pt x="0" y="1457976"/>
                  </a:cubicBezTo>
                  <a:lnTo>
                    <a:pt x="0" y="94572"/>
                  </a:lnTo>
                  <a:cubicBezTo>
                    <a:pt x="0" y="69490"/>
                    <a:pt x="9964" y="45435"/>
                    <a:pt x="27700" y="27700"/>
                  </a:cubicBezTo>
                  <a:cubicBezTo>
                    <a:pt x="45435" y="9964"/>
                    <a:pt x="69490" y="0"/>
                    <a:pt x="94572" y="0"/>
                  </a:cubicBezTo>
                  <a:close/>
                </a:path>
              </a:pathLst>
            </a:custGeom>
            <a:solidFill>
              <a:srgbClr val="E1EDFC"/>
            </a:solidFill>
          </p:spPr>
        </p:sp>
        <p:sp>
          <p:nvSpPr>
            <p:cNvPr id="4" name="TextBox 4"/>
            <p:cNvSpPr txBox="1"/>
            <p:nvPr/>
          </p:nvSpPr>
          <p:spPr>
            <a:xfrm>
              <a:off x="0" y="-47625"/>
              <a:ext cx="1272070" cy="1600173"/>
            </a:xfrm>
            <a:prstGeom prst="rect">
              <a:avLst/>
            </a:prstGeom>
          </p:spPr>
          <p:txBody>
            <a:bodyPr lIns="50800" tIns="50800" rIns="50800" bIns="50800" rtlCol="0" anchor="ctr"/>
            <a:lstStyle/>
            <a:p>
              <a:pPr algn="ctr">
                <a:lnSpc>
                  <a:spcPts val="2800"/>
                </a:lnSpc>
              </a:pPr>
              <a:endParaRPr/>
            </a:p>
          </p:txBody>
        </p:sp>
      </p:grpSp>
      <p:grpSp>
        <p:nvGrpSpPr>
          <p:cNvPr id="5" name="Group 5"/>
          <p:cNvGrpSpPr/>
          <p:nvPr/>
        </p:nvGrpSpPr>
        <p:grpSpPr>
          <a:xfrm>
            <a:off x="9144000" y="6544082"/>
            <a:ext cx="8730068" cy="3510110"/>
            <a:chOff x="0" y="0"/>
            <a:chExt cx="1352516" cy="543808"/>
          </a:xfrm>
        </p:grpSpPr>
        <p:sp>
          <p:nvSpPr>
            <p:cNvPr id="6" name="Freeform 6"/>
            <p:cNvSpPr/>
            <p:nvPr/>
          </p:nvSpPr>
          <p:spPr>
            <a:xfrm>
              <a:off x="0" y="0"/>
              <a:ext cx="1352516" cy="543808"/>
            </a:xfrm>
            <a:custGeom>
              <a:avLst/>
              <a:gdLst/>
              <a:ahLst/>
              <a:cxnLst/>
              <a:rect l="l" t="t" r="r" b="b"/>
              <a:pathLst>
                <a:path w="1352516" h="543808">
                  <a:moveTo>
                    <a:pt x="14189" y="0"/>
                  </a:moveTo>
                  <a:lnTo>
                    <a:pt x="1338327" y="0"/>
                  </a:lnTo>
                  <a:cubicBezTo>
                    <a:pt x="1346163" y="0"/>
                    <a:pt x="1352516" y="6353"/>
                    <a:pt x="1352516" y="14189"/>
                  </a:cubicBezTo>
                  <a:lnTo>
                    <a:pt x="1352516" y="529619"/>
                  </a:lnTo>
                  <a:cubicBezTo>
                    <a:pt x="1352516" y="537455"/>
                    <a:pt x="1346163" y="543808"/>
                    <a:pt x="1338327" y="543808"/>
                  </a:cubicBezTo>
                  <a:lnTo>
                    <a:pt x="14189" y="543808"/>
                  </a:lnTo>
                  <a:cubicBezTo>
                    <a:pt x="6353" y="543808"/>
                    <a:pt x="0" y="537455"/>
                    <a:pt x="0" y="529619"/>
                  </a:cubicBezTo>
                  <a:lnTo>
                    <a:pt x="0" y="14189"/>
                  </a:lnTo>
                  <a:cubicBezTo>
                    <a:pt x="0" y="6353"/>
                    <a:pt x="6353" y="0"/>
                    <a:pt x="14189" y="0"/>
                  </a:cubicBezTo>
                  <a:close/>
                </a:path>
              </a:pathLst>
            </a:custGeom>
            <a:blipFill>
              <a:blip r:embed="rId2"/>
              <a:stretch>
                <a:fillRect t="-16668" b="-16668"/>
              </a:stretch>
            </a:blipFill>
          </p:spPr>
        </p:sp>
      </p:grpSp>
      <p:sp>
        <p:nvSpPr>
          <p:cNvPr id="7" name="Freeform 7"/>
          <p:cNvSpPr/>
          <p:nvPr/>
        </p:nvSpPr>
        <p:spPr>
          <a:xfrm>
            <a:off x="1332227" y="9579715"/>
            <a:ext cx="585116" cy="474476"/>
          </a:xfrm>
          <a:custGeom>
            <a:avLst/>
            <a:gdLst/>
            <a:ahLst/>
            <a:cxnLst/>
            <a:rect l="l" t="t" r="r" b="b"/>
            <a:pathLst>
              <a:path w="585116" h="474476">
                <a:moveTo>
                  <a:pt x="0" y="0"/>
                </a:moveTo>
                <a:lnTo>
                  <a:pt x="585116" y="0"/>
                </a:lnTo>
                <a:lnTo>
                  <a:pt x="585116" y="474477"/>
                </a:lnTo>
                <a:lnTo>
                  <a:pt x="0" y="474477"/>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8" name="Freeform 8"/>
          <p:cNvSpPr/>
          <p:nvPr/>
        </p:nvSpPr>
        <p:spPr>
          <a:xfrm>
            <a:off x="14848550" y="1944578"/>
            <a:ext cx="1226460" cy="379088"/>
          </a:xfrm>
          <a:custGeom>
            <a:avLst/>
            <a:gdLst/>
            <a:ahLst/>
            <a:cxnLst/>
            <a:rect l="l" t="t" r="r" b="b"/>
            <a:pathLst>
              <a:path w="1226460" h="379088">
                <a:moveTo>
                  <a:pt x="0" y="0"/>
                </a:moveTo>
                <a:lnTo>
                  <a:pt x="1226460" y="0"/>
                </a:lnTo>
                <a:lnTo>
                  <a:pt x="1226460" y="379087"/>
                </a:lnTo>
                <a:lnTo>
                  <a:pt x="0" y="37908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a:off x="16298985" y="1028700"/>
            <a:ext cx="960315" cy="960315"/>
          </a:xfrm>
          <a:custGeom>
            <a:avLst/>
            <a:gdLst/>
            <a:ahLst/>
            <a:cxnLst/>
            <a:rect l="l" t="t" r="r" b="b"/>
            <a:pathLst>
              <a:path w="960315" h="960315">
                <a:moveTo>
                  <a:pt x="0" y="0"/>
                </a:moveTo>
                <a:lnTo>
                  <a:pt x="960315" y="0"/>
                </a:lnTo>
                <a:lnTo>
                  <a:pt x="960315" y="960315"/>
                </a:lnTo>
                <a:lnTo>
                  <a:pt x="0" y="96031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TextBox 10"/>
          <p:cNvSpPr txBox="1"/>
          <p:nvPr/>
        </p:nvSpPr>
        <p:spPr>
          <a:xfrm>
            <a:off x="1028700" y="904875"/>
            <a:ext cx="7075535" cy="807720"/>
          </a:xfrm>
          <a:prstGeom prst="rect">
            <a:avLst/>
          </a:prstGeom>
        </p:spPr>
        <p:txBody>
          <a:bodyPr lIns="0" tIns="0" rIns="0" bIns="0" rtlCol="0" anchor="t">
            <a:spAutoFit/>
          </a:bodyPr>
          <a:lstStyle/>
          <a:p>
            <a:pPr algn="l">
              <a:lnSpc>
                <a:spcPts val="5715"/>
              </a:lnSpc>
            </a:pPr>
            <a:r>
              <a:rPr lang="en-US" sz="4500" b="1">
                <a:solidFill>
                  <a:srgbClr val="0E2F5F"/>
                </a:solidFill>
                <a:latin typeface="Akzidenz-Grotesk Heavy"/>
                <a:ea typeface="Akzidenz-Grotesk Heavy"/>
                <a:cs typeface="Akzidenz-Grotesk Heavy"/>
                <a:sym typeface="Akzidenz-Grotesk Heavy"/>
              </a:rPr>
              <a:t>Objective :-</a:t>
            </a:r>
          </a:p>
        </p:txBody>
      </p:sp>
      <p:sp>
        <p:nvSpPr>
          <p:cNvPr id="11" name="TextBox 11"/>
          <p:cNvSpPr txBox="1"/>
          <p:nvPr/>
        </p:nvSpPr>
        <p:spPr>
          <a:xfrm>
            <a:off x="1028700" y="1775029"/>
            <a:ext cx="12368312" cy="5018403"/>
          </a:xfrm>
          <a:prstGeom prst="rect">
            <a:avLst/>
          </a:prstGeom>
        </p:spPr>
        <p:txBody>
          <a:bodyPr lIns="0" tIns="0" rIns="0" bIns="0" rtlCol="0" anchor="t">
            <a:spAutoFit/>
          </a:bodyPr>
          <a:lstStyle/>
          <a:p>
            <a:pPr algn="just">
              <a:lnSpc>
                <a:spcPts val="3080"/>
              </a:lnSpc>
            </a:pPr>
            <a:endParaRPr/>
          </a:p>
          <a:p>
            <a:pPr algn="just">
              <a:lnSpc>
                <a:spcPts val="3500"/>
              </a:lnSpc>
            </a:pPr>
            <a:r>
              <a:rPr lang="en-US" sz="2500" b="1">
                <a:solidFill>
                  <a:srgbClr val="5188CC"/>
                </a:solidFill>
                <a:latin typeface="Aileron Bold"/>
                <a:ea typeface="Aileron Bold"/>
                <a:cs typeface="Aileron Bold"/>
                <a:sym typeface="Aileron Bold"/>
              </a:rPr>
              <a:t>The objective of this data is to analyze restaurant sales, customer ordering patterns, and menu performance. Key goals include:</a:t>
            </a:r>
          </a:p>
          <a:p>
            <a:pPr algn="just">
              <a:lnSpc>
                <a:spcPts val="3360"/>
              </a:lnSpc>
            </a:pPr>
            <a:endParaRPr lang="en-US" sz="2500" b="1">
              <a:solidFill>
                <a:srgbClr val="5188CC"/>
              </a:solidFill>
              <a:latin typeface="Aileron Bold"/>
              <a:ea typeface="Aileron Bold"/>
              <a:cs typeface="Aileron Bold"/>
              <a:sym typeface="Aileron Bold"/>
            </a:endParaRPr>
          </a:p>
          <a:p>
            <a:pPr marL="518175" lvl="1" indent="-259087" algn="just">
              <a:lnSpc>
                <a:spcPts val="3360"/>
              </a:lnSpc>
              <a:buAutoNum type="arabicPeriod"/>
            </a:pPr>
            <a:r>
              <a:rPr lang="en-US" sz="2400" b="1">
                <a:solidFill>
                  <a:srgbClr val="5188CC"/>
                </a:solidFill>
                <a:latin typeface="Aileron Bold"/>
                <a:ea typeface="Aileron Bold"/>
                <a:cs typeface="Aileron Bold"/>
                <a:sym typeface="Aileron Bold"/>
              </a:rPr>
              <a:t>Sales Analysis – Track revenue trends based on menu items and order frequency.</a:t>
            </a:r>
          </a:p>
          <a:p>
            <a:pPr marL="518175" lvl="1" indent="-259087" algn="just">
              <a:lnSpc>
                <a:spcPts val="3360"/>
              </a:lnSpc>
              <a:buAutoNum type="arabicPeriod"/>
            </a:pPr>
            <a:r>
              <a:rPr lang="en-US" sz="2400" b="1">
                <a:solidFill>
                  <a:srgbClr val="5188CC"/>
                </a:solidFill>
                <a:latin typeface="Aileron Bold"/>
                <a:ea typeface="Aileron Bold"/>
                <a:cs typeface="Aileron Bold"/>
                <a:sym typeface="Aileron Bold"/>
              </a:rPr>
              <a:t>Customer Preferences – Identify the most popular food items and categories.</a:t>
            </a:r>
          </a:p>
          <a:p>
            <a:pPr marL="518175" lvl="1" indent="-259087" algn="just">
              <a:lnSpc>
                <a:spcPts val="3360"/>
              </a:lnSpc>
              <a:buAutoNum type="arabicPeriod"/>
            </a:pPr>
            <a:r>
              <a:rPr lang="en-US" sz="2400" b="1">
                <a:solidFill>
                  <a:srgbClr val="5188CC"/>
                </a:solidFill>
                <a:latin typeface="Aileron Bold"/>
                <a:ea typeface="Aileron Bold"/>
                <a:cs typeface="Aileron Bold"/>
                <a:sym typeface="Aileron Bold"/>
              </a:rPr>
              <a:t>Peak Order Times – Determine high-traffic hours for better staffing and inventory management.</a:t>
            </a:r>
          </a:p>
          <a:p>
            <a:pPr marL="518175" lvl="1" indent="-259087" algn="just">
              <a:lnSpc>
                <a:spcPts val="3360"/>
              </a:lnSpc>
              <a:buAutoNum type="arabicPeriod"/>
            </a:pPr>
            <a:r>
              <a:rPr lang="en-US" sz="2400" b="1">
                <a:solidFill>
                  <a:srgbClr val="5188CC"/>
                </a:solidFill>
                <a:latin typeface="Aileron Bold"/>
                <a:ea typeface="Aileron Bold"/>
                <a:cs typeface="Aileron Bold"/>
                <a:sym typeface="Aileron Bold"/>
              </a:rPr>
              <a:t>Menu Optimization – Assess item performance to adjust pricing or promotions.</a:t>
            </a:r>
          </a:p>
          <a:p>
            <a:pPr marL="518175" lvl="1" indent="-259087" algn="just">
              <a:lnSpc>
                <a:spcPts val="3360"/>
              </a:lnSpc>
              <a:buAutoNum type="arabicPeriod"/>
            </a:pPr>
            <a:r>
              <a:rPr lang="en-US" sz="2400" b="1">
                <a:solidFill>
                  <a:srgbClr val="5188CC"/>
                </a:solidFill>
                <a:latin typeface="Aileron Bold"/>
                <a:ea typeface="Aileron Bold"/>
                <a:cs typeface="Aileron Bold"/>
                <a:sym typeface="Aileron Bold"/>
              </a:rPr>
              <a:t>Business Decision Making – Provide insights for restaurant growth and operational efficiency.</a:t>
            </a:r>
          </a:p>
          <a:p>
            <a:pPr algn="just">
              <a:lnSpc>
                <a:spcPts val="3360"/>
              </a:lnSpc>
            </a:pPr>
            <a:endParaRPr lang="en-US" sz="2400" b="1">
              <a:solidFill>
                <a:srgbClr val="5188CC"/>
              </a:solidFill>
              <a:latin typeface="Aileron Bold"/>
              <a:ea typeface="Aileron Bold"/>
              <a:cs typeface="Aileron Bold"/>
              <a:sym typeface="Aileron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225633"/>
            <a:chOff x="0" y="0"/>
            <a:chExt cx="4816593" cy="322800"/>
          </a:xfrm>
        </p:grpSpPr>
        <p:sp>
          <p:nvSpPr>
            <p:cNvPr id="3" name="Freeform 3"/>
            <p:cNvSpPr/>
            <p:nvPr/>
          </p:nvSpPr>
          <p:spPr>
            <a:xfrm>
              <a:off x="0" y="0"/>
              <a:ext cx="4816592" cy="322800"/>
            </a:xfrm>
            <a:custGeom>
              <a:avLst/>
              <a:gdLst/>
              <a:ahLst/>
              <a:cxnLst/>
              <a:rect l="l" t="t" r="r" b="b"/>
              <a:pathLst>
                <a:path w="4816592" h="322800">
                  <a:moveTo>
                    <a:pt x="0" y="0"/>
                  </a:moveTo>
                  <a:lnTo>
                    <a:pt x="4816592" y="0"/>
                  </a:lnTo>
                  <a:lnTo>
                    <a:pt x="4816592" y="322800"/>
                  </a:lnTo>
                  <a:lnTo>
                    <a:pt x="0" y="322800"/>
                  </a:lnTo>
                  <a:close/>
                </a:path>
              </a:pathLst>
            </a:custGeom>
            <a:solidFill>
              <a:srgbClr val="E1EDFC"/>
            </a:solidFill>
          </p:spPr>
        </p:sp>
        <p:sp>
          <p:nvSpPr>
            <p:cNvPr id="4" name="TextBox 4"/>
            <p:cNvSpPr txBox="1"/>
            <p:nvPr/>
          </p:nvSpPr>
          <p:spPr>
            <a:xfrm>
              <a:off x="0" y="-95250"/>
              <a:ext cx="4816593" cy="418050"/>
            </a:xfrm>
            <a:prstGeom prst="rect">
              <a:avLst/>
            </a:prstGeom>
          </p:spPr>
          <p:txBody>
            <a:bodyPr lIns="50800" tIns="50800" rIns="50800" bIns="50800" rtlCol="0" anchor="ctr"/>
            <a:lstStyle/>
            <a:p>
              <a:pPr algn="ctr">
                <a:lnSpc>
                  <a:spcPts val="6580"/>
                </a:lnSpc>
              </a:pPr>
              <a:r>
                <a:rPr lang="en-US" sz="4700" b="1">
                  <a:solidFill>
                    <a:srgbClr val="3A577B"/>
                  </a:solidFill>
                  <a:latin typeface="Aileron Bold"/>
                  <a:ea typeface="Aileron Bold"/>
                  <a:cs typeface="Aileron Bold"/>
                  <a:sym typeface="Aileron Bold"/>
                </a:rPr>
                <a:t>-- Q1. Top 5 Revenue generating items. --</a:t>
              </a:r>
            </a:p>
          </p:txBody>
        </p:sp>
      </p:grpSp>
      <p:sp>
        <p:nvSpPr>
          <p:cNvPr id="5" name="Freeform 5"/>
          <p:cNvSpPr/>
          <p:nvPr/>
        </p:nvSpPr>
        <p:spPr>
          <a:xfrm>
            <a:off x="221693" y="1590914"/>
            <a:ext cx="9897184" cy="4358398"/>
          </a:xfrm>
          <a:custGeom>
            <a:avLst/>
            <a:gdLst/>
            <a:ahLst/>
            <a:cxnLst/>
            <a:rect l="l" t="t" r="r" b="b"/>
            <a:pathLst>
              <a:path w="9897184" h="4358398">
                <a:moveTo>
                  <a:pt x="0" y="0"/>
                </a:moveTo>
                <a:lnTo>
                  <a:pt x="9897184" y="0"/>
                </a:lnTo>
                <a:lnTo>
                  <a:pt x="9897184" y="4358398"/>
                </a:lnTo>
                <a:lnTo>
                  <a:pt x="0" y="4358398"/>
                </a:lnTo>
                <a:lnTo>
                  <a:pt x="0" y="0"/>
                </a:lnTo>
                <a:close/>
              </a:path>
            </a:pathLst>
          </a:custGeom>
          <a:blipFill>
            <a:blip r:embed="rId2"/>
            <a:stretch>
              <a:fillRect l="-557" r="-2111"/>
            </a:stretch>
          </a:blipFill>
        </p:spPr>
      </p:sp>
      <p:sp>
        <p:nvSpPr>
          <p:cNvPr id="6" name="Freeform 6"/>
          <p:cNvSpPr/>
          <p:nvPr/>
        </p:nvSpPr>
        <p:spPr>
          <a:xfrm>
            <a:off x="10312115" y="1350533"/>
            <a:ext cx="7757358" cy="5239155"/>
          </a:xfrm>
          <a:custGeom>
            <a:avLst/>
            <a:gdLst/>
            <a:ahLst/>
            <a:cxnLst/>
            <a:rect l="l" t="t" r="r" b="b"/>
            <a:pathLst>
              <a:path w="7757358" h="5239155">
                <a:moveTo>
                  <a:pt x="0" y="0"/>
                </a:moveTo>
                <a:lnTo>
                  <a:pt x="7757358" y="0"/>
                </a:lnTo>
                <a:lnTo>
                  <a:pt x="7757358" y="5239155"/>
                </a:lnTo>
                <a:lnTo>
                  <a:pt x="0" y="5239155"/>
                </a:lnTo>
                <a:lnTo>
                  <a:pt x="0" y="0"/>
                </a:lnTo>
                <a:close/>
              </a:path>
            </a:pathLst>
          </a:custGeom>
          <a:blipFill>
            <a:blip r:embed="rId3"/>
            <a:stretch>
              <a:fillRect l="-2509" r="-2509"/>
            </a:stretch>
          </a:blipFill>
        </p:spPr>
      </p:sp>
      <p:sp>
        <p:nvSpPr>
          <p:cNvPr id="7" name="TextBox 7"/>
          <p:cNvSpPr txBox="1"/>
          <p:nvPr/>
        </p:nvSpPr>
        <p:spPr>
          <a:xfrm>
            <a:off x="221693" y="7798744"/>
            <a:ext cx="17847780" cy="1884026"/>
          </a:xfrm>
          <a:prstGeom prst="rect">
            <a:avLst/>
          </a:prstGeom>
        </p:spPr>
        <p:txBody>
          <a:bodyPr lIns="0" tIns="0" rIns="0" bIns="0" rtlCol="0" anchor="t">
            <a:spAutoFit/>
          </a:bodyPr>
          <a:lstStyle/>
          <a:p>
            <a:pPr algn="ctr">
              <a:lnSpc>
                <a:spcPts val="3781"/>
              </a:lnSpc>
              <a:spcBef>
                <a:spcPct val="0"/>
              </a:spcBef>
            </a:pPr>
            <a:r>
              <a:rPr lang="en-US" sz="2700" b="1">
                <a:solidFill>
                  <a:srgbClr val="5188CC"/>
                </a:solidFill>
                <a:latin typeface="Aileron Bold"/>
                <a:ea typeface="Aileron Bold"/>
                <a:cs typeface="Aileron Bold"/>
                <a:sym typeface="Aileron Bold"/>
              </a:rPr>
              <a:t>The bar chart displays the top five highest revenue-generating food items. The Korean Beef Bowl leads with            the highest revenue at 10,554.6, followed by Spaghetti &amp; Meatballs (8,436.5). The other top items include Tofu Pad Thai (8,149), Cheeseburger (8,132.85), and Hamburger (8,054.9). The revenue values indicate that these dishes are among the most profitable on the menu.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244235"/>
            <a:chOff x="0" y="0"/>
            <a:chExt cx="4816593" cy="327700"/>
          </a:xfrm>
        </p:grpSpPr>
        <p:sp>
          <p:nvSpPr>
            <p:cNvPr id="3" name="Freeform 3"/>
            <p:cNvSpPr/>
            <p:nvPr/>
          </p:nvSpPr>
          <p:spPr>
            <a:xfrm>
              <a:off x="0" y="0"/>
              <a:ext cx="4816592" cy="327700"/>
            </a:xfrm>
            <a:custGeom>
              <a:avLst/>
              <a:gdLst/>
              <a:ahLst/>
              <a:cxnLst/>
              <a:rect l="l" t="t" r="r" b="b"/>
              <a:pathLst>
                <a:path w="4816592" h="327700">
                  <a:moveTo>
                    <a:pt x="0" y="0"/>
                  </a:moveTo>
                  <a:lnTo>
                    <a:pt x="4816592" y="0"/>
                  </a:lnTo>
                  <a:lnTo>
                    <a:pt x="4816592" y="327700"/>
                  </a:lnTo>
                  <a:lnTo>
                    <a:pt x="0" y="327700"/>
                  </a:lnTo>
                  <a:close/>
                </a:path>
              </a:pathLst>
            </a:custGeom>
            <a:solidFill>
              <a:srgbClr val="E1EDFC"/>
            </a:solidFill>
            <a:ln cap="sq">
              <a:noFill/>
              <a:prstDash val="solid"/>
              <a:miter/>
            </a:ln>
          </p:spPr>
        </p:sp>
        <p:sp>
          <p:nvSpPr>
            <p:cNvPr id="4" name="TextBox 4"/>
            <p:cNvSpPr txBox="1"/>
            <p:nvPr/>
          </p:nvSpPr>
          <p:spPr>
            <a:xfrm>
              <a:off x="0" y="-85725"/>
              <a:ext cx="4816593" cy="413425"/>
            </a:xfrm>
            <a:prstGeom prst="rect">
              <a:avLst/>
            </a:prstGeom>
          </p:spPr>
          <p:txBody>
            <a:bodyPr lIns="50800" tIns="50800" rIns="50800" bIns="50800" rtlCol="0" anchor="ctr"/>
            <a:lstStyle/>
            <a:p>
              <a:pPr marL="0" lvl="0" indent="0" algn="ctr">
                <a:lnSpc>
                  <a:spcPts val="5740"/>
                </a:lnSpc>
                <a:spcBef>
                  <a:spcPct val="0"/>
                </a:spcBef>
              </a:pPr>
              <a:r>
                <a:rPr lang="en-US" sz="4100" b="1">
                  <a:solidFill>
                    <a:srgbClr val="3A577B"/>
                  </a:solidFill>
                  <a:latin typeface="Aileron Bold"/>
                  <a:ea typeface="Aileron Bold"/>
                  <a:cs typeface="Aileron Bold"/>
                  <a:sym typeface="Aileron Bold"/>
                </a:rPr>
                <a:t>Q2. Which category generate the highest revenue ? </a:t>
              </a:r>
            </a:p>
          </p:txBody>
        </p:sp>
      </p:grpSp>
      <p:sp>
        <p:nvSpPr>
          <p:cNvPr id="5" name="Freeform 5"/>
          <p:cNvSpPr/>
          <p:nvPr/>
        </p:nvSpPr>
        <p:spPr>
          <a:xfrm>
            <a:off x="0" y="1876716"/>
            <a:ext cx="10167927" cy="3469462"/>
          </a:xfrm>
          <a:custGeom>
            <a:avLst/>
            <a:gdLst/>
            <a:ahLst/>
            <a:cxnLst/>
            <a:rect l="l" t="t" r="r" b="b"/>
            <a:pathLst>
              <a:path w="10167927" h="3469462">
                <a:moveTo>
                  <a:pt x="0" y="0"/>
                </a:moveTo>
                <a:lnTo>
                  <a:pt x="10167927" y="0"/>
                </a:lnTo>
                <a:lnTo>
                  <a:pt x="10167927" y="3469462"/>
                </a:lnTo>
                <a:lnTo>
                  <a:pt x="0" y="3469462"/>
                </a:lnTo>
                <a:lnTo>
                  <a:pt x="0" y="0"/>
                </a:lnTo>
                <a:close/>
              </a:path>
            </a:pathLst>
          </a:custGeom>
          <a:blipFill>
            <a:blip r:embed="rId2"/>
            <a:stretch>
              <a:fillRect/>
            </a:stretch>
          </a:blipFill>
        </p:spPr>
      </p:sp>
      <p:sp>
        <p:nvSpPr>
          <p:cNvPr id="6" name="Freeform 6"/>
          <p:cNvSpPr/>
          <p:nvPr/>
        </p:nvSpPr>
        <p:spPr>
          <a:xfrm>
            <a:off x="10167927" y="2025535"/>
            <a:ext cx="8443748" cy="4510419"/>
          </a:xfrm>
          <a:custGeom>
            <a:avLst/>
            <a:gdLst/>
            <a:ahLst/>
            <a:cxnLst/>
            <a:rect l="l" t="t" r="r" b="b"/>
            <a:pathLst>
              <a:path w="8443748" h="4510419">
                <a:moveTo>
                  <a:pt x="0" y="0"/>
                </a:moveTo>
                <a:lnTo>
                  <a:pt x="8443748" y="0"/>
                </a:lnTo>
                <a:lnTo>
                  <a:pt x="8443748" y="4510419"/>
                </a:lnTo>
                <a:lnTo>
                  <a:pt x="0" y="4510419"/>
                </a:lnTo>
                <a:lnTo>
                  <a:pt x="0" y="0"/>
                </a:lnTo>
                <a:close/>
              </a:path>
            </a:pathLst>
          </a:custGeom>
          <a:blipFill>
            <a:blip r:embed="rId3"/>
            <a:stretch>
              <a:fillRect/>
            </a:stretch>
          </a:blipFill>
        </p:spPr>
      </p:sp>
      <p:sp>
        <p:nvSpPr>
          <p:cNvPr id="7" name="TextBox 7"/>
          <p:cNvSpPr txBox="1"/>
          <p:nvPr/>
        </p:nvSpPr>
        <p:spPr>
          <a:xfrm>
            <a:off x="706890" y="7725895"/>
            <a:ext cx="16371955" cy="1819908"/>
          </a:xfrm>
          <a:prstGeom prst="rect">
            <a:avLst/>
          </a:prstGeom>
        </p:spPr>
        <p:txBody>
          <a:bodyPr lIns="0" tIns="0" rIns="0" bIns="0" rtlCol="0" anchor="t">
            <a:spAutoFit/>
          </a:bodyPr>
          <a:lstStyle/>
          <a:p>
            <a:pPr algn="ctr">
              <a:lnSpc>
                <a:spcPts val="3640"/>
              </a:lnSpc>
              <a:spcBef>
                <a:spcPct val="0"/>
              </a:spcBef>
            </a:pPr>
            <a:r>
              <a:rPr lang="en-US" sz="2600" b="1">
                <a:solidFill>
                  <a:srgbClr val="5188CC"/>
                </a:solidFill>
                <a:latin typeface="Aileron Bold"/>
                <a:ea typeface="Aileron Bold"/>
                <a:cs typeface="Aileron Bold"/>
                <a:sym typeface="Aileron Bold"/>
              </a:rPr>
              <a:t>The bar chart shows the revenue generated by different cuisine categories. Italian cuisine leads with the highest revenue at 49,462.7, followed by Asian cuisine at 46,720.65. Mexican cuisine comes next with 34,796.8, while American cuisine generates the least revenue among the four at 28,237.75. This suggests that Italian and Asian cuisines are the most profitable categories.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11614"/>
            <a:ext cx="18288000" cy="1388369"/>
            <a:chOff x="0" y="0"/>
            <a:chExt cx="4816593" cy="365661"/>
          </a:xfrm>
        </p:grpSpPr>
        <p:sp>
          <p:nvSpPr>
            <p:cNvPr id="3" name="Freeform 3"/>
            <p:cNvSpPr/>
            <p:nvPr/>
          </p:nvSpPr>
          <p:spPr>
            <a:xfrm>
              <a:off x="0" y="0"/>
              <a:ext cx="4816592" cy="365661"/>
            </a:xfrm>
            <a:custGeom>
              <a:avLst/>
              <a:gdLst/>
              <a:ahLst/>
              <a:cxnLst/>
              <a:rect l="l" t="t" r="r" b="b"/>
              <a:pathLst>
                <a:path w="4816592" h="365661">
                  <a:moveTo>
                    <a:pt x="0" y="0"/>
                  </a:moveTo>
                  <a:lnTo>
                    <a:pt x="4816592" y="0"/>
                  </a:lnTo>
                  <a:lnTo>
                    <a:pt x="4816592" y="365661"/>
                  </a:lnTo>
                  <a:lnTo>
                    <a:pt x="0" y="365661"/>
                  </a:lnTo>
                  <a:close/>
                </a:path>
              </a:pathLst>
            </a:custGeom>
            <a:solidFill>
              <a:srgbClr val="E1EDFC"/>
            </a:solidFill>
          </p:spPr>
        </p:sp>
        <p:sp>
          <p:nvSpPr>
            <p:cNvPr id="4" name="TextBox 4"/>
            <p:cNvSpPr txBox="1"/>
            <p:nvPr/>
          </p:nvSpPr>
          <p:spPr>
            <a:xfrm>
              <a:off x="0" y="-76200"/>
              <a:ext cx="4816593" cy="441861"/>
            </a:xfrm>
            <a:prstGeom prst="rect">
              <a:avLst/>
            </a:prstGeom>
          </p:spPr>
          <p:txBody>
            <a:bodyPr lIns="50800" tIns="50800" rIns="50800" bIns="50800" rtlCol="0" anchor="ctr"/>
            <a:lstStyle/>
            <a:p>
              <a:pPr algn="ctr">
                <a:lnSpc>
                  <a:spcPts val="5180"/>
                </a:lnSpc>
              </a:pPr>
              <a:r>
                <a:rPr lang="en-US" sz="3700" b="1">
                  <a:solidFill>
                    <a:srgbClr val="3A577B"/>
                  </a:solidFill>
                  <a:latin typeface="Aileron Bold"/>
                  <a:ea typeface="Aileron Bold"/>
                  <a:cs typeface="Aileron Bold"/>
                  <a:sym typeface="Aileron Bold"/>
                </a:rPr>
                <a:t>Q3. Which items are the most frequently ordered ?</a:t>
              </a:r>
            </a:p>
          </p:txBody>
        </p:sp>
      </p:grpSp>
      <p:sp>
        <p:nvSpPr>
          <p:cNvPr id="5" name="Freeform 5"/>
          <p:cNvSpPr/>
          <p:nvPr/>
        </p:nvSpPr>
        <p:spPr>
          <a:xfrm>
            <a:off x="21393" y="1512241"/>
            <a:ext cx="10195539" cy="4006608"/>
          </a:xfrm>
          <a:custGeom>
            <a:avLst/>
            <a:gdLst/>
            <a:ahLst/>
            <a:cxnLst/>
            <a:rect l="l" t="t" r="r" b="b"/>
            <a:pathLst>
              <a:path w="10195539" h="4006608">
                <a:moveTo>
                  <a:pt x="0" y="0"/>
                </a:moveTo>
                <a:lnTo>
                  <a:pt x="10195538" y="0"/>
                </a:lnTo>
                <a:lnTo>
                  <a:pt x="10195538" y="4006608"/>
                </a:lnTo>
                <a:lnTo>
                  <a:pt x="0" y="4006608"/>
                </a:lnTo>
                <a:lnTo>
                  <a:pt x="0" y="0"/>
                </a:lnTo>
                <a:close/>
              </a:path>
            </a:pathLst>
          </a:custGeom>
          <a:blipFill>
            <a:blip r:embed="rId2"/>
            <a:stretch>
              <a:fillRect/>
            </a:stretch>
          </a:blipFill>
        </p:spPr>
      </p:sp>
      <p:sp>
        <p:nvSpPr>
          <p:cNvPr id="6" name="Freeform 6"/>
          <p:cNvSpPr/>
          <p:nvPr/>
        </p:nvSpPr>
        <p:spPr>
          <a:xfrm>
            <a:off x="10216931" y="1512241"/>
            <a:ext cx="8982119" cy="5338128"/>
          </a:xfrm>
          <a:custGeom>
            <a:avLst/>
            <a:gdLst/>
            <a:ahLst/>
            <a:cxnLst/>
            <a:rect l="l" t="t" r="r" b="b"/>
            <a:pathLst>
              <a:path w="8982119" h="5338128">
                <a:moveTo>
                  <a:pt x="0" y="0"/>
                </a:moveTo>
                <a:lnTo>
                  <a:pt x="8982120" y="0"/>
                </a:lnTo>
                <a:lnTo>
                  <a:pt x="8982120" y="5338128"/>
                </a:lnTo>
                <a:lnTo>
                  <a:pt x="0" y="5338128"/>
                </a:lnTo>
                <a:lnTo>
                  <a:pt x="0" y="0"/>
                </a:lnTo>
                <a:close/>
              </a:path>
            </a:pathLst>
          </a:custGeom>
          <a:blipFill>
            <a:blip r:embed="rId3"/>
            <a:stretch>
              <a:fillRect/>
            </a:stretch>
          </a:blipFill>
        </p:spPr>
      </p:sp>
      <p:sp>
        <p:nvSpPr>
          <p:cNvPr id="7" name="TextBox 7"/>
          <p:cNvSpPr txBox="1"/>
          <p:nvPr/>
        </p:nvSpPr>
        <p:spPr>
          <a:xfrm>
            <a:off x="0" y="7772625"/>
            <a:ext cx="18016428" cy="1884043"/>
          </a:xfrm>
          <a:prstGeom prst="rect">
            <a:avLst/>
          </a:prstGeom>
        </p:spPr>
        <p:txBody>
          <a:bodyPr lIns="0" tIns="0" rIns="0" bIns="0" rtlCol="0" anchor="t">
            <a:spAutoFit/>
          </a:bodyPr>
          <a:lstStyle/>
          <a:p>
            <a:pPr algn="ctr">
              <a:lnSpc>
                <a:spcPts val="3780"/>
              </a:lnSpc>
              <a:spcBef>
                <a:spcPct val="0"/>
              </a:spcBef>
            </a:pPr>
            <a:r>
              <a:rPr lang="en-US" sz="2700" b="1">
                <a:solidFill>
                  <a:srgbClr val="5188CC"/>
                </a:solidFill>
                <a:latin typeface="Aileron Bold"/>
                <a:ea typeface="Aileron Bold"/>
                <a:cs typeface="Aileron Bold"/>
                <a:sym typeface="Aileron Bold"/>
              </a:rPr>
              <a:t>The bar chart displays the most frequently ordered food items. Hamburger leads with 622 orders, followed closely by Edamame at 620 orders. Other popular items include Korean Beef Bowl (588 orders), Cheeseburger (583 orders), and French Fries (571 orders). This suggests that burgers and side items are among the most in-demand menu choices.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406836"/>
            <a:chOff x="0" y="0"/>
            <a:chExt cx="4816593" cy="370525"/>
          </a:xfrm>
        </p:grpSpPr>
        <p:sp>
          <p:nvSpPr>
            <p:cNvPr id="3" name="Freeform 3"/>
            <p:cNvSpPr/>
            <p:nvPr/>
          </p:nvSpPr>
          <p:spPr>
            <a:xfrm>
              <a:off x="0" y="0"/>
              <a:ext cx="4816592" cy="370525"/>
            </a:xfrm>
            <a:custGeom>
              <a:avLst/>
              <a:gdLst/>
              <a:ahLst/>
              <a:cxnLst/>
              <a:rect l="l" t="t" r="r" b="b"/>
              <a:pathLst>
                <a:path w="4816592" h="370525">
                  <a:moveTo>
                    <a:pt x="6350" y="0"/>
                  </a:moveTo>
                  <a:lnTo>
                    <a:pt x="4810242" y="0"/>
                  </a:lnTo>
                  <a:cubicBezTo>
                    <a:pt x="4811926" y="0"/>
                    <a:pt x="4813542" y="669"/>
                    <a:pt x="4814732" y="1860"/>
                  </a:cubicBezTo>
                  <a:cubicBezTo>
                    <a:pt x="4815923" y="3051"/>
                    <a:pt x="4816592" y="4666"/>
                    <a:pt x="4816592" y="6350"/>
                  </a:cubicBezTo>
                  <a:lnTo>
                    <a:pt x="4816592" y="364175"/>
                  </a:lnTo>
                  <a:cubicBezTo>
                    <a:pt x="4816592" y="367682"/>
                    <a:pt x="4813750" y="370525"/>
                    <a:pt x="4810242" y="370525"/>
                  </a:cubicBezTo>
                  <a:lnTo>
                    <a:pt x="6350" y="370525"/>
                  </a:lnTo>
                  <a:cubicBezTo>
                    <a:pt x="4666" y="370525"/>
                    <a:pt x="3051" y="369856"/>
                    <a:pt x="1860" y="368665"/>
                  </a:cubicBezTo>
                  <a:cubicBezTo>
                    <a:pt x="669" y="367474"/>
                    <a:pt x="0" y="365859"/>
                    <a:pt x="0" y="364175"/>
                  </a:cubicBezTo>
                  <a:lnTo>
                    <a:pt x="0" y="6350"/>
                  </a:lnTo>
                  <a:cubicBezTo>
                    <a:pt x="0" y="2843"/>
                    <a:pt x="2843" y="0"/>
                    <a:pt x="6350" y="0"/>
                  </a:cubicBezTo>
                  <a:close/>
                </a:path>
              </a:pathLst>
            </a:custGeom>
            <a:solidFill>
              <a:srgbClr val="E1EDFC"/>
            </a:solidFill>
            <a:ln cap="sq">
              <a:noFill/>
              <a:prstDash val="solid"/>
              <a:miter/>
            </a:ln>
          </p:spPr>
        </p:sp>
        <p:sp>
          <p:nvSpPr>
            <p:cNvPr id="4" name="TextBox 4"/>
            <p:cNvSpPr txBox="1"/>
            <p:nvPr/>
          </p:nvSpPr>
          <p:spPr>
            <a:xfrm>
              <a:off x="0" y="-76200"/>
              <a:ext cx="4816593" cy="446725"/>
            </a:xfrm>
            <a:prstGeom prst="rect">
              <a:avLst/>
            </a:prstGeom>
          </p:spPr>
          <p:txBody>
            <a:bodyPr lIns="50800" tIns="50800" rIns="50800" bIns="50800" rtlCol="0" anchor="ctr"/>
            <a:lstStyle/>
            <a:p>
              <a:pPr algn="ctr">
                <a:lnSpc>
                  <a:spcPts val="5040"/>
                </a:lnSpc>
              </a:pPr>
              <a:r>
                <a:rPr lang="en-US" sz="3600" b="1">
                  <a:solidFill>
                    <a:srgbClr val="3A577B"/>
                  </a:solidFill>
                  <a:latin typeface="Aileron Bold"/>
                  <a:ea typeface="Aileron Bold"/>
                  <a:cs typeface="Aileron Bold"/>
                  <a:sym typeface="Aileron Bold"/>
                </a:rPr>
                <a:t>Q4. What are sales trend on the basis of month in a year of restaurant ?</a:t>
              </a:r>
            </a:p>
          </p:txBody>
        </p:sp>
      </p:grpSp>
      <p:sp>
        <p:nvSpPr>
          <p:cNvPr id="5" name="Freeform 5"/>
          <p:cNvSpPr/>
          <p:nvPr/>
        </p:nvSpPr>
        <p:spPr>
          <a:xfrm>
            <a:off x="105569" y="1592364"/>
            <a:ext cx="9975470" cy="4229961"/>
          </a:xfrm>
          <a:custGeom>
            <a:avLst/>
            <a:gdLst/>
            <a:ahLst/>
            <a:cxnLst/>
            <a:rect l="l" t="t" r="r" b="b"/>
            <a:pathLst>
              <a:path w="9975470" h="4229961">
                <a:moveTo>
                  <a:pt x="0" y="0"/>
                </a:moveTo>
                <a:lnTo>
                  <a:pt x="9975470" y="0"/>
                </a:lnTo>
                <a:lnTo>
                  <a:pt x="9975470" y="4229961"/>
                </a:lnTo>
                <a:lnTo>
                  <a:pt x="0" y="4229961"/>
                </a:lnTo>
                <a:lnTo>
                  <a:pt x="0" y="0"/>
                </a:lnTo>
                <a:close/>
              </a:path>
            </a:pathLst>
          </a:custGeom>
          <a:blipFill>
            <a:blip r:embed="rId2"/>
            <a:stretch>
              <a:fillRect/>
            </a:stretch>
          </a:blipFill>
        </p:spPr>
      </p:sp>
      <p:sp>
        <p:nvSpPr>
          <p:cNvPr id="6" name="Freeform 6"/>
          <p:cNvSpPr/>
          <p:nvPr/>
        </p:nvSpPr>
        <p:spPr>
          <a:xfrm>
            <a:off x="10327111" y="1406340"/>
            <a:ext cx="7703654" cy="5351514"/>
          </a:xfrm>
          <a:custGeom>
            <a:avLst/>
            <a:gdLst/>
            <a:ahLst/>
            <a:cxnLst/>
            <a:rect l="l" t="t" r="r" b="b"/>
            <a:pathLst>
              <a:path w="7703654" h="5351514">
                <a:moveTo>
                  <a:pt x="0" y="0"/>
                </a:moveTo>
                <a:lnTo>
                  <a:pt x="7703654" y="0"/>
                </a:lnTo>
                <a:lnTo>
                  <a:pt x="7703654" y="5351514"/>
                </a:lnTo>
                <a:lnTo>
                  <a:pt x="0" y="5351514"/>
                </a:lnTo>
                <a:lnTo>
                  <a:pt x="0" y="0"/>
                </a:lnTo>
                <a:close/>
              </a:path>
            </a:pathLst>
          </a:custGeom>
          <a:blipFill>
            <a:blip r:embed="rId3"/>
            <a:stretch>
              <a:fillRect/>
            </a:stretch>
          </a:blipFill>
        </p:spPr>
      </p:sp>
      <p:sp>
        <p:nvSpPr>
          <p:cNvPr id="7" name="TextBox 7"/>
          <p:cNvSpPr txBox="1"/>
          <p:nvPr/>
        </p:nvSpPr>
        <p:spPr>
          <a:xfrm>
            <a:off x="483662" y="7670088"/>
            <a:ext cx="17023038" cy="1967229"/>
          </a:xfrm>
          <a:prstGeom prst="rect">
            <a:avLst/>
          </a:prstGeom>
        </p:spPr>
        <p:txBody>
          <a:bodyPr lIns="0" tIns="0" rIns="0" bIns="0" rtlCol="0" anchor="t">
            <a:spAutoFit/>
          </a:bodyPr>
          <a:lstStyle/>
          <a:p>
            <a:pPr algn="ctr">
              <a:lnSpc>
                <a:spcPts val="3920"/>
              </a:lnSpc>
              <a:spcBef>
                <a:spcPct val="0"/>
              </a:spcBef>
            </a:pPr>
            <a:r>
              <a:rPr lang="en-US" sz="2800" b="1">
                <a:solidFill>
                  <a:srgbClr val="5188CC"/>
                </a:solidFill>
                <a:latin typeface="Aileron Bold"/>
                <a:ea typeface="Aileron Bold"/>
                <a:cs typeface="Aileron Bold"/>
                <a:sym typeface="Aileron Bold"/>
              </a:rPr>
              <a:t>The bar chart illustrates the monthly sales trend for January, February, and March. January recorded sales of 53,816.95, followed by a drop in February to 50,790.35. However, sales rebounded in March to 54,610.6, making it the highest-performing month. This suggests a fluctuating sales pattern, with a dip in February but an overall upward trend.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347452"/>
            <a:chOff x="0" y="0"/>
            <a:chExt cx="4816593" cy="354884"/>
          </a:xfrm>
        </p:grpSpPr>
        <p:sp>
          <p:nvSpPr>
            <p:cNvPr id="3" name="Freeform 3"/>
            <p:cNvSpPr/>
            <p:nvPr/>
          </p:nvSpPr>
          <p:spPr>
            <a:xfrm>
              <a:off x="0" y="0"/>
              <a:ext cx="4816592" cy="354884"/>
            </a:xfrm>
            <a:custGeom>
              <a:avLst/>
              <a:gdLst/>
              <a:ahLst/>
              <a:cxnLst/>
              <a:rect l="l" t="t" r="r" b="b"/>
              <a:pathLst>
                <a:path w="4816592" h="354884">
                  <a:moveTo>
                    <a:pt x="0" y="0"/>
                  </a:moveTo>
                  <a:lnTo>
                    <a:pt x="4816592" y="0"/>
                  </a:lnTo>
                  <a:lnTo>
                    <a:pt x="4816592" y="354884"/>
                  </a:lnTo>
                  <a:lnTo>
                    <a:pt x="0" y="354884"/>
                  </a:lnTo>
                  <a:close/>
                </a:path>
              </a:pathLst>
            </a:custGeom>
            <a:solidFill>
              <a:srgbClr val="E1EDFC"/>
            </a:solidFill>
          </p:spPr>
        </p:sp>
        <p:sp>
          <p:nvSpPr>
            <p:cNvPr id="4" name="TextBox 4"/>
            <p:cNvSpPr txBox="1"/>
            <p:nvPr/>
          </p:nvSpPr>
          <p:spPr>
            <a:xfrm>
              <a:off x="0" y="-85725"/>
              <a:ext cx="4816593" cy="440609"/>
            </a:xfrm>
            <a:prstGeom prst="rect">
              <a:avLst/>
            </a:prstGeom>
          </p:spPr>
          <p:txBody>
            <a:bodyPr lIns="50800" tIns="50800" rIns="50800" bIns="50800" rtlCol="0" anchor="ctr"/>
            <a:lstStyle/>
            <a:p>
              <a:pPr algn="ctr">
                <a:lnSpc>
                  <a:spcPts val="5740"/>
                </a:lnSpc>
              </a:pPr>
              <a:r>
                <a:rPr lang="en-US" sz="4100" b="1">
                  <a:solidFill>
                    <a:srgbClr val="3A577B"/>
                  </a:solidFill>
                  <a:latin typeface="Aileron Bold"/>
                  <a:ea typeface="Aileron Bold"/>
                  <a:cs typeface="Aileron Bold"/>
                  <a:sym typeface="Aileron Bold"/>
                </a:rPr>
                <a:t> Q5. Which day of week has most no of orders ?</a:t>
              </a:r>
            </a:p>
          </p:txBody>
        </p:sp>
      </p:grpSp>
      <p:sp>
        <p:nvSpPr>
          <p:cNvPr id="5" name="Freeform 5"/>
          <p:cNvSpPr/>
          <p:nvPr/>
        </p:nvSpPr>
        <p:spPr>
          <a:xfrm>
            <a:off x="9020" y="1619232"/>
            <a:ext cx="9381242" cy="4023708"/>
          </a:xfrm>
          <a:custGeom>
            <a:avLst/>
            <a:gdLst/>
            <a:ahLst/>
            <a:cxnLst/>
            <a:rect l="l" t="t" r="r" b="b"/>
            <a:pathLst>
              <a:path w="9381242" h="4023708">
                <a:moveTo>
                  <a:pt x="0" y="0"/>
                </a:moveTo>
                <a:lnTo>
                  <a:pt x="9381242" y="0"/>
                </a:lnTo>
                <a:lnTo>
                  <a:pt x="9381242" y="4023708"/>
                </a:lnTo>
                <a:lnTo>
                  <a:pt x="0" y="4023708"/>
                </a:lnTo>
                <a:lnTo>
                  <a:pt x="0" y="0"/>
                </a:lnTo>
                <a:close/>
              </a:path>
            </a:pathLst>
          </a:custGeom>
          <a:blipFill>
            <a:blip r:embed="rId2"/>
            <a:stretch>
              <a:fillRect/>
            </a:stretch>
          </a:blipFill>
        </p:spPr>
      </p:sp>
      <p:sp>
        <p:nvSpPr>
          <p:cNvPr id="6" name="Freeform 6"/>
          <p:cNvSpPr/>
          <p:nvPr/>
        </p:nvSpPr>
        <p:spPr>
          <a:xfrm>
            <a:off x="9035766" y="1347452"/>
            <a:ext cx="9395534" cy="5362176"/>
          </a:xfrm>
          <a:custGeom>
            <a:avLst/>
            <a:gdLst/>
            <a:ahLst/>
            <a:cxnLst/>
            <a:rect l="l" t="t" r="r" b="b"/>
            <a:pathLst>
              <a:path w="9395534" h="5362176">
                <a:moveTo>
                  <a:pt x="0" y="0"/>
                </a:moveTo>
                <a:lnTo>
                  <a:pt x="9395533" y="0"/>
                </a:lnTo>
                <a:lnTo>
                  <a:pt x="9395533" y="5362176"/>
                </a:lnTo>
                <a:lnTo>
                  <a:pt x="0" y="5362176"/>
                </a:lnTo>
                <a:lnTo>
                  <a:pt x="0" y="0"/>
                </a:lnTo>
                <a:close/>
              </a:path>
            </a:pathLst>
          </a:custGeom>
          <a:blipFill>
            <a:blip r:embed="rId3"/>
            <a:stretch>
              <a:fillRect/>
            </a:stretch>
          </a:blipFill>
        </p:spPr>
      </p:sp>
      <p:sp>
        <p:nvSpPr>
          <p:cNvPr id="7" name="TextBox 7"/>
          <p:cNvSpPr txBox="1"/>
          <p:nvPr/>
        </p:nvSpPr>
        <p:spPr>
          <a:xfrm>
            <a:off x="-117254" y="8020107"/>
            <a:ext cx="18053492" cy="1012189"/>
          </a:xfrm>
          <a:prstGeom prst="rect">
            <a:avLst/>
          </a:prstGeom>
        </p:spPr>
        <p:txBody>
          <a:bodyPr lIns="0" tIns="0" rIns="0" bIns="0" rtlCol="0" anchor="t">
            <a:spAutoFit/>
          </a:bodyPr>
          <a:lstStyle/>
          <a:p>
            <a:pPr algn="ctr">
              <a:lnSpc>
                <a:spcPts val="4060"/>
              </a:lnSpc>
              <a:spcBef>
                <a:spcPct val="0"/>
              </a:spcBef>
            </a:pPr>
            <a:r>
              <a:rPr lang="en-US" sz="2900" b="1">
                <a:solidFill>
                  <a:srgbClr val="5188CC"/>
                </a:solidFill>
                <a:latin typeface="Aileron Bold"/>
                <a:ea typeface="Aileron Bold"/>
                <a:cs typeface="Aileron Bold"/>
                <a:sym typeface="Aileron Bold"/>
              </a:rPr>
              <a:t>Monday had the highest sales (26,007.45), while Wednesday had the lowest (19,902.3). Sales peak at the start and end of the week, with moderate performance on other days.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347452"/>
            <a:chOff x="0" y="0"/>
            <a:chExt cx="4816593" cy="354884"/>
          </a:xfrm>
        </p:grpSpPr>
        <p:sp>
          <p:nvSpPr>
            <p:cNvPr id="3" name="Freeform 3"/>
            <p:cNvSpPr/>
            <p:nvPr/>
          </p:nvSpPr>
          <p:spPr>
            <a:xfrm>
              <a:off x="0" y="0"/>
              <a:ext cx="4816592" cy="354884"/>
            </a:xfrm>
            <a:custGeom>
              <a:avLst/>
              <a:gdLst/>
              <a:ahLst/>
              <a:cxnLst/>
              <a:rect l="l" t="t" r="r" b="b"/>
              <a:pathLst>
                <a:path w="4816592" h="354884">
                  <a:moveTo>
                    <a:pt x="0" y="0"/>
                  </a:moveTo>
                  <a:lnTo>
                    <a:pt x="4816592" y="0"/>
                  </a:lnTo>
                  <a:lnTo>
                    <a:pt x="4816592" y="354884"/>
                  </a:lnTo>
                  <a:lnTo>
                    <a:pt x="0" y="354884"/>
                  </a:lnTo>
                  <a:close/>
                </a:path>
              </a:pathLst>
            </a:custGeom>
            <a:solidFill>
              <a:srgbClr val="E1EDFC"/>
            </a:solidFill>
          </p:spPr>
        </p:sp>
        <p:sp>
          <p:nvSpPr>
            <p:cNvPr id="4" name="TextBox 4"/>
            <p:cNvSpPr txBox="1"/>
            <p:nvPr/>
          </p:nvSpPr>
          <p:spPr>
            <a:xfrm>
              <a:off x="0" y="-85725"/>
              <a:ext cx="4816593" cy="440609"/>
            </a:xfrm>
            <a:prstGeom prst="rect">
              <a:avLst/>
            </a:prstGeom>
          </p:spPr>
          <p:txBody>
            <a:bodyPr lIns="50800" tIns="50800" rIns="50800" bIns="50800" rtlCol="0" anchor="ctr"/>
            <a:lstStyle/>
            <a:p>
              <a:pPr algn="ctr">
                <a:lnSpc>
                  <a:spcPts val="5880"/>
                </a:lnSpc>
              </a:pPr>
              <a:r>
                <a:rPr lang="en-US" sz="4200" b="1">
                  <a:solidFill>
                    <a:srgbClr val="3A577B"/>
                  </a:solidFill>
                  <a:latin typeface="Aileron Bold"/>
                  <a:ea typeface="Aileron Bold"/>
                  <a:cs typeface="Aileron Bold"/>
                  <a:sym typeface="Aileron Bold"/>
                </a:rPr>
                <a:t>Q6. What are the peak order times based on order frequency?</a:t>
              </a:r>
            </a:p>
          </p:txBody>
        </p:sp>
      </p:grpSp>
      <p:sp>
        <p:nvSpPr>
          <p:cNvPr id="5" name="Freeform 5"/>
          <p:cNvSpPr/>
          <p:nvPr/>
        </p:nvSpPr>
        <p:spPr>
          <a:xfrm>
            <a:off x="0" y="1482811"/>
            <a:ext cx="9570452" cy="4171735"/>
          </a:xfrm>
          <a:custGeom>
            <a:avLst/>
            <a:gdLst/>
            <a:ahLst/>
            <a:cxnLst/>
            <a:rect l="l" t="t" r="r" b="b"/>
            <a:pathLst>
              <a:path w="9570452" h="4171735">
                <a:moveTo>
                  <a:pt x="0" y="0"/>
                </a:moveTo>
                <a:lnTo>
                  <a:pt x="9570452" y="0"/>
                </a:lnTo>
                <a:lnTo>
                  <a:pt x="9570452" y="4171735"/>
                </a:lnTo>
                <a:lnTo>
                  <a:pt x="0" y="4171735"/>
                </a:lnTo>
                <a:lnTo>
                  <a:pt x="0" y="0"/>
                </a:lnTo>
                <a:close/>
              </a:path>
            </a:pathLst>
          </a:custGeom>
          <a:blipFill>
            <a:blip r:embed="rId2"/>
            <a:stretch>
              <a:fillRect/>
            </a:stretch>
          </a:blipFill>
        </p:spPr>
      </p:sp>
      <p:sp>
        <p:nvSpPr>
          <p:cNvPr id="6" name="Freeform 6"/>
          <p:cNvSpPr/>
          <p:nvPr/>
        </p:nvSpPr>
        <p:spPr>
          <a:xfrm>
            <a:off x="9811445" y="1347452"/>
            <a:ext cx="8368199" cy="5453757"/>
          </a:xfrm>
          <a:custGeom>
            <a:avLst/>
            <a:gdLst/>
            <a:ahLst/>
            <a:cxnLst/>
            <a:rect l="l" t="t" r="r" b="b"/>
            <a:pathLst>
              <a:path w="8368199" h="5453757">
                <a:moveTo>
                  <a:pt x="0" y="0"/>
                </a:moveTo>
                <a:lnTo>
                  <a:pt x="8368199" y="0"/>
                </a:lnTo>
                <a:lnTo>
                  <a:pt x="8368199" y="5453757"/>
                </a:lnTo>
                <a:lnTo>
                  <a:pt x="0" y="5453757"/>
                </a:lnTo>
                <a:lnTo>
                  <a:pt x="0" y="0"/>
                </a:lnTo>
                <a:close/>
              </a:path>
            </a:pathLst>
          </a:custGeom>
          <a:blipFill>
            <a:blip r:embed="rId3"/>
            <a:stretch>
              <a:fillRect/>
            </a:stretch>
          </a:blipFill>
        </p:spPr>
      </p:sp>
      <p:sp>
        <p:nvSpPr>
          <p:cNvPr id="7" name="TextBox 7"/>
          <p:cNvSpPr txBox="1"/>
          <p:nvPr/>
        </p:nvSpPr>
        <p:spPr>
          <a:xfrm>
            <a:off x="0" y="7722068"/>
            <a:ext cx="18288000" cy="1590674"/>
          </a:xfrm>
          <a:prstGeom prst="rect">
            <a:avLst/>
          </a:prstGeom>
        </p:spPr>
        <p:txBody>
          <a:bodyPr lIns="0" tIns="0" rIns="0" bIns="0" rtlCol="0" anchor="t">
            <a:spAutoFit/>
          </a:bodyPr>
          <a:lstStyle/>
          <a:p>
            <a:pPr algn="ctr">
              <a:lnSpc>
                <a:spcPts val="4200"/>
              </a:lnSpc>
              <a:spcBef>
                <a:spcPct val="0"/>
              </a:spcBef>
            </a:pPr>
            <a:r>
              <a:rPr lang="en-US" sz="3000" b="1">
                <a:solidFill>
                  <a:srgbClr val="5188CC"/>
                </a:solidFill>
                <a:latin typeface="Aileron Bold"/>
                <a:ea typeface="Aileron Bold"/>
                <a:cs typeface="Aileron Bold"/>
                <a:sym typeface="Aileron Bold"/>
              </a:rPr>
              <a:t>Peak order times occur around 12 PM (1672 orders) and gradually decline throughout the day. The lowest order frequencies are at 10 PM (11 orders) and 11 PM (5 orders), indicating a sharp drop in demand late at night.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642</Words>
  <Application>Microsoft Office PowerPoint</Application>
  <PresentationFormat>Custom</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Aileron Bold</vt:lpstr>
      <vt:lpstr>Arial</vt:lpstr>
      <vt:lpstr>Barlow Condensed Heavy</vt:lpstr>
      <vt:lpstr>Akzidenz-Grotesk Heavy</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Simple The Future Of The Arctic Presentation</dc:title>
  <cp:lastModifiedBy>avishek paswan</cp:lastModifiedBy>
  <cp:revision>1</cp:revision>
  <dcterms:created xsi:type="dcterms:W3CDTF">2006-08-16T00:00:00Z</dcterms:created>
  <dcterms:modified xsi:type="dcterms:W3CDTF">2025-04-02T17:57:36Z</dcterms:modified>
  <dc:identifier>DAGjY61ERLk</dc:identifier>
</cp:coreProperties>
</file>