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8D11B6-4932-403F-BB13-776F57DDD4FA}"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5475A-C9B9-4A4B-8730-025189E43440}" type="slidenum">
              <a:rPr lang="en-US" smtClean="0"/>
              <a:t>‹#›</a:t>
            </a:fld>
            <a:endParaRPr lang="en-US"/>
          </a:p>
        </p:txBody>
      </p:sp>
    </p:spTree>
    <p:extLst>
      <p:ext uri="{BB962C8B-B14F-4D97-AF65-F5344CB8AC3E}">
        <p14:creationId xmlns:p14="http://schemas.microsoft.com/office/powerpoint/2010/main" val="415211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8D11B6-4932-403F-BB13-776F57DDD4FA}"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5475A-C9B9-4A4B-8730-025189E43440}" type="slidenum">
              <a:rPr lang="en-US" smtClean="0"/>
              <a:t>‹#›</a:t>
            </a:fld>
            <a:endParaRPr lang="en-US"/>
          </a:p>
        </p:txBody>
      </p:sp>
    </p:spTree>
    <p:extLst>
      <p:ext uri="{BB962C8B-B14F-4D97-AF65-F5344CB8AC3E}">
        <p14:creationId xmlns:p14="http://schemas.microsoft.com/office/powerpoint/2010/main" val="231509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8D11B6-4932-403F-BB13-776F57DDD4FA}"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5475A-C9B9-4A4B-8730-025189E43440}" type="slidenum">
              <a:rPr lang="en-US" smtClean="0"/>
              <a:t>‹#›</a:t>
            </a:fld>
            <a:endParaRPr lang="en-US"/>
          </a:p>
        </p:txBody>
      </p:sp>
    </p:spTree>
    <p:extLst>
      <p:ext uri="{BB962C8B-B14F-4D97-AF65-F5344CB8AC3E}">
        <p14:creationId xmlns:p14="http://schemas.microsoft.com/office/powerpoint/2010/main" val="1649099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8D11B6-4932-403F-BB13-776F57DDD4FA}"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5475A-C9B9-4A4B-8730-025189E4344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9648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D11B6-4932-403F-BB13-776F57DDD4FA}"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5475A-C9B9-4A4B-8730-025189E43440}" type="slidenum">
              <a:rPr lang="en-US" smtClean="0"/>
              <a:t>‹#›</a:t>
            </a:fld>
            <a:endParaRPr lang="en-US"/>
          </a:p>
        </p:txBody>
      </p:sp>
    </p:spTree>
    <p:extLst>
      <p:ext uri="{BB962C8B-B14F-4D97-AF65-F5344CB8AC3E}">
        <p14:creationId xmlns:p14="http://schemas.microsoft.com/office/powerpoint/2010/main" val="1714758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8D11B6-4932-403F-BB13-776F57DDD4FA}" type="datetimeFigureOut">
              <a:rPr lang="en-US" smtClean="0"/>
              <a:t>9/16/2021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5475A-C9B9-4A4B-8730-025189E43440}" type="slidenum">
              <a:rPr lang="en-US" smtClean="0"/>
              <a:t>‹#›</a:t>
            </a:fld>
            <a:endParaRPr lang="en-US"/>
          </a:p>
        </p:txBody>
      </p:sp>
    </p:spTree>
    <p:extLst>
      <p:ext uri="{BB962C8B-B14F-4D97-AF65-F5344CB8AC3E}">
        <p14:creationId xmlns:p14="http://schemas.microsoft.com/office/powerpoint/2010/main" val="2529569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8D11B6-4932-403F-BB13-776F57DDD4FA}" type="datetimeFigureOut">
              <a:rPr lang="en-US" smtClean="0"/>
              <a:t>9/16/2021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5475A-C9B9-4A4B-8730-025189E43440}" type="slidenum">
              <a:rPr lang="en-US" smtClean="0"/>
              <a:t>‹#›</a:t>
            </a:fld>
            <a:endParaRPr lang="en-US"/>
          </a:p>
        </p:txBody>
      </p:sp>
    </p:spTree>
    <p:extLst>
      <p:ext uri="{BB962C8B-B14F-4D97-AF65-F5344CB8AC3E}">
        <p14:creationId xmlns:p14="http://schemas.microsoft.com/office/powerpoint/2010/main" val="3650690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D11B6-4932-403F-BB13-776F57DDD4FA}"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5475A-C9B9-4A4B-8730-025189E43440}" type="slidenum">
              <a:rPr lang="en-US" smtClean="0"/>
              <a:t>‹#›</a:t>
            </a:fld>
            <a:endParaRPr lang="en-US"/>
          </a:p>
        </p:txBody>
      </p:sp>
    </p:spTree>
    <p:extLst>
      <p:ext uri="{BB962C8B-B14F-4D97-AF65-F5344CB8AC3E}">
        <p14:creationId xmlns:p14="http://schemas.microsoft.com/office/powerpoint/2010/main" val="2987968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D11B6-4932-403F-BB13-776F57DDD4FA}"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5475A-C9B9-4A4B-8730-025189E43440}" type="slidenum">
              <a:rPr lang="en-US" smtClean="0"/>
              <a:t>‹#›</a:t>
            </a:fld>
            <a:endParaRPr lang="en-US"/>
          </a:p>
        </p:txBody>
      </p:sp>
    </p:spTree>
    <p:extLst>
      <p:ext uri="{BB962C8B-B14F-4D97-AF65-F5344CB8AC3E}">
        <p14:creationId xmlns:p14="http://schemas.microsoft.com/office/powerpoint/2010/main" val="365762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98D11B6-4932-403F-BB13-776F57DDD4FA}"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5475A-C9B9-4A4B-8730-025189E43440}" type="slidenum">
              <a:rPr lang="en-US" smtClean="0"/>
              <a:t>‹#›</a:t>
            </a:fld>
            <a:endParaRPr lang="en-US"/>
          </a:p>
        </p:txBody>
      </p:sp>
    </p:spTree>
    <p:extLst>
      <p:ext uri="{BB962C8B-B14F-4D97-AF65-F5344CB8AC3E}">
        <p14:creationId xmlns:p14="http://schemas.microsoft.com/office/powerpoint/2010/main" val="559941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D11B6-4932-403F-BB13-776F57DDD4FA}"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5475A-C9B9-4A4B-8730-025189E43440}" type="slidenum">
              <a:rPr lang="en-US" smtClean="0"/>
              <a:t>‹#›</a:t>
            </a:fld>
            <a:endParaRPr lang="en-US"/>
          </a:p>
        </p:txBody>
      </p:sp>
    </p:spTree>
    <p:extLst>
      <p:ext uri="{BB962C8B-B14F-4D97-AF65-F5344CB8AC3E}">
        <p14:creationId xmlns:p14="http://schemas.microsoft.com/office/powerpoint/2010/main" val="110299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8D11B6-4932-403F-BB13-776F57DDD4FA}"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5475A-C9B9-4A4B-8730-025189E43440}" type="slidenum">
              <a:rPr lang="en-US" smtClean="0"/>
              <a:t>‹#›</a:t>
            </a:fld>
            <a:endParaRPr lang="en-US"/>
          </a:p>
        </p:txBody>
      </p:sp>
    </p:spTree>
    <p:extLst>
      <p:ext uri="{BB962C8B-B14F-4D97-AF65-F5344CB8AC3E}">
        <p14:creationId xmlns:p14="http://schemas.microsoft.com/office/powerpoint/2010/main" val="296734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8D11B6-4932-403F-BB13-776F57DDD4FA}"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05475A-C9B9-4A4B-8730-025189E43440}" type="slidenum">
              <a:rPr lang="en-US" smtClean="0"/>
              <a:t>‹#›</a:t>
            </a:fld>
            <a:endParaRPr lang="en-US"/>
          </a:p>
        </p:txBody>
      </p:sp>
    </p:spTree>
    <p:extLst>
      <p:ext uri="{BB962C8B-B14F-4D97-AF65-F5344CB8AC3E}">
        <p14:creationId xmlns:p14="http://schemas.microsoft.com/office/powerpoint/2010/main" val="57506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98D11B6-4932-403F-BB13-776F57DDD4FA}" type="datetimeFigureOut">
              <a:rPr lang="en-US" smtClean="0"/>
              <a:t>9/16/2021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205475A-C9B9-4A4B-8730-025189E43440}" type="slidenum">
              <a:rPr lang="en-US" smtClean="0"/>
              <a:t>‹#›</a:t>
            </a:fld>
            <a:endParaRPr lang="en-US"/>
          </a:p>
        </p:txBody>
      </p:sp>
    </p:spTree>
    <p:extLst>
      <p:ext uri="{BB962C8B-B14F-4D97-AF65-F5344CB8AC3E}">
        <p14:creationId xmlns:p14="http://schemas.microsoft.com/office/powerpoint/2010/main" val="223339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98D11B6-4932-403F-BB13-776F57DDD4FA}" type="datetimeFigureOut">
              <a:rPr lang="en-US" smtClean="0"/>
              <a:t>9/16/2021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205475A-C9B9-4A4B-8730-025189E43440}" type="slidenum">
              <a:rPr lang="en-US" smtClean="0"/>
              <a:t>‹#›</a:t>
            </a:fld>
            <a:endParaRPr lang="en-US"/>
          </a:p>
        </p:txBody>
      </p:sp>
    </p:spTree>
    <p:extLst>
      <p:ext uri="{BB962C8B-B14F-4D97-AF65-F5344CB8AC3E}">
        <p14:creationId xmlns:p14="http://schemas.microsoft.com/office/powerpoint/2010/main" val="103284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98D11B6-4932-403F-BB13-776F57DDD4FA}" type="datetimeFigureOut">
              <a:rPr lang="en-US" smtClean="0"/>
              <a:t>9/16/2021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205475A-C9B9-4A4B-8730-025189E43440}" type="slidenum">
              <a:rPr lang="en-US" smtClean="0"/>
              <a:t>‹#›</a:t>
            </a:fld>
            <a:endParaRPr lang="en-US"/>
          </a:p>
        </p:txBody>
      </p:sp>
    </p:spTree>
    <p:extLst>
      <p:ext uri="{BB962C8B-B14F-4D97-AF65-F5344CB8AC3E}">
        <p14:creationId xmlns:p14="http://schemas.microsoft.com/office/powerpoint/2010/main" val="282213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8D11B6-4932-403F-BB13-776F57DDD4FA}"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5475A-C9B9-4A4B-8730-025189E43440}" type="slidenum">
              <a:rPr lang="en-US" smtClean="0"/>
              <a:t>‹#›</a:t>
            </a:fld>
            <a:endParaRPr lang="en-US"/>
          </a:p>
        </p:txBody>
      </p:sp>
    </p:spTree>
    <p:extLst>
      <p:ext uri="{BB962C8B-B14F-4D97-AF65-F5344CB8AC3E}">
        <p14:creationId xmlns:p14="http://schemas.microsoft.com/office/powerpoint/2010/main" val="129881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98D11B6-4932-403F-BB13-776F57DDD4FA}" type="datetimeFigureOut">
              <a:rPr lang="en-US" smtClean="0"/>
              <a:t>9/16/2021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205475A-C9B9-4A4B-8730-025189E43440}" type="slidenum">
              <a:rPr lang="en-US" smtClean="0"/>
              <a:t>‹#›</a:t>
            </a:fld>
            <a:endParaRPr lang="en-US"/>
          </a:p>
        </p:txBody>
      </p:sp>
    </p:spTree>
    <p:extLst>
      <p:ext uri="{BB962C8B-B14F-4D97-AF65-F5344CB8AC3E}">
        <p14:creationId xmlns:p14="http://schemas.microsoft.com/office/powerpoint/2010/main" val="13301569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EF50-56F8-427D-8D11-1D64EB1E4EE7}"/>
              </a:ext>
            </a:extLst>
          </p:cNvPr>
          <p:cNvSpPr>
            <a:spLocks noGrp="1"/>
          </p:cNvSpPr>
          <p:nvPr>
            <p:ph type="ctrTitle"/>
          </p:nvPr>
        </p:nvSpPr>
        <p:spPr>
          <a:xfrm>
            <a:off x="1403434" y="361950"/>
            <a:ext cx="8825658" cy="1304925"/>
          </a:xfrm>
        </p:spPr>
        <p:txBody>
          <a:bodyPr/>
          <a:lstStyle/>
          <a:p>
            <a:pPr algn="ctr"/>
            <a:r>
              <a:rPr lang="en-US" sz="4000" b="1" dirty="0">
                <a:latin typeface="Times New Roman" panose="02020603050405020304" pitchFamily="18" charset="0"/>
                <a:cs typeface="Times New Roman" panose="02020603050405020304" pitchFamily="18" charset="0"/>
              </a:rPr>
              <a:t>Hostel Room Reservation System</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Tribhuvan University, </a:t>
            </a:r>
            <a:r>
              <a:rPr lang="en-US" sz="4000" b="1" dirty="0" err="1">
                <a:latin typeface="Times New Roman" panose="02020603050405020304" pitchFamily="18" charset="0"/>
                <a:cs typeface="Times New Roman" panose="02020603050405020304" pitchFamily="18" charset="0"/>
              </a:rPr>
              <a:t>Kritipur</a:t>
            </a:r>
            <a:endParaRPr lang="en-US"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E95062E-E2BD-4C37-A2D2-F5D8DB17015F}"/>
              </a:ext>
            </a:extLst>
          </p:cNvPr>
          <p:cNvSpPr>
            <a:spLocks noGrp="1"/>
          </p:cNvSpPr>
          <p:nvPr>
            <p:ph type="subTitle" idx="1"/>
          </p:nvPr>
        </p:nvSpPr>
        <p:spPr>
          <a:xfrm>
            <a:off x="1154955" y="2952750"/>
            <a:ext cx="9789270" cy="3543300"/>
          </a:xfrm>
        </p:spPr>
        <p:txBody>
          <a:bodyPr/>
          <a:lstStyle/>
          <a:p>
            <a:r>
              <a:rPr lang="en-US" b="1" dirty="0">
                <a:solidFill>
                  <a:schemeClr val="tx1"/>
                </a:solidFill>
                <a:latin typeface="Times New Roman" panose="02020603050405020304" pitchFamily="18" charset="0"/>
                <a:cs typeface="Times New Roman" panose="02020603050405020304" pitchFamily="18" charset="0"/>
              </a:rPr>
              <a:t>    presented by :                                                              under supervision Of :                                                                                 </a:t>
            </a:r>
            <a:r>
              <a:rPr lang="en-US" dirty="0">
                <a:solidFill>
                  <a:schemeClr val="bg1"/>
                </a:solidFill>
              </a:rPr>
              <a:t>			</a:t>
            </a:r>
            <a:endParaRPr lang="en-US" dirty="0">
              <a:solidFill>
                <a:schemeClr val="bg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Avishek Khatiwada									</a:t>
            </a:r>
            <a:r>
              <a:rPr lang="en-US" b="1" dirty="0" err="1">
                <a:solidFill>
                  <a:schemeClr val="tx1"/>
                </a:solidFill>
                <a:latin typeface="Times New Roman" panose="02020603050405020304" pitchFamily="18" charset="0"/>
                <a:cs typeface="Times New Roman" panose="02020603050405020304" pitchFamily="18" charset="0"/>
              </a:rPr>
              <a:t>raaju</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poudel</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Yubraj Adhikari</a:t>
            </a:r>
            <a:br>
              <a:rPr lang="en-US" b="1" dirty="0">
                <a:solidFill>
                  <a:schemeClr val="tx1"/>
                </a:solidFill>
                <a:latin typeface="Times New Roman" panose="02020603050405020304" pitchFamily="18" charset="0"/>
                <a:cs typeface="Times New Roman" panose="02020603050405020304" pitchFamily="18" charset="0"/>
              </a:rPr>
            </a:br>
            <a:r>
              <a:rPr lang="en-US" b="1" dirty="0" err="1">
                <a:solidFill>
                  <a:schemeClr val="tx1"/>
                </a:solidFill>
                <a:latin typeface="Times New Roman" panose="02020603050405020304" pitchFamily="18" charset="0"/>
                <a:cs typeface="Times New Roman" panose="02020603050405020304" pitchFamily="18" charset="0"/>
              </a:rPr>
              <a:t>mechi</a:t>
            </a:r>
            <a:r>
              <a:rPr lang="en-US" b="1" dirty="0">
                <a:solidFill>
                  <a:schemeClr val="tx1"/>
                </a:solidFill>
                <a:latin typeface="Times New Roman" panose="02020603050405020304" pitchFamily="18" charset="0"/>
                <a:cs typeface="Times New Roman" panose="02020603050405020304" pitchFamily="18" charset="0"/>
              </a:rPr>
              <a:t> multiple campus</a:t>
            </a:r>
            <a:br>
              <a:rPr lang="en-US" b="1" dirty="0">
                <a:solidFill>
                  <a:schemeClr val="tx1"/>
                </a:solidFill>
                <a:latin typeface="Times New Roman" panose="02020603050405020304" pitchFamily="18" charset="0"/>
                <a:cs typeface="Times New Roman" panose="02020603050405020304" pitchFamily="18" charset="0"/>
              </a:rPr>
            </a:br>
            <a:r>
              <a:rPr lang="en-US" b="1" dirty="0" err="1">
                <a:solidFill>
                  <a:schemeClr val="tx1"/>
                </a:solidFill>
                <a:latin typeface="Times New Roman" panose="02020603050405020304" pitchFamily="18" charset="0"/>
                <a:cs typeface="Times New Roman" panose="02020603050405020304" pitchFamily="18" charset="0"/>
              </a:rPr>
              <a:t>Bhadrapur</a:t>
            </a:r>
            <a:r>
              <a:rPr lang="en-US" b="1" dirty="0">
                <a:solidFill>
                  <a:schemeClr val="tx1"/>
                </a:solidFill>
                <a:latin typeface="Times New Roman" panose="02020603050405020304" pitchFamily="18" charset="0"/>
                <a:cs typeface="Times New Roman" panose="02020603050405020304" pitchFamily="18" charset="0"/>
              </a:rPr>
              <a:t> , </a:t>
            </a:r>
            <a:r>
              <a:rPr lang="en-US" b="1" dirty="0" err="1">
                <a:solidFill>
                  <a:schemeClr val="tx1"/>
                </a:solidFill>
                <a:latin typeface="Times New Roman" panose="02020603050405020304" pitchFamily="18" charset="0"/>
                <a:cs typeface="Times New Roman" panose="02020603050405020304" pitchFamily="18" charset="0"/>
              </a:rPr>
              <a:t>jhapa</a:t>
            </a:r>
            <a:r>
              <a:rPr lang="en-US" b="1" dirty="0">
                <a:solidFill>
                  <a:schemeClr val="tx1"/>
                </a:solidFill>
                <a:latin typeface="Times New Roman" panose="02020603050405020304" pitchFamily="18" charset="0"/>
                <a:cs typeface="Times New Roman" panose="02020603050405020304" pitchFamily="18" charset="0"/>
              </a:rPr>
              <a:t> , </a:t>
            </a:r>
            <a:r>
              <a:rPr lang="en-US" b="1" dirty="0" err="1">
                <a:solidFill>
                  <a:schemeClr val="tx1"/>
                </a:solidFill>
                <a:latin typeface="Times New Roman" panose="02020603050405020304" pitchFamily="18" charset="0"/>
                <a:cs typeface="Times New Roman" panose="02020603050405020304" pitchFamily="18" charset="0"/>
              </a:rPr>
              <a:t>nepal</a:t>
            </a:r>
            <a:endParaRPr lang="en-US" b="1" dirty="0">
              <a:solidFill>
                <a:schemeClr val="tx1"/>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spTree>
    <p:extLst>
      <p:ext uri="{BB962C8B-B14F-4D97-AF65-F5344CB8AC3E}">
        <p14:creationId xmlns:p14="http://schemas.microsoft.com/office/powerpoint/2010/main" val="322183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14AB-2370-460A-91D4-A2633BCBBF00}"/>
              </a:ext>
            </a:extLst>
          </p:cNvPr>
          <p:cNvSpPr>
            <a:spLocks noGrp="1"/>
          </p:cNvSpPr>
          <p:nvPr>
            <p:ph type="title"/>
          </p:nvPr>
        </p:nvSpPr>
        <p:spPr/>
        <p:txBody>
          <a:bodyPr/>
          <a:lstStyle/>
          <a:p>
            <a:r>
              <a:rPr lang="en-US" dirty="0"/>
              <a:t>ER Diagram</a:t>
            </a:r>
          </a:p>
        </p:txBody>
      </p:sp>
      <p:pic>
        <p:nvPicPr>
          <p:cNvPr id="4" name="Content Placeholder 3">
            <a:extLst>
              <a:ext uri="{FF2B5EF4-FFF2-40B4-BE49-F238E27FC236}">
                <a16:creationId xmlns:a16="http://schemas.microsoft.com/office/drawing/2014/main" id="{AC9A02C5-14C0-4E02-AA83-C7EFECC7C3B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4383" y="1452562"/>
            <a:ext cx="7783042" cy="5081587"/>
          </a:xfrm>
          <a:prstGeom prst="rect">
            <a:avLst/>
          </a:prstGeom>
          <a:noFill/>
          <a:ln>
            <a:noFill/>
          </a:ln>
        </p:spPr>
      </p:pic>
    </p:spTree>
    <p:extLst>
      <p:ext uri="{BB962C8B-B14F-4D97-AF65-F5344CB8AC3E}">
        <p14:creationId xmlns:p14="http://schemas.microsoft.com/office/powerpoint/2010/main" val="2842541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8C29-8635-4C95-9411-A6C6ADED7C07}"/>
              </a:ext>
            </a:extLst>
          </p:cNvPr>
          <p:cNvSpPr>
            <a:spLocks noGrp="1"/>
          </p:cNvSpPr>
          <p:nvPr>
            <p:ph type="title"/>
          </p:nvPr>
        </p:nvSpPr>
        <p:spPr/>
        <p:txBody>
          <a:bodyPr/>
          <a:lstStyle/>
          <a:p>
            <a:r>
              <a:rPr lang="en-US" dirty="0"/>
              <a:t>Limitations</a:t>
            </a:r>
            <a:br>
              <a:rPr lang="en-US" dirty="0"/>
            </a:br>
            <a:endParaRPr lang="en-US" dirty="0"/>
          </a:p>
        </p:txBody>
      </p:sp>
      <p:sp>
        <p:nvSpPr>
          <p:cNvPr id="3" name="Content Placeholder 2">
            <a:extLst>
              <a:ext uri="{FF2B5EF4-FFF2-40B4-BE49-F238E27FC236}">
                <a16:creationId xmlns:a16="http://schemas.microsoft.com/office/drawing/2014/main" id="{313F22DA-39AF-4685-90E4-D7D733F7CE87}"/>
              </a:ext>
            </a:extLst>
          </p:cNvPr>
          <p:cNvSpPr>
            <a:spLocks noGrp="1"/>
          </p:cNvSpPr>
          <p:nvPr>
            <p:ph idx="1"/>
          </p:nvPr>
        </p:nvSpPr>
        <p:spPr>
          <a:xfrm>
            <a:off x="733426" y="1609726"/>
            <a:ext cx="9316428" cy="4638674"/>
          </a:xfrm>
        </p:spPr>
        <p:txBody>
          <a:bodyPr/>
          <a:lstStyle/>
          <a:p>
            <a:r>
              <a:rPr lang="en-US" sz="1800" dirty="0">
                <a:effectLst/>
                <a:latin typeface="Times New Roman" panose="02020603050405020304" pitchFamily="18" charset="0"/>
                <a:ea typeface="Times New Roman" panose="02020603050405020304" pitchFamily="18" charset="0"/>
              </a:rPr>
              <a:t>Needs active internet connectivity.</a:t>
            </a:r>
          </a:p>
          <a:p>
            <a:r>
              <a:rPr lang="en-US" sz="1800" dirty="0">
                <a:effectLst/>
                <a:latin typeface="Times New Roman" panose="02020603050405020304" pitchFamily="18" charset="0"/>
                <a:ea typeface="Times New Roman" panose="02020603050405020304" pitchFamily="18" charset="0"/>
              </a:rPr>
              <a:t>Needs web enabled device.</a:t>
            </a:r>
          </a:p>
          <a:p>
            <a:r>
              <a:rPr lang="en-US" sz="1800" dirty="0">
                <a:effectLst/>
                <a:latin typeface="Times New Roman" panose="02020603050405020304" pitchFamily="18" charset="0"/>
                <a:ea typeface="Times New Roman" panose="02020603050405020304" pitchFamily="18" charset="0"/>
              </a:rPr>
              <a:t>Payment still needs to be physical.</a:t>
            </a:r>
          </a:p>
          <a:p>
            <a:endParaRPr lang="en-US" dirty="0"/>
          </a:p>
        </p:txBody>
      </p:sp>
    </p:spTree>
    <p:extLst>
      <p:ext uri="{BB962C8B-B14F-4D97-AF65-F5344CB8AC3E}">
        <p14:creationId xmlns:p14="http://schemas.microsoft.com/office/powerpoint/2010/main" val="1643224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85C4-83E3-4ACC-9B0A-85E9A5807A73}"/>
              </a:ext>
            </a:extLst>
          </p:cNvPr>
          <p:cNvSpPr>
            <a:spLocks noGrp="1"/>
          </p:cNvSpPr>
          <p:nvPr>
            <p:ph type="title"/>
          </p:nvPr>
        </p:nvSpPr>
        <p:spPr/>
        <p:txBody>
          <a:bodyPr/>
          <a:lstStyle/>
          <a:p>
            <a:r>
              <a:rPr lang="en-US" dirty="0"/>
              <a:t>Future Enhancement</a:t>
            </a:r>
            <a:br>
              <a:rPr lang="en-US" dirty="0"/>
            </a:br>
            <a:endParaRPr lang="en-US" dirty="0"/>
          </a:p>
        </p:txBody>
      </p:sp>
      <p:sp>
        <p:nvSpPr>
          <p:cNvPr id="3" name="Content Placeholder 2">
            <a:extLst>
              <a:ext uri="{FF2B5EF4-FFF2-40B4-BE49-F238E27FC236}">
                <a16:creationId xmlns:a16="http://schemas.microsoft.com/office/drawing/2014/main" id="{704C4666-DD16-4D52-85BC-FB57F4BC3441}"/>
              </a:ext>
            </a:extLst>
          </p:cNvPr>
          <p:cNvSpPr>
            <a:spLocks noGrp="1"/>
          </p:cNvSpPr>
          <p:nvPr>
            <p:ph idx="1"/>
          </p:nvPr>
        </p:nvSpPr>
        <p:spPr>
          <a:xfrm>
            <a:off x="876300" y="1685926"/>
            <a:ext cx="9173553" cy="4562474"/>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Online Hostel Room Reservation system .This  hostel  management  software  is  designed  for college which owns hostel. This  project  is  small  package  which  includes  different  categories  as  well  as  having  all  possible features.  We  have  expected  that  it  will  be  helpful  to  the,  students  as  well  as  college. Following are the possible future enhancements:</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User interface upgrades</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Privilege of adding multiple records at same time.</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Improvement in performance.</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User can change password.</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Online Payments.</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Bug fixes.</a:t>
            </a:r>
          </a:p>
          <a:p>
            <a:pPr>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471515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5F13-E0D5-484C-8141-DBB2CAD3C695}"/>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215A8E6C-24BC-4A70-824A-464126C0C109}"/>
              </a:ext>
            </a:extLst>
          </p:cNvPr>
          <p:cNvSpPr>
            <a:spLocks noGrp="1"/>
          </p:cNvSpPr>
          <p:nvPr>
            <p:ph idx="1"/>
          </p:nvPr>
        </p:nvSpPr>
        <p:spPr>
          <a:xfrm>
            <a:off x="645130" y="2028825"/>
            <a:ext cx="9404723" cy="4219574"/>
          </a:xfrm>
        </p:spPr>
        <p:txBody>
          <a:bodyPr/>
          <a:lstStyle/>
          <a:p>
            <a:pPr marL="0" indent="0">
              <a:buNone/>
            </a:pPr>
            <a:r>
              <a:rPr lang="en-US" sz="1800" dirty="0">
                <a:effectLst/>
                <a:latin typeface="Times New Roman" panose="02020603050405020304" pitchFamily="18" charset="0"/>
                <a:ea typeface="Wingdings" panose="05000000000000000000" pitchFamily="2" charset="2"/>
              </a:rPr>
              <a:t>“Hostel Room Reservation System” is a online web application that allows student to book room in a hostel online. It avoids the problem which occur while booking room in a hostel manually. This project will automate records of student, rooms and courses. After the completion of this project student can check information about room’s availability and book room among it.</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3520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B6C9-D2AA-4F1F-B478-599249085669}"/>
              </a:ext>
            </a:extLst>
          </p:cNvPr>
          <p:cNvSpPr>
            <a:spLocks noGrp="1"/>
          </p:cNvSpPr>
          <p:nvPr>
            <p:ph type="title"/>
          </p:nvPr>
        </p:nvSpPr>
        <p:spPr>
          <a:xfrm>
            <a:off x="646111" y="452718"/>
            <a:ext cx="9404723" cy="5548032"/>
          </a:xfrm>
        </p:spPr>
        <p:txBody>
          <a:bodyPr/>
          <a:lstStyle/>
          <a:p>
            <a:r>
              <a:rPr lang="en-US" dirty="0"/>
              <a:t>				</a:t>
            </a:r>
            <a:br>
              <a:rPr lang="en-US" dirty="0"/>
            </a:br>
            <a:br>
              <a:rPr lang="en-US" dirty="0"/>
            </a:br>
            <a:br>
              <a:rPr lang="en-US" dirty="0"/>
            </a:br>
            <a:r>
              <a:rPr lang="en-US" dirty="0"/>
              <a:t>			</a:t>
            </a:r>
            <a:br>
              <a:rPr lang="en-US" dirty="0"/>
            </a:br>
            <a:r>
              <a:rPr lang="en-US" dirty="0"/>
              <a:t>						</a:t>
            </a:r>
            <a:r>
              <a:rPr lang="en-US" sz="4400" b="1" dirty="0">
                <a:latin typeface="Arial Black" panose="020B0A04020102020204" pitchFamily="34" charset="0"/>
              </a:rPr>
              <a:t> THANK YOU</a:t>
            </a:r>
            <a:endParaRPr lang="en-US" dirty="0"/>
          </a:p>
        </p:txBody>
      </p:sp>
      <p:sp>
        <p:nvSpPr>
          <p:cNvPr id="3" name="Content Placeholder 2">
            <a:extLst>
              <a:ext uri="{FF2B5EF4-FFF2-40B4-BE49-F238E27FC236}">
                <a16:creationId xmlns:a16="http://schemas.microsoft.com/office/drawing/2014/main" id="{5C8E74BE-4707-40F1-8E6B-3B06061BF74B}"/>
              </a:ext>
            </a:extLst>
          </p:cNvPr>
          <p:cNvSpPr>
            <a:spLocks noGrp="1"/>
          </p:cNvSpPr>
          <p:nvPr>
            <p:ph idx="1"/>
          </p:nvPr>
        </p:nvSpPr>
        <p:spPr>
          <a:xfrm>
            <a:off x="1104293" y="2100543"/>
            <a:ext cx="8946541" cy="419548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US" b="1" dirty="0">
              <a:latin typeface="Arial Black" panose="020B0A04020102020204" pitchFamily="34" charset="0"/>
            </a:endParaRPr>
          </a:p>
        </p:txBody>
      </p:sp>
    </p:spTree>
    <p:extLst>
      <p:ext uri="{BB962C8B-B14F-4D97-AF65-F5344CB8AC3E}">
        <p14:creationId xmlns:p14="http://schemas.microsoft.com/office/powerpoint/2010/main" val="95873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5B0C-4AD8-4641-9AF4-0626F9BE96BB}"/>
              </a:ext>
            </a:extLst>
          </p:cNvPr>
          <p:cNvSpPr>
            <a:spLocks noGrp="1"/>
          </p:cNvSpPr>
          <p:nvPr>
            <p:ph type="title"/>
          </p:nvPr>
        </p:nvSpPr>
        <p:spPr>
          <a:xfrm>
            <a:off x="646111" y="452718"/>
            <a:ext cx="9404723" cy="737907"/>
          </a:xfrm>
        </p:spPr>
        <p:txBody>
          <a:bodyPr/>
          <a:lstStyle/>
          <a:p>
            <a:r>
              <a:rPr lang="en-US" dirty="0"/>
              <a:t>Contents:</a:t>
            </a:r>
          </a:p>
        </p:txBody>
      </p:sp>
      <p:sp>
        <p:nvSpPr>
          <p:cNvPr id="3" name="Content Placeholder 2">
            <a:extLst>
              <a:ext uri="{FF2B5EF4-FFF2-40B4-BE49-F238E27FC236}">
                <a16:creationId xmlns:a16="http://schemas.microsoft.com/office/drawing/2014/main" id="{A7A18897-E547-4D31-BF44-DE6D28AA218D}"/>
              </a:ext>
            </a:extLst>
          </p:cNvPr>
          <p:cNvSpPr>
            <a:spLocks noGrp="1"/>
          </p:cNvSpPr>
          <p:nvPr>
            <p:ph idx="1"/>
          </p:nvPr>
        </p:nvSpPr>
        <p:spPr>
          <a:xfrm>
            <a:off x="645132" y="1190626"/>
            <a:ext cx="9404722" cy="5057774"/>
          </a:xfrm>
        </p:spPr>
        <p:txBody>
          <a:bodyPr/>
          <a:lstStyle/>
          <a:p>
            <a:r>
              <a:rPr lang="en-US" dirty="0"/>
              <a:t>Abstract</a:t>
            </a:r>
          </a:p>
          <a:p>
            <a:r>
              <a:rPr lang="en-US" dirty="0"/>
              <a:t>Introduction</a:t>
            </a:r>
          </a:p>
          <a:p>
            <a:r>
              <a:rPr lang="en-US" dirty="0"/>
              <a:t>Objective</a:t>
            </a:r>
          </a:p>
          <a:p>
            <a:r>
              <a:rPr lang="en-US" dirty="0"/>
              <a:t>Scope</a:t>
            </a:r>
          </a:p>
          <a:p>
            <a:r>
              <a:rPr lang="en-US" dirty="0"/>
              <a:t>Features</a:t>
            </a:r>
          </a:p>
          <a:p>
            <a:r>
              <a:rPr lang="en-US" dirty="0"/>
              <a:t>Context Diagram</a:t>
            </a:r>
          </a:p>
          <a:p>
            <a:r>
              <a:rPr lang="en-US" dirty="0"/>
              <a:t>DFD </a:t>
            </a:r>
          </a:p>
          <a:p>
            <a:r>
              <a:rPr lang="en-US" dirty="0"/>
              <a:t>ER-Diagram</a:t>
            </a:r>
          </a:p>
          <a:p>
            <a:r>
              <a:rPr lang="en-US" dirty="0"/>
              <a:t>Limitations</a:t>
            </a:r>
          </a:p>
          <a:p>
            <a:r>
              <a:rPr lang="en-US" dirty="0"/>
              <a:t>Future Enhancement</a:t>
            </a:r>
          </a:p>
          <a:p>
            <a:r>
              <a:rPr lang="en-US" dirty="0"/>
              <a:t>Conclusion</a:t>
            </a:r>
          </a:p>
        </p:txBody>
      </p:sp>
    </p:spTree>
    <p:extLst>
      <p:ext uri="{BB962C8B-B14F-4D97-AF65-F5344CB8AC3E}">
        <p14:creationId xmlns:p14="http://schemas.microsoft.com/office/powerpoint/2010/main" val="113807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EFDB-C6ED-47FA-8BCE-25718A00C4BF}"/>
              </a:ext>
            </a:extLst>
          </p:cNvPr>
          <p:cNvSpPr>
            <a:spLocks noGrp="1"/>
          </p:cNvSpPr>
          <p:nvPr>
            <p:ph type="title"/>
          </p:nvPr>
        </p:nvSpPr>
        <p:spPr>
          <a:xfrm>
            <a:off x="866775" y="452718"/>
            <a:ext cx="9184059" cy="1090332"/>
          </a:xfrm>
        </p:spPr>
        <p:txBody>
          <a:bodyPr/>
          <a:lstStyle/>
          <a:p>
            <a:r>
              <a:rPr lang="en-US" dirty="0"/>
              <a:t>Abstract</a:t>
            </a:r>
          </a:p>
        </p:txBody>
      </p:sp>
      <p:sp>
        <p:nvSpPr>
          <p:cNvPr id="3" name="Content Placeholder 2">
            <a:extLst>
              <a:ext uri="{FF2B5EF4-FFF2-40B4-BE49-F238E27FC236}">
                <a16:creationId xmlns:a16="http://schemas.microsoft.com/office/drawing/2014/main" id="{44B7B35E-40BF-4EFB-A629-7F871FD99FD4}"/>
              </a:ext>
            </a:extLst>
          </p:cNvPr>
          <p:cNvSpPr>
            <a:spLocks noGrp="1"/>
          </p:cNvSpPr>
          <p:nvPr>
            <p:ph idx="1"/>
          </p:nvPr>
        </p:nvSpPr>
        <p:spPr>
          <a:xfrm>
            <a:off x="762000" y="1543050"/>
            <a:ext cx="9287853" cy="4705350"/>
          </a:xfrm>
        </p:spPr>
        <p:txBody>
          <a:bodyPr>
            <a:normAutofit fontScale="92500" lnSpcReduction="20000"/>
          </a:bodyPr>
          <a:lstStyle/>
          <a:p>
            <a:pPr marL="107315" marR="450215" indent="0" algn="just">
              <a:lnSpc>
                <a:spcPct val="150000"/>
              </a:lnSpc>
              <a:spcBef>
                <a:spcPts val="1200"/>
              </a:spcBef>
              <a:spcAft>
                <a:spcPts val="1800"/>
              </a:spcAft>
              <a:buNone/>
            </a:pPr>
            <a:r>
              <a:rPr lang="en-US" dirty="0">
                <a:effectLst/>
                <a:latin typeface="Times New Roman" panose="02020603050405020304" pitchFamily="18" charset="0"/>
                <a:ea typeface="Times New Roman" panose="02020603050405020304" pitchFamily="18" charset="0"/>
              </a:rPr>
              <a:t>Online Hostel Room Reservation System’ is a online web application targeted for the College Hostel which is used by students to book the room in the Hostel . . This System provides a detailed view of how students records, room allocation and courses. The admin is provided with better control over the transactions like adding details of new students in the hostel, modifying the details of the students, deleting the students, viewing the students details in the Hostel. This system deals with the problem on managing a Hostel and avoids the problems which occurs when carried out manually such as duplicate entries. Thus this system will helps College in better utilization of resources. The main objective of this system is to provide a facility to user to book room in hostel and view notice provided. System is able to see the check-in and check-out of the students.</a:t>
            </a: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57329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2AF8F-D756-4C47-AA74-DF289E0392FB}"/>
              </a:ext>
            </a:extLst>
          </p:cNvPr>
          <p:cNvSpPr>
            <a:spLocks noGrp="1"/>
          </p:cNvSpPr>
          <p:nvPr>
            <p:ph type="title"/>
          </p:nvPr>
        </p:nvSpPr>
        <p:spPr/>
        <p:txBody>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BAE6DCD5-B6BE-45B4-98F9-38E6770EDE8C}"/>
              </a:ext>
            </a:extLst>
          </p:cNvPr>
          <p:cNvSpPr>
            <a:spLocks noGrp="1"/>
          </p:cNvSpPr>
          <p:nvPr>
            <p:ph idx="1"/>
          </p:nvPr>
        </p:nvSpPr>
        <p:spPr>
          <a:xfrm>
            <a:off x="742950" y="1853248"/>
            <a:ext cx="9306903" cy="4395151"/>
          </a:xfrm>
        </p:spPr>
        <p:txBody>
          <a:bodyPr/>
          <a:lstStyle/>
          <a:p>
            <a:pPr marL="0" indent="0" algn="just">
              <a:buNone/>
            </a:pPr>
            <a:r>
              <a:rPr lang="en-US" sz="1800" dirty="0">
                <a:effectLst/>
                <a:latin typeface="Times New Roman" panose="02020603050405020304" pitchFamily="18" charset="0"/>
                <a:ea typeface="Times New Roman" panose="02020603050405020304" pitchFamily="18" charset="0"/>
              </a:rPr>
              <a:t>		In context there are many Hostel accommodation available for college student to live. But it lacks the digitalization process and we find most of the activities are done manually with physical interaction. As now there are few Hostel System online which mostly are inbuilt with college software which lacks many features. Generally students have to visit the hostel and checks for availability of room that expense both time and money. This motivates our project team  to develop a separate web based application that facilitate students to book room in a hostel easily through online.</a:t>
            </a:r>
          </a:p>
          <a:p>
            <a:pPr marL="0" indent="0" algn="just">
              <a:buNone/>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project aimed to build a fully functional system in order to achieve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efficiency in the hostel room reservation system. The overall mission of system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a:t>
            </a:r>
            <a:r>
              <a:rPr lang="en-US" sz="1800" spc="2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to make online hostel room reservation system easy.</a:t>
            </a:r>
            <a:endParaRPr lang="en-US" dirty="0"/>
          </a:p>
        </p:txBody>
      </p:sp>
    </p:spTree>
    <p:extLst>
      <p:ext uri="{BB962C8B-B14F-4D97-AF65-F5344CB8AC3E}">
        <p14:creationId xmlns:p14="http://schemas.microsoft.com/office/powerpoint/2010/main" val="289132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BF8D-7F64-434A-9154-5ECDD5C225C0}"/>
              </a:ext>
            </a:extLst>
          </p:cNvPr>
          <p:cNvSpPr>
            <a:spLocks noGrp="1"/>
          </p:cNvSpPr>
          <p:nvPr>
            <p:ph type="title"/>
          </p:nvPr>
        </p:nvSpPr>
        <p:spPr/>
        <p:txBody>
          <a:bodyPr/>
          <a:lstStyle/>
          <a:p>
            <a:r>
              <a:rPr lang="en-US" dirty="0"/>
              <a:t>Objective</a:t>
            </a:r>
            <a:br>
              <a:rPr lang="en-US" dirty="0"/>
            </a:br>
            <a:endParaRPr lang="en-US" dirty="0"/>
          </a:p>
        </p:txBody>
      </p:sp>
      <p:sp>
        <p:nvSpPr>
          <p:cNvPr id="3" name="Content Placeholder 2">
            <a:extLst>
              <a:ext uri="{FF2B5EF4-FFF2-40B4-BE49-F238E27FC236}">
                <a16:creationId xmlns:a16="http://schemas.microsoft.com/office/drawing/2014/main" id="{2C651A6C-5DE8-454D-84C7-19B07F914AE2}"/>
              </a:ext>
            </a:extLst>
          </p:cNvPr>
          <p:cNvSpPr>
            <a:spLocks noGrp="1"/>
          </p:cNvSpPr>
          <p:nvPr>
            <p:ph idx="1"/>
          </p:nvPr>
        </p:nvSpPr>
        <p:spPr>
          <a:xfrm>
            <a:off x="771526" y="1853248"/>
            <a:ext cx="9278328" cy="4395151"/>
          </a:xfrm>
        </p:spPr>
        <p:txBody>
          <a:bodyPr/>
          <a:lstStyle/>
          <a:p>
            <a:r>
              <a:rPr lang="en-US" sz="1800" dirty="0">
                <a:effectLst/>
                <a:latin typeface="Times New Roman" panose="02020603050405020304" pitchFamily="18" charset="0"/>
                <a:ea typeface="Times New Roman" panose="02020603050405020304" pitchFamily="18" charset="0"/>
              </a:rPr>
              <a:t>To allow Students to book room in hostel.</a:t>
            </a:r>
          </a:p>
          <a:p>
            <a:r>
              <a:rPr lang="en-US" sz="1800" dirty="0">
                <a:effectLst/>
                <a:latin typeface="Times New Roman" panose="02020603050405020304" pitchFamily="18" charset="0"/>
                <a:ea typeface="Times New Roman" panose="02020603050405020304" pitchFamily="18" charset="0"/>
              </a:rPr>
              <a:t>To allow student to view information regarding room’s availability.</a:t>
            </a:r>
          </a:p>
          <a:p>
            <a:r>
              <a:rPr lang="en-US" sz="1800" dirty="0">
                <a:effectLst/>
                <a:latin typeface="Times New Roman" panose="02020603050405020304" pitchFamily="18" charset="0"/>
                <a:ea typeface="Times New Roman" panose="02020603050405020304" pitchFamily="18" charset="0"/>
              </a:rPr>
              <a:t>Admin can add/update/delete rooms &amp; notice.</a:t>
            </a:r>
          </a:p>
          <a:p>
            <a:pPr marL="0" indent="0">
              <a:buNone/>
            </a:pPr>
            <a:endParaRPr lang="en-US" dirty="0"/>
          </a:p>
        </p:txBody>
      </p:sp>
    </p:spTree>
    <p:extLst>
      <p:ext uri="{BB962C8B-B14F-4D97-AF65-F5344CB8AC3E}">
        <p14:creationId xmlns:p14="http://schemas.microsoft.com/office/powerpoint/2010/main" val="780413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4E4D-D931-4D0F-B098-8154C459AFF9}"/>
              </a:ext>
            </a:extLst>
          </p:cNvPr>
          <p:cNvSpPr>
            <a:spLocks noGrp="1"/>
          </p:cNvSpPr>
          <p:nvPr>
            <p:ph type="title"/>
          </p:nvPr>
        </p:nvSpPr>
        <p:spPr/>
        <p:txBody>
          <a:bodyPr/>
          <a:lstStyle/>
          <a:p>
            <a:r>
              <a:rPr lang="en-US" dirty="0"/>
              <a:t>Scope</a:t>
            </a:r>
            <a:br>
              <a:rPr lang="en-US" dirty="0"/>
            </a:br>
            <a:endParaRPr lang="en-US" dirty="0"/>
          </a:p>
        </p:txBody>
      </p:sp>
      <p:sp>
        <p:nvSpPr>
          <p:cNvPr id="3" name="Content Placeholder 2">
            <a:extLst>
              <a:ext uri="{FF2B5EF4-FFF2-40B4-BE49-F238E27FC236}">
                <a16:creationId xmlns:a16="http://schemas.microsoft.com/office/drawing/2014/main" id="{06315A3C-6346-47A6-877C-ECE9B3C608C1}"/>
              </a:ext>
            </a:extLst>
          </p:cNvPr>
          <p:cNvSpPr>
            <a:spLocks noGrp="1"/>
          </p:cNvSpPr>
          <p:nvPr>
            <p:ph idx="1"/>
          </p:nvPr>
        </p:nvSpPr>
        <p:spPr>
          <a:xfrm>
            <a:off x="645132" y="1714500"/>
            <a:ext cx="9404722" cy="4533899"/>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The proposed ‘Hostel Room Reservation System’ project is a computerized system. The use of this project in the hostel can reduce all the problems that exist in manual hostel room reservation system. The main objective of developing ‘Online Hostel Room Reservation System’ is to save time and money of students. The project will be covering following areas : </a:t>
            </a:r>
          </a:p>
          <a:p>
            <a:r>
              <a:rPr lang="en-US" sz="1800" dirty="0">
                <a:effectLst/>
                <a:latin typeface="Times New Roman" panose="02020603050405020304" pitchFamily="18" charset="0"/>
                <a:ea typeface="Times New Roman" panose="02020603050405020304" pitchFamily="18" charset="0"/>
              </a:rPr>
              <a:t>Modules for registration, login and password recovery.</a:t>
            </a:r>
          </a:p>
          <a:p>
            <a:r>
              <a:rPr lang="en-US" sz="1800" dirty="0">
                <a:effectLst/>
                <a:latin typeface="Times New Roman" panose="02020603050405020304" pitchFamily="18" charset="0"/>
                <a:ea typeface="Times New Roman" panose="02020603050405020304" pitchFamily="18" charset="0"/>
              </a:rPr>
              <a:t>Platform for Admin to add and remove rooms, course and notice.</a:t>
            </a:r>
          </a:p>
          <a:p>
            <a:r>
              <a:rPr lang="en-US" sz="1800" dirty="0">
                <a:effectLst/>
                <a:latin typeface="Times New Roman" panose="02020603050405020304" pitchFamily="18" charset="0"/>
                <a:ea typeface="Wingdings" panose="05000000000000000000" pitchFamily="2" charset="2"/>
              </a:rPr>
              <a:t>Platform for Admin to view students by block-wise.</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Wingdings" panose="05000000000000000000" pitchFamily="2" charset="2"/>
              </a:rPr>
              <a:t>Platform for students to view details and book rooms.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566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C0C4-41C8-4F5C-8631-293B70E42EF0}"/>
              </a:ext>
            </a:extLst>
          </p:cNvPr>
          <p:cNvSpPr>
            <a:spLocks noGrp="1"/>
          </p:cNvSpPr>
          <p:nvPr>
            <p:ph type="title"/>
          </p:nvPr>
        </p:nvSpPr>
        <p:spPr/>
        <p:txBody>
          <a:bodyPr/>
          <a:lstStyle/>
          <a:p>
            <a:r>
              <a:rPr lang="en-US" dirty="0"/>
              <a:t>Features</a:t>
            </a:r>
            <a:br>
              <a:rPr lang="en-US" dirty="0"/>
            </a:br>
            <a:endParaRPr lang="en-US" dirty="0"/>
          </a:p>
        </p:txBody>
      </p:sp>
      <p:sp>
        <p:nvSpPr>
          <p:cNvPr id="3" name="Content Placeholder 2">
            <a:extLst>
              <a:ext uri="{FF2B5EF4-FFF2-40B4-BE49-F238E27FC236}">
                <a16:creationId xmlns:a16="http://schemas.microsoft.com/office/drawing/2014/main" id="{E202F5C3-402D-4E42-B3F9-27312945E1D2}"/>
              </a:ext>
            </a:extLst>
          </p:cNvPr>
          <p:cNvSpPr>
            <a:spLocks noGrp="1"/>
          </p:cNvSpPr>
          <p:nvPr>
            <p:ph idx="1"/>
          </p:nvPr>
        </p:nvSpPr>
        <p:spPr>
          <a:xfrm>
            <a:off x="645130" y="1495426"/>
            <a:ext cx="9404723" cy="4752974"/>
          </a:xfrm>
        </p:spPr>
        <p:txBody>
          <a:bodyPr/>
          <a:lstStyle/>
          <a:p>
            <a:r>
              <a:rPr lang="en-US" dirty="0"/>
              <a:t>Status of rooms</a:t>
            </a:r>
          </a:p>
          <a:p>
            <a:r>
              <a:rPr lang="en-US" dirty="0"/>
              <a:t>Reservation Management</a:t>
            </a:r>
          </a:p>
          <a:p>
            <a:r>
              <a:rPr lang="en-US" dirty="0"/>
              <a:t>Manage check-in/check-out record</a:t>
            </a:r>
          </a:p>
          <a:p>
            <a:r>
              <a:rPr lang="en-US" dirty="0"/>
              <a:t>Long term storage of record</a:t>
            </a:r>
          </a:p>
          <a:p>
            <a:r>
              <a:rPr lang="en-US" dirty="0"/>
              <a:t>Data redundancy can be avoided</a:t>
            </a:r>
          </a:p>
          <a:p>
            <a:r>
              <a:rPr lang="en-US" dirty="0"/>
              <a:t>Easy to handle, update and keep record</a:t>
            </a:r>
          </a:p>
          <a:p>
            <a:r>
              <a:rPr lang="en-US" dirty="0"/>
              <a:t>High Security </a:t>
            </a:r>
          </a:p>
        </p:txBody>
      </p:sp>
    </p:spTree>
    <p:extLst>
      <p:ext uri="{BB962C8B-B14F-4D97-AF65-F5344CB8AC3E}">
        <p14:creationId xmlns:p14="http://schemas.microsoft.com/office/powerpoint/2010/main" val="62290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EE8B-09E3-4CDB-AAF3-AE6BC757C678}"/>
              </a:ext>
            </a:extLst>
          </p:cNvPr>
          <p:cNvSpPr>
            <a:spLocks noGrp="1"/>
          </p:cNvSpPr>
          <p:nvPr>
            <p:ph type="title"/>
          </p:nvPr>
        </p:nvSpPr>
        <p:spPr/>
        <p:txBody>
          <a:bodyPr/>
          <a:lstStyle/>
          <a:p>
            <a:r>
              <a:rPr lang="en-US" dirty="0"/>
              <a:t>Context Diagram</a:t>
            </a:r>
            <a:br>
              <a:rPr lang="en-US" dirty="0"/>
            </a:br>
            <a:endParaRPr lang="en-US" dirty="0"/>
          </a:p>
        </p:txBody>
      </p:sp>
      <p:pic>
        <p:nvPicPr>
          <p:cNvPr id="4" name="Content Placeholder 3">
            <a:extLst>
              <a:ext uri="{FF2B5EF4-FFF2-40B4-BE49-F238E27FC236}">
                <a16:creationId xmlns:a16="http://schemas.microsoft.com/office/drawing/2014/main" id="{72CC37FA-43D5-4F71-8D5B-12E732F5C0D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6716" y="1540565"/>
            <a:ext cx="9299005" cy="4502426"/>
          </a:xfrm>
          <a:prstGeom prst="rect">
            <a:avLst/>
          </a:prstGeom>
          <a:noFill/>
          <a:ln>
            <a:noFill/>
          </a:ln>
        </p:spPr>
      </p:pic>
    </p:spTree>
    <p:extLst>
      <p:ext uri="{BB962C8B-B14F-4D97-AF65-F5344CB8AC3E}">
        <p14:creationId xmlns:p14="http://schemas.microsoft.com/office/powerpoint/2010/main" val="97069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A7E4-F8C9-4C8E-B8C3-9BEBC7B538C1}"/>
              </a:ext>
            </a:extLst>
          </p:cNvPr>
          <p:cNvSpPr>
            <a:spLocks noGrp="1"/>
          </p:cNvSpPr>
          <p:nvPr>
            <p:ph type="title"/>
          </p:nvPr>
        </p:nvSpPr>
        <p:spPr>
          <a:xfrm>
            <a:off x="552451" y="381000"/>
            <a:ext cx="9498384" cy="1472248"/>
          </a:xfrm>
        </p:spPr>
        <p:txBody>
          <a:bodyPr/>
          <a:lstStyle/>
          <a:p>
            <a:r>
              <a:rPr lang="en-US" dirty="0"/>
              <a:t>DFD Level-1 </a:t>
            </a:r>
            <a:br>
              <a:rPr lang="en-US" dirty="0"/>
            </a:br>
            <a:endParaRPr lang="en-US" dirty="0"/>
          </a:p>
        </p:txBody>
      </p:sp>
      <p:pic>
        <p:nvPicPr>
          <p:cNvPr id="4" name="Content Placeholder 3">
            <a:extLst>
              <a:ext uri="{FF2B5EF4-FFF2-40B4-BE49-F238E27FC236}">
                <a16:creationId xmlns:a16="http://schemas.microsoft.com/office/drawing/2014/main" id="{3E9B3010-6CC3-4C9B-8337-45048EFDB8F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0100" y="1276350"/>
            <a:ext cx="9572625" cy="5334000"/>
          </a:xfrm>
          <a:prstGeom prst="rect">
            <a:avLst/>
          </a:prstGeom>
          <a:noFill/>
          <a:ln>
            <a:noFill/>
          </a:ln>
        </p:spPr>
      </p:pic>
    </p:spTree>
    <p:extLst>
      <p:ext uri="{BB962C8B-B14F-4D97-AF65-F5344CB8AC3E}">
        <p14:creationId xmlns:p14="http://schemas.microsoft.com/office/powerpoint/2010/main" val="3169818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228</TotalTime>
  <Words>745</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Century Gothic</vt:lpstr>
      <vt:lpstr>Times New Roman</vt:lpstr>
      <vt:lpstr>Wingdings</vt:lpstr>
      <vt:lpstr>Wingdings 3</vt:lpstr>
      <vt:lpstr>Ion</vt:lpstr>
      <vt:lpstr>Hostel Room Reservation System Tribhuvan University, Kritipur</vt:lpstr>
      <vt:lpstr>Contents:</vt:lpstr>
      <vt:lpstr>Abstract</vt:lpstr>
      <vt:lpstr>Introduction </vt:lpstr>
      <vt:lpstr>Objective </vt:lpstr>
      <vt:lpstr>Scope </vt:lpstr>
      <vt:lpstr>Features </vt:lpstr>
      <vt:lpstr>Context Diagram </vt:lpstr>
      <vt:lpstr>DFD Level-1  </vt:lpstr>
      <vt:lpstr>ER Diagram</vt:lpstr>
      <vt:lpstr>Limitations </vt:lpstr>
      <vt:lpstr>Future Enhancement </vt:lpstr>
      <vt:lpstr>Conclusion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Room Reservation System Tribhuvan University, Kritipur</dc:title>
  <dc:creator>Yubraj Adhikari</dc:creator>
  <cp:lastModifiedBy>Avinash Khatiwada</cp:lastModifiedBy>
  <cp:revision>2</cp:revision>
  <dcterms:created xsi:type="dcterms:W3CDTF">2021-09-16T05:42:12Z</dcterms:created>
  <dcterms:modified xsi:type="dcterms:W3CDTF">2021-09-16T09:56:39Z</dcterms:modified>
</cp:coreProperties>
</file>