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59" r:id="rId4"/>
    <p:sldId id="260" r:id="rId5"/>
    <p:sldId id="261" r:id="rId6"/>
    <p:sldId id="262" r:id="rId7"/>
    <p:sldId id="268" r:id="rId8"/>
    <p:sldId id="267" r:id="rId9"/>
    <p:sldId id="266" r:id="rId10"/>
    <p:sldId id="265" r:id="rId11"/>
    <p:sldId id="277" r:id="rId12"/>
    <p:sldId id="264" r:id="rId13"/>
    <p:sldId id="269" r:id="rId14"/>
    <p:sldId id="272" r:id="rId15"/>
    <p:sldId id="271" r:id="rId16"/>
    <p:sldId id="270" r:id="rId17"/>
    <p:sldId id="274" r:id="rId18"/>
    <p:sldId id="273" r:id="rId19"/>
    <p:sldId id="26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94660"/>
  </p:normalViewPr>
  <p:slideViewPr>
    <p:cSldViewPr snapToGrid="0">
      <p:cViewPr varScale="1">
        <p:scale>
          <a:sx n="72" d="100"/>
          <a:sy n="72" d="100"/>
        </p:scale>
        <p:origin x="45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7F4246-B4A2-4787-A23B-2B89BCA24DF2}" type="datetimeFigureOut">
              <a:rPr lang="en-US" smtClean="0"/>
              <a:t>12/20/2021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FB8ABC-5C53-4421-A1D5-858E5EC659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06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F4246-B4A2-4787-A23B-2B89BCA24DF2}"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8ABC-5C53-4421-A1D5-858E5EC659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02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F4246-B4A2-4787-A23B-2B89BCA24DF2}"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8ABC-5C53-4421-A1D5-858E5EC659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63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F4246-B4A2-4787-A23B-2B89BCA24DF2}"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8ABC-5C53-4421-A1D5-858E5EC659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00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F4246-B4A2-4787-A23B-2B89BCA24DF2}"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B8ABC-5C53-4421-A1D5-858E5EC659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70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7F4246-B4A2-4787-A23B-2B89BCA24DF2}"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B8ABC-5C53-4421-A1D5-858E5EC659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12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F4246-B4A2-4787-A23B-2B89BCA24DF2}"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B8ABC-5C53-4421-A1D5-858E5EC659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3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7F4246-B4A2-4787-A23B-2B89BCA24DF2}"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B8ABC-5C53-4421-A1D5-858E5EC659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76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F4246-B4A2-4787-A23B-2B89BCA24DF2}"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B8ABC-5C53-4421-A1D5-858E5EC659D6}" type="slidenum">
              <a:rPr lang="en-US" smtClean="0"/>
              <a:t>‹#›</a:t>
            </a:fld>
            <a:endParaRPr lang="en-US"/>
          </a:p>
        </p:txBody>
      </p:sp>
    </p:spTree>
    <p:extLst>
      <p:ext uri="{BB962C8B-B14F-4D97-AF65-F5344CB8AC3E}">
        <p14:creationId xmlns:p14="http://schemas.microsoft.com/office/powerpoint/2010/main" val="407771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7F4246-B4A2-4787-A23B-2B89BCA24DF2}"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B8ABC-5C53-4421-A1D5-858E5EC659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29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7F4246-B4A2-4787-A23B-2B89BCA24DF2}" type="datetimeFigureOut">
              <a:rPr lang="en-US" smtClean="0"/>
              <a:t>12/20/2021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FB8ABC-5C53-4421-A1D5-858E5EC659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00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7F4246-B4A2-4787-A23B-2B89BCA24DF2}" type="datetimeFigureOut">
              <a:rPr lang="en-US" smtClean="0"/>
              <a:t>12/20/2021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FB8ABC-5C53-4421-A1D5-858E5EC659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004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0F4E-E6C6-4896-8165-F4C6A5907D0C}"/>
              </a:ext>
            </a:extLst>
          </p:cNvPr>
          <p:cNvSpPr>
            <a:spLocks noGrp="1"/>
          </p:cNvSpPr>
          <p:nvPr>
            <p:ph type="ctrTitle"/>
          </p:nvPr>
        </p:nvSpPr>
        <p:spPr>
          <a:xfrm>
            <a:off x="2277374" y="0"/>
            <a:ext cx="8807568" cy="3509963"/>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5600" dirty="0">
                <a:latin typeface="Tahoma" panose="020B0604030504040204" pitchFamily="34" charset="0"/>
                <a:ea typeface="Tahoma" panose="020B0604030504040204" pitchFamily="34" charset="0"/>
                <a:cs typeface="Tahoma" panose="020B0604030504040204" pitchFamily="34" charset="0"/>
              </a:rPr>
              <a:t>CSE 212 : OBJECT ORIENTED PROGRAMMING</a:t>
            </a:r>
            <a:br>
              <a:rPr lang="en-US" sz="5600" dirty="0"/>
            </a:br>
            <a:br>
              <a:rPr lang="en-US" sz="5600" dirty="0"/>
            </a:br>
            <a:r>
              <a:rPr lang="en-US" sz="5600" dirty="0">
                <a:latin typeface="Tahoma" panose="020B0604030504040204" pitchFamily="34" charset="0"/>
                <a:ea typeface="Tahoma" panose="020B0604030504040204" pitchFamily="34" charset="0"/>
                <a:cs typeface="Tahoma" panose="020B0604030504040204" pitchFamily="34" charset="0"/>
              </a:rPr>
              <a:t>PROJECT : STUDENT MANAGEMENT SYSTEM</a:t>
            </a:r>
          </a:p>
        </p:txBody>
      </p:sp>
      <p:sp>
        <p:nvSpPr>
          <p:cNvPr id="3" name="Subtitle 2">
            <a:extLst>
              <a:ext uri="{FF2B5EF4-FFF2-40B4-BE49-F238E27FC236}">
                <a16:creationId xmlns:a16="http://schemas.microsoft.com/office/drawing/2014/main" id="{081A71E4-2285-4229-90B2-F2AD6AFAF67C}"/>
              </a:ext>
            </a:extLst>
          </p:cNvPr>
          <p:cNvSpPr>
            <a:spLocks noGrp="1"/>
          </p:cNvSpPr>
          <p:nvPr>
            <p:ph type="subTitle" idx="1"/>
          </p:nvPr>
        </p:nvSpPr>
        <p:spPr>
          <a:xfrm>
            <a:off x="2372264" y="3602037"/>
            <a:ext cx="8295736" cy="3255963"/>
          </a:xfrm>
        </p:spPr>
        <p:txBody>
          <a:bodyPr>
            <a:normAutofit fontScale="85000" lnSpcReduction="10000"/>
          </a:bodyPr>
          <a:lstStyle/>
          <a:p>
            <a:r>
              <a:rPr lang="en-US" b="1" dirty="0"/>
              <a:t>Prepared By :</a:t>
            </a:r>
          </a:p>
          <a:p>
            <a:r>
              <a:rPr lang="en-US" dirty="0"/>
              <a:t>Gourob Das Gupta(02107043)</a:t>
            </a:r>
          </a:p>
          <a:p>
            <a:br>
              <a:rPr lang="en-US" dirty="0"/>
            </a:br>
            <a:r>
              <a:rPr lang="en-US" dirty="0"/>
              <a:t>Muhammad Sajedul Alam Tanim(02107067)</a:t>
            </a:r>
          </a:p>
          <a:p>
            <a:endParaRPr lang="en-US" dirty="0"/>
          </a:p>
          <a:p>
            <a:r>
              <a:rPr lang="en-US" dirty="0"/>
              <a:t>Avishek Majumder(02107060)</a:t>
            </a:r>
          </a:p>
          <a:p>
            <a:endParaRPr lang="en-US" dirty="0">
              <a:solidFill>
                <a:schemeClr val="bg2"/>
              </a:solidFill>
            </a:endParaRPr>
          </a:p>
          <a:p>
            <a:r>
              <a:rPr lang="en-US" dirty="0">
                <a:solidFill>
                  <a:schemeClr val="bg2"/>
                </a:solidFill>
              </a:rPr>
              <a:t>Department Of Computer Science &amp; Engineering</a:t>
            </a:r>
            <a:r>
              <a:rPr lang="en-US" dirty="0"/>
              <a:t>,</a:t>
            </a:r>
            <a:br>
              <a:rPr lang="en-US" dirty="0"/>
            </a:br>
            <a:r>
              <a:rPr lang="en-US" dirty="0">
                <a:solidFill>
                  <a:schemeClr val="bg2"/>
                </a:solidFill>
              </a:rPr>
              <a:t>Port City International University</a:t>
            </a:r>
            <a:r>
              <a:rPr lang="en-US" dirty="0"/>
              <a:t>.</a:t>
            </a:r>
          </a:p>
        </p:txBody>
      </p:sp>
    </p:spTree>
    <p:extLst>
      <p:ext uri="{BB962C8B-B14F-4D97-AF65-F5344CB8AC3E}">
        <p14:creationId xmlns:p14="http://schemas.microsoft.com/office/powerpoint/2010/main" val="281946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8113-BB3B-4904-99EB-6A4520A688DF}"/>
              </a:ext>
            </a:extLst>
          </p:cNvPr>
          <p:cNvSpPr>
            <a:spLocks noGrp="1"/>
          </p:cNvSpPr>
          <p:nvPr>
            <p:ph type="title"/>
          </p:nvPr>
        </p:nvSpPr>
        <p:spPr/>
        <p:txBody>
          <a:bodyPr/>
          <a:lstStyle/>
          <a:p>
            <a:r>
              <a:rPr lang="en-US" dirty="0"/>
              <a:t>STAKEHOLDER: ADMINISTRATOR</a:t>
            </a:r>
          </a:p>
        </p:txBody>
      </p:sp>
      <p:sp>
        <p:nvSpPr>
          <p:cNvPr id="3" name="Content Placeholder 2">
            <a:extLst>
              <a:ext uri="{FF2B5EF4-FFF2-40B4-BE49-F238E27FC236}">
                <a16:creationId xmlns:a16="http://schemas.microsoft.com/office/drawing/2014/main" id="{F2CEB81D-05CA-47C8-B7E0-58314AAFCE0B}"/>
              </a:ext>
            </a:extLst>
          </p:cNvPr>
          <p:cNvSpPr>
            <a:spLocks noGrp="1"/>
          </p:cNvSpPr>
          <p:nvPr>
            <p:ph idx="1"/>
          </p:nvPr>
        </p:nvSpPr>
        <p:spPr/>
        <p:txBody>
          <a:bodyPr/>
          <a:lstStyle/>
          <a:p>
            <a:pPr marL="0" indent="0">
              <a:buNone/>
            </a:pPr>
            <a:r>
              <a:rPr lang="en-US" dirty="0"/>
              <a:t>Administrator activity the system includes :-</a:t>
            </a:r>
          </a:p>
          <a:p>
            <a:pPr marL="514350" indent="-514350">
              <a:buAutoNum type="arabicParenR"/>
            </a:pPr>
            <a:r>
              <a:rPr lang="en-US" dirty="0"/>
              <a:t>Provide student information.</a:t>
            </a:r>
          </a:p>
          <a:p>
            <a:pPr marL="514350" indent="-514350">
              <a:buAutoNum type="arabicParenR"/>
            </a:pPr>
            <a:r>
              <a:rPr lang="en-US" dirty="0"/>
              <a:t>Efficient control over student data.</a:t>
            </a:r>
          </a:p>
          <a:p>
            <a:pPr marL="514350" indent="-514350">
              <a:buAutoNum type="arabicParenR"/>
            </a:pPr>
            <a:r>
              <a:rPr lang="en-US" dirty="0"/>
              <a:t>Monitor student performance.</a:t>
            </a:r>
          </a:p>
          <a:p>
            <a:pPr marL="514350" indent="-514350">
              <a:buAutoNum type="arabicParenR"/>
            </a:pPr>
            <a:r>
              <a:rPr lang="en-US" dirty="0"/>
              <a:t>Supervise multiple branches.</a:t>
            </a:r>
          </a:p>
        </p:txBody>
      </p:sp>
    </p:spTree>
    <p:extLst>
      <p:ext uri="{BB962C8B-B14F-4D97-AF65-F5344CB8AC3E}">
        <p14:creationId xmlns:p14="http://schemas.microsoft.com/office/powerpoint/2010/main" val="24866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FFE0-326F-438C-9DB1-9EEEF0C31A29}"/>
              </a:ext>
            </a:extLst>
          </p:cNvPr>
          <p:cNvSpPr>
            <a:spLocks noGrp="1"/>
          </p:cNvSpPr>
          <p:nvPr>
            <p:ph type="title"/>
          </p:nvPr>
        </p:nvSpPr>
        <p:spPr/>
        <p:txBody>
          <a:bodyPr/>
          <a:lstStyle/>
          <a:p>
            <a:r>
              <a:rPr lang="en-US" dirty="0"/>
              <a:t>STAKEHOLDER:STUDENT</a:t>
            </a:r>
          </a:p>
        </p:txBody>
      </p:sp>
      <p:sp>
        <p:nvSpPr>
          <p:cNvPr id="3" name="Content Placeholder 2">
            <a:extLst>
              <a:ext uri="{FF2B5EF4-FFF2-40B4-BE49-F238E27FC236}">
                <a16:creationId xmlns:a16="http://schemas.microsoft.com/office/drawing/2014/main" id="{C86496AF-0429-4EA4-AC7F-EBD06509DFCC}"/>
              </a:ext>
            </a:extLst>
          </p:cNvPr>
          <p:cNvSpPr>
            <a:spLocks noGrp="1"/>
          </p:cNvSpPr>
          <p:nvPr>
            <p:ph idx="1"/>
          </p:nvPr>
        </p:nvSpPr>
        <p:spPr/>
        <p:txBody>
          <a:bodyPr/>
          <a:lstStyle/>
          <a:p>
            <a:pPr marL="0" indent="0">
              <a:buNone/>
            </a:pPr>
            <a:r>
              <a:rPr lang="en-US" dirty="0"/>
              <a:t>Student activity the system includes :</a:t>
            </a:r>
          </a:p>
          <a:p>
            <a:pPr marL="0" indent="0">
              <a:buNone/>
            </a:pPr>
            <a:r>
              <a:rPr lang="en-US" dirty="0"/>
              <a:t>1) Access to personal Information.</a:t>
            </a:r>
          </a:p>
          <a:p>
            <a:pPr marL="0" indent="0">
              <a:buNone/>
            </a:pPr>
            <a:r>
              <a:rPr lang="en-US" dirty="0"/>
              <a:t>2) Add or update information.</a:t>
            </a:r>
          </a:p>
          <a:p>
            <a:pPr marL="0" indent="0">
              <a:buNone/>
            </a:pPr>
            <a:r>
              <a:rPr lang="en-US" dirty="0"/>
              <a:t>3) Describe himself or herself.</a:t>
            </a:r>
          </a:p>
          <a:p>
            <a:pPr marL="0" indent="0">
              <a:buNone/>
            </a:pPr>
            <a:r>
              <a:rPr lang="en-US" dirty="0"/>
              <a:t>4) Enter Age or Blood group.</a:t>
            </a:r>
          </a:p>
        </p:txBody>
      </p:sp>
    </p:spTree>
    <p:extLst>
      <p:ext uri="{BB962C8B-B14F-4D97-AF65-F5344CB8AC3E}">
        <p14:creationId xmlns:p14="http://schemas.microsoft.com/office/powerpoint/2010/main" val="250725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5F75-A19D-4B39-BB72-74BFD356FF4A}"/>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EA1F6E59-ED0B-4752-964D-3B6F2259F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2542" y="2027207"/>
            <a:ext cx="5115465" cy="3873261"/>
          </a:xfrm>
        </p:spPr>
      </p:pic>
    </p:spTree>
    <p:extLst>
      <p:ext uri="{BB962C8B-B14F-4D97-AF65-F5344CB8AC3E}">
        <p14:creationId xmlns:p14="http://schemas.microsoft.com/office/powerpoint/2010/main" val="172283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E5F6-4421-4A37-9F8E-0D8E8260A1AB}"/>
              </a:ext>
            </a:extLst>
          </p:cNvPr>
          <p:cNvSpPr>
            <a:spLocks noGrp="1"/>
          </p:cNvSpPr>
          <p:nvPr>
            <p:ph type="title"/>
          </p:nvPr>
        </p:nvSpPr>
        <p:spPr/>
        <p:txBody>
          <a:bodyPr/>
          <a:lstStyle/>
          <a:p>
            <a:r>
              <a:rPr lang="en-US" dirty="0"/>
              <a:t>USER INTERFACE(UI):</a:t>
            </a:r>
            <a:br>
              <a:rPr lang="en-US" dirty="0"/>
            </a:br>
            <a:r>
              <a:rPr lang="en-US" dirty="0"/>
              <a:t>ONE</a:t>
            </a:r>
          </a:p>
        </p:txBody>
      </p:sp>
      <p:pic>
        <p:nvPicPr>
          <p:cNvPr id="5" name="Content Placeholder 4">
            <a:extLst>
              <a:ext uri="{FF2B5EF4-FFF2-40B4-BE49-F238E27FC236}">
                <a16:creationId xmlns:a16="http://schemas.microsoft.com/office/drawing/2014/main" id="{47C590F7-7B8A-4686-85FB-7E21CDFBC411}"/>
              </a:ext>
            </a:extLst>
          </p:cNvPr>
          <p:cNvPicPr>
            <a:picLocks noGrp="1" noChangeAspect="1"/>
          </p:cNvPicPr>
          <p:nvPr>
            <p:ph idx="1"/>
          </p:nvPr>
        </p:nvPicPr>
        <p:blipFill>
          <a:blip r:embed="rId2"/>
          <a:stretch>
            <a:fillRect/>
          </a:stretch>
        </p:blipFill>
        <p:spPr>
          <a:xfrm>
            <a:off x="1920108" y="2018581"/>
            <a:ext cx="3856715" cy="3899140"/>
          </a:xfrm>
        </p:spPr>
      </p:pic>
      <p:pic>
        <p:nvPicPr>
          <p:cNvPr id="7" name="Picture 6">
            <a:extLst>
              <a:ext uri="{FF2B5EF4-FFF2-40B4-BE49-F238E27FC236}">
                <a16:creationId xmlns:a16="http://schemas.microsoft.com/office/drawing/2014/main" id="{8C701089-552B-45A3-9138-134D9CA6C256}"/>
              </a:ext>
            </a:extLst>
          </p:cNvPr>
          <p:cNvPicPr>
            <a:picLocks noChangeAspect="1"/>
          </p:cNvPicPr>
          <p:nvPr/>
        </p:nvPicPr>
        <p:blipFill>
          <a:blip r:embed="rId3"/>
          <a:stretch>
            <a:fillRect/>
          </a:stretch>
        </p:blipFill>
        <p:spPr>
          <a:xfrm>
            <a:off x="6156386" y="2018580"/>
            <a:ext cx="3988904" cy="3959526"/>
          </a:xfrm>
          <a:prstGeom prst="rect">
            <a:avLst/>
          </a:prstGeom>
        </p:spPr>
      </p:pic>
    </p:spTree>
    <p:extLst>
      <p:ext uri="{BB962C8B-B14F-4D97-AF65-F5344CB8AC3E}">
        <p14:creationId xmlns:p14="http://schemas.microsoft.com/office/powerpoint/2010/main" val="1890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E5F6-4421-4A37-9F8E-0D8E8260A1AB}"/>
              </a:ext>
            </a:extLst>
          </p:cNvPr>
          <p:cNvSpPr>
            <a:spLocks noGrp="1"/>
          </p:cNvSpPr>
          <p:nvPr>
            <p:ph type="title"/>
          </p:nvPr>
        </p:nvSpPr>
        <p:spPr/>
        <p:txBody>
          <a:bodyPr/>
          <a:lstStyle/>
          <a:p>
            <a:r>
              <a:rPr lang="en-US" dirty="0"/>
              <a:t>USER INTERFACE(UI):-</a:t>
            </a:r>
            <a:br>
              <a:rPr lang="en-US" dirty="0"/>
            </a:br>
            <a:r>
              <a:rPr lang="en-US" dirty="0"/>
              <a:t>TWO</a:t>
            </a:r>
          </a:p>
        </p:txBody>
      </p:sp>
      <p:pic>
        <p:nvPicPr>
          <p:cNvPr id="5" name="Content Placeholder 4">
            <a:extLst>
              <a:ext uri="{FF2B5EF4-FFF2-40B4-BE49-F238E27FC236}">
                <a16:creationId xmlns:a16="http://schemas.microsoft.com/office/drawing/2014/main" id="{FA6367E6-38B4-4296-9ACA-92B3AC532460}"/>
              </a:ext>
            </a:extLst>
          </p:cNvPr>
          <p:cNvPicPr>
            <a:picLocks noGrp="1" noChangeAspect="1"/>
          </p:cNvPicPr>
          <p:nvPr>
            <p:ph idx="1"/>
          </p:nvPr>
        </p:nvPicPr>
        <p:blipFill>
          <a:blip r:embed="rId2"/>
          <a:stretch>
            <a:fillRect/>
          </a:stretch>
        </p:blipFill>
        <p:spPr>
          <a:xfrm>
            <a:off x="2434086" y="2018581"/>
            <a:ext cx="3574774" cy="3974514"/>
          </a:xfrm>
        </p:spPr>
      </p:pic>
      <p:pic>
        <p:nvPicPr>
          <p:cNvPr id="7" name="Picture 6">
            <a:extLst>
              <a:ext uri="{FF2B5EF4-FFF2-40B4-BE49-F238E27FC236}">
                <a16:creationId xmlns:a16="http://schemas.microsoft.com/office/drawing/2014/main" id="{2CCDD218-271A-4372-97C3-5214D5BC9159}"/>
              </a:ext>
            </a:extLst>
          </p:cNvPr>
          <p:cNvPicPr>
            <a:picLocks noChangeAspect="1"/>
          </p:cNvPicPr>
          <p:nvPr/>
        </p:nvPicPr>
        <p:blipFill>
          <a:blip r:embed="rId3"/>
          <a:stretch>
            <a:fillRect/>
          </a:stretch>
        </p:blipFill>
        <p:spPr>
          <a:xfrm>
            <a:off x="6614463" y="2018581"/>
            <a:ext cx="3574774" cy="3974514"/>
          </a:xfrm>
          <a:prstGeom prst="rect">
            <a:avLst/>
          </a:prstGeom>
        </p:spPr>
      </p:pic>
    </p:spTree>
    <p:extLst>
      <p:ext uri="{BB962C8B-B14F-4D97-AF65-F5344CB8AC3E}">
        <p14:creationId xmlns:p14="http://schemas.microsoft.com/office/powerpoint/2010/main" val="225158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803-18A5-4490-892E-2A3C15CC6F9E}"/>
              </a:ext>
            </a:extLst>
          </p:cNvPr>
          <p:cNvSpPr>
            <a:spLocks noGrp="1"/>
          </p:cNvSpPr>
          <p:nvPr>
            <p:ph type="title"/>
          </p:nvPr>
        </p:nvSpPr>
        <p:spPr/>
        <p:txBody>
          <a:bodyPr/>
          <a:lstStyle/>
          <a:p>
            <a:r>
              <a:rPr lang="en-US" dirty="0"/>
              <a:t>USER INTERFACE(UI):-</a:t>
            </a:r>
            <a:br>
              <a:rPr lang="en-US" dirty="0"/>
            </a:br>
            <a:r>
              <a:rPr lang="en-US" dirty="0"/>
              <a:t>THREE</a:t>
            </a:r>
          </a:p>
        </p:txBody>
      </p:sp>
      <p:pic>
        <p:nvPicPr>
          <p:cNvPr id="7" name="Content Placeholder 6">
            <a:extLst>
              <a:ext uri="{FF2B5EF4-FFF2-40B4-BE49-F238E27FC236}">
                <a16:creationId xmlns:a16="http://schemas.microsoft.com/office/drawing/2014/main" id="{405B3D95-53B7-459C-A832-1341040AE4D5}"/>
              </a:ext>
            </a:extLst>
          </p:cNvPr>
          <p:cNvPicPr>
            <a:picLocks noGrp="1" noChangeAspect="1"/>
          </p:cNvPicPr>
          <p:nvPr>
            <p:ph idx="1"/>
          </p:nvPr>
        </p:nvPicPr>
        <p:blipFill>
          <a:blip r:embed="rId2"/>
          <a:stretch>
            <a:fillRect/>
          </a:stretch>
        </p:blipFill>
        <p:spPr>
          <a:xfrm>
            <a:off x="924464" y="2018580"/>
            <a:ext cx="3216965" cy="3968151"/>
          </a:xfrm>
        </p:spPr>
      </p:pic>
      <p:pic>
        <p:nvPicPr>
          <p:cNvPr id="9" name="Picture 8">
            <a:extLst>
              <a:ext uri="{FF2B5EF4-FFF2-40B4-BE49-F238E27FC236}">
                <a16:creationId xmlns:a16="http://schemas.microsoft.com/office/drawing/2014/main" id="{8BF6B365-7562-4F18-841D-2B1D830F48B6}"/>
              </a:ext>
            </a:extLst>
          </p:cNvPr>
          <p:cNvPicPr>
            <a:picLocks noChangeAspect="1"/>
          </p:cNvPicPr>
          <p:nvPr/>
        </p:nvPicPr>
        <p:blipFill>
          <a:blip r:embed="rId3"/>
          <a:stretch>
            <a:fillRect/>
          </a:stretch>
        </p:blipFill>
        <p:spPr>
          <a:xfrm>
            <a:off x="4366559" y="2018580"/>
            <a:ext cx="3441010" cy="3968151"/>
          </a:xfrm>
          <a:prstGeom prst="rect">
            <a:avLst/>
          </a:prstGeom>
        </p:spPr>
      </p:pic>
      <p:pic>
        <p:nvPicPr>
          <p:cNvPr id="11" name="Picture 10">
            <a:extLst>
              <a:ext uri="{FF2B5EF4-FFF2-40B4-BE49-F238E27FC236}">
                <a16:creationId xmlns:a16="http://schemas.microsoft.com/office/drawing/2014/main" id="{3B6C1448-F7CA-458F-9D51-DC9A4BB55BD0}"/>
              </a:ext>
            </a:extLst>
          </p:cNvPr>
          <p:cNvPicPr>
            <a:picLocks noChangeAspect="1"/>
          </p:cNvPicPr>
          <p:nvPr/>
        </p:nvPicPr>
        <p:blipFill>
          <a:blip r:embed="rId4"/>
          <a:stretch>
            <a:fillRect/>
          </a:stretch>
        </p:blipFill>
        <p:spPr>
          <a:xfrm>
            <a:off x="8032699" y="2018580"/>
            <a:ext cx="3441010" cy="3978330"/>
          </a:xfrm>
          <a:prstGeom prst="rect">
            <a:avLst/>
          </a:prstGeom>
        </p:spPr>
      </p:pic>
    </p:spTree>
    <p:extLst>
      <p:ext uri="{BB962C8B-B14F-4D97-AF65-F5344CB8AC3E}">
        <p14:creationId xmlns:p14="http://schemas.microsoft.com/office/powerpoint/2010/main" val="301577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A7BE-0380-499A-B696-6A43B1D6A940}"/>
              </a:ext>
            </a:extLst>
          </p:cNvPr>
          <p:cNvSpPr>
            <a:spLocks noGrp="1"/>
          </p:cNvSpPr>
          <p:nvPr>
            <p:ph type="title"/>
          </p:nvPr>
        </p:nvSpPr>
        <p:spPr/>
        <p:txBody>
          <a:bodyPr/>
          <a:lstStyle/>
          <a:p>
            <a:r>
              <a:rPr lang="en-US" dirty="0"/>
              <a:t>COST ANALYSIS</a:t>
            </a:r>
          </a:p>
        </p:txBody>
      </p:sp>
      <p:graphicFrame>
        <p:nvGraphicFramePr>
          <p:cNvPr id="4" name="Table 4">
            <a:extLst>
              <a:ext uri="{FF2B5EF4-FFF2-40B4-BE49-F238E27FC236}">
                <a16:creationId xmlns:a16="http://schemas.microsoft.com/office/drawing/2014/main" id="{C5EEC055-1684-4AB2-A787-68994EABB3A9}"/>
              </a:ext>
            </a:extLst>
          </p:cNvPr>
          <p:cNvGraphicFramePr>
            <a:graphicFrameLocks noGrp="1"/>
          </p:cNvGraphicFramePr>
          <p:nvPr>
            <p:ph idx="1"/>
            <p:extLst>
              <p:ext uri="{D42A27DB-BD31-4B8C-83A1-F6EECF244321}">
                <p14:modId xmlns:p14="http://schemas.microsoft.com/office/powerpoint/2010/main" val="2708648255"/>
              </p:ext>
            </p:extLst>
          </p:nvPr>
        </p:nvGraphicFramePr>
        <p:xfrm>
          <a:off x="1451579" y="2078966"/>
          <a:ext cx="9603276" cy="3778371"/>
        </p:xfrm>
        <a:graphic>
          <a:graphicData uri="http://schemas.openxmlformats.org/drawingml/2006/table">
            <a:tbl>
              <a:tblPr firstRow="1" bandRow="1">
                <a:tableStyleId>{5C22544A-7EE6-4342-B048-85BDC9FD1C3A}</a:tableStyleId>
              </a:tblPr>
              <a:tblGrid>
                <a:gridCol w="1568717">
                  <a:extLst>
                    <a:ext uri="{9D8B030D-6E8A-4147-A177-3AD203B41FA5}">
                      <a16:colId xmlns:a16="http://schemas.microsoft.com/office/drawing/2014/main" val="537405003"/>
                    </a:ext>
                  </a:extLst>
                </a:gridCol>
                <a:gridCol w="4825510">
                  <a:extLst>
                    <a:ext uri="{9D8B030D-6E8A-4147-A177-3AD203B41FA5}">
                      <a16:colId xmlns:a16="http://schemas.microsoft.com/office/drawing/2014/main" val="4041360125"/>
                    </a:ext>
                  </a:extLst>
                </a:gridCol>
                <a:gridCol w="3209049">
                  <a:extLst>
                    <a:ext uri="{9D8B030D-6E8A-4147-A177-3AD203B41FA5}">
                      <a16:colId xmlns:a16="http://schemas.microsoft.com/office/drawing/2014/main" val="756641307"/>
                    </a:ext>
                  </a:extLst>
                </a:gridCol>
              </a:tblGrid>
              <a:tr h="518966">
                <a:tc>
                  <a:txBody>
                    <a:bodyPr/>
                    <a:lstStyle/>
                    <a:p>
                      <a:r>
                        <a:rPr lang="en-US" dirty="0"/>
                        <a:t>    Serial No</a:t>
                      </a:r>
                    </a:p>
                  </a:txBody>
                  <a:tcPr/>
                </a:tc>
                <a:tc>
                  <a:txBody>
                    <a:bodyPr/>
                    <a:lstStyle/>
                    <a:p>
                      <a:r>
                        <a:rPr lang="en-US" dirty="0"/>
                        <a:t>                                   Item</a:t>
                      </a:r>
                    </a:p>
                  </a:txBody>
                  <a:tcPr/>
                </a:tc>
                <a:tc>
                  <a:txBody>
                    <a:bodyPr/>
                    <a:lstStyle/>
                    <a:p>
                      <a:r>
                        <a:rPr lang="en-US" dirty="0"/>
                        <a:t>            Amount (BDT)</a:t>
                      </a:r>
                    </a:p>
                  </a:txBody>
                  <a:tcPr/>
                </a:tc>
                <a:extLst>
                  <a:ext uri="{0D108BD9-81ED-4DB2-BD59-A6C34878D82A}">
                    <a16:rowId xmlns:a16="http://schemas.microsoft.com/office/drawing/2014/main" val="2834818423"/>
                  </a:ext>
                </a:extLst>
              </a:tr>
              <a:tr h="518966">
                <a:tc>
                  <a:txBody>
                    <a:bodyPr/>
                    <a:lstStyle/>
                    <a:p>
                      <a:pPr algn="ctr"/>
                      <a:r>
                        <a:rPr lang="en-US" dirty="0"/>
                        <a:t>1</a:t>
                      </a:r>
                    </a:p>
                  </a:txBody>
                  <a:tcPr/>
                </a:tc>
                <a:tc>
                  <a:txBody>
                    <a:bodyPr/>
                    <a:lstStyle/>
                    <a:p>
                      <a:pPr algn="ctr"/>
                      <a:r>
                        <a:rPr lang="en-US" dirty="0"/>
                        <a:t>Application Software Development</a:t>
                      </a:r>
                    </a:p>
                  </a:txBody>
                  <a:tcPr/>
                </a:tc>
                <a:tc>
                  <a:txBody>
                    <a:bodyPr/>
                    <a:lstStyle/>
                    <a:p>
                      <a:pPr algn="ctr"/>
                      <a:r>
                        <a:rPr lang="en-US" dirty="0"/>
                        <a:t>60,000</a:t>
                      </a:r>
                    </a:p>
                  </a:txBody>
                  <a:tcPr/>
                </a:tc>
                <a:extLst>
                  <a:ext uri="{0D108BD9-81ED-4DB2-BD59-A6C34878D82A}">
                    <a16:rowId xmlns:a16="http://schemas.microsoft.com/office/drawing/2014/main" val="3027563211"/>
                  </a:ext>
                </a:extLst>
              </a:tr>
              <a:tr h="518966">
                <a:tc>
                  <a:txBody>
                    <a:bodyPr/>
                    <a:lstStyle/>
                    <a:p>
                      <a:pPr algn="ctr"/>
                      <a:r>
                        <a:rPr lang="en-US" dirty="0"/>
                        <a:t>2</a:t>
                      </a:r>
                    </a:p>
                  </a:txBody>
                  <a:tcPr/>
                </a:tc>
                <a:tc>
                  <a:txBody>
                    <a:bodyPr/>
                    <a:lstStyle/>
                    <a:p>
                      <a:pPr algn="ctr"/>
                      <a:r>
                        <a:rPr lang="en-US" dirty="0"/>
                        <a:t>Work Station</a:t>
                      </a:r>
                    </a:p>
                  </a:txBody>
                  <a:tcPr/>
                </a:tc>
                <a:tc>
                  <a:txBody>
                    <a:bodyPr/>
                    <a:lstStyle/>
                    <a:p>
                      <a:pPr algn="ctr"/>
                      <a:r>
                        <a:rPr lang="en-US" dirty="0"/>
                        <a:t>100,000</a:t>
                      </a:r>
                    </a:p>
                  </a:txBody>
                  <a:tcPr/>
                </a:tc>
                <a:extLst>
                  <a:ext uri="{0D108BD9-81ED-4DB2-BD59-A6C34878D82A}">
                    <a16:rowId xmlns:a16="http://schemas.microsoft.com/office/drawing/2014/main" val="328257755"/>
                  </a:ext>
                </a:extLst>
              </a:tr>
              <a:tr h="518966">
                <a:tc>
                  <a:txBody>
                    <a:bodyPr/>
                    <a:lstStyle/>
                    <a:p>
                      <a:pPr algn="ctr"/>
                      <a:r>
                        <a:rPr lang="en-US" dirty="0"/>
                        <a:t>3</a:t>
                      </a:r>
                    </a:p>
                  </a:txBody>
                  <a:tcPr/>
                </a:tc>
                <a:tc>
                  <a:txBody>
                    <a:bodyPr/>
                    <a:lstStyle/>
                    <a:p>
                      <a:pPr algn="ctr"/>
                      <a:r>
                        <a:rPr lang="en-US" dirty="0"/>
                        <a:t>Web Server</a:t>
                      </a:r>
                    </a:p>
                  </a:txBody>
                  <a:tcPr/>
                </a:tc>
                <a:tc>
                  <a:txBody>
                    <a:bodyPr/>
                    <a:lstStyle/>
                    <a:p>
                      <a:pPr algn="ctr"/>
                      <a:r>
                        <a:rPr lang="en-US" dirty="0"/>
                        <a:t>50,000</a:t>
                      </a:r>
                    </a:p>
                  </a:txBody>
                  <a:tcPr/>
                </a:tc>
                <a:extLst>
                  <a:ext uri="{0D108BD9-81ED-4DB2-BD59-A6C34878D82A}">
                    <a16:rowId xmlns:a16="http://schemas.microsoft.com/office/drawing/2014/main" val="3229481590"/>
                  </a:ext>
                </a:extLst>
              </a:tr>
              <a:tr h="518966">
                <a:tc>
                  <a:txBody>
                    <a:bodyPr/>
                    <a:lstStyle/>
                    <a:p>
                      <a:pPr algn="ctr"/>
                      <a:r>
                        <a:rPr lang="en-US" dirty="0"/>
                        <a:t>4</a:t>
                      </a:r>
                    </a:p>
                  </a:txBody>
                  <a:tcPr/>
                </a:tc>
                <a:tc>
                  <a:txBody>
                    <a:bodyPr/>
                    <a:lstStyle/>
                    <a:p>
                      <a:pPr algn="ctr"/>
                      <a:r>
                        <a:rPr lang="en-US" dirty="0"/>
                        <a:t>Database Server</a:t>
                      </a:r>
                    </a:p>
                  </a:txBody>
                  <a:tcPr/>
                </a:tc>
                <a:tc>
                  <a:txBody>
                    <a:bodyPr/>
                    <a:lstStyle/>
                    <a:p>
                      <a:pPr algn="ctr"/>
                      <a:r>
                        <a:rPr lang="en-US" dirty="0"/>
                        <a:t>50,000</a:t>
                      </a:r>
                    </a:p>
                  </a:txBody>
                  <a:tcPr/>
                </a:tc>
                <a:extLst>
                  <a:ext uri="{0D108BD9-81ED-4DB2-BD59-A6C34878D82A}">
                    <a16:rowId xmlns:a16="http://schemas.microsoft.com/office/drawing/2014/main" val="4199431251"/>
                  </a:ext>
                </a:extLst>
              </a:tr>
              <a:tr h="518966">
                <a:tc>
                  <a:txBody>
                    <a:bodyPr/>
                    <a:lstStyle/>
                    <a:p>
                      <a:pPr algn="ctr"/>
                      <a:r>
                        <a:rPr lang="en-US" dirty="0"/>
                        <a:t>5</a:t>
                      </a:r>
                    </a:p>
                  </a:txBody>
                  <a:tcPr/>
                </a:tc>
                <a:tc>
                  <a:txBody>
                    <a:bodyPr/>
                    <a:lstStyle/>
                    <a:p>
                      <a:pPr algn="ctr"/>
                      <a:r>
                        <a:rPr lang="en-US" dirty="0"/>
                        <a:t>Initial Data Entry</a:t>
                      </a:r>
                    </a:p>
                  </a:txBody>
                  <a:tcPr/>
                </a:tc>
                <a:tc>
                  <a:txBody>
                    <a:bodyPr/>
                    <a:lstStyle/>
                    <a:p>
                      <a:pPr algn="ctr"/>
                      <a:r>
                        <a:rPr lang="en-US" dirty="0"/>
                        <a:t>40,000</a:t>
                      </a:r>
                    </a:p>
                  </a:txBody>
                  <a:tcPr/>
                </a:tc>
                <a:extLst>
                  <a:ext uri="{0D108BD9-81ED-4DB2-BD59-A6C34878D82A}">
                    <a16:rowId xmlns:a16="http://schemas.microsoft.com/office/drawing/2014/main" val="3605112889"/>
                  </a:ext>
                </a:extLst>
              </a:tr>
              <a:tr h="664575">
                <a:tc gridSpan="2">
                  <a:txBody>
                    <a:bodyPr/>
                    <a:lstStyle/>
                    <a:p>
                      <a:r>
                        <a:rPr lang="en-US" dirty="0"/>
                        <a:t>     </a:t>
                      </a:r>
                      <a:r>
                        <a:rPr lang="en-US" b="1" dirty="0"/>
                        <a:t>Total</a:t>
                      </a:r>
                      <a:r>
                        <a:rPr lang="en-US" dirty="0"/>
                        <a:t>                                                                                                   </a:t>
                      </a:r>
                      <a:endParaRPr lang="en-US" b="1" dirty="0"/>
                    </a:p>
                  </a:txBody>
                  <a:tcPr/>
                </a:tc>
                <a:tc hMerge="1">
                  <a:txBody>
                    <a:bodyPr/>
                    <a:lstStyle/>
                    <a:p>
                      <a:endParaRPr lang="en-US" dirty="0"/>
                    </a:p>
                  </a:txBody>
                  <a:tcPr/>
                </a:tc>
                <a:tc>
                  <a:txBody>
                    <a:bodyPr/>
                    <a:lstStyle/>
                    <a:p>
                      <a:pPr algn="ctr"/>
                      <a:r>
                        <a:rPr lang="en-US" dirty="0"/>
                        <a:t>300,000</a:t>
                      </a:r>
                    </a:p>
                  </a:txBody>
                  <a:tcPr/>
                </a:tc>
                <a:extLst>
                  <a:ext uri="{0D108BD9-81ED-4DB2-BD59-A6C34878D82A}">
                    <a16:rowId xmlns:a16="http://schemas.microsoft.com/office/drawing/2014/main" val="756625984"/>
                  </a:ext>
                </a:extLst>
              </a:tr>
            </a:tbl>
          </a:graphicData>
        </a:graphic>
      </p:graphicFrame>
    </p:spTree>
    <p:extLst>
      <p:ext uri="{BB962C8B-B14F-4D97-AF65-F5344CB8AC3E}">
        <p14:creationId xmlns:p14="http://schemas.microsoft.com/office/powerpoint/2010/main" val="321733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7379-07E3-40F3-82B8-3DCE63E6CD8D}"/>
              </a:ext>
            </a:extLst>
          </p:cNvPr>
          <p:cNvSpPr>
            <a:spLocks noGrp="1"/>
          </p:cNvSpPr>
          <p:nvPr>
            <p:ph type="title"/>
          </p:nvPr>
        </p:nvSpPr>
        <p:spPr/>
        <p:txBody>
          <a:bodyPr/>
          <a:lstStyle/>
          <a:p>
            <a:r>
              <a:rPr lang="en-US" dirty="0"/>
              <a:t>DISADVANTAGE</a:t>
            </a:r>
          </a:p>
        </p:txBody>
      </p:sp>
      <p:sp>
        <p:nvSpPr>
          <p:cNvPr id="3" name="Content Placeholder 2">
            <a:extLst>
              <a:ext uri="{FF2B5EF4-FFF2-40B4-BE49-F238E27FC236}">
                <a16:creationId xmlns:a16="http://schemas.microsoft.com/office/drawing/2014/main" id="{68D2D59C-A775-4C05-8C22-4C13A76A77AC}"/>
              </a:ext>
            </a:extLst>
          </p:cNvPr>
          <p:cNvSpPr>
            <a:spLocks noGrp="1"/>
          </p:cNvSpPr>
          <p:nvPr>
            <p:ph idx="1"/>
          </p:nvPr>
        </p:nvSpPr>
        <p:spPr/>
        <p:txBody>
          <a:bodyPr>
            <a:normAutofit fontScale="92500" lnSpcReduction="10000"/>
          </a:bodyPr>
          <a:lstStyle/>
          <a:p>
            <a:pPr marL="0" indent="0">
              <a:buNone/>
            </a:pPr>
            <a:r>
              <a:rPr lang="en-US" dirty="0"/>
              <a:t>The drawbacks in Student Management System software can be counted on fingers; with mostly only benefits, these systems have a few countable downsides. Often, applications face minor technical glitches and these systems are no exception but, ratification is immediate. Only, people who are accustomed to regular use of smartphones or computers can operate this software. Extensive modules and features make it difficult for a user to utilize the application. With huge flow in traffic the application is prone to performance issues. Few companies market their products at extravagant price, which are not affordable by growing organizations. Absence of proper internet-network makes it difficult for a user to access information, which is a significant disadvantage. The risk of data mishandling might be bothersome; but all these drawbacks can be evaded by choosing proper, cost-efficient and best software that best benefits an organization.</a:t>
            </a:r>
          </a:p>
        </p:txBody>
      </p:sp>
    </p:spTree>
    <p:extLst>
      <p:ext uri="{BB962C8B-B14F-4D97-AF65-F5344CB8AC3E}">
        <p14:creationId xmlns:p14="http://schemas.microsoft.com/office/powerpoint/2010/main" val="349489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A458-AE05-424F-A137-83F338997E3C}"/>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E3623FDE-257C-443B-8CC8-4E9D6A83B9CA}"/>
              </a:ext>
            </a:extLst>
          </p:cNvPr>
          <p:cNvSpPr>
            <a:spLocks noGrp="1"/>
          </p:cNvSpPr>
          <p:nvPr>
            <p:ph idx="1"/>
          </p:nvPr>
        </p:nvSpPr>
        <p:spPr/>
        <p:txBody>
          <a:bodyPr>
            <a:normAutofit lnSpcReduction="10000"/>
          </a:bodyPr>
          <a:lstStyle/>
          <a:p>
            <a:pPr marL="0" indent="0">
              <a:buNone/>
            </a:pPr>
            <a:r>
              <a:rPr lang="en-US" dirty="0"/>
              <a:t>The advantages of Student Management System software cannot be explained but could be summarized. The world has seen a tremendous growth in technology in past few decades than in centuries; with necessity in clouding and data management, many organizations have opened their gates to simplify procedures by reducing human effort. With SMS software much of paper work could be circumvented. Mishandling of data is biggest concerns in many organizations hence; to bypass misuses Management System applications are designed under regulate guidelines and directives. Collaborative coordination between faculty and students could be attained and, announcements can be published with a single click in bulk via these simple programs. Few applications give parents access to candidate’s academic performances and behaviors.SMS software makes library management flexible and orderly.</a:t>
            </a:r>
          </a:p>
        </p:txBody>
      </p:sp>
    </p:spTree>
    <p:extLst>
      <p:ext uri="{BB962C8B-B14F-4D97-AF65-F5344CB8AC3E}">
        <p14:creationId xmlns:p14="http://schemas.microsoft.com/office/powerpoint/2010/main" val="301096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FBFD-8A2E-46B4-A7DF-A07E31667E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C58B45-2869-41AE-A632-0EF0CB2E70F5}"/>
              </a:ext>
            </a:extLst>
          </p:cNvPr>
          <p:cNvSpPr>
            <a:spLocks noGrp="1"/>
          </p:cNvSpPr>
          <p:nvPr>
            <p:ph idx="1"/>
          </p:nvPr>
        </p:nvSpPr>
        <p:spPr/>
        <p:txBody>
          <a:bodyPr/>
          <a:lstStyle/>
          <a:p>
            <a:r>
              <a:rPr lang="en-US" dirty="0"/>
              <a:t>Helpful to perform paperless work and manage all date </a:t>
            </a:r>
          </a:p>
          <a:p>
            <a:r>
              <a:rPr lang="en-US" dirty="0"/>
              <a:t>Provides easy, accurate, ambiguous and faster data access.</a:t>
            </a:r>
          </a:p>
          <a:p>
            <a:r>
              <a:rPr lang="en-US" dirty="0"/>
              <a:t>Overall, efficiency has improved and work process simplified. Although all the objectives have been met, the system still has room for improvement . The system is robust and flexible enough for future upgrade using advanced technology and devices.</a:t>
            </a:r>
          </a:p>
        </p:txBody>
      </p:sp>
    </p:spTree>
    <p:extLst>
      <p:ext uri="{BB962C8B-B14F-4D97-AF65-F5344CB8AC3E}">
        <p14:creationId xmlns:p14="http://schemas.microsoft.com/office/powerpoint/2010/main" val="255213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7CFC-FAAC-4363-A1A8-B877B62F410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A33CAEA-6633-45A8-8337-91912275AC36}"/>
              </a:ext>
            </a:extLst>
          </p:cNvPr>
          <p:cNvSpPr>
            <a:spLocks noGrp="1"/>
          </p:cNvSpPr>
          <p:nvPr>
            <p:ph idx="1"/>
          </p:nvPr>
        </p:nvSpPr>
        <p:spPr>
          <a:xfrm>
            <a:off x="1451575" y="2093039"/>
            <a:ext cx="9603276" cy="4083924"/>
          </a:xfrm>
        </p:spPr>
        <p:txBody>
          <a:bodyPr>
            <a:normAutofit fontScale="70000" lnSpcReduction="20000"/>
          </a:bodyPr>
          <a:lstStyle/>
          <a:p>
            <a:pPr>
              <a:buFont typeface="Wingdings" panose="05000000000000000000" pitchFamily="2" charset="2"/>
              <a:buChar char="Ø"/>
            </a:pPr>
            <a:r>
              <a:rPr lang="en-US" sz="2300" dirty="0"/>
              <a:t>Problem Statement.                                                                     Activity Diagram.</a:t>
            </a:r>
          </a:p>
          <a:p>
            <a:pPr>
              <a:buFont typeface="Wingdings" panose="05000000000000000000" pitchFamily="2" charset="2"/>
              <a:buChar char="Ø"/>
            </a:pPr>
            <a:r>
              <a:rPr lang="en-US" sz="2300" dirty="0"/>
              <a:t>Problem Objective.                                                                     User Interface(UI).</a:t>
            </a:r>
          </a:p>
          <a:p>
            <a:pPr>
              <a:buFont typeface="Wingdings" panose="05000000000000000000" pitchFamily="2" charset="2"/>
              <a:buChar char="Ø"/>
            </a:pPr>
            <a:r>
              <a:rPr lang="en-US" sz="2300" dirty="0"/>
              <a:t>Preliminary Solution.                                                                   Cost Analysis.</a:t>
            </a:r>
          </a:p>
          <a:p>
            <a:pPr>
              <a:buFont typeface="Wingdings" panose="05000000000000000000" pitchFamily="2" charset="2"/>
              <a:buChar char="Ø"/>
            </a:pPr>
            <a:r>
              <a:rPr lang="en-US" sz="2300" dirty="0"/>
              <a:t>Project Scopes :                                                                          Disadvantage.</a:t>
            </a:r>
          </a:p>
          <a:p>
            <a:pPr marL="0" indent="0">
              <a:buNone/>
            </a:pPr>
            <a:r>
              <a:rPr lang="en-US" sz="2300" dirty="0"/>
              <a:t>         *Functions/Functional Requirement.                                         Advantage.    </a:t>
            </a:r>
          </a:p>
          <a:p>
            <a:pPr marL="0" indent="0">
              <a:buNone/>
            </a:pPr>
            <a:r>
              <a:rPr lang="en-US" sz="2300" dirty="0"/>
              <a:t>         *Features/Non-Functional Requirement.                                  Conclusion.                                                                                                    </a:t>
            </a:r>
          </a:p>
          <a:p>
            <a:pPr>
              <a:buFont typeface="Wingdings" panose="05000000000000000000" pitchFamily="2" charset="2"/>
              <a:buChar char="Ø"/>
            </a:pPr>
            <a:r>
              <a:rPr lang="en-US" sz="2300" dirty="0"/>
              <a:t>System Architecture.                                                                   Thank you page.</a:t>
            </a:r>
          </a:p>
          <a:p>
            <a:pPr>
              <a:buFont typeface="Wingdings" panose="05000000000000000000" pitchFamily="2" charset="2"/>
              <a:buChar char="Ø"/>
            </a:pPr>
            <a:r>
              <a:rPr lang="en-US" sz="2300" dirty="0"/>
              <a:t>Project Stakeholders.                                                                  Q/A.               </a:t>
            </a:r>
          </a:p>
          <a:p>
            <a:pPr marL="0" indent="0">
              <a:buNone/>
            </a:pPr>
            <a:r>
              <a:rPr lang="en-US" sz="2300" dirty="0"/>
              <a:t>        *Administrator.                                                                  </a:t>
            </a:r>
          </a:p>
          <a:p>
            <a:pPr marL="0" indent="0">
              <a:buNone/>
            </a:pPr>
            <a:r>
              <a:rPr lang="en-US" sz="2300" dirty="0"/>
              <a:t>        *Students.                                                                       </a:t>
            </a:r>
          </a:p>
          <a:p>
            <a:pPr marL="0" indent="0">
              <a:buNone/>
            </a:pPr>
            <a:r>
              <a:rPr lang="en-US" sz="2300" dirty="0"/>
              <a:t>                                                                                               </a:t>
            </a:r>
          </a:p>
          <a:p>
            <a:pPr marL="0" indent="0">
              <a:buNone/>
            </a:pPr>
            <a:endParaRPr lang="en-US" dirty="0"/>
          </a:p>
          <a:p>
            <a:endParaRPr lang="en-US" dirty="0"/>
          </a:p>
        </p:txBody>
      </p:sp>
      <p:cxnSp>
        <p:nvCxnSpPr>
          <p:cNvPr id="5" name="Straight Connector 4">
            <a:extLst>
              <a:ext uri="{FF2B5EF4-FFF2-40B4-BE49-F238E27FC236}">
                <a16:creationId xmlns:a16="http://schemas.microsoft.com/office/drawing/2014/main" id="{248877B5-EF9B-4483-87AD-1C4AD03B95D5}"/>
              </a:ext>
            </a:extLst>
          </p:cNvPr>
          <p:cNvCxnSpPr/>
          <p:nvPr/>
        </p:nvCxnSpPr>
        <p:spPr>
          <a:xfrm>
            <a:off x="6003235" y="1921565"/>
            <a:ext cx="0" cy="4121426"/>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D38AA14-3B62-4BEE-A667-FEB8881FD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277" y="4792052"/>
            <a:ext cx="190527" cy="171474"/>
          </a:xfrm>
          <a:prstGeom prst="rect">
            <a:avLst/>
          </a:prstGeom>
        </p:spPr>
      </p:pic>
      <p:pic>
        <p:nvPicPr>
          <p:cNvPr id="9" name="Picture 8">
            <a:extLst>
              <a:ext uri="{FF2B5EF4-FFF2-40B4-BE49-F238E27FC236}">
                <a16:creationId xmlns:a16="http://schemas.microsoft.com/office/drawing/2014/main" id="{CF788F59-5BD2-42E0-8C40-8C4B045BA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77" y="2178776"/>
            <a:ext cx="190527" cy="171474"/>
          </a:xfrm>
          <a:prstGeom prst="rect">
            <a:avLst/>
          </a:prstGeom>
        </p:spPr>
      </p:pic>
      <p:pic>
        <p:nvPicPr>
          <p:cNvPr id="10" name="Picture 9">
            <a:extLst>
              <a:ext uri="{FF2B5EF4-FFF2-40B4-BE49-F238E27FC236}">
                <a16:creationId xmlns:a16="http://schemas.microsoft.com/office/drawing/2014/main" id="{A208E6E1-F035-4CF0-9B39-8C18A1E6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77" y="2572490"/>
            <a:ext cx="190527" cy="171474"/>
          </a:xfrm>
          <a:prstGeom prst="rect">
            <a:avLst/>
          </a:prstGeom>
        </p:spPr>
      </p:pic>
      <p:pic>
        <p:nvPicPr>
          <p:cNvPr id="11" name="Picture 10">
            <a:extLst>
              <a:ext uri="{FF2B5EF4-FFF2-40B4-BE49-F238E27FC236}">
                <a16:creationId xmlns:a16="http://schemas.microsoft.com/office/drawing/2014/main" id="{F88911FD-FC29-436C-B802-52E989CA4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6366">
            <a:off x="7041275" y="2933579"/>
            <a:ext cx="190527" cy="171474"/>
          </a:xfrm>
          <a:prstGeom prst="rect">
            <a:avLst/>
          </a:prstGeom>
        </p:spPr>
      </p:pic>
      <p:pic>
        <p:nvPicPr>
          <p:cNvPr id="12" name="Picture 11">
            <a:extLst>
              <a:ext uri="{FF2B5EF4-FFF2-40B4-BE49-F238E27FC236}">
                <a16:creationId xmlns:a16="http://schemas.microsoft.com/office/drawing/2014/main" id="{32FE0E10-AE15-4FCA-A7DE-E214DA6F8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037" y="3308840"/>
            <a:ext cx="190527" cy="171474"/>
          </a:xfrm>
          <a:prstGeom prst="rect">
            <a:avLst/>
          </a:prstGeom>
        </p:spPr>
      </p:pic>
      <p:pic>
        <p:nvPicPr>
          <p:cNvPr id="13" name="Picture 12">
            <a:extLst>
              <a:ext uri="{FF2B5EF4-FFF2-40B4-BE49-F238E27FC236}">
                <a16:creationId xmlns:a16="http://schemas.microsoft.com/office/drawing/2014/main" id="{8A397FA7-7994-48AD-8B83-F2D2A25D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004" y="3665403"/>
            <a:ext cx="190527" cy="171474"/>
          </a:xfrm>
          <a:prstGeom prst="rect">
            <a:avLst/>
          </a:prstGeom>
        </p:spPr>
      </p:pic>
      <p:pic>
        <p:nvPicPr>
          <p:cNvPr id="14" name="Picture 13">
            <a:extLst>
              <a:ext uri="{FF2B5EF4-FFF2-40B4-BE49-F238E27FC236}">
                <a16:creationId xmlns:a16="http://schemas.microsoft.com/office/drawing/2014/main" id="{02D38D63-DD40-46FC-BF22-958EE76F8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037" y="4021966"/>
            <a:ext cx="190527" cy="171474"/>
          </a:xfrm>
          <a:prstGeom prst="rect">
            <a:avLst/>
          </a:prstGeom>
        </p:spPr>
      </p:pic>
      <p:pic>
        <p:nvPicPr>
          <p:cNvPr id="15" name="Picture 14">
            <a:extLst>
              <a:ext uri="{FF2B5EF4-FFF2-40B4-BE49-F238E27FC236}">
                <a16:creationId xmlns:a16="http://schemas.microsoft.com/office/drawing/2014/main" id="{62F1D60F-C248-48C7-AB51-7C801D453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277" y="4414342"/>
            <a:ext cx="190527" cy="171474"/>
          </a:xfrm>
          <a:prstGeom prst="rect">
            <a:avLst/>
          </a:prstGeom>
        </p:spPr>
      </p:pic>
    </p:spTree>
    <p:extLst>
      <p:ext uri="{BB962C8B-B14F-4D97-AF65-F5344CB8AC3E}">
        <p14:creationId xmlns:p14="http://schemas.microsoft.com/office/powerpoint/2010/main" val="3841720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5631B-F19F-4EF6-9C07-CAA4F32F608F}"/>
              </a:ext>
            </a:extLst>
          </p:cNvPr>
          <p:cNvSpPr>
            <a:spLocks noGrp="1"/>
          </p:cNvSpPr>
          <p:nvPr>
            <p:ph idx="1"/>
          </p:nvPr>
        </p:nvSpPr>
        <p:spPr>
          <a:xfrm>
            <a:off x="838200" y="867354"/>
            <a:ext cx="10515600" cy="5309609"/>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8000" b="1"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1492559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94A0-C2D5-4B6C-9A6F-1DB0AB0E889B}"/>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36B14075-28A6-4662-A2D9-3E305EB6533F}"/>
              </a:ext>
            </a:extLst>
          </p:cNvPr>
          <p:cNvSpPr>
            <a:spLocks noGrp="1"/>
          </p:cNvSpPr>
          <p:nvPr>
            <p:ph idx="1"/>
          </p:nvPr>
        </p:nvSpPr>
        <p:spPr>
          <a:xfrm>
            <a:off x="838200" y="1921565"/>
            <a:ext cx="10515600" cy="4255398"/>
          </a:xfrm>
        </p:spPr>
        <p:txBody>
          <a:bodyPr/>
          <a:lstStyle/>
          <a:p>
            <a:pPr marL="0" indent="0" algn="ctr">
              <a:buNone/>
            </a:pPr>
            <a:endParaRPr lang="en-US" dirty="0"/>
          </a:p>
          <a:p>
            <a:pPr marL="0" indent="0" algn="ctr">
              <a:buNone/>
            </a:pPr>
            <a:endParaRPr lang="en-US" dirty="0"/>
          </a:p>
          <a:p>
            <a:pPr marL="0" indent="0" algn="ctr">
              <a:buNone/>
            </a:pPr>
            <a:r>
              <a:rPr lang="en-US" sz="8000" dirty="0"/>
              <a:t>ANY QUESTION?</a:t>
            </a:r>
          </a:p>
        </p:txBody>
      </p:sp>
    </p:spTree>
    <p:extLst>
      <p:ext uri="{BB962C8B-B14F-4D97-AF65-F5344CB8AC3E}">
        <p14:creationId xmlns:p14="http://schemas.microsoft.com/office/powerpoint/2010/main" val="374131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0F60-764E-4C05-AFBC-BB1A8F15BCE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1BEB142-1C4B-4562-810D-B7A642452466}"/>
              </a:ext>
            </a:extLst>
          </p:cNvPr>
          <p:cNvSpPr>
            <a:spLocks noGrp="1"/>
          </p:cNvSpPr>
          <p:nvPr>
            <p:ph idx="1"/>
          </p:nvPr>
        </p:nvSpPr>
        <p:spPr/>
        <p:txBody>
          <a:bodyPr>
            <a:normAutofit/>
          </a:bodyPr>
          <a:lstStyle/>
          <a:p>
            <a:r>
              <a:rPr lang="en-US" sz="3200"/>
              <a:t>The Organizations </a:t>
            </a:r>
            <a:r>
              <a:rPr lang="en-US" sz="3200" dirty="0"/>
              <a:t>has to handle records for many number of students and maintenance was difficult. Though it has used an information system , it was totally manual. hence there is a need to upgrade the system with a computer based information system.</a:t>
            </a:r>
          </a:p>
        </p:txBody>
      </p:sp>
    </p:spTree>
    <p:extLst>
      <p:ext uri="{BB962C8B-B14F-4D97-AF65-F5344CB8AC3E}">
        <p14:creationId xmlns:p14="http://schemas.microsoft.com/office/powerpoint/2010/main" val="84785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BC5C-35FB-4BD2-8BDF-942B7C7C3AF7}"/>
              </a:ext>
            </a:extLst>
          </p:cNvPr>
          <p:cNvSpPr>
            <a:spLocks noGrp="1"/>
          </p:cNvSpPr>
          <p:nvPr>
            <p:ph type="title"/>
          </p:nvPr>
        </p:nvSpPr>
        <p:spPr/>
        <p:txBody>
          <a:bodyPr>
            <a:normAutofit fontScale="90000"/>
          </a:bodyPr>
          <a:lstStyle/>
          <a:p>
            <a:r>
              <a:rPr lang="en-US" sz="3600" dirty="0"/>
              <a:t>OBJECTIVE OF STUDENT MANAGEMENT SYSTEM</a:t>
            </a:r>
          </a:p>
        </p:txBody>
      </p:sp>
      <p:sp>
        <p:nvSpPr>
          <p:cNvPr id="3" name="Content Placeholder 2">
            <a:extLst>
              <a:ext uri="{FF2B5EF4-FFF2-40B4-BE49-F238E27FC236}">
                <a16:creationId xmlns:a16="http://schemas.microsoft.com/office/drawing/2014/main" id="{8BC60C9C-32C1-4A77-8A57-222F9A04FF3B}"/>
              </a:ext>
            </a:extLst>
          </p:cNvPr>
          <p:cNvSpPr>
            <a:spLocks noGrp="1"/>
          </p:cNvSpPr>
          <p:nvPr>
            <p:ph idx="1"/>
          </p:nvPr>
        </p:nvSpPr>
        <p:spPr/>
        <p:txBody>
          <a:bodyPr/>
          <a:lstStyle/>
          <a:p>
            <a:r>
              <a:rPr lang="en-US" dirty="0"/>
              <a:t>The main objective of the student management system is to manage the details of profiles, courses, logins, exams, fees. It manages all the information about profiles, students, fees. The project is totally built at administrative end and thus only the administrator is guaranteed the access. The purpose of the project is to build an application program to reduce the manual work for managing the profiles, courses, students, logins. It tracks all the details about the logins, exams , fees.</a:t>
            </a:r>
          </a:p>
        </p:txBody>
      </p:sp>
    </p:spTree>
    <p:extLst>
      <p:ext uri="{BB962C8B-B14F-4D97-AF65-F5344CB8AC3E}">
        <p14:creationId xmlns:p14="http://schemas.microsoft.com/office/powerpoint/2010/main" val="171840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5983-EF15-499D-8294-3156628A1E91}"/>
              </a:ext>
            </a:extLst>
          </p:cNvPr>
          <p:cNvSpPr>
            <a:spLocks noGrp="1"/>
          </p:cNvSpPr>
          <p:nvPr>
            <p:ph type="title"/>
          </p:nvPr>
        </p:nvSpPr>
        <p:spPr/>
        <p:txBody>
          <a:bodyPr/>
          <a:lstStyle/>
          <a:p>
            <a:r>
              <a:rPr lang="en-US" dirty="0"/>
              <a:t>PRELIMINARY SOLUTION</a:t>
            </a:r>
          </a:p>
        </p:txBody>
      </p:sp>
      <p:sp>
        <p:nvSpPr>
          <p:cNvPr id="3" name="Content Placeholder 2">
            <a:extLst>
              <a:ext uri="{FF2B5EF4-FFF2-40B4-BE49-F238E27FC236}">
                <a16:creationId xmlns:a16="http://schemas.microsoft.com/office/drawing/2014/main" id="{6838B2BB-7720-40EE-9503-24EBE8758778}"/>
              </a:ext>
            </a:extLst>
          </p:cNvPr>
          <p:cNvSpPr>
            <a:spLocks noGrp="1"/>
          </p:cNvSpPr>
          <p:nvPr>
            <p:ph idx="1"/>
          </p:nvPr>
        </p:nvSpPr>
        <p:spPr/>
        <p:txBody>
          <a:bodyPr>
            <a:normAutofit/>
          </a:bodyPr>
          <a:lstStyle/>
          <a:p>
            <a:r>
              <a:rPr lang="en-US" dirty="0"/>
              <a:t>The problem can be solved by replacing the current manual system with a computerized and automated database management system application.</a:t>
            </a:r>
          </a:p>
          <a:p>
            <a:r>
              <a:rPr lang="en-US" dirty="0"/>
              <a:t>The system will store the data in a database and process the information quickly and efficiently.</a:t>
            </a:r>
          </a:p>
          <a:p>
            <a:r>
              <a:rPr lang="en-US" dirty="0"/>
              <a:t>It will automate the whole student management process.</a:t>
            </a:r>
          </a:p>
          <a:p>
            <a:r>
              <a:rPr lang="en-US" dirty="0"/>
              <a:t>It would be easily accessible and remove the hassle of administrators and students at the same time.</a:t>
            </a:r>
          </a:p>
        </p:txBody>
      </p:sp>
    </p:spTree>
    <p:extLst>
      <p:ext uri="{BB962C8B-B14F-4D97-AF65-F5344CB8AC3E}">
        <p14:creationId xmlns:p14="http://schemas.microsoft.com/office/powerpoint/2010/main" val="229417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AD05-CCFF-4E97-B452-E0FB50706075}"/>
              </a:ext>
            </a:extLst>
          </p:cNvPr>
          <p:cNvSpPr>
            <a:spLocks noGrp="1"/>
          </p:cNvSpPr>
          <p:nvPr>
            <p:ph type="title"/>
          </p:nvPr>
        </p:nvSpPr>
        <p:spPr/>
        <p:txBody>
          <a:bodyPr/>
          <a:lstStyle/>
          <a:p>
            <a:r>
              <a:rPr lang="en-US" dirty="0"/>
              <a:t>PROJECT SCOPES</a:t>
            </a:r>
          </a:p>
        </p:txBody>
      </p:sp>
      <p:sp>
        <p:nvSpPr>
          <p:cNvPr id="3" name="Content Placeholder 2">
            <a:extLst>
              <a:ext uri="{FF2B5EF4-FFF2-40B4-BE49-F238E27FC236}">
                <a16:creationId xmlns:a16="http://schemas.microsoft.com/office/drawing/2014/main" id="{9DA4BAF2-FD00-44CE-9B36-9CDEFFE023B1}"/>
              </a:ext>
            </a:extLst>
          </p:cNvPr>
          <p:cNvSpPr>
            <a:spLocks noGrp="1"/>
          </p:cNvSpPr>
          <p:nvPr>
            <p:ph idx="1"/>
          </p:nvPr>
        </p:nvSpPr>
        <p:spPr/>
        <p:txBody>
          <a:bodyPr/>
          <a:lstStyle/>
          <a:p>
            <a:r>
              <a:rPr lang="en-US" dirty="0"/>
              <a:t>Functions/Functional Requirements :</a:t>
            </a:r>
          </a:p>
          <a:p>
            <a:pPr marL="0" indent="0">
              <a:buNone/>
            </a:pPr>
            <a:r>
              <a:rPr lang="en-US" dirty="0"/>
              <a:t>1.</a:t>
            </a:r>
            <a:r>
              <a:rPr lang="en-US" u="sng" dirty="0"/>
              <a:t>Creation Of New Record </a:t>
            </a:r>
            <a:r>
              <a:rPr lang="en-US" dirty="0"/>
              <a:t>: This function creates a record for a new student.</a:t>
            </a:r>
          </a:p>
          <a:p>
            <a:pPr marL="0" indent="0">
              <a:buNone/>
            </a:pPr>
            <a:r>
              <a:rPr lang="en-US" dirty="0"/>
              <a:t>2.</a:t>
            </a:r>
            <a:r>
              <a:rPr lang="en-US" u="sng" dirty="0"/>
              <a:t>Deletion Of Record </a:t>
            </a:r>
            <a:r>
              <a:rPr lang="en-US" dirty="0"/>
              <a:t>: This function is used to delete the existing record of any student.</a:t>
            </a:r>
          </a:p>
          <a:p>
            <a:pPr marL="0" indent="0">
              <a:buNone/>
            </a:pPr>
            <a:r>
              <a:rPr lang="en-US" dirty="0"/>
              <a:t>3.</a:t>
            </a:r>
            <a:r>
              <a:rPr lang="en-US" u="sng" dirty="0"/>
              <a:t>Updation In Record </a:t>
            </a:r>
            <a:r>
              <a:rPr lang="en-US" dirty="0"/>
              <a:t>: This function updates the information in a record of any student.</a:t>
            </a:r>
          </a:p>
          <a:p>
            <a:pPr marL="0" indent="0">
              <a:buNone/>
            </a:pPr>
            <a:r>
              <a:rPr lang="en-US" dirty="0"/>
              <a:t>4.</a:t>
            </a:r>
            <a:r>
              <a:rPr lang="en-US" u="sng" dirty="0"/>
              <a:t>Display Of Data In Record </a:t>
            </a:r>
            <a:r>
              <a:rPr lang="en-US" dirty="0"/>
              <a:t>: This function displays the record of the student.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435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062B-238F-44B7-94FC-83DBDA25BE5B}"/>
              </a:ext>
            </a:extLst>
          </p:cNvPr>
          <p:cNvSpPr>
            <a:spLocks noGrp="1"/>
          </p:cNvSpPr>
          <p:nvPr>
            <p:ph type="title"/>
          </p:nvPr>
        </p:nvSpPr>
        <p:spPr/>
        <p:txBody>
          <a:bodyPr/>
          <a:lstStyle/>
          <a:p>
            <a:r>
              <a:rPr lang="en-US" dirty="0"/>
              <a:t>PROJECT SCOPES (CONTINUED)</a:t>
            </a:r>
          </a:p>
        </p:txBody>
      </p:sp>
      <p:sp>
        <p:nvSpPr>
          <p:cNvPr id="3" name="Content Placeholder 2">
            <a:extLst>
              <a:ext uri="{FF2B5EF4-FFF2-40B4-BE49-F238E27FC236}">
                <a16:creationId xmlns:a16="http://schemas.microsoft.com/office/drawing/2014/main" id="{0208F9C3-32D8-43F8-A06F-2A94015E5F33}"/>
              </a:ext>
            </a:extLst>
          </p:cNvPr>
          <p:cNvSpPr>
            <a:spLocks noGrp="1"/>
          </p:cNvSpPr>
          <p:nvPr>
            <p:ph idx="1"/>
          </p:nvPr>
        </p:nvSpPr>
        <p:spPr/>
        <p:txBody>
          <a:bodyPr/>
          <a:lstStyle/>
          <a:p>
            <a:r>
              <a:rPr lang="en-US" dirty="0"/>
              <a:t>Features/Non-Functional Requirements :</a:t>
            </a:r>
          </a:p>
          <a:p>
            <a:pPr marL="0" indent="0">
              <a:buNone/>
            </a:pPr>
            <a:r>
              <a:rPr lang="en-US" dirty="0"/>
              <a:t>1.Administrator will be using email address.</a:t>
            </a:r>
          </a:p>
          <a:p>
            <a:pPr marL="0" indent="0">
              <a:buNone/>
            </a:pPr>
            <a:r>
              <a:rPr lang="en-US" dirty="0"/>
              <a:t>2.Only authorized users can access the system with username and password.</a:t>
            </a:r>
          </a:p>
          <a:p>
            <a:pPr marL="0" indent="0">
              <a:buNone/>
            </a:pPr>
            <a:r>
              <a:rPr lang="en-US" dirty="0"/>
              <a:t>3.Easy tracking of records and updation can be done.</a:t>
            </a:r>
          </a:p>
          <a:p>
            <a:pPr marL="0" indent="0">
              <a:buNone/>
            </a:pPr>
            <a:r>
              <a:rPr lang="en-US" dirty="0"/>
              <a:t>4.The system is very interactive.</a:t>
            </a:r>
          </a:p>
          <a:p>
            <a:pPr marL="0" indent="0">
              <a:buNone/>
            </a:pPr>
            <a:endParaRPr lang="en-US" dirty="0"/>
          </a:p>
        </p:txBody>
      </p:sp>
    </p:spTree>
    <p:extLst>
      <p:ext uri="{BB962C8B-B14F-4D97-AF65-F5344CB8AC3E}">
        <p14:creationId xmlns:p14="http://schemas.microsoft.com/office/powerpoint/2010/main" val="42702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E295-F01E-4451-BDD1-D28607A378FF}"/>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5AF275AB-0BFB-4642-8302-8906D785B0A5}"/>
              </a:ext>
            </a:extLst>
          </p:cNvPr>
          <p:cNvPicPr>
            <a:picLocks noGrp="1" noChangeAspect="1"/>
          </p:cNvPicPr>
          <p:nvPr>
            <p:ph idx="1"/>
          </p:nvPr>
        </p:nvPicPr>
        <p:blipFill>
          <a:blip r:embed="rId2"/>
          <a:stretch>
            <a:fillRect/>
          </a:stretch>
        </p:blipFill>
        <p:spPr>
          <a:xfrm>
            <a:off x="2700068" y="2044461"/>
            <a:ext cx="6374922" cy="3795622"/>
          </a:xfrm>
        </p:spPr>
      </p:pic>
    </p:spTree>
    <p:extLst>
      <p:ext uri="{BB962C8B-B14F-4D97-AF65-F5344CB8AC3E}">
        <p14:creationId xmlns:p14="http://schemas.microsoft.com/office/powerpoint/2010/main" val="142158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421-5D05-4D6C-B914-5078EE93D9F2}"/>
              </a:ext>
            </a:extLst>
          </p:cNvPr>
          <p:cNvSpPr>
            <a:spLocks noGrp="1"/>
          </p:cNvSpPr>
          <p:nvPr>
            <p:ph type="title"/>
          </p:nvPr>
        </p:nvSpPr>
        <p:spPr/>
        <p:txBody>
          <a:bodyPr/>
          <a:lstStyle/>
          <a:p>
            <a:r>
              <a:rPr lang="en-US" dirty="0"/>
              <a:t>PROJECT STAKEHOLDERS</a:t>
            </a:r>
          </a:p>
        </p:txBody>
      </p:sp>
      <p:sp>
        <p:nvSpPr>
          <p:cNvPr id="3" name="Content Placeholder 2">
            <a:extLst>
              <a:ext uri="{FF2B5EF4-FFF2-40B4-BE49-F238E27FC236}">
                <a16:creationId xmlns:a16="http://schemas.microsoft.com/office/drawing/2014/main" id="{65FED356-3E09-46F2-BA87-84E60732C450}"/>
              </a:ext>
            </a:extLst>
          </p:cNvPr>
          <p:cNvSpPr>
            <a:spLocks noGrp="1"/>
          </p:cNvSpPr>
          <p:nvPr>
            <p:ph idx="1"/>
          </p:nvPr>
        </p:nvSpPr>
        <p:spPr/>
        <p:txBody>
          <a:bodyPr/>
          <a:lstStyle/>
          <a:p>
            <a:r>
              <a:rPr lang="en-US" dirty="0"/>
              <a:t>Administrator.</a:t>
            </a:r>
          </a:p>
          <a:p>
            <a:r>
              <a:rPr lang="en-US" dirty="0"/>
              <a:t>Students.</a:t>
            </a:r>
          </a:p>
        </p:txBody>
      </p:sp>
    </p:spTree>
    <p:extLst>
      <p:ext uri="{BB962C8B-B14F-4D97-AF65-F5344CB8AC3E}">
        <p14:creationId xmlns:p14="http://schemas.microsoft.com/office/powerpoint/2010/main" val="30727991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501</TotalTime>
  <Words>989</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Gill Sans MT</vt:lpstr>
      <vt:lpstr>Tahoma</vt:lpstr>
      <vt:lpstr>Wingdings</vt:lpstr>
      <vt:lpstr>Gallery</vt:lpstr>
      <vt:lpstr>                             CSE 212 : OBJECT ORIENTED PROGRAMMING  PROJECT : STUDENT MANAGEMENT SYSTEM</vt:lpstr>
      <vt:lpstr>CONTENTS</vt:lpstr>
      <vt:lpstr>PROBLEM STATEMENT</vt:lpstr>
      <vt:lpstr>OBJECTIVE OF STUDENT MANAGEMENT SYSTEM</vt:lpstr>
      <vt:lpstr>PRELIMINARY SOLUTION</vt:lpstr>
      <vt:lpstr>PROJECT SCOPES</vt:lpstr>
      <vt:lpstr>PROJECT SCOPES (CONTINUED)</vt:lpstr>
      <vt:lpstr>SYSTEM ARCHITECTURE</vt:lpstr>
      <vt:lpstr>PROJECT STAKEHOLDERS</vt:lpstr>
      <vt:lpstr>STAKEHOLDER: ADMINISTRATOR</vt:lpstr>
      <vt:lpstr>STAKEHOLDER:STUDENT</vt:lpstr>
      <vt:lpstr>ACTIVITY DIAGRAM</vt:lpstr>
      <vt:lpstr>USER INTERFACE(UI): ONE</vt:lpstr>
      <vt:lpstr>USER INTERFACE(UI):- TWO</vt:lpstr>
      <vt:lpstr>USER INTERFACE(UI):- THREE</vt:lpstr>
      <vt:lpstr>COST ANALYSIS</vt:lpstr>
      <vt:lpstr>DISADVANTAGE</vt:lpstr>
      <vt:lpstr>ADVANTAGE</vt:lpstr>
      <vt:lpstr>CONCLUSION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212 : OBJECT ORIENTED PROGRAMMING  PROJECT : STUDENT MANAGEMENT SYSTEM</dc:title>
  <dc:creator>mojoarnab212@outlook.com</dc:creator>
  <cp:lastModifiedBy>mojoarnab212@outlook.com</cp:lastModifiedBy>
  <cp:revision>15</cp:revision>
  <dcterms:created xsi:type="dcterms:W3CDTF">2021-12-19T15:08:11Z</dcterms:created>
  <dcterms:modified xsi:type="dcterms:W3CDTF">2021-12-20T08:38:13Z</dcterms:modified>
</cp:coreProperties>
</file>