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</p:embeddedFont>
    <p:embeddedFont>
      <p:font typeface="Open Sans Bold" panose="020B0806030504020204" charset="0"/>
      <p:regular r:id="rId21"/>
    </p:embeddedFont>
    <p:embeddedFont>
      <p:font typeface="Open Sans Bold Italics" panose="020B0604020202020204" charset="0"/>
      <p:regular r:id="rId22"/>
    </p:embeddedFont>
    <p:embeddedFont>
      <p:font typeface="Open Sans Extra Bold" panose="020B0604020202020204" charset="0"/>
      <p:regular r:id="rId23"/>
    </p:embeddedFont>
    <p:embeddedFont>
      <p:font typeface="Open Sans Extra Bold Italics" panose="020B0604020202020204" charset="0"/>
      <p:regular r:id="rId24"/>
    </p:embeddedFont>
    <p:embeddedFont>
      <p:font typeface="Open Sans Italics" panose="020B0604020202020204" charset="0"/>
      <p:regular r:id="rId25"/>
    </p:embeddedFont>
    <p:embeddedFont>
      <p:font typeface="Open Sans Light" panose="020B0306030504020204" pitchFamily="34" charset="0"/>
      <p:regular r:id="rId26"/>
    </p:embeddedFont>
    <p:embeddedFont>
      <p:font typeface="Open Sans Light Bold" panose="020B0604020202020204" charset="0"/>
      <p:regular r:id="rId27"/>
    </p:embeddedFont>
    <p:embeddedFont>
      <p:font typeface="Open Sans Light Bold Italics" panose="020B0604020202020204" charset="0"/>
      <p:regular r:id="rId28"/>
    </p:embeddedFont>
    <p:embeddedFont>
      <p:font typeface="Open Sans Light Italics" panose="020B0604020202020204" charset="0"/>
      <p:regular r:id="rId29"/>
    </p:embeddedFont>
    <p:embeddedFont>
      <p:font typeface="Poppins" panose="00000500000000000000" pitchFamily="2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3.svg"/><Relationship Id="rId21" Type="http://schemas.openxmlformats.org/officeDocument/2006/relationships/image" Target="../media/image23.svg"/><Relationship Id="rId7" Type="http://schemas.openxmlformats.org/officeDocument/2006/relationships/image" Target="../media/image7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3.svg"/><Relationship Id="rId5" Type="http://schemas.openxmlformats.org/officeDocument/2006/relationships/image" Target="../media/image5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4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65" b="786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28700" y="811855"/>
            <a:ext cx="453117" cy="433691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6510446" y="7510922"/>
            <a:ext cx="1662259" cy="1552185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053392" y="2143734"/>
            <a:ext cx="3175748" cy="3223454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 cstate="print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5245833" y="90970"/>
            <a:ext cx="2898297" cy="277404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-771244" y="6747869"/>
            <a:ext cx="5505900" cy="322345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28700" y="3239081"/>
            <a:ext cx="16388478" cy="550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Italics"/>
              </a:rPr>
              <a:t>Java Features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Italics"/>
              </a:rPr>
              <a:t> First Sample Program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Italics"/>
              </a:rPr>
              <a:t>Java Virtual Machine(JVM) Architecture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Italics"/>
              </a:rPr>
              <a:t> Difference between JDK, JRE, and JVM [Home Assignment]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Italics"/>
              </a:rPr>
              <a:t> 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1512197"/>
            <a:ext cx="14809549" cy="1665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885"/>
              </a:lnSpc>
            </a:pPr>
            <a:r>
              <a:rPr lang="en-US" sz="9917" dirty="0">
                <a:solidFill>
                  <a:srgbClr val="E14761"/>
                </a:solidFill>
                <a:latin typeface="Open Sans Extra Bold Italics"/>
              </a:rPr>
              <a:t>Programming in Java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7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-151119" y="90970"/>
            <a:ext cx="5505900" cy="322345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228" y="3334331"/>
            <a:ext cx="1247030" cy="606369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228" y="4233947"/>
            <a:ext cx="1247030" cy="60636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-151119" y="5143500"/>
            <a:ext cx="1247030" cy="606369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-151119" y="6141501"/>
            <a:ext cx="1247030" cy="606369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0" y="-47625"/>
            <a:ext cx="155400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</a:rPr>
              <a:t>S D K H O L 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4811" y="607952"/>
            <a:ext cx="2993353" cy="870896"/>
            <a:chOff x="0" y="0"/>
            <a:chExt cx="2269857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l="l" t="t" r="r" b="b"/>
              <a:pathLst>
                <a:path w="2269857" h="660400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281540" y="179077"/>
            <a:ext cx="453117" cy="43369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307927" y="8546950"/>
            <a:ext cx="1652447" cy="165244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010081" y="315677"/>
            <a:ext cx="2898297" cy="277404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771244" y="6747869"/>
            <a:ext cx="5505900" cy="322345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15886" y="110620"/>
            <a:ext cx="1080030" cy="108003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5139630" y="-95250"/>
            <a:ext cx="800873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E14761"/>
                </a:solidFill>
                <a:latin typeface="Open Sans Bold Italics"/>
              </a:rPr>
              <a:t>The First Sample Program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6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144000" y="1478848"/>
            <a:ext cx="5505900" cy="3223454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11900" y="612768"/>
            <a:ext cx="7394853" cy="3181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Light Bold"/>
              </a:rPr>
              <a:t>// This is a simple Java Program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Light Bold"/>
              </a:rPr>
              <a:t>class HelloWorld{ 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Light Bold"/>
              </a:rPr>
              <a:t>public static void main(String args[ ]) { 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Light Bold"/>
              </a:rPr>
              <a:t>System.out.println("Hello World"); 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Light Bold"/>
              </a:rPr>
              <a:t>}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Light Bold"/>
              </a:rPr>
              <a:t>       } 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606753" y="734695"/>
            <a:ext cx="10681247" cy="3742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5"/>
              </a:lnSpc>
            </a:pPr>
            <a:r>
              <a:rPr lang="en-US" sz="2889">
                <a:solidFill>
                  <a:srgbClr val="E14761"/>
                </a:solidFill>
                <a:latin typeface="Open Sans Light Bold Italics"/>
              </a:rPr>
              <a:t>Comment - </a:t>
            </a:r>
            <a:r>
              <a:rPr lang="en-US" sz="2889">
                <a:solidFill>
                  <a:srgbClr val="FFFFFF"/>
                </a:solidFill>
                <a:latin typeface="Open Sans Light"/>
              </a:rPr>
              <a:t>Describes how the program works or what a specific feature does. </a:t>
            </a:r>
          </a:p>
          <a:p>
            <a:pPr algn="ctr">
              <a:lnSpc>
                <a:spcPts val="4045"/>
              </a:lnSpc>
            </a:pPr>
            <a:r>
              <a:rPr lang="en-US" sz="2889">
                <a:solidFill>
                  <a:srgbClr val="FFFFFF"/>
                </a:solidFill>
                <a:latin typeface="Open Sans Light"/>
              </a:rPr>
              <a:t>The contents of a comment are ignored by the compiler.</a:t>
            </a:r>
          </a:p>
          <a:p>
            <a:pPr algn="ctr">
              <a:lnSpc>
                <a:spcPts val="4495"/>
              </a:lnSpc>
            </a:pPr>
            <a:r>
              <a:rPr lang="en-US" sz="3210">
                <a:solidFill>
                  <a:srgbClr val="E14761"/>
                </a:solidFill>
                <a:latin typeface="Open Sans Light Bold Italics"/>
              </a:rPr>
              <a:t>class -</a:t>
            </a:r>
            <a:r>
              <a:rPr lang="en-US" sz="3210">
                <a:solidFill>
                  <a:srgbClr val="FFFFFF"/>
                </a:solidFill>
                <a:latin typeface="Open Sans Light"/>
              </a:rPr>
              <a:t> The keyword class is used to define/create a new class.  </a:t>
            </a:r>
          </a:p>
          <a:p>
            <a:pPr algn="ctr">
              <a:lnSpc>
                <a:spcPts val="4495"/>
              </a:lnSpc>
            </a:pPr>
            <a:r>
              <a:rPr lang="en-US" sz="3210">
                <a:solidFill>
                  <a:srgbClr val="E14761"/>
                </a:solidFill>
                <a:latin typeface="Open Sans Light Bold Italics"/>
              </a:rPr>
              <a:t>HelloWorld</a:t>
            </a:r>
            <a:r>
              <a:rPr lang="en-US" sz="3210">
                <a:solidFill>
                  <a:srgbClr val="FFFFFF"/>
                </a:solidFill>
                <a:latin typeface="Open Sans Light"/>
              </a:rPr>
              <a:t> - HelloWorld is an identifier that is the name of the class.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756018"/>
            <a:ext cx="7606753" cy="3013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9"/>
              </a:lnSpc>
            </a:pPr>
            <a:r>
              <a:rPr lang="en-US" sz="2449">
                <a:solidFill>
                  <a:srgbClr val="E14761"/>
                </a:solidFill>
                <a:latin typeface="Open Sans Light Bold Italics"/>
              </a:rPr>
              <a:t>public</a:t>
            </a:r>
            <a:r>
              <a:rPr lang="en-US" sz="2449">
                <a:solidFill>
                  <a:srgbClr val="FFFFFF"/>
                </a:solidFill>
                <a:latin typeface="Open Sans Light"/>
              </a:rPr>
              <a:t> -The keyword public is an access modifier (visibility specifier). </a:t>
            </a:r>
          </a:p>
          <a:p>
            <a:pPr algn="ctr">
              <a:lnSpc>
                <a:spcPts val="3430"/>
              </a:lnSpc>
            </a:pPr>
            <a:r>
              <a:rPr lang="en-US" sz="2450">
                <a:solidFill>
                  <a:srgbClr val="FFFFFF"/>
                </a:solidFill>
                <a:latin typeface="Open Sans Light"/>
              </a:rPr>
              <a:t>Regulate access to classes, fields and methods in Java.</a:t>
            </a:r>
          </a:p>
          <a:p>
            <a:pPr algn="ctr">
              <a:lnSpc>
                <a:spcPts val="3481"/>
              </a:lnSpc>
            </a:pPr>
            <a:r>
              <a:rPr lang="en-US" sz="2486">
                <a:solidFill>
                  <a:srgbClr val="E14761"/>
                </a:solidFill>
                <a:latin typeface="Open Sans Light Bold Italics"/>
              </a:rPr>
              <a:t>static</a:t>
            </a:r>
            <a:r>
              <a:rPr lang="en-US" sz="2486">
                <a:solidFill>
                  <a:srgbClr val="FFFFFF"/>
                </a:solidFill>
                <a:latin typeface="Open Sans Light"/>
              </a:rPr>
              <a:t> -The keyword static allows main( ) to be called without creating object of the class. </a:t>
            </a:r>
          </a:p>
          <a:p>
            <a:pPr algn="ctr">
              <a:lnSpc>
                <a:spcPts val="3518"/>
              </a:lnSpc>
            </a:pPr>
            <a:r>
              <a:rPr lang="en-US" sz="2512">
                <a:solidFill>
                  <a:srgbClr val="FFFFFF"/>
                </a:solidFill>
                <a:latin typeface="Open Sans Light"/>
              </a:rPr>
              <a:t>This is necessary since main( ) is called by the Java Virtual Machine before any objects are made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606753" y="4457210"/>
            <a:ext cx="10050691" cy="4563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1"/>
              </a:lnSpc>
            </a:pPr>
            <a:r>
              <a:rPr lang="en-US" sz="2579">
                <a:solidFill>
                  <a:srgbClr val="E14761"/>
                </a:solidFill>
                <a:latin typeface="Open Sans Light Bold Italics"/>
              </a:rPr>
              <a:t>void</a:t>
            </a:r>
            <a:r>
              <a:rPr lang="en-US" sz="2579">
                <a:solidFill>
                  <a:srgbClr val="FFFFFF"/>
                </a:solidFill>
                <a:latin typeface="Open Sans Light"/>
              </a:rPr>
              <a:t> - The keyword void simply tells the compiler that main( ) does not return a value.</a:t>
            </a:r>
          </a:p>
          <a:p>
            <a:pPr algn="ctr">
              <a:lnSpc>
                <a:spcPts val="3611"/>
              </a:lnSpc>
            </a:pPr>
            <a:r>
              <a:rPr lang="en-US" sz="2579">
                <a:solidFill>
                  <a:srgbClr val="E14761"/>
                </a:solidFill>
                <a:latin typeface="Open Sans Light Bold Italics"/>
              </a:rPr>
              <a:t>main( ) </a:t>
            </a:r>
            <a:r>
              <a:rPr lang="en-US" sz="2579">
                <a:solidFill>
                  <a:srgbClr val="FFFFFF"/>
                </a:solidFill>
                <a:latin typeface="Open Sans Light"/>
              </a:rPr>
              <a:t>-  The main( ) method is the starting point for JVM to start execution of a Java program. </a:t>
            </a:r>
          </a:p>
          <a:p>
            <a:pPr algn="ctr">
              <a:lnSpc>
                <a:spcPts val="3611"/>
              </a:lnSpc>
            </a:pPr>
            <a:r>
              <a:rPr lang="en-US" sz="2579">
                <a:solidFill>
                  <a:srgbClr val="FFFFFF"/>
                </a:solidFill>
                <a:latin typeface="Open Sans Light"/>
              </a:rPr>
              <a:t>Without the main() method, JVM will not execute the program. </a:t>
            </a:r>
          </a:p>
          <a:p>
            <a:pPr algn="ctr">
              <a:lnSpc>
                <a:spcPts val="3611"/>
              </a:lnSpc>
            </a:pPr>
            <a:r>
              <a:rPr lang="en-US" sz="2579">
                <a:solidFill>
                  <a:srgbClr val="E14761"/>
                </a:solidFill>
                <a:latin typeface="Open Sans Light Bold Italics"/>
              </a:rPr>
              <a:t>String args[ ] </a:t>
            </a:r>
            <a:r>
              <a:rPr lang="en-US" sz="2579">
                <a:solidFill>
                  <a:srgbClr val="FFFFFF"/>
                </a:solidFill>
                <a:latin typeface="Open Sans Light"/>
              </a:rPr>
              <a:t>-The parameter args is used to receive any command</a:t>
            </a:r>
          </a:p>
          <a:p>
            <a:pPr algn="ctr">
              <a:lnSpc>
                <a:spcPts val="3611"/>
              </a:lnSpc>
            </a:pPr>
            <a:r>
              <a:rPr lang="en-US" sz="2579">
                <a:solidFill>
                  <a:srgbClr val="FFFFFF"/>
                </a:solidFill>
                <a:latin typeface="Open Sans Light"/>
              </a:rPr>
              <a:t>line arguments when the program is executed.</a:t>
            </a:r>
          </a:p>
          <a:p>
            <a:pPr algn="ctr">
              <a:lnSpc>
                <a:spcPts val="3611"/>
              </a:lnSpc>
            </a:pPr>
            <a:r>
              <a:rPr lang="en-US" sz="2579">
                <a:solidFill>
                  <a:srgbClr val="FFFFFF"/>
                </a:solidFill>
                <a:latin typeface="Open Sans Light"/>
              </a:rPr>
              <a:t>System is a predefined class that provides access to the system 4 9 </a:t>
            </a:r>
            <a:r>
              <a:rPr lang="en-US" sz="2579">
                <a:solidFill>
                  <a:srgbClr val="E14761"/>
                </a:solidFill>
                <a:latin typeface="Open Sans Light Bold Italics"/>
              </a:rPr>
              <a:t>System.out</a:t>
            </a:r>
            <a:r>
              <a:rPr lang="en-US" sz="2579">
                <a:solidFill>
                  <a:srgbClr val="FFFFFF"/>
                </a:solidFill>
                <a:latin typeface="Open Sans Light"/>
              </a:rPr>
              <a:t> - out is the output stream that is connected to the console(terminal window).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0" y="6974550"/>
            <a:ext cx="7606753" cy="3106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 Light Bold Italics"/>
              </a:rPr>
              <a:t>println( )</a:t>
            </a:r>
            <a:r>
              <a:rPr lang="en-US" sz="2199">
                <a:solidFill>
                  <a:srgbClr val="FFFFFF"/>
                </a:solidFill>
                <a:latin typeface="Open Sans Light"/>
              </a:rPr>
              <a:t> - The bulit-in println( ) method displays the string which is passed to it.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E14761"/>
                </a:solidFill>
                <a:latin typeface="Open Sans Light Bold Italics"/>
              </a:rPr>
              <a:t>Other important information</a:t>
            </a:r>
            <a:r>
              <a:rPr lang="en-US" sz="2199">
                <a:solidFill>
                  <a:srgbClr val="FFFFFF"/>
                </a:solidFill>
                <a:latin typeface="Open Sans Light Bold Italics"/>
              </a:rPr>
              <a:t> - </a:t>
            </a:r>
            <a:r>
              <a:rPr lang="en-US" sz="2199">
                <a:solidFill>
                  <a:srgbClr val="FFFFFF"/>
                </a:solidFill>
                <a:latin typeface="Open Sans Light"/>
              </a:rPr>
              <a:t>A complex program will have dozens of classes, only one of which will need to have a main( ) method to get things started. Other important information In some cases, you won’t need main( ) at all. For example, when creating applets. All statements in Java end with a semicolon.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0" y="-47625"/>
            <a:ext cx="1752600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ns Light Italics"/>
              </a:rPr>
              <a:t>S D K H O L 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74044" y="0"/>
            <a:ext cx="2993353" cy="870896"/>
            <a:chOff x="0" y="0"/>
            <a:chExt cx="2269857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l="l" t="t" r="r" b="b"/>
              <a:pathLst>
                <a:path w="2269857" h="660400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76581" y="137809"/>
            <a:ext cx="704238" cy="674045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87804" y="7924285"/>
            <a:ext cx="1652447" cy="165244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010081" y="315677"/>
            <a:ext cx="2898297" cy="277404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771244" y="6747869"/>
            <a:ext cx="5505900" cy="322345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561886" y="2736001"/>
            <a:ext cx="1080030" cy="108003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684120" y="-133737"/>
            <a:ext cx="5505900" cy="322345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rcRect l="7262" r="5341"/>
          <a:stretch>
            <a:fillRect/>
          </a:stretch>
        </p:blipFill>
        <p:spPr>
          <a:xfrm>
            <a:off x="41137" y="1028700"/>
            <a:ext cx="9310839" cy="4828049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9436612" y="1028700"/>
            <a:ext cx="8851388" cy="4540762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708146" y="-114300"/>
            <a:ext cx="3975973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E14761"/>
                </a:solidFill>
                <a:latin typeface="Open Sans Bold Italics"/>
              </a:rPr>
              <a:t>Saparators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900059" y="-216845"/>
            <a:ext cx="3467338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E14761"/>
                </a:solidFill>
                <a:latin typeface="Open Sans Bold Italics"/>
              </a:rPr>
              <a:t>Keywords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6270764"/>
            <a:ext cx="18288000" cy="1918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E14761"/>
                </a:solidFill>
                <a:latin typeface="Open Sans Bold Italics"/>
              </a:rPr>
              <a:t>JVM Architecture -</a:t>
            </a:r>
          </a:p>
          <a:p>
            <a:pPr algn="ctr">
              <a:lnSpc>
                <a:spcPts val="3737"/>
              </a:lnSpc>
            </a:pPr>
            <a:r>
              <a:rPr lang="en-US" sz="2669">
                <a:solidFill>
                  <a:srgbClr val="FFFFFF"/>
                </a:solidFill>
                <a:latin typeface="Open Sans Bold Italics"/>
              </a:rPr>
              <a:t>The JVM performs following operation: </a:t>
            </a:r>
            <a:r>
              <a:rPr lang="en-US" sz="2669">
                <a:solidFill>
                  <a:srgbClr val="FFFFFF"/>
                </a:solidFill>
                <a:latin typeface="Open Sans Italics"/>
              </a:rPr>
              <a:t> Loads code , Verifies code ,  Executes code ,  Provides runtime environment</a:t>
            </a:r>
          </a:p>
          <a:p>
            <a:pPr algn="ctr">
              <a:lnSpc>
                <a:spcPts val="3737"/>
              </a:lnSpc>
            </a:pPr>
            <a:r>
              <a:rPr lang="en-US" sz="2669">
                <a:solidFill>
                  <a:srgbClr val="FFFFFF"/>
                </a:solidFill>
                <a:latin typeface="Open Sans Italics"/>
              </a:rPr>
              <a:t> JVM provides definitions for the: Memory Area , Class file format , Register Set , Garbage-collected heap , Fatal error reporting etc.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0" y="-47625"/>
            <a:ext cx="1564296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ns Light Bold Italics"/>
              </a:rPr>
              <a:t>S D K H O L 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47045" y="43504"/>
            <a:ext cx="2993353" cy="870896"/>
            <a:chOff x="0" y="0"/>
            <a:chExt cx="2269857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l="l" t="t" r="r" b="b"/>
              <a:pathLst>
                <a:path w="2269857" h="660400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042807" y="240355"/>
            <a:ext cx="704238" cy="674045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78279" y="7663003"/>
            <a:ext cx="1652447" cy="165244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010081" y="315677"/>
            <a:ext cx="2898297" cy="277404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771244" y="6747869"/>
            <a:ext cx="5505900" cy="322345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04573" y="2549702"/>
            <a:ext cx="1080030" cy="108003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833006" y="90970"/>
            <a:ext cx="5505900" cy="3223454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6120527" y="-114300"/>
            <a:ext cx="604694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E14761"/>
                </a:solidFill>
                <a:latin typeface="Open Sans Bold Italics"/>
              </a:rPr>
              <a:t>JVM Architecture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0" y="971550"/>
            <a:ext cx="18288000" cy="8901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E14761"/>
                </a:solidFill>
                <a:latin typeface="Open Sans Light Bold Italics"/>
              </a:rPr>
              <a:t>Classloader -</a:t>
            </a:r>
            <a:r>
              <a:rPr lang="en-US" sz="2799">
                <a:solidFill>
                  <a:srgbClr val="FFFFFF"/>
                </a:solidFill>
                <a:latin typeface="Open Sans Light"/>
              </a:rPr>
              <a:t> Classloader is a subsystem of JVM which is used to</a:t>
            </a:r>
            <a:r>
              <a:rPr lang="en-US" sz="2799">
                <a:solidFill>
                  <a:srgbClr val="FFFFFF"/>
                </a:solidFill>
                <a:latin typeface="Open Sans Light Bold"/>
              </a:rPr>
              <a:t> load class files</a:t>
            </a:r>
            <a:r>
              <a:rPr lang="en-US" sz="2799">
                <a:solidFill>
                  <a:srgbClr val="FFFFFF"/>
                </a:solidFill>
                <a:latin typeface="Open Sans Light"/>
              </a:rPr>
              <a:t>. 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ns Light"/>
              </a:rPr>
              <a:t>Whenever we run the java program, it is loaded first by the classloader.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E14761"/>
                </a:solidFill>
                <a:latin typeface="Open Sans Light Bold Italics"/>
              </a:rPr>
              <a:t>Class(Method)</a:t>
            </a:r>
            <a:r>
              <a:rPr lang="en-US" sz="2799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2799">
                <a:solidFill>
                  <a:srgbClr val="E14761"/>
                </a:solidFill>
                <a:latin typeface="Open Sans Light Bold Italics"/>
              </a:rPr>
              <a:t>Area</a:t>
            </a:r>
            <a:r>
              <a:rPr lang="en-US" sz="2799">
                <a:solidFill>
                  <a:srgbClr val="FFFFFF"/>
                </a:solidFill>
                <a:latin typeface="Open Sans Light"/>
              </a:rPr>
              <a:t> - Class(Method) Area </a:t>
            </a:r>
            <a:r>
              <a:rPr lang="en-US" sz="2799">
                <a:solidFill>
                  <a:srgbClr val="FFFFFF"/>
                </a:solidFill>
                <a:latin typeface="Open Sans Light Bold"/>
              </a:rPr>
              <a:t>stores per-class</a:t>
            </a:r>
            <a:r>
              <a:rPr lang="en-US" sz="2799">
                <a:solidFill>
                  <a:srgbClr val="FFFFFF"/>
                </a:solidFill>
                <a:latin typeface="Open Sans Light"/>
              </a:rPr>
              <a:t> structures such as the runtime </a:t>
            </a:r>
            <a:r>
              <a:rPr lang="en-US" sz="2799">
                <a:solidFill>
                  <a:srgbClr val="FFFFFF"/>
                </a:solidFill>
                <a:latin typeface="Open Sans Light Bold"/>
              </a:rPr>
              <a:t>constant pool, field and method data, the code for methods.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E14761"/>
                </a:solidFill>
                <a:latin typeface="Open Sans Light Bold Italics"/>
              </a:rPr>
              <a:t>Heap</a:t>
            </a:r>
            <a:r>
              <a:rPr lang="en-US" sz="2799">
                <a:solidFill>
                  <a:srgbClr val="FFFFFF"/>
                </a:solidFill>
                <a:latin typeface="Open Sans Light"/>
              </a:rPr>
              <a:t> - It is the runtime data area in which</a:t>
            </a:r>
            <a:r>
              <a:rPr lang="en-US" sz="2799">
                <a:solidFill>
                  <a:srgbClr val="FFFFFF"/>
                </a:solidFill>
                <a:latin typeface="Open Sans Light Bold"/>
              </a:rPr>
              <a:t> objects are allocated.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E14761"/>
                </a:solidFill>
                <a:latin typeface="Open Sans Light Bold Italics"/>
              </a:rPr>
              <a:t>Stack  -</a:t>
            </a:r>
            <a:r>
              <a:rPr lang="en-US" sz="2799">
                <a:solidFill>
                  <a:srgbClr val="FFFFFF"/>
                </a:solidFill>
                <a:latin typeface="Open Sans Light"/>
              </a:rPr>
              <a:t>It holds local variables and partial results, and plays a part in method invocation and return. 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ns Light"/>
              </a:rPr>
              <a:t>A new frame is created each time a method is invoked. A frame is destroyed when its method invocation completes.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E14761"/>
                </a:solidFill>
                <a:latin typeface="Open Sans Light Bold Italics"/>
              </a:rPr>
              <a:t>PC Register</a:t>
            </a:r>
            <a:r>
              <a:rPr lang="en-US" sz="2799">
                <a:solidFill>
                  <a:srgbClr val="FFFFFF"/>
                </a:solidFill>
                <a:latin typeface="Open Sans Light"/>
              </a:rPr>
              <a:t> - PC (program counter) register contains the address of the Java virtual machine instruction currently being executed.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E14761"/>
                </a:solidFill>
                <a:latin typeface="Open Sans Light Bold Italics"/>
              </a:rPr>
              <a:t>Native Method Stack</a:t>
            </a:r>
            <a:r>
              <a:rPr lang="en-US" sz="2799">
                <a:solidFill>
                  <a:srgbClr val="FFFFFF"/>
                </a:solidFill>
                <a:latin typeface="Open Sans Light"/>
              </a:rPr>
              <a:t> - It contains all the native methods used in the application. 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E14761"/>
                </a:solidFill>
                <a:latin typeface="Open Sans Light Bold Italics"/>
              </a:rPr>
              <a:t>Execution Engine contains: A virtual processor.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E14761"/>
                </a:solidFill>
                <a:latin typeface="Open Sans Light Bold Italics"/>
              </a:rPr>
              <a:t>Interpreter:</a:t>
            </a:r>
            <a:r>
              <a:rPr lang="en-US" sz="2799">
                <a:solidFill>
                  <a:srgbClr val="FFFFFF"/>
                </a:solidFill>
                <a:latin typeface="Open Sans Light"/>
              </a:rPr>
              <a:t> Read bytecode stream then execute the instructions. 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E14761"/>
                </a:solidFill>
                <a:latin typeface="Open Sans Light Bold Italics"/>
              </a:rPr>
              <a:t>Just-In-Time(JIT) compiler:</a:t>
            </a:r>
            <a:r>
              <a:rPr lang="en-US" sz="2799">
                <a:solidFill>
                  <a:srgbClr val="FFFFFF"/>
                </a:solidFill>
                <a:latin typeface="Open Sans Light"/>
              </a:rPr>
              <a:t> helps improve the performance of Java programs by compiling bytecodes into native machine code at run time. 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E14761"/>
                </a:solidFill>
                <a:latin typeface="Open Sans Light Bold Italics"/>
              </a:rPr>
              <a:t>Java Native Interface :</a:t>
            </a:r>
            <a:r>
              <a:rPr lang="en-US" sz="2799">
                <a:solidFill>
                  <a:srgbClr val="FFFFFF"/>
                </a:solidFill>
                <a:latin typeface="Open Sans Light"/>
              </a:rPr>
              <a:t> Java Native Interface (JNI) is a framework which </a:t>
            </a:r>
            <a:r>
              <a:rPr lang="en-US" sz="2799">
                <a:solidFill>
                  <a:srgbClr val="FFFFFF"/>
                </a:solidFill>
                <a:latin typeface="Open Sans Light Bold"/>
              </a:rPr>
              <a:t>provides an interface</a:t>
            </a:r>
            <a:r>
              <a:rPr lang="en-US" sz="2799">
                <a:solidFill>
                  <a:srgbClr val="FFFFFF"/>
                </a:solidFill>
                <a:latin typeface="Open Sans Light"/>
              </a:rPr>
              <a:t> to communicate with application written in</a:t>
            </a:r>
            <a:r>
              <a:rPr lang="en-US" sz="2799">
                <a:solidFill>
                  <a:srgbClr val="FFFFFF"/>
                </a:solidFill>
                <a:latin typeface="Open Sans Light Bold"/>
              </a:rPr>
              <a:t> C, C++</a:t>
            </a:r>
            <a:r>
              <a:rPr lang="en-US" sz="2799">
                <a:solidFill>
                  <a:srgbClr val="FFFFFF"/>
                </a:solidFill>
                <a:latin typeface="Open Sans Light"/>
              </a:rPr>
              <a:t>, Assembly etc. Java uses JNI framework to send output to the Console or interact with</a:t>
            </a:r>
            <a:r>
              <a:rPr lang="en-US" sz="2799">
                <a:solidFill>
                  <a:srgbClr val="FFFFFF"/>
                </a:solidFill>
                <a:latin typeface="Open Sans Light Bold"/>
              </a:rPr>
              <a:t> OS libraries.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0" y="-47625"/>
            <a:ext cx="1615731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ns Light Bold Italics"/>
              </a:rPr>
              <a:t>S D K H O L 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05900" y="104074"/>
            <a:ext cx="8488214" cy="924626"/>
            <a:chOff x="0" y="0"/>
            <a:chExt cx="6062577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62577" cy="660400"/>
            </a:xfrm>
            <a:custGeom>
              <a:avLst/>
              <a:gdLst/>
              <a:ahLst/>
              <a:cxnLst/>
              <a:rect l="l" t="t" r="r" b="b"/>
              <a:pathLst>
                <a:path w="6062577" h="660400">
                  <a:moveTo>
                    <a:pt x="593811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938117" y="0"/>
                  </a:lnTo>
                  <a:cubicBezTo>
                    <a:pt x="6006697" y="0"/>
                    <a:pt x="6062577" y="55880"/>
                    <a:pt x="6062577" y="124460"/>
                  </a:cubicBezTo>
                  <a:lnTo>
                    <a:pt x="6062577" y="535940"/>
                  </a:lnTo>
                  <a:cubicBezTo>
                    <a:pt x="6062577" y="604520"/>
                    <a:pt x="6006697" y="660400"/>
                    <a:pt x="5938117" y="660400"/>
                  </a:cubicBezTo>
                  <a:close/>
                </a:path>
              </a:pathLst>
            </a:custGeom>
            <a:solidFill>
              <a:srgbClr val="191B1A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082232" y="120177"/>
            <a:ext cx="704238" cy="674045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078200" y="7686815"/>
            <a:ext cx="1652447" cy="165244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010081" y="315677"/>
            <a:ext cx="2898297" cy="277404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0" y="6820349"/>
            <a:ext cx="5505900" cy="322345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561886" y="2736001"/>
            <a:ext cx="1080030" cy="108003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5952708" y="-114300"/>
            <a:ext cx="6382584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EE826C"/>
                </a:solidFill>
                <a:latin typeface="Open Sans Bold Italics"/>
              </a:rPr>
              <a:t>Facts about Java 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0" y="971550"/>
            <a:ext cx="18288000" cy="8901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FDE59"/>
                </a:solidFill>
                <a:latin typeface="Open Sans Italics"/>
              </a:rPr>
              <a:t>Java was called </a:t>
            </a:r>
            <a:r>
              <a:rPr lang="en-US" sz="2799" dirty="0">
                <a:solidFill>
                  <a:srgbClr val="FFFFFF"/>
                </a:solidFill>
                <a:latin typeface="Open Sans Bold"/>
              </a:rPr>
              <a:t>Oak </a:t>
            </a:r>
            <a:r>
              <a:rPr lang="en-US" sz="2799" dirty="0">
                <a:solidFill>
                  <a:srgbClr val="FFDE59"/>
                </a:solidFill>
                <a:latin typeface="Open Sans Italics"/>
              </a:rPr>
              <a:t>at the beginning. The original name for Java was </a:t>
            </a:r>
            <a:r>
              <a:rPr lang="en-US" sz="2799" dirty="0">
                <a:solidFill>
                  <a:srgbClr val="E14761"/>
                </a:solidFill>
                <a:latin typeface="Open Sans Bold Italics"/>
              </a:rPr>
              <a:t>Oak</a:t>
            </a:r>
            <a:r>
              <a:rPr lang="en-US" sz="2799" dirty="0">
                <a:solidFill>
                  <a:srgbClr val="FFDE59"/>
                </a:solidFill>
                <a:latin typeface="Open Sans Italics"/>
              </a:rPr>
              <a:t>.</a:t>
            </a:r>
          </a:p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FFDE59"/>
                </a:solidFill>
                <a:latin typeface="Open Sans Italics"/>
              </a:rPr>
              <a:t>It was just an </a:t>
            </a:r>
            <a:r>
              <a:rPr lang="en-US" sz="2799" dirty="0">
                <a:solidFill>
                  <a:srgbClr val="FFFFFF"/>
                </a:solidFill>
                <a:latin typeface="Open Sans Bold"/>
              </a:rPr>
              <a:t>accident</a:t>
            </a:r>
            <a:r>
              <a:rPr lang="en-US" sz="2799" dirty="0">
                <a:solidFill>
                  <a:srgbClr val="FFFFFF"/>
                </a:solidFill>
                <a:latin typeface="Open Sans Italics"/>
              </a:rPr>
              <a:t>!</a:t>
            </a:r>
            <a:r>
              <a:rPr lang="en-US" sz="2799" dirty="0">
                <a:solidFill>
                  <a:srgbClr val="FFDE59"/>
                </a:solidFill>
                <a:latin typeface="Open Sans Italics"/>
              </a:rPr>
              <a:t> ...</a:t>
            </a:r>
          </a:p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FDE59"/>
                </a:solidFill>
                <a:latin typeface="Open Sans Italics"/>
              </a:rPr>
              <a:t>Second </a:t>
            </a:r>
            <a:r>
              <a:rPr lang="en-US" sz="2799" dirty="0">
                <a:solidFill>
                  <a:srgbClr val="E14761"/>
                </a:solidFill>
                <a:latin typeface="Open Sans Bold"/>
              </a:rPr>
              <a:t>most popular</a:t>
            </a:r>
            <a:r>
              <a:rPr lang="en-US" sz="2799" dirty="0">
                <a:solidFill>
                  <a:srgbClr val="FFDE59"/>
                </a:solidFill>
                <a:latin typeface="Open Sans Italics"/>
              </a:rPr>
              <a:t> language.</a:t>
            </a:r>
          </a:p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E14761"/>
                </a:solidFill>
                <a:latin typeface="Open Sans Italics"/>
              </a:rPr>
              <a:t>Most popular</a:t>
            </a:r>
            <a:r>
              <a:rPr lang="en-US" sz="27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799" dirty="0">
                <a:solidFill>
                  <a:srgbClr val="FFFFFF"/>
                </a:solidFill>
                <a:latin typeface="Open Sans Bold"/>
              </a:rPr>
              <a:t>user interface.</a:t>
            </a:r>
          </a:p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FDE59"/>
                </a:solidFill>
                <a:latin typeface="Open Sans Bold"/>
              </a:rPr>
              <a:t>Final</a:t>
            </a:r>
            <a:r>
              <a:rPr lang="en-US" sz="2799" dirty="0">
                <a:solidFill>
                  <a:srgbClr val="FFDE59"/>
                </a:solidFill>
                <a:latin typeface="Open Sans Italics"/>
              </a:rPr>
              <a:t> is not </a:t>
            </a:r>
            <a:r>
              <a:rPr lang="en-US" sz="2799" dirty="0">
                <a:solidFill>
                  <a:srgbClr val="FFFFFF"/>
                </a:solidFill>
                <a:latin typeface="Open Sans Bold"/>
              </a:rPr>
              <a:t>final</a:t>
            </a:r>
            <a:r>
              <a:rPr lang="en-US" sz="2799" dirty="0">
                <a:solidFill>
                  <a:srgbClr val="FFDE59"/>
                </a:solidFill>
                <a:latin typeface="Open Sans Italics"/>
              </a:rPr>
              <a:t> in Java.</a:t>
            </a:r>
          </a:p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FDE59"/>
                </a:solidFill>
                <a:latin typeface="Open Sans Medium Italics"/>
              </a:rPr>
              <a:t>You are </a:t>
            </a:r>
            <a:r>
              <a:rPr lang="en-US" sz="2799" dirty="0">
                <a:solidFill>
                  <a:srgbClr val="E14761"/>
                </a:solidFill>
                <a:latin typeface="Open Sans Bold"/>
              </a:rPr>
              <a:t>paid</a:t>
            </a:r>
            <a:r>
              <a:rPr lang="en-US" sz="2799" dirty="0">
                <a:solidFill>
                  <a:srgbClr val="FFDE59"/>
                </a:solidFill>
                <a:latin typeface="Open Sans Medium Italics"/>
              </a:rPr>
              <a:t> to </a:t>
            </a:r>
            <a:r>
              <a:rPr lang="en-US" sz="2799" dirty="0">
                <a:solidFill>
                  <a:srgbClr val="FFFFFF"/>
                </a:solidFill>
                <a:latin typeface="Open Sans Bold"/>
              </a:rPr>
              <a:t>learn Java.</a:t>
            </a:r>
          </a:p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FDE59"/>
                </a:solidFill>
                <a:latin typeface="Open Sans Italics"/>
              </a:rPr>
              <a:t>A Java developer’s median salary is </a:t>
            </a:r>
            <a:r>
              <a:rPr lang="en-US" sz="2799" dirty="0">
                <a:solidFill>
                  <a:srgbClr val="FFFFFF"/>
                </a:solidFill>
                <a:latin typeface="Open Sans Italics"/>
              </a:rPr>
              <a:t>$83, 975.00</a:t>
            </a:r>
            <a:r>
              <a:rPr lang="en-US" sz="2799" dirty="0">
                <a:solidFill>
                  <a:srgbClr val="FFDE59"/>
                </a:solidFill>
                <a:latin typeface="Open Sans Italics"/>
              </a:rPr>
              <a:t>. It pays to be a Java developer.</a:t>
            </a:r>
          </a:p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FDE59"/>
                </a:solidFill>
                <a:latin typeface="Open Sans Italics"/>
              </a:rPr>
              <a:t>In one year Java gets downloaded one billion times.</a:t>
            </a:r>
          </a:p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FFFFF"/>
                </a:solidFill>
                <a:latin typeface="Open Sans Bold Italics"/>
              </a:rPr>
              <a:t>M</a:t>
            </a:r>
            <a:r>
              <a:rPr lang="en-US" sz="2799" dirty="0">
                <a:solidFill>
                  <a:srgbClr val="FFFFFF"/>
                </a:solidFill>
                <a:latin typeface="Open Sans Semi-Bold Italics"/>
              </a:rPr>
              <a:t>inecraft Was First Written in Java.</a:t>
            </a:r>
          </a:p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FDE59"/>
                </a:solidFill>
                <a:latin typeface="Open Sans"/>
              </a:rPr>
              <a:t>There are over</a:t>
            </a:r>
            <a:r>
              <a:rPr lang="en-US" sz="2799" dirty="0">
                <a:solidFill>
                  <a:srgbClr val="E14761"/>
                </a:solidFill>
                <a:latin typeface="Open Sans"/>
              </a:rPr>
              <a:t> 9 million</a:t>
            </a:r>
            <a:r>
              <a:rPr lang="en-US" sz="2799" dirty="0">
                <a:solidFill>
                  <a:srgbClr val="FFDE59"/>
                </a:solidFill>
                <a:latin typeface="Open Sans"/>
              </a:rPr>
              <a:t> Java developers across the Earth.</a:t>
            </a:r>
          </a:p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FDE59"/>
                </a:solidFill>
                <a:latin typeface="Open Sans Bold Italics"/>
              </a:rPr>
              <a:t>In java there is total</a:t>
            </a:r>
            <a:r>
              <a:rPr lang="en-US" sz="2799" dirty="0">
                <a:solidFill>
                  <a:srgbClr val="FFFFFF"/>
                </a:solidFill>
                <a:latin typeface="Open Sans Bold Italics"/>
              </a:rPr>
              <a:t> 67 keywords</a:t>
            </a:r>
            <a:r>
              <a:rPr lang="en-US" sz="2799" dirty="0">
                <a:solidFill>
                  <a:srgbClr val="FFDE59"/>
                </a:solidFill>
                <a:latin typeface="Open Sans Bold Italics"/>
              </a:rPr>
              <a:t> , </a:t>
            </a:r>
            <a:r>
              <a:rPr lang="en-US" sz="2799" dirty="0">
                <a:solidFill>
                  <a:srgbClr val="FFFFFF"/>
                </a:solidFill>
                <a:latin typeface="Open Sans Bold Italics"/>
              </a:rPr>
              <a:t>16</a:t>
            </a:r>
            <a:r>
              <a:rPr lang="en-US" sz="2799" dirty="0">
                <a:solidFill>
                  <a:srgbClr val="FFDE59"/>
                </a:solidFill>
                <a:latin typeface="Open Sans Bold Italics"/>
              </a:rPr>
              <a:t> of them  are only contextually </a:t>
            </a:r>
            <a:r>
              <a:rPr lang="en-US" sz="2799" dirty="0">
                <a:solidFill>
                  <a:srgbClr val="FFFFFF"/>
                </a:solidFill>
                <a:latin typeface="Open Sans Italics"/>
              </a:rPr>
              <a:t>reserved</a:t>
            </a:r>
            <a:r>
              <a:rPr lang="en-US" sz="2799" dirty="0">
                <a:solidFill>
                  <a:srgbClr val="FFDE59"/>
                </a:solidFill>
                <a:latin typeface="Open Sans Bold Italics"/>
              </a:rPr>
              <a:t>, and can sometimes be used as an </a:t>
            </a:r>
            <a:r>
              <a:rPr lang="en-US" sz="2799" dirty="0">
                <a:solidFill>
                  <a:srgbClr val="E14761"/>
                </a:solidFill>
                <a:latin typeface="Open Sans Bold"/>
              </a:rPr>
              <a:t>identifier</a:t>
            </a:r>
            <a:r>
              <a:rPr lang="en-US" sz="2799" dirty="0">
                <a:solidFill>
                  <a:srgbClr val="FFDE59"/>
                </a:solidFill>
                <a:latin typeface="Open Sans Bold Italics"/>
              </a:rPr>
              <a:t>, unlike standard reserved words.</a:t>
            </a:r>
          </a:p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FDE59"/>
                </a:solidFill>
                <a:latin typeface="Open Sans Italics"/>
              </a:rPr>
              <a:t>Oracle Corporation is the current owner of the official implementation of the Java SE platform, following their acquisition of </a:t>
            </a:r>
            <a:r>
              <a:rPr lang="en-US" sz="2799" dirty="0">
                <a:solidFill>
                  <a:srgbClr val="E14761"/>
                </a:solidFill>
                <a:latin typeface="Open Sans Bold"/>
              </a:rPr>
              <a:t>Sun Microsystems</a:t>
            </a:r>
            <a:r>
              <a:rPr lang="en-US" sz="2799" dirty="0">
                <a:solidFill>
                  <a:srgbClr val="FFDE59"/>
                </a:solidFill>
                <a:latin typeface="Open Sans Italics"/>
              </a:rPr>
              <a:t> on </a:t>
            </a:r>
            <a:r>
              <a:rPr lang="en-US" sz="2799" dirty="0">
                <a:solidFill>
                  <a:srgbClr val="FFFFFF"/>
                </a:solidFill>
                <a:latin typeface="Open Sans Bold"/>
              </a:rPr>
              <a:t>January 27, 2010</a:t>
            </a:r>
            <a:r>
              <a:rPr lang="en-US" sz="2799" dirty="0">
                <a:solidFill>
                  <a:srgbClr val="FFDE59"/>
                </a:solidFill>
                <a:latin typeface="Open Sans Bold Italics"/>
              </a:rPr>
              <a:t>.</a:t>
            </a:r>
          </a:p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FDE59"/>
                </a:solidFill>
                <a:latin typeface="Open Sans Bold"/>
              </a:rPr>
              <a:t>James Gosling</a:t>
            </a:r>
            <a:r>
              <a:rPr lang="en-US" sz="2799" dirty="0">
                <a:solidFill>
                  <a:srgbClr val="FFDE59"/>
                </a:solidFill>
                <a:latin typeface="Open Sans"/>
              </a:rPr>
              <a:t> is founder of</a:t>
            </a:r>
            <a:r>
              <a:rPr lang="en-US" sz="2799" dirty="0">
                <a:solidFill>
                  <a:srgbClr val="FFFFFF"/>
                </a:solidFill>
                <a:latin typeface="Open Sans Italics"/>
              </a:rPr>
              <a:t> Java.</a:t>
            </a:r>
          </a:p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FFFFF"/>
                </a:solidFill>
                <a:latin typeface="Open Sans Italics"/>
              </a:rPr>
              <a:t>Java was first released in 1995.</a:t>
            </a:r>
          </a:p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FDE59"/>
                </a:solidFill>
                <a:latin typeface="Open Sans Bold"/>
              </a:rPr>
              <a:t>JDK 1.0</a:t>
            </a:r>
            <a:r>
              <a:rPr lang="en-US" sz="2799" dirty="0">
                <a:solidFill>
                  <a:srgbClr val="FFDE59"/>
                </a:solidFill>
                <a:latin typeface="Open Sans Italics"/>
              </a:rPr>
              <a:t> was released on </a:t>
            </a:r>
            <a:r>
              <a:rPr lang="en-US" sz="2799" dirty="0">
                <a:solidFill>
                  <a:srgbClr val="FFFFFF"/>
                </a:solidFill>
                <a:latin typeface="Open Sans Bold"/>
              </a:rPr>
              <a:t>January 23,</a:t>
            </a:r>
            <a:r>
              <a:rPr lang="en-US" sz="2799" dirty="0">
                <a:solidFill>
                  <a:srgbClr val="FFDE59"/>
                </a:solidFill>
                <a:latin typeface="Open Sans Italics"/>
              </a:rPr>
              <a:t> 1996. After the </a:t>
            </a:r>
            <a:r>
              <a:rPr lang="en-US" sz="2799" dirty="0">
                <a:solidFill>
                  <a:srgbClr val="E14761"/>
                </a:solidFill>
                <a:latin typeface="Open Sans Italics"/>
              </a:rPr>
              <a:t>first release</a:t>
            </a:r>
            <a:r>
              <a:rPr lang="en-US" sz="2799" dirty="0">
                <a:solidFill>
                  <a:srgbClr val="FFDE59"/>
                </a:solidFill>
                <a:latin typeface="Open Sans Italics"/>
              </a:rPr>
              <a:t> of Java.</a:t>
            </a:r>
          </a:p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FDE59"/>
                </a:solidFill>
                <a:latin typeface="Open Sans Italics"/>
              </a:rPr>
              <a:t>There is </a:t>
            </a:r>
            <a:r>
              <a:rPr lang="en-US" sz="2799" dirty="0">
                <a:solidFill>
                  <a:srgbClr val="E14761"/>
                </a:solidFill>
                <a:latin typeface="Open Sans Bold Italics"/>
              </a:rPr>
              <a:t>no</a:t>
            </a:r>
            <a:r>
              <a:rPr lang="en-US" sz="2799" dirty="0">
                <a:solidFill>
                  <a:srgbClr val="FFDE59"/>
                </a:solidFill>
                <a:latin typeface="Open Sans Italics"/>
              </a:rPr>
              <a:t> Full form of </a:t>
            </a:r>
            <a:r>
              <a:rPr lang="en-US" sz="2799" dirty="0">
                <a:solidFill>
                  <a:srgbClr val="FFFFFF"/>
                </a:solidFill>
                <a:latin typeface="Open Sans Bold"/>
              </a:rPr>
              <a:t>JAVA.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0" y="-47625"/>
            <a:ext cx="1564296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ns"/>
              </a:rPr>
              <a:t>S D K H O L 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547" b="754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010081" y="315677"/>
            <a:ext cx="2898297" cy="277404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-771244" y="6747869"/>
            <a:ext cx="5505900" cy="3223454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684811" y="607952"/>
            <a:ext cx="2993353" cy="870896"/>
            <a:chOff x="0" y="0"/>
            <a:chExt cx="2269857" cy="660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l="l" t="t" r="r" b="b"/>
              <a:pathLst>
                <a:path w="2269857" h="660400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>
                <a:alpha val="80000"/>
              </a:srgbClr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028700" y="811855"/>
            <a:ext cx="453117" cy="433691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6463991" y="7734300"/>
            <a:ext cx="1652447" cy="165244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0334006" y="2270492"/>
            <a:ext cx="4809425" cy="4809425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028700" y="3027700"/>
            <a:ext cx="16230600" cy="292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10"/>
              </a:lnSpc>
              <a:spcBef>
                <a:spcPct val="0"/>
              </a:spcBef>
            </a:pPr>
            <a:r>
              <a:rPr lang="en-US" sz="16150">
                <a:solidFill>
                  <a:srgbClr val="FFFFFF"/>
                </a:solidFill>
                <a:latin typeface="Poppins"/>
              </a:rPr>
              <a:t>THANK YOU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613015" y="6197845"/>
            <a:ext cx="7754492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599" spc="480">
                <a:solidFill>
                  <a:srgbClr val="FFFFFF"/>
                </a:solidFill>
                <a:latin typeface="Poppins"/>
              </a:rPr>
              <a:t>S D K H O L A 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5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4253194" y="-133737"/>
            <a:ext cx="5505900" cy="3223454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0" y="-47626"/>
            <a:ext cx="1905000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ns Extra Bold"/>
              </a:rPr>
              <a:t>S D K H O L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4811" y="607952"/>
            <a:ext cx="2993353" cy="870896"/>
            <a:chOff x="0" y="0"/>
            <a:chExt cx="2269857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l="l" t="t" r="r" b="b"/>
              <a:pathLst>
                <a:path w="2269857" h="660400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811855"/>
            <a:ext cx="453117" cy="43369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49704" y="7734300"/>
            <a:ext cx="1652447" cy="165244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010081" y="315677"/>
            <a:ext cx="2898297" cy="277404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771244" y="6747869"/>
            <a:ext cx="5505900" cy="322345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72814" y="2223791"/>
            <a:ext cx="17615186" cy="5763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2"/>
              </a:lnSpc>
            </a:pPr>
            <a:r>
              <a:rPr lang="en-US" sz="4101">
                <a:solidFill>
                  <a:srgbClr val="FFFFFF"/>
                </a:solidFill>
                <a:latin typeface="Open Sans Bold Italics"/>
              </a:rPr>
              <a:t>Why a new Programming Language is Developed? </a:t>
            </a:r>
          </a:p>
          <a:p>
            <a:pPr algn="ctr">
              <a:lnSpc>
                <a:spcPts val="5742"/>
              </a:lnSpc>
            </a:pPr>
            <a:r>
              <a:rPr lang="en-US" sz="4101">
                <a:solidFill>
                  <a:srgbClr val="FFFFFF"/>
                </a:solidFill>
                <a:latin typeface="Open Sans Italics"/>
              </a:rPr>
              <a:t>Computer language innovation and development occurs for these reasons:</a:t>
            </a:r>
          </a:p>
          <a:p>
            <a:pPr algn="ctr">
              <a:lnSpc>
                <a:spcPts val="5742"/>
              </a:lnSpc>
            </a:pPr>
            <a:r>
              <a:rPr lang="en-US" sz="4101">
                <a:solidFill>
                  <a:srgbClr val="FFFFFF"/>
                </a:solidFill>
                <a:latin typeface="Open Sans Italics"/>
              </a:rPr>
              <a:t> To adapt to changing environments and uses. </a:t>
            </a:r>
          </a:p>
          <a:p>
            <a:pPr algn="ctr">
              <a:lnSpc>
                <a:spcPts val="5742"/>
              </a:lnSpc>
            </a:pPr>
            <a:r>
              <a:rPr lang="en-US" sz="4101">
                <a:solidFill>
                  <a:srgbClr val="FFFFFF"/>
                </a:solidFill>
                <a:latin typeface="Open Sans Italics"/>
              </a:rPr>
              <a:t>To implement refinements and improvements in the art of programming. </a:t>
            </a:r>
          </a:p>
          <a:p>
            <a:pPr algn="ctr">
              <a:lnSpc>
                <a:spcPts val="5742"/>
              </a:lnSpc>
            </a:pPr>
            <a:r>
              <a:rPr lang="en-US" sz="4101">
                <a:solidFill>
                  <a:srgbClr val="FFFFFF"/>
                </a:solidFill>
                <a:latin typeface="Open Sans Italics"/>
              </a:rPr>
              <a:t>The development of Java was driven by both elements in nearly equal measure. </a:t>
            </a:r>
          </a:p>
          <a:p>
            <a:pPr algn="ctr">
              <a:lnSpc>
                <a:spcPts val="5742"/>
              </a:lnSpc>
            </a:pPr>
            <a:r>
              <a:rPr lang="en-US" sz="4101">
                <a:solidFill>
                  <a:srgbClr val="FFFFFF"/>
                </a:solidFill>
                <a:latin typeface="Open Sans Italics"/>
              </a:rPr>
              <a:t>Enable the development of portable, High-Performance Applications for the widest range of Computing platforms possible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219697" y="2299991"/>
            <a:ext cx="453117" cy="453117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84073" y="3089717"/>
            <a:ext cx="460826" cy="460826"/>
            <a:chOff x="0" y="0"/>
            <a:chExt cx="1913890" cy="19138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84073" y="3686418"/>
            <a:ext cx="460826" cy="460826"/>
            <a:chOff x="0" y="0"/>
            <a:chExt cx="1913890" cy="19138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84073" y="5143500"/>
            <a:ext cx="460826" cy="460826"/>
            <a:chOff x="0" y="0"/>
            <a:chExt cx="1913890" cy="191389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84073" y="6747869"/>
            <a:ext cx="460826" cy="460826"/>
            <a:chOff x="0" y="0"/>
            <a:chExt cx="1913890" cy="191389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84073" y="4362761"/>
            <a:ext cx="460826" cy="460826"/>
            <a:chOff x="0" y="0"/>
            <a:chExt cx="1913890" cy="191389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0" y="-47625"/>
            <a:ext cx="152066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Light"/>
              </a:rPr>
              <a:t>S D K H O L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4811" y="607952"/>
            <a:ext cx="2993353" cy="870896"/>
            <a:chOff x="0" y="0"/>
            <a:chExt cx="2269857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l="l" t="t" r="r" b="b"/>
              <a:pathLst>
                <a:path w="2269857" h="660400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811855"/>
            <a:ext cx="453117" cy="43369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606978" y="8126312"/>
            <a:ext cx="1652447" cy="165244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010081" y="315677"/>
            <a:ext cx="2898297" cy="277404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771244" y="6747869"/>
            <a:ext cx="5505900" cy="322345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-194866" y="2038110"/>
            <a:ext cx="389732" cy="389732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3400891" y="169172"/>
            <a:ext cx="14064573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E14761"/>
                </a:solidFill>
                <a:latin typeface="Open Sans Extra Bold Italics"/>
              </a:rPr>
              <a:t>The Creation of Java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90144" y="2074963"/>
            <a:ext cx="17618235" cy="6079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7"/>
              </a:lnSpc>
            </a:pPr>
            <a:r>
              <a:rPr lang="en-US" sz="2890" dirty="0">
                <a:solidFill>
                  <a:srgbClr val="FFFFFF"/>
                </a:solidFill>
                <a:latin typeface="Open Sans Light Bold Italics"/>
              </a:rPr>
              <a:t>James Gosling (Father of Java)</a:t>
            </a:r>
            <a:r>
              <a:rPr lang="en-US" sz="2890" dirty="0">
                <a:solidFill>
                  <a:srgbClr val="FFFFFF"/>
                </a:solidFill>
                <a:latin typeface="Open Sans Light Italics"/>
              </a:rPr>
              <a:t>, Mike Sheridan, and Patrick Naughton initiated the Java language project in </a:t>
            </a:r>
            <a:r>
              <a:rPr lang="en-US" sz="2890" dirty="0">
                <a:solidFill>
                  <a:srgbClr val="FFFFFF"/>
                </a:solidFill>
                <a:latin typeface="Open Sans Light Bold Italics"/>
              </a:rPr>
              <a:t>June 1991</a:t>
            </a:r>
            <a:r>
              <a:rPr lang="en-US" sz="2890" dirty="0">
                <a:solidFill>
                  <a:srgbClr val="FFFFFF"/>
                </a:solidFill>
                <a:latin typeface="Open Sans Light Italics"/>
              </a:rPr>
              <a:t>. The small team of sun engineers called </a:t>
            </a:r>
            <a:r>
              <a:rPr lang="en-US" sz="2890" dirty="0">
                <a:solidFill>
                  <a:srgbClr val="FFFFFF"/>
                </a:solidFill>
                <a:latin typeface="Open Sans Light Bold Italics"/>
              </a:rPr>
              <a:t>Green Team</a:t>
            </a:r>
            <a:r>
              <a:rPr lang="en-US" sz="2890" dirty="0">
                <a:solidFill>
                  <a:srgbClr val="FFFFFF"/>
                </a:solidFill>
                <a:latin typeface="Open Sans Light Italics"/>
              </a:rPr>
              <a:t>. </a:t>
            </a:r>
          </a:p>
          <a:p>
            <a:pPr algn="ctr">
              <a:lnSpc>
                <a:spcPts val="4047"/>
              </a:lnSpc>
            </a:pPr>
            <a:r>
              <a:rPr lang="en-US" sz="2890" dirty="0">
                <a:solidFill>
                  <a:srgbClr val="FFFFFF"/>
                </a:solidFill>
                <a:latin typeface="Open Sans Light Italics"/>
              </a:rPr>
              <a:t>Java is an island of Indonesia where the first coffee was produced (called java coffee). It is a kind of espresso bean. Java name was chosen by James Gosling while</a:t>
            </a:r>
            <a:r>
              <a:rPr lang="en-US" sz="2890" dirty="0">
                <a:solidFill>
                  <a:srgbClr val="FFFFFF"/>
                </a:solidFill>
                <a:latin typeface="Open Sans Light Bold Italics"/>
              </a:rPr>
              <a:t> having coffee near his office</a:t>
            </a:r>
            <a:r>
              <a:rPr lang="en-US" sz="2890" dirty="0">
                <a:solidFill>
                  <a:srgbClr val="FFFFFF"/>
                </a:solidFill>
                <a:latin typeface="Open Sans Light Italics"/>
              </a:rPr>
              <a:t>.</a:t>
            </a:r>
          </a:p>
          <a:p>
            <a:pPr algn="ctr">
              <a:lnSpc>
                <a:spcPts val="4047"/>
              </a:lnSpc>
            </a:pPr>
            <a:r>
              <a:rPr lang="en-US" sz="2890" dirty="0">
                <a:solidFill>
                  <a:srgbClr val="FFFFFF"/>
                </a:solidFill>
                <a:latin typeface="Open Sans Light Bold Italics"/>
              </a:rPr>
              <a:t>JDK 1.0</a:t>
            </a:r>
            <a:r>
              <a:rPr lang="en-US" sz="2890" dirty="0">
                <a:solidFill>
                  <a:srgbClr val="FFFFFF"/>
                </a:solidFill>
                <a:latin typeface="Open Sans Light Italics"/>
              </a:rPr>
              <a:t> released in(January 23, 1996). After the first release of Java, there have been many additional features added to the language.</a:t>
            </a:r>
          </a:p>
          <a:p>
            <a:pPr algn="ctr">
              <a:lnSpc>
                <a:spcPts val="4047"/>
              </a:lnSpc>
            </a:pPr>
            <a:r>
              <a:rPr lang="en-US" sz="2890" dirty="0">
                <a:solidFill>
                  <a:srgbClr val="FFFFFF"/>
                </a:solidFill>
                <a:latin typeface="Open Sans Light Italics"/>
              </a:rPr>
              <a:t>By the end of the 1980s and the early 1990s, </a:t>
            </a:r>
            <a:r>
              <a:rPr lang="en-US" sz="2890" dirty="0">
                <a:solidFill>
                  <a:srgbClr val="FFFFFF"/>
                </a:solidFill>
                <a:latin typeface="Open Sans Light Bold Italics"/>
              </a:rPr>
              <a:t>object-oriented programming using C++ took hold</a:t>
            </a:r>
            <a:r>
              <a:rPr lang="en-US" sz="2890" dirty="0">
                <a:solidFill>
                  <a:srgbClr val="FFFFFF"/>
                </a:solidFill>
                <a:latin typeface="Open Sans Light Italics"/>
              </a:rPr>
              <a:t>.</a:t>
            </a:r>
          </a:p>
          <a:p>
            <a:pPr algn="ctr">
              <a:lnSpc>
                <a:spcPts val="4047"/>
              </a:lnSpc>
            </a:pPr>
            <a:r>
              <a:rPr lang="en-US" sz="2890" dirty="0">
                <a:solidFill>
                  <a:srgbClr val="FFFFFF"/>
                </a:solidFill>
                <a:latin typeface="Open Sans Light Italics"/>
              </a:rPr>
              <a:t> Indeed, for a brief moment it seemed as if programmers had finally found the perfect language.</a:t>
            </a:r>
          </a:p>
          <a:p>
            <a:pPr algn="ctr">
              <a:lnSpc>
                <a:spcPts val="4047"/>
              </a:lnSpc>
            </a:pPr>
            <a:r>
              <a:rPr lang="en-US" sz="2890" dirty="0">
                <a:solidFill>
                  <a:srgbClr val="FFFFFF"/>
                </a:solidFill>
                <a:latin typeface="Open Sans Light Italics"/>
              </a:rPr>
              <a:t> Because C++ blended the high efficiency and stylistic elements of C with the object oriented paradigm, it was a language that could be </a:t>
            </a:r>
            <a:r>
              <a:rPr lang="en-US" sz="2890" dirty="0">
                <a:solidFill>
                  <a:srgbClr val="FFFFFF"/>
                </a:solidFill>
                <a:latin typeface="Open Sans Light Bold Italics"/>
              </a:rPr>
              <a:t>used to create a wide range of programs</a:t>
            </a:r>
            <a:r>
              <a:rPr lang="en-US" sz="2890" dirty="0">
                <a:solidFill>
                  <a:srgbClr val="FFFFFF"/>
                </a:solidFill>
                <a:latin typeface="Open Sans Light Italics"/>
              </a:rPr>
              <a:t>. </a:t>
            </a:r>
          </a:p>
          <a:p>
            <a:pPr algn="ctr">
              <a:lnSpc>
                <a:spcPts val="4047"/>
              </a:lnSpc>
            </a:pPr>
            <a:r>
              <a:rPr lang="en-US" sz="2890" dirty="0">
                <a:solidFill>
                  <a:srgbClr val="FFFFFF"/>
                </a:solidFill>
                <a:latin typeface="Open Sans Light Italics"/>
              </a:rPr>
              <a:t>Within a few years, the </a:t>
            </a:r>
            <a:r>
              <a:rPr lang="en-US" sz="2890" dirty="0">
                <a:solidFill>
                  <a:srgbClr val="FFFFFF"/>
                </a:solidFill>
                <a:latin typeface="Open Sans Light Bold Italics"/>
              </a:rPr>
              <a:t>World Wide Web (www)</a:t>
            </a:r>
            <a:r>
              <a:rPr lang="en-US" sz="2890" dirty="0">
                <a:solidFill>
                  <a:srgbClr val="FFFFFF"/>
                </a:solidFill>
                <a:latin typeface="Open Sans Light Italics"/>
              </a:rPr>
              <a:t> and the Internet would reach critical mass. </a:t>
            </a:r>
          </a:p>
          <a:p>
            <a:pPr algn="ctr">
              <a:lnSpc>
                <a:spcPts val="4047"/>
              </a:lnSpc>
            </a:pPr>
            <a:r>
              <a:rPr lang="en-US" sz="2890" dirty="0">
                <a:solidFill>
                  <a:srgbClr val="FFFFFF"/>
                </a:solidFill>
                <a:latin typeface="Open Sans Light Italics"/>
              </a:rPr>
              <a:t>This event would precipitate another </a:t>
            </a:r>
            <a:r>
              <a:rPr lang="en-US" sz="2890" dirty="0">
                <a:solidFill>
                  <a:srgbClr val="FFFFFF"/>
                </a:solidFill>
                <a:latin typeface="Open Sans Light Bold Italics"/>
              </a:rPr>
              <a:t>revolution in programming</a:t>
            </a:r>
            <a:r>
              <a:rPr lang="en-US" sz="2890" dirty="0">
                <a:solidFill>
                  <a:srgbClr val="FFFFFF"/>
                </a:solidFill>
                <a:latin typeface="Open Sans Light Italics"/>
              </a:rPr>
              <a:t>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-194866" y="3250166"/>
            <a:ext cx="389732" cy="389732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-194866" y="5143500"/>
            <a:ext cx="389732" cy="389732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-194866" y="5833040"/>
            <a:ext cx="389732" cy="389732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-194866" y="6358137"/>
            <a:ext cx="389732" cy="389732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-194866" y="7216122"/>
            <a:ext cx="389732" cy="389732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-194866" y="4211757"/>
            <a:ext cx="389732" cy="389732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-194866" y="7765155"/>
            <a:ext cx="389732" cy="389732"/>
            <a:chOff x="0" y="0"/>
            <a:chExt cx="6350000" cy="6350000"/>
          </a:xfrm>
        </p:grpSpPr>
        <p:sp>
          <p:nvSpPr>
            <p:cNvPr id="26" name="Freeform 2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0" y="-47625"/>
            <a:ext cx="155400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</a:rPr>
              <a:t>S D K H O L 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4811" y="607952"/>
            <a:ext cx="2993353" cy="870896"/>
            <a:chOff x="0" y="0"/>
            <a:chExt cx="2269857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l="l" t="t" r="r" b="b"/>
              <a:pathLst>
                <a:path w="2269857" h="660400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811855"/>
            <a:ext cx="453117" cy="43369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78279" y="7755271"/>
            <a:ext cx="1652447" cy="165244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010081" y="315677"/>
            <a:ext cx="2898297" cy="277404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771244" y="6747869"/>
            <a:ext cx="5505900" cy="322345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44796" y="2459101"/>
            <a:ext cx="1080030" cy="108003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4574755" y="315677"/>
            <a:ext cx="5505900" cy="3223454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-214551" y="1702697"/>
            <a:ext cx="429102" cy="429102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981707" y="2822258"/>
            <a:ext cx="353716" cy="353716"/>
            <a:chOff x="0" y="0"/>
            <a:chExt cx="1913890" cy="19138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4734657" y="-35870"/>
            <a:ext cx="8196382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E14761"/>
                </a:solidFill>
                <a:latin typeface="Open Sans Extra Bold Italics"/>
              </a:rPr>
              <a:t>Java - Versions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49620" y="1645547"/>
            <a:ext cx="15788760" cy="521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7"/>
              </a:lnSpc>
            </a:pPr>
            <a:r>
              <a:rPr lang="en-US" sz="3098">
                <a:solidFill>
                  <a:srgbClr val="FFFFFF"/>
                </a:solidFill>
                <a:latin typeface="Open Sans Light Italics"/>
              </a:rPr>
              <a:t>Many Java versions have been released till now. The current stable release of Java is </a:t>
            </a:r>
            <a:r>
              <a:rPr lang="en-US" sz="3098">
                <a:solidFill>
                  <a:srgbClr val="FFFFFF"/>
                </a:solidFill>
                <a:latin typeface="Open Sans Light Bold Italics"/>
              </a:rPr>
              <a:t>Java SE 18</a:t>
            </a:r>
            <a:r>
              <a:rPr lang="en-US" sz="3098">
                <a:solidFill>
                  <a:srgbClr val="FFFFFF"/>
                </a:solidFill>
                <a:latin typeface="Open Sans Light Italics"/>
              </a:rPr>
              <a:t>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579659" y="2669326"/>
            <a:ext cx="5814114" cy="7092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38"/>
              </a:lnSpc>
            </a:pPr>
            <a:r>
              <a:rPr lang="en-US" sz="3384">
                <a:solidFill>
                  <a:srgbClr val="FFFFFF"/>
                </a:solidFill>
                <a:latin typeface="Open Sans Light Italics"/>
              </a:rPr>
              <a:t> JDK Alpha and Beta (1995)</a:t>
            </a:r>
          </a:p>
          <a:p>
            <a:pPr algn="ctr">
              <a:lnSpc>
                <a:spcPts val="4738"/>
              </a:lnSpc>
            </a:pPr>
            <a:r>
              <a:rPr lang="en-US" sz="3384">
                <a:solidFill>
                  <a:srgbClr val="FFFFFF"/>
                </a:solidFill>
                <a:latin typeface="Open Sans Light Italics"/>
              </a:rPr>
              <a:t> JDK 1.0 (23rd Jan 1996)</a:t>
            </a:r>
          </a:p>
          <a:p>
            <a:pPr algn="ctr">
              <a:lnSpc>
                <a:spcPts val="4738"/>
              </a:lnSpc>
            </a:pPr>
            <a:r>
              <a:rPr lang="en-US" sz="3384">
                <a:solidFill>
                  <a:srgbClr val="FFFFFF"/>
                </a:solidFill>
                <a:latin typeface="Open Sans Light Italics"/>
              </a:rPr>
              <a:t> SE  3 JDK 1.1 (19th Feb 1997)</a:t>
            </a:r>
          </a:p>
          <a:p>
            <a:pPr algn="ctr">
              <a:lnSpc>
                <a:spcPts val="4738"/>
              </a:lnSpc>
            </a:pPr>
            <a:r>
              <a:rPr lang="en-US" sz="3384">
                <a:solidFill>
                  <a:srgbClr val="FFFFFF"/>
                </a:solidFill>
                <a:latin typeface="Open Sans Light Italics"/>
              </a:rPr>
              <a:t> J2SE 1.2 (8th Dec 1998)</a:t>
            </a:r>
          </a:p>
          <a:p>
            <a:pPr algn="ctr">
              <a:lnSpc>
                <a:spcPts val="4738"/>
              </a:lnSpc>
            </a:pPr>
            <a:r>
              <a:rPr lang="en-US" sz="3384">
                <a:solidFill>
                  <a:srgbClr val="FFFFFF"/>
                </a:solidFill>
                <a:latin typeface="Open Sans Light Italics"/>
              </a:rPr>
              <a:t> J2SE 1.3 (8th May 2000) </a:t>
            </a:r>
          </a:p>
          <a:p>
            <a:pPr algn="ctr">
              <a:lnSpc>
                <a:spcPts val="4738"/>
              </a:lnSpc>
            </a:pPr>
            <a:r>
              <a:rPr lang="en-US" sz="3384">
                <a:solidFill>
                  <a:srgbClr val="FFFFFF"/>
                </a:solidFill>
                <a:latin typeface="Open Sans Light Italics"/>
              </a:rPr>
              <a:t> J2SE 1.4 (6th Feb 2002) </a:t>
            </a:r>
          </a:p>
          <a:p>
            <a:pPr algn="ctr">
              <a:lnSpc>
                <a:spcPts val="4738"/>
              </a:lnSpc>
            </a:pPr>
            <a:r>
              <a:rPr lang="en-US" sz="3384">
                <a:solidFill>
                  <a:srgbClr val="FFFFFF"/>
                </a:solidFill>
                <a:latin typeface="Open Sans Light Italics"/>
              </a:rPr>
              <a:t> J2SE 5.0 (30th Sep 2004) </a:t>
            </a:r>
          </a:p>
          <a:p>
            <a:pPr algn="ctr">
              <a:lnSpc>
                <a:spcPts val="4738"/>
              </a:lnSpc>
            </a:pPr>
            <a:r>
              <a:rPr lang="en-US" sz="3384">
                <a:solidFill>
                  <a:srgbClr val="FFFFFF"/>
                </a:solidFill>
                <a:latin typeface="Open Sans Light Italics"/>
              </a:rPr>
              <a:t>Java SE 6 (11th Dec 2006) </a:t>
            </a:r>
          </a:p>
          <a:p>
            <a:pPr algn="ctr">
              <a:lnSpc>
                <a:spcPts val="4738"/>
              </a:lnSpc>
            </a:pPr>
            <a:r>
              <a:rPr lang="en-US" sz="3384">
                <a:solidFill>
                  <a:srgbClr val="FFFFFF"/>
                </a:solidFill>
                <a:latin typeface="Open Sans Light Italics"/>
              </a:rPr>
              <a:t> Java SE 7 (28th July 2011)</a:t>
            </a:r>
          </a:p>
          <a:p>
            <a:pPr algn="ctr">
              <a:lnSpc>
                <a:spcPts val="4738"/>
              </a:lnSpc>
            </a:pPr>
            <a:r>
              <a:rPr lang="en-US" sz="3384">
                <a:solidFill>
                  <a:srgbClr val="FFFFFF"/>
                </a:solidFill>
                <a:latin typeface="Open Sans Light Italics"/>
              </a:rPr>
              <a:t> Java SE 8 (LTS) (18th Mar 2014)</a:t>
            </a:r>
          </a:p>
          <a:p>
            <a:pPr algn="ctr">
              <a:lnSpc>
                <a:spcPts val="4738"/>
              </a:lnSpc>
            </a:pPr>
            <a:r>
              <a:rPr lang="en-US" sz="3384">
                <a:solidFill>
                  <a:srgbClr val="FFFFFF"/>
                </a:solidFill>
                <a:latin typeface="Open Sans Light Italics"/>
              </a:rPr>
              <a:t> Java SE 9 (21st Sep 2017)</a:t>
            </a:r>
          </a:p>
          <a:p>
            <a:pPr algn="ctr">
              <a:lnSpc>
                <a:spcPts val="4738"/>
              </a:lnSpc>
            </a:pPr>
            <a:r>
              <a:rPr lang="en-US" sz="3384">
                <a:solidFill>
                  <a:srgbClr val="FFFFFF"/>
                </a:solidFill>
                <a:latin typeface="Open Sans Light Italics"/>
              </a:rPr>
              <a:t> Java SE 10 (20th Mar 2018)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430714" y="2678851"/>
            <a:ext cx="6057027" cy="7159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63"/>
              </a:lnSpc>
            </a:pPr>
            <a:r>
              <a:rPr lang="en-US" sz="3116">
                <a:solidFill>
                  <a:srgbClr val="FFFFFF"/>
                </a:solidFill>
                <a:latin typeface="Open Sans Light"/>
              </a:rPr>
              <a:t>Java SE 11 (LTS) September 2018</a:t>
            </a:r>
          </a:p>
          <a:p>
            <a:pPr algn="ctr">
              <a:lnSpc>
                <a:spcPts val="4363"/>
              </a:lnSpc>
            </a:pPr>
            <a:r>
              <a:rPr lang="en-US" sz="3116">
                <a:solidFill>
                  <a:srgbClr val="FFFFFF"/>
                </a:solidFill>
                <a:latin typeface="Open Sans Light"/>
              </a:rPr>
              <a:t>Java SE 12 March 2019</a:t>
            </a:r>
          </a:p>
          <a:p>
            <a:pPr algn="ctr">
              <a:lnSpc>
                <a:spcPts val="4363"/>
              </a:lnSpc>
            </a:pPr>
            <a:r>
              <a:rPr lang="en-US" sz="3116">
                <a:solidFill>
                  <a:srgbClr val="FFFFFF"/>
                </a:solidFill>
                <a:latin typeface="Open Sans Light"/>
              </a:rPr>
              <a:t>Java SE 13 September 2019</a:t>
            </a:r>
          </a:p>
          <a:p>
            <a:pPr algn="ctr">
              <a:lnSpc>
                <a:spcPts val="4363"/>
              </a:lnSpc>
            </a:pPr>
            <a:r>
              <a:rPr lang="en-US" sz="3116">
                <a:solidFill>
                  <a:srgbClr val="FFFFFF"/>
                </a:solidFill>
                <a:latin typeface="Open Sans Light"/>
              </a:rPr>
              <a:t>Java SE 14 March 2020</a:t>
            </a:r>
          </a:p>
          <a:p>
            <a:pPr algn="ctr">
              <a:lnSpc>
                <a:spcPts val="4363"/>
              </a:lnSpc>
            </a:pPr>
            <a:r>
              <a:rPr lang="en-US" sz="3116">
                <a:solidFill>
                  <a:srgbClr val="FFFFFF"/>
                </a:solidFill>
                <a:latin typeface="Open Sans Light"/>
              </a:rPr>
              <a:t>Java SE 15 September 2020</a:t>
            </a:r>
          </a:p>
          <a:p>
            <a:pPr algn="ctr">
              <a:lnSpc>
                <a:spcPts val="4363"/>
              </a:lnSpc>
            </a:pPr>
            <a:r>
              <a:rPr lang="en-US" sz="3116">
                <a:solidFill>
                  <a:srgbClr val="FFFFFF"/>
                </a:solidFill>
                <a:latin typeface="Open Sans Light"/>
              </a:rPr>
              <a:t>Java SE 16 March 2021</a:t>
            </a:r>
          </a:p>
          <a:p>
            <a:pPr algn="ctr">
              <a:lnSpc>
                <a:spcPts val="4363"/>
              </a:lnSpc>
            </a:pPr>
            <a:r>
              <a:rPr lang="en-US" sz="3116">
                <a:solidFill>
                  <a:srgbClr val="FFFFFF"/>
                </a:solidFill>
                <a:latin typeface="Open Sans Light"/>
              </a:rPr>
              <a:t>Java SE 17 (LTS) September 2021</a:t>
            </a:r>
          </a:p>
          <a:p>
            <a:pPr algn="ctr">
              <a:lnSpc>
                <a:spcPts val="4363"/>
              </a:lnSpc>
            </a:pPr>
            <a:r>
              <a:rPr lang="en-US" sz="3116">
                <a:solidFill>
                  <a:srgbClr val="FFFFFF"/>
                </a:solidFill>
                <a:latin typeface="Open Sans Light Bold"/>
              </a:rPr>
              <a:t>Java SE 18 March 2022</a:t>
            </a:r>
          </a:p>
          <a:p>
            <a:pPr algn="ctr">
              <a:lnSpc>
                <a:spcPts val="4363"/>
              </a:lnSpc>
            </a:pPr>
            <a:r>
              <a:rPr lang="en-US" sz="3116">
                <a:solidFill>
                  <a:srgbClr val="FFFFFF"/>
                </a:solidFill>
                <a:latin typeface="Open Sans Light Bold"/>
              </a:rPr>
              <a:t>UPCOMING -</a:t>
            </a:r>
          </a:p>
          <a:p>
            <a:pPr algn="ctr">
              <a:lnSpc>
                <a:spcPts val="4363"/>
              </a:lnSpc>
            </a:pPr>
            <a:r>
              <a:rPr lang="en-US" sz="3116">
                <a:solidFill>
                  <a:srgbClr val="FFFFFF"/>
                </a:solidFill>
                <a:latin typeface="Open Sans Light Italics"/>
              </a:rPr>
              <a:t>Java SE 19 September 2022</a:t>
            </a:r>
          </a:p>
          <a:p>
            <a:pPr algn="ctr">
              <a:lnSpc>
                <a:spcPts val="4363"/>
              </a:lnSpc>
            </a:pPr>
            <a:r>
              <a:rPr lang="en-US" sz="3116">
                <a:solidFill>
                  <a:srgbClr val="FFFFFF"/>
                </a:solidFill>
                <a:latin typeface="Open Sans Light Italics"/>
              </a:rPr>
              <a:t>Java SE 20 March 2023</a:t>
            </a:r>
          </a:p>
          <a:p>
            <a:pPr algn="ctr">
              <a:lnSpc>
                <a:spcPts val="4363"/>
              </a:lnSpc>
            </a:pPr>
            <a:r>
              <a:rPr lang="en-US" sz="3116">
                <a:solidFill>
                  <a:srgbClr val="FFFFFF"/>
                </a:solidFill>
                <a:latin typeface="Open Sans Light Italics"/>
              </a:rPr>
              <a:t>Java SE 21 (LTS) September 2023</a:t>
            </a:r>
          </a:p>
          <a:p>
            <a:pPr algn="ctr">
              <a:lnSpc>
                <a:spcPts val="4363"/>
              </a:lnSpc>
            </a:pPr>
            <a:endParaRPr lang="en-US" sz="3116">
              <a:solidFill>
                <a:srgbClr val="FFFFFF"/>
              </a:solidFill>
              <a:latin typeface="Open Sans Light Italics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1981707" y="3434685"/>
            <a:ext cx="353716" cy="353716"/>
            <a:chOff x="0" y="0"/>
            <a:chExt cx="1913890" cy="191389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981707" y="8728280"/>
            <a:ext cx="353716" cy="353716"/>
            <a:chOff x="0" y="0"/>
            <a:chExt cx="1913890" cy="191389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981707" y="6908588"/>
            <a:ext cx="353716" cy="353716"/>
            <a:chOff x="0" y="0"/>
            <a:chExt cx="1913890" cy="191389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8832847" y="8905137"/>
            <a:ext cx="353716" cy="353716"/>
            <a:chOff x="0" y="0"/>
            <a:chExt cx="1913890" cy="191389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8790284" y="7829023"/>
            <a:ext cx="353716" cy="353716"/>
            <a:chOff x="0" y="0"/>
            <a:chExt cx="1913890" cy="191389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981707" y="5143500"/>
            <a:ext cx="353716" cy="353716"/>
            <a:chOff x="0" y="0"/>
            <a:chExt cx="1913890" cy="191389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1981707" y="6248717"/>
            <a:ext cx="353716" cy="353716"/>
            <a:chOff x="0" y="0"/>
            <a:chExt cx="1913890" cy="191389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1981707" y="3965258"/>
            <a:ext cx="353716" cy="353716"/>
            <a:chOff x="0" y="0"/>
            <a:chExt cx="1913890" cy="191389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981707" y="4564043"/>
            <a:ext cx="353716" cy="353716"/>
            <a:chOff x="0" y="0"/>
            <a:chExt cx="1913890" cy="191389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1981707" y="5644522"/>
            <a:ext cx="353716" cy="353716"/>
            <a:chOff x="0" y="0"/>
            <a:chExt cx="1913890" cy="191389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2004630" y="7428996"/>
            <a:ext cx="353716" cy="353716"/>
            <a:chOff x="0" y="0"/>
            <a:chExt cx="1913890" cy="191389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2004630" y="9407718"/>
            <a:ext cx="353716" cy="353716"/>
            <a:chOff x="0" y="0"/>
            <a:chExt cx="1913890" cy="191389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44" name="Group 44"/>
          <p:cNvGrpSpPr/>
          <p:nvPr/>
        </p:nvGrpSpPr>
        <p:grpSpPr>
          <a:xfrm>
            <a:off x="1981707" y="8182738"/>
            <a:ext cx="353716" cy="353716"/>
            <a:chOff x="0" y="0"/>
            <a:chExt cx="1913890" cy="191389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46" name="Group 46"/>
          <p:cNvGrpSpPr/>
          <p:nvPr/>
        </p:nvGrpSpPr>
        <p:grpSpPr>
          <a:xfrm>
            <a:off x="8790284" y="6602433"/>
            <a:ext cx="353716" cy="353716"/>
            <a:chOff x="0" y="0"/>
            <a:chExt cx="1913890" cy="191389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48" name="Group 48"/>
          <p:cNvGrpSpPr/>
          <p:nvPr/>
        </p:nvGrpSpPr>
        <p:grpSpPr>
          <a:xfrm>
            <a:off x="8790284" y="6071859"/>
            <a:ext cx="353716" cy="353716"/>
            <a:chOff x="0" y="0"/>
            <a:chExt cx="1913890" cy="191389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50" name="Group 50"/>
          <p:cNvGrpSpPr/>
          <p:nvPr/>
        </p:nvGrpSpPr>
        <p:grpSpPr>
          <a:xfrm>
            <a:off x="8790284" y="5497216"/>
            <a:ext cx="353716" cy="353716"/>
            <a:chOff x="0" y="0"/>
            <a:chExt cx="1913890" cy="191389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52" name="Group 52"/>
          <p:cNvGrpSpPr/>
          <p:nvPr/>
        </p:nvGrpSpPr>
        <p:grpSpPr>
          <a:xfrm>
            <a:off x="8790284" y="4966642"/>
            <a:ext cx="353716" cy="353716"/>
            <a:chOff x="0" y="0"/>
            <a:chExt cx="1913890" cy="191389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54" name="Group 54"/>
          <p:cNvGrpSpPr/>
          <p:nvPr/>
        </p:nvGrpSpPr>
        <p:grpSpPr>
          <a:xfrm>
            <a:off x="8790284" y="4564043"/>
            <a:ext cx="353716" cy="353716"/>
            <a:chOff x="0" y="0"/>
            <a:chExt cx="1913890" cy="191389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56" name="Group 56"/>
          <p:cNvGrpSpPr/>
          <p:nvPr/>
        </p:nvGrpSpPr>
        <p:grpSpPr>
          <a:xfrm>
            <a:off x="8790284" y="3965258"/>
            <a:ext cx="353716" cy="353716"/>
            <a:chOff x="0" y="0"/>
            <a:chExt cx="1913890" cy="191389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58" name="Group 58"/>
          <p:cNvGrpSpPr/>
          <p:nvPr/>
        </p:nvGrpSpPr>
        <p:grpSpPr>
          <a:xfrm>
            <a:off x="8790284" y="3434685"/>
            <a:ext cx="353716" cy="353716"/>
            <a:chOff x="0" y="0"/>
            <a:chExt cx="1913890" cy="1913890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60" name="Group 60"/>
          <p:cNvGrpSpPr/>
          <p:nvPr/>
        </p:nvGrpSpPr>
        <p:grpSpPr>
          <a:xfrm>
            <a:off x="8790284" y="2822258"/>
            <a:ext cx="353716" cy="353716"/>
            <a:chOff x="0" y="0"/>
            <a:chExt cx="1913890" cy="1913890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62" name="Group 62"/>
          <p:cNvGrpSpPr/>
          <p:nvPr/>
        </p:nvGrpSpPr>
        <p:grpSpPr>
          <a:xfrm>
            <a:off x="8832847" y="8359596"/>
            <a:ext cx="353716" cy="353716"/>
            <a:chOff x="0" y="0"/>
            <a:chExt cx="1913890" cy="1913890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64" name="TextBox 64"/>
          <p:cNvSpPr txBox="1"/>
          <p:nvPr/>
        </p:nvSpPr>
        <p:spPr>
          <a:xfrm>
            <a:off x="0" y="-47625"/>
            <a:ext cx="155400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</a:rPr>
              <a:t>S D K H O L 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08769" y="276805"/>
            <a:ext cx="453117" cy="433691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6204921" y="7816588"/>
            <a:ext cx="1652447" cy="1652447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010081" y="315677"/>
            <a:ext cx="2898297" cy="277404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771244" y="6747869"/>
            <a:ext cx="5505900" cy="3223454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6179270" y="1959473"/>
            <a:ext cx="1080030" cy="108003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842220" y="90970"/>
            <a:ext cx="5505900" cy="3223454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0" y="1112448"/>
            <a:ext cx="223958" cy="223958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462638" y="1531707"/>
            <a:ext cx="245463" cy="24546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463665" y="1959473"/>
            <a:ext cx="244436" cy="244436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462638" y="2377270"/>
            <a:ext cx="244436" cy="24443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462638" y="2795067"/>
            <a:ext cx="244436" cy="244436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2456198" y="2795067"/>
            <a:ext cx="228324" cy="228324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5749989" y="2778955"/>
            <a:ext cx="244436" cy="244436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7632067" y="2721224"/>
            <a:ext cx="345983" cy="349443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10055763" y="2778955"/>
            <a:ext cx="310762" cy="310762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2898493" y="-52396"/>
            <a:ext cx="12491014" cy="977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2"/>
              </a:lnSpc>
            </a:pPr>
            <a:r>
              <a:rPr lang="en-US" sz="5665">
                <a:solidFill>
                  <a:srgbClr val="E14761"/>
                </a:solidFill>
                <a:latin typeface="Open Sans Extra Bold Italics"/>
              </a:rPr>
              <a:t>The Creation of Java - Applications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0" y="971550"/>
            <a:ext cx="18288000" cy="448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23"/>
              </a:lnSpc>
            </a:pPr>
            <a:r>
              <a:rPr lang="en-US" sz="2588">
                <a:solidFill>
                  <a:srgbClr val="FFFFFF"/>
                </a:solidFill>
                <a:latin typeface="Open Sans Light Italics"/>
              </a:rPr>
              <a:t>According to Sun, 3 billion devices run Java. There are many devices where Java is currently used. Some of them are as follows: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1437395"/>
            <a:ext cx="12566573" cy="395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7"/>
              </a:lnSpc>
            </a:pPr>
            <a:r>
              <a:rPr lang="en-US" sz="2355">
                <a:solidFill>
                  <a:srgbClr val="FFFFFF"/>
                </a:solidFill>
                <a:latin typeface="Open Sans Light"/>
              </a:rPr>
              <a:t>Desktop/Standalone/Window Applications such as acrobat reader, media player, antivirus, etc.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8700" y="1836794"/>
            <a:ext cx="7545822" cy="406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23"/>
              </a:lnSpc>
            </a:pPr>
            <a:r>
              <a:rPr lang="en-US" sz="2373">
                <a:solidFill>
                  <a:srgbClr val="FFFFFF"/>
                </a:solidFill>
                <a:latin typeface="Open Sans Light"/>
              </a:rPr>
              <a:t>Web Applications such as irctc.co.in, javatpoint.com, etc.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8700" y="2272500"/>
            <a:ext cx="7133337" cy="406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23"/>
              </a:lnSpc>
            </a:pPr>
            <a:r>
              <a:rPr lang="en-US" sz="2374">
                <a:solidFill>
                  <a:srgbClr val="FFFFFF"/>
                </a:solidFill>
                <a:latin typeface="Open Sans Light"/>
              </a:rPr>
              <a:t>Enterprise Applications such as banking applications.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57543" y="2664648"/>
            <a:ext cx="924163" cy="406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6"/>
              </a:lnSpc>
            </a:pPr>
            <a:r>
              <a:rPr lang="en-US" sz="2390">
                <a:solidFill>
                  <a:srgbClr val="FFFFFF"/>
                </a:solidFill>
                <a:latin typeface="Open Sans Light"/>
              </a:rPr>
              <a:t>Mobile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898493" y="2664648"/>
            <a:ext cx="2552224" cy="406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6"/>
              </a:lnSpc>
            </a:pPr>
            <a:r>
              <a:rPr lang="en-US" sz="2390">
                <a:solidFill>
                  <a:srgbClr val="FFFFFF"/>
                </a:solidFill>
                <a:latin typeface="Open Sans Light"/>
              </a:rPr>
              <a:t>Embedded System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158509" y="2664648"/>
            <a:ext cx="1172527" cy="406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6"/>
              </a:lnSpc>
            </a:pPr>
            <a:r>
              <a:rPr lang="en-US" sz="2390">
                <a:solidFill>
                  <a:srgbClr val="FFFFFF"/>
                </a:solidFill>
                <a:latin typeface="Open Sans Light"/>
              </a:rPr>
              <a:t>Robotics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190612" y="2664648"/>
            <a:ext cx="1540907" cy="406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6"/>
              </a:lnSpc>
            </a:pPr>
            <a:r>
              <a:rPr lang="en-US" sz="2390">
                <a:solidFill>
                  <a:srgbClr val="FFFFFF"/>
                </a:solidFill>
                <a:latin typeface="Open Sans Light"/>
              </a:rPr>
              <a:t>Smart Card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619095" y="2664648"/>
            <a:ext cx="3572351" cy="406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6"/>
              </a:lnSpc>
            </a:pPr>
            <a:r>
              <a:rPr lang="en-US" sz="2390">
                <a:solidFill>
                  <a:srgbClr val="FFFFFF"/>
                </a:solidFill>
                <a:latin typeface="Open Sans Light"/>
              </a:rPr>
              <a:t>Add a little bit of body text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625560" y="3364810"/>
            <a:ext cx="16052840" cy="9704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dirty="0">
                <a:solidFill>
                  <a:srgbClr val="E14761"/>
                </a:solidFill>
                <a:latin typeface="Open Sans Extra Bold"/>
              </a:rPr>
              <a:t>The Creation of Java - Platforms/Editions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28700" y="4344742"/>
            <a:ext cx="5525095" cy="406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6"/>
              </a:lnSpc>
            </a:pPr>
            <a:r>
              <a:rPr lang="en-US" sz="2390">
                <a:solidFill>
                  <a:srgbClr val="FFFFFF"/>
                </a:solidFill>
                <a:latin typeface="Open Sans Light"/>
              </a:rPr>
              <a:t>There are 4 platforms or editions of Java: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0" y="4925338"/>
            <a:ext cx="18288000" cy="1751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E14761"/>
                </a:solidFill>
                <a:latin typeface="Open Sans Light Bold Italics"/>
              </a:rPr>
              <a:t>Java SE (Java Standard Edition)</a:t>
            </a:r>
            <a:r>
              <a:rPr lang="en-US" sz="3000">
                <a:solidFill>
                  <a:srgbClr val="FFFFFF"/>
                </a:solidFill>
                <a:latin typeface="Open Sans Light Italics"/>
              </a:rPr>
              <a:t> </a:t>
            </a:r>
          </a:p>
          <a:p>
            <a:pPr algn="ctr">
              <a:lnSpc>
                <a:spcPts val="3276"/>
              </a:lnSpc>
            </a:pPr>
            <a:r>
              <a:rPr lang="en-US" sz="2340">
                <a:solidFill>
                  <a:srgbClr val="FFFFFF"/>
                </a:solidFill>
                <a:latin typeface="Open Sans Light"/>
              </a:rPr>
              <a:t>It is a Java programming platform. It includes Java programming APIs such as java.lang, java.io, java.net, java.util, java.sql, java.math etc. </a:t>
            </a:r>
          </a:p>
          <a:p>
            <a:pPr algn="ctr">
              <a:lnSpc>
                <a:spcPts val="3276"/>
              </a:lnSpc>
            </a:pPr>
            <a:r>
              <a:rPr lang="en-US" sz="2340">
                <a:solidFill>
                  <a:srgbClr val="FFFFFF"/>
                </a:solidFill>
                <a:latin typeface="Open Sans Light"/>
              </a:rPr>
              <a:t>It includes core topics like OOPs, String, Regex, Exception, Inner classes, Multithreading, I/O Stream, Networking, AWT, Swing, Reflection, Collection, etc.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118181" y="6630943"/>
            <a:ext cx="14051638" cy="136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E14761"/>
                </a:solidFill>
                <a:latin typeface="Open Sans Light Bold Italics"/>
              </a:rPr>
              <a:t>Java EE (Java Enterprise Edition)</a:t>
            </a:r>
          </a:p>
          <a:p>
            <a:pPr algn="ctr">
              <a:lnSpc>
                <a:spcPts val="3346"/>
              </a:lnSpc>
            </a:pPr>
            <a:r>
              <a:rPr lang="en-US" sz="2390">
                <a:solidFill>
                  <a:srgbClr val="FFFFFF"/>
                </a:solidFill>
                <a:latin typeface="Open Sans Light"/>
              </a:rPr>
              <a:t>It is an enterprise platform which is mainly used to develop web and enterprise applications. </a:t>
            </a:r>
          </a:p>
          <a:p>
            <a:pPr algn="ctr">
              <a:lnSpc>
                <a:spcPts val="3346"/>
              </a:lnSpc>
            </a:pPr>
            <a:r>
              <a:rPr lang="en-US" sz="2390">
                <a:solidFill>
                  <a:srgbClr val="FFFFFF"/>
                </a:solidFill>
                <a:latin typeface="Open Sans Light"/>
              </a:rPr>
              <a:t>It is built on the top of the Java SE platform. It includes topics like Servlet, JSP, Web Services, EJB, JPA, etc.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151293" y="8056728"/>
            <a:ext cx="9985415" cy="941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E14761"/>
                </a:solidFill>
                <a:latin typeface="Open Sans Light Bold Italics"/>
              </a:rPr>
              <a:t>Java ME (Java Micro Edition)</a:t>
            </a:r>
            <a:r>
              <a:rPr lang="en-US" sz="3000">
                <a:solidFill>
                  <a:srgbClr val="FFFFFF"/>
                </a:solidFill>
                <a:latin typeface="Open Sans Light"/>
              </a:rPr>
              <a:t> </a:t>
            </a:r>
          </a:p>
          <a:p>
            <a:pPr algn="ctr">
              <a:lnSpc>
                <a:spcPts val="3346"/>
              </a:lnSpc>
            </a:pPr>
            <a:r>
              <a:rPr lang="en-US" sz="2390">
                <a:solidFill>
                  <a:srgbClr val="FFFFFF"/>
                </a:solidFill>
                <a:latin typeface="Open Sans Light"/>
              </a:rPr>
              <a:t>It is a micro platform which is mainly used to develop mobile applications.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288625" y="9030253"/>
            <a:ext cx="11710749" cy="94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E14761"/>
                </a:solidFill>
                <a:latin typeface="Open Sans Light Bold Italics"/>
              </a:rPr>
              <a:t>JavaFX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 Light"/>
              </a:rPr>
              <a:t>It is used to develop rich internet applications. It uses a light-weight user interface API.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0" y="-47625"/>
            <a:ext cx="155400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</a:rPr>
              <a:t>S D K H O L 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4811" y="607952"/>
            <a:ext cx="2993353" cy="870896"/>
            <a:chOff x="0" y="0"/>
            <a:chExt cx="2269857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l="l" t="t" r="r" b="b"/>
              <a:pathLst>
                <a:path w="2269857" h="660400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221561"/>
            <a:ext cx="453117" cy="43369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59229" y="7533372"/>
            <a:ext cx="1652447" cy="165244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010081" y="315677"/>
            <a:ext cx="2898297" cy="277404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771244" y="6747869"/>
            <a:ext cx="5505900" cy="322345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36987" y="728957"/>
            <a:ext cx="1080030" cy="108003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534394" y="90970"/>
            <a:ext cx="5505900" cy="322345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rcRect t="89" b="751"/>
          <a:stretch>
            <a:fillRect/>
          </a:stretch>
        </p:blipFill>
        <p:spPr>
          <a:xfrm>
            <a:off x="2514787" y="1028700"/>
            <a:ext cx="13282239" cy="9072508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734069" y="-114300"/>
            <a:ext cx="14819861" cy="1002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9"/>
              </a:lnSpc>
            </a:pPr>
            <a:r>
              <a:rPr lang="en-US" sz="5921">
                <a:solidFill>
                  <a:srgbClr val="E14761"/>
                </a:solidFill>
                <a:latin typeface="Open Sans Extra Bold Italics"/>
              </a:rPr>
              <a:t>Features of Java (The Java Buzzwords)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1" y="-47625"/>
            <a:ext cx="1734069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ns"/>
              </a:rPr>
              <a:t>S D K H O L 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6039" y="831800"/>
            <a:ext cx="2993353" cy="870896"/>
            <a:chOff x="0" y="0"/>
            <a:chExt cx="2269857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l="l" t="t" r="r" b="b"/>
              <a:pathLst>
                <a:path w="2269857" h="660400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415357" y="206072"/>
            <a:ext cx="453117" cy="43369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255931" y="8496300"/>
            <a:ext cx="1652447" cy="165244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010081" y="315677"/>
            <a:ext cx="2898297" cy="277404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771244" y="6747869"/>
            <a:ext cx="5505900" cy="322345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20367" y="118566"/>
            <a:ext cx="1080030" cy="108003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749206" y="315677"/>
            <a:ext cx="5505900" cy="3223454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229392" y="-61270"/>
            <a:ext cx="12848808" cy="863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E14761"/>
                </a:solidFill>
                <a:latin typeface="Open Sans Extra Bold Italics"/>
              </a:rPr>
              <a:t>Features of Java (The Java Buzzwords)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0" y="755600"/>
            <a:ext cx="18288000" cy="332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E14761"/>
                </a:solidFill>
                <a:latin typeface="Open Sans Bold Italics"/>
              </a:rPr>
              <a:t>Object Oriented</a:t>
            </a:r>
            <a:r>
              <a:rPr lang="en-US" sz="3999" dirty="0">
                <a:solidFill>
                  <a:srgbClr val="E14761"/>
                </a:solidFill>
                <a:latin typeface="Open Sans Bold"/>
              </a:rPr>
              <a:t>:</a:t>
            </a:r>
            <a:r>
              <a:rPr lang="en-US" sz="3999" dirty="0">
                <a:solidFill>
                  <a:srgbClr val="E14761"/>
                </a:solidFill>
                <a:latin typeface="Open Sans"/>
              </a:rPr>
              <a:t> Java is an object-oriented programming language.</a:t>
            </a:r>
          </a:p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Open Sans Bold"/>
              </a:rPr>
              <a:t>Everything in Java is an object</a:t>
            </a:r>
            <a:r>
              <a:rPr lang="en-US" sz="2499" dirty="0">
                <a:solidFill>
                  <a:srgbClr val="FFFFFF"/>
                </a:solidFill>
                <a:latin typeface="Open Sans"/>
              </a:rPr>
              <a:t>.</a:t>
            </a:r>
          </a:p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Open Sans"/>
              </a:rPr>
              <a:t>Object-oriented means we organize our software as a combination of different types of objects that incorporates both</a:t>
            </a:r>
            <a:r>
              <a:rPr lang="en-US" sz="2499" dirty="0">
                <a:solidFill>
                  <a:srgbClr val="FFFFFF"/>
                </a:solidFill>
                <a:latin typeface="Open Sans Bold"/>
              </a:rPr>
              <a:t> data and behavior. </a:t>
            </a:r>
          </a:p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Open Sans"/>
              </a:rPr>
              <a:t>OOPs is a methodology that simplifies software development and maintenance by providing some rules.</a:t>
            </a:r>
          </a:p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Open Sans"/>
              </a:rPr>
              <a:t>Basic concepts of OOPs are:</a:t>
            </a:r>
          </a:p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E14761"/>
                </a:solidFill>
                <a:latin typeface="Open Sans Bold Italics"/>
              </a:rPr>
              <a:t>Object , Class , Inheritance , Polymorphism , Abstraction , Encapsulation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0" y="4016325"/>
            <a:ext cx="18288000" cy="1924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E14761"/>
                </a:solidFill>
                <a:latin typeface="Open Sans Light Bold Italics"/>
              </a:rPr>
              <a:t>Simple:</a:t>
            </a:r>
            <a:r>
              <a:rPr lang="en-US" sz="3500">
                <a:solidFill>
                  <a:srgbClr val="E14761"/>
                </a:solidFill>
                <a:latin typeface="Open Sans Light"/>
              </a:rPr>
              <a:t> Java is very easy to learn, and its syntax is simple, clean and easy to understand.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 Light"/>
              </a:rPr>
              <a:t>Java syntax is based on C/C++ (so easier for programmers to learn it after C++).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 Light"/>
              </a:rPr>
              <a:t> Java has removed many complicated and rarely-used features, for example, explicit pointers, operator overloading, etc. 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 Light"/>
              </a:rPr>
              <a:t>There is no need to remove unreferenced objects because there is an </a:t>
            </a:r>
            <a:r>
              <a:rPr lang="en-US" sz="2499">
                <a:solidFill>
                  <a:srgbClr val="FFFFFF"/>
                </a:solidFill>
                <a:latin typeface="Open Sans Light Bold"/>
              </a:rPr>
              <a:t>Automatic Garbage Collection in Java.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5892750"/>
            <a:ext cx="18288000" cy="367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dirty="0">
                <a:solidFill>
                  <a:srgbClr val="E14761"/>
                </a:solidFill>
                <a:latin typeface="Open Sans Bold Italics"/>
              </a:rPr>
              <a:t>Platform Independent:</a:t>
            </a:r>
            <a:r>
              <a:rPr lang="en-US" sz="3500" dirty="0">
                <a:solidFill>
                  <a:srgbClr val="E14761"/>
                </a:solidFill>
                <a:latin typeface="Open Sans"/>
              </a:rPr>
              <a:t> Java is a write once, run anywhere language.</a:t>
            </a:r>
          </a:p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Open Sans"/>
              </a:rPr>
              <a:t>Java code is compiled by the compiler and converted into bytecode (language like C, C++, which are compiled into platform specific machines). </a:t>
            </a:r>
          </a:p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Open Sans"/>
              </a:rPr>
              <a:t>The bytecode is a platform-independent code because it can be run on multiple platforms. </a:t>
            </a:r>
          </a:p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Open Sans"/>
              </a:rPr>
              <a:t>There are two types of platforms software-based and hardware-based. Java provides a </a:t>
            </a:r>
            <a:r>
              <a:rPr lang="en-US" sz="2499" dirty="0" err="1">
                <a:solidFill>
                  <a:srgbClr val="FFFFFF"/>
                </a:solidFill>
                <a:latin typeface="Open Sans"/>
              </a:rPr>
              <a:t>software?based</a:t>
            </a:r>
            <a:r>
              <a:rPr lang="en-US" sz="2499" dirty="0">
                <a:solidFill>
                  <a:srgbClr val="FFFFFF"/>
                </a:solidFill>
                <a:latin typeface="Open Sans"/>
              </a:rPr>
              <a:t> platform that runs on the top of other hardware-based platforms. It has two components: </a:t>
            </a:r>
          </a:p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E14761"/>
                </a:solidFill>
                <a:latin typeface="Open Sans Bold"/>
              </a:rPr>
              <a:t>JRE</a:t>
            </a:r>
            <a:r>
              <a:rPr lang="en-US" sz="2499" dirty="0">
                <a:solidFill>
                  <a:srgbClr val="FFFFFF"/>
                </a:solidFill>
                <a:latin typeface="Open Sans"/>
              </a:rPr>
              <a:t> (Java Runtime Environment) </a:t>
            </a:r>
          </a:p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E14761"/>
                </a:solidFill>
                <a:latin typeface="Open Sans Bold"/>
              </a:rPr>
              <a:t>API</a:t>
            </a:r>
            <a:r>
              <a:rPr lang="en-US" sz="2499" dirty="0">
                <a:solidFill>
                  <a:srgbClr val="FFFFFF"/>
                </a:solidFill>
                <a:latin typeface="Open Sans"/>
              </a:rPr>
              <a:t> (Application Programming interface)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898" y="38049"/>
            <a:ext cx="1731701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ns"/>
              </a:rPr>
              <a:t>S D K H O L 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4811" y="607952"/>
            <a:ext cx="2993353" cy="870896"/>
            <a:chOff x="0" y="0"/>
            <a:chExt cx="2269857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l="l" t="t" r="r" b="b"/>
              <a:pathLst>
                <a:path w="2269857" h="660400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811855"/>
            <a:ext cx="453117" cy="43369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02476" y="7610881"/>
            <a:ext cx="1652447" cy="165244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010081" y="315677"/>
            <a:ext cx="2898297" cy="277404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771244" y="6747869"/>
            <a:ext cx="5505900" cy="322345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7018159" y="592056"/>
            <a:ext cx="1080030" cy="108003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0" y="-18651"/>
            <a:ext cx="18288000" cy="9713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E14761"/>
                </a:solidFill>
                <a:latin typeface="Open Sans Bold Italics"/>
              </a:rPr>
              <a:t>Secured:</a:t>
            </a:r>
            <a:r>
              <a:rPr lang="en-US" sz="3300">
                <a:solidFill>
                  <a:srgbClr val="E14761"/>
                </a:solidFill>
                <a:latin typeface="Open Sans"/>
              </a:rPr>
              <a:t> Java is best known for its security. With Java, we can develop virus-free systems. </a:t>
            </a: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E14761"/>
                </a:solidFill>
                <a:latin typeface="Open Sans Bold"/>
              </a:rPr>
              <a:t>Java is secured because: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 Bold"/>
              </a:rPr>
              <a:t> No explicit pointer </a:t>
            </a:r>
            <a:r>
              <a:rPr lang="en-US" sz="2499">
                <a:solidFill>
                  <a:srgbClr val="FFFFFF"/>
                </a:solidFill>
                <a:latin typeface="Open Sans"/>
              </a:rPr>
              <a:t>                  </a:t>
            </a:r>
            <a:r>
              <a:rPr lang="en-US" sz="2499">
                <a:solidFill>
                  <a:srgbClr val="FFFFFF"/>
                </a:solidFill>
                <a:latin typeface="Open Sans Bold"/>
              </a:rPr>
              <a:t> Classloader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 Java Programs </a:t>
            </a:r>
            <a:r>
              <a:rPr lang="en-US" sz="2499">
                <a:solidFill>
                  <a:srgbClr val="FFFFFF"/>
                </a:solidFill>
                <a:latin typeface="Open Sans Bold"/>
              </a:rPr>
              <a:t>run inside a virtual machine sandbox</a:t>
            </a:r>
            <a:r>
              <a:rPr lang="en-US" sz="2499">
                <a:solidFill>
                  <a:srgbClr val="FFFFFF"/>
                </a:solidFill>
                <a:latin typeface="Open Sans"/>
              </a:rPr>
              <a:t> (C/C++ uses runtime environment of OS)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 Bold"/>
              </a:rPr>
              <a:t>Bytecode Verifier:</a:t>
            </a:r>
            <a:r>
              <a:rPr lang="en-US" sz="2499">
                <a:solidFill>
                  <a:srgbClr val="FFFFFF"/>
                </a:solidFill>
                <a:latin typeface="Open Sans"/>
              </a:rPr>
              <a:t> It checks the code fragments for illegal code that can violate access right to objects.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 Bold"/>
              </a:rPr>
              <a:t>Security Manager:</a:t>
            </a:r>
            <a:r>
              <a:rPr lang="en-US" sz="2499">
                <a:solidFill>
                  <a:srgbClr val="FFFFFF"/>
                </a:solidFill>
                <a:latin typeface="Open Sans"/>
              </a:rPr>
              <a:t> It determines what resources a class can access such as reading and writing to the local disk. </a:t>
            </a: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E14761"/>
                </a:solidFill>
                <a:latin typeface="Open Sans Bold Italics"/>
              </a:rPr>
              <a:t>Robust:</a:t>
            </a:r>
            <a:r>
              <a:rPr lang="en-US" sz="3300">
                <a:solidFill>
                  <a:srgbClr val="E14761"/>
                </a:solidFill>
                <a:latin typeface="Open Sans"/>
              </a:rPr>
              <a:t> Robust simply means strong. Java is robust because: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 Bold"/>
              </a:rPr>
              <a:t>Automatic garbage collection in java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 Bold Italics"/>
              </a:rPr>
              <a:t>Exception handling:</a:t>
            </a:r>
            <a:r>
              <a:rPr lang="en-US" sz="2499">
                <a:solidFill>
                  <a:srgbClr val="FFFFFF"/>
                </a:solidFill>
                <a:latin typeface="Open Sans"/>
              </a:rPr>
              <a:t> In a well-written Java program, all run-time errors can—and should—be managed by your program.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There is a</a:t>
            </a:r>
            <a:r>
              <a:rPr lang="en-US" sz="2499">
                <a:solidFill>
                  <a:srgbClr val="FFFFFF"/>
                </a:solidFill>
                <a:latin typeface="Open Sans Bold"/>
              </a:rPr>
              <a:t> lack of pointers</a:t>
            </a:r>
            <a:r>
              <a:rPr lang="en-US" sz="2499">
                <a:solidFill>
                  <a:srgbClr val="FFFFFF"/>
                </a:solidFill>
                <a:latin typeface="Open Sans"/>
              </a:rPr>
              <a:t> that avoids security problems.</a:t>
            </a: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E14761"/>
                </a:solidFill>
                <a:latin typeface="Open Sans Bold Italics"/>
              </a:rPr>
              <a:t>Architecture-neutral:</a:t>
            </a:r>
            <a:r>
              <a:rPr lang="en-US" sz="3300">
                <a:solidFill>
                  <a:srgbClr val="E14761"/>
                </a:solidFill>
                <a:latin typeface="Open Sans Bold"/>
              </a:rPr>
              <a:t> </a:t>
            </a:r>
            <a:r>
              <a:rPr lang="en-US" sz="3300">
                <a:solidFill>
                  <a:srgbClr val="E14761"/>
                </a:solidFill>
                <a:latin typeface="Open Sans"/>
              </a:rPr>
              <a:t>Java is architecture neutral because: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 Bold"/>
              </a:rPr>
              <a:t>No implementation dependent features</a:t>
            </a:r>
            <a:r>
              <a:rPr lang="en-US" sz="2499">
                <a:solidFill>
                  <a:srgbClr val="FFFFFF"/>
                </a:solidFill>
                <a:latin typeface="Open Sans"/>
              </a:rPr>
              <a:t>, for example, the size of primitive types is fixed.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It occupies </a:t>
            </a:r>
            <a:r>
              <a:rPr lang="en-US" sz="2499">
                <a:solidFill>
                  <a:srgbClr val="FFFFFF"/>
                </a:solidFill>
                <a:latin typeface="Open Sans Bold"/>
              </a:rPr>
              <a:t>4 bytes of memory</a:t>
            </a:r>
            <a:r>
              <a:rPr lang="en-US" sz="2499">
                <a:solidFill>
                  <a:srgbClr val="FFFFFF"/>
                </a:solidFill>
                <a:latin typeface="Open Sans"/>
              </a:rPr>
              <a:t> for both </a:t>
            </a:r>
            <a:r>
              <a:rPr lang="en-US" sz="2499">
                <a:solidFill>
                  <a:srgbClr val="FFFFFF"/>
                </a:solidFill>
                <a:latin typeface="Open Sans Bold"/>
              </a:rPr>
              <a:t>32-bit and 64-bit architectures in Java</a:t>
            </a:r>
            <a:r>
              <a:rPr lang="en-US" sz="2499">
                <a:solidFill>
                  <a:srgbClr val="FFFFFF"/>
                </a:solidFill>
                <a:latin typeface="Open Sans"/>
              </a:rPr>
              <a:t>.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 Bold"/>
              </a:rPr>
              <a:t>Operating system upgrades</a:t>
            </a:r>
            <a:r>
              <a:rPr lang="en-US" sz="2499">
                <a:solidFill>
                  <a:srgbClr val="FFFFFF"/>
                </a:solidFill>
                <a:latin typeface="Open Sans"/>
              </a:rPr>
              <a:t>, </a:t>
            </a:r>
            <a:r>
              <a:rPr lang="en-US" sz="2499">
                <a:solidFill>
                  <a:srgbClr val="FFFFFF"/>
                </a:solidFill>
                <a:latin typeface="Open Sans Bold"/>
              </a:rPr>
              <a:t>processor upgrades</a:t>
            </a:r>
            <a:r>
              <a:rPr lang="en-US" sz="2499">
                <a:solidFill>
                  <a:srgbClr val="FFFFFF"/>
                </a:solidFill>
                <a:latin typeface="Open Sans"/>
              </a:rPr>
              <a:t>, and </a:t>
            </a:r>
            <a:r>
              <a:rPr lang="en-US" sz="2499">
                <a:solidFill>
                  <a:srgbClr val="FFFFFF"/>
                </a:solidFill>
                <a:latin typeface="Open Sans Bold"/>
              </a:rPr>
              <a:t>changes in core system resources</a:t>
            </a:r>
            <a:r>
              <a:rPr lang="en-US" sz="2499">
                <a:solidFill>
                  <a:srgbClr val="FFFFFF"/>
                </a:solidFill>
                <a:latin typeface="Open Sans"/>
              </a:rPr>
              <a:t> can all combine to make a program malfunction.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 The goal of Java designer was “</a:t>
            </a:r>
            <a:r>
              <a:rPr lang="en-US" sz="2499">
                <a:solidFill>
                  <a:srgbClr val="FFFFFF"/>
                </a:solidFill>
                <a:latin typeface="Open Sans Bold"/>
              </a:rPr>
              <a:t>Write once; run anywhere, any time, forever</a:t>
            </a:r>
            <a:r>
              <a:rPr lang="en-US" sz="2499">
                <a:solidFill>
                  <a:srgbClr val="FFFFFF"/>
                </a:solidFill>
                <a:latin typeface="Open Sans"/>
              </a:rPr>
              <a:t>.”</a:t>
            </a:r>
            <a:r>
              <a:rPr lang="en-US" sz="2499">
                <a:solidFill>
                  <a:srgbClr val="FFFFFF"/>
                </a:solidFill>
                <a:latin typeface="Open Sans Bold"/>
              </a:rPr>
              <a:t> To a great extent, this goal was accomplished. </a:t>
            </a: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E14761"/>
                </a:solidFill>
                <a:latin typeface="Open Sans Bold Italics"/>
              </a:rPr>
              <a:t>Interpreted and High-performance:</a:t>
            </a:r>
          </a:p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"/>
              </a:rPr>
              <a:t>This code can be</a:t>
            </a:r>
            <a:r>
              <a:rPr lang="en-US" sz="2100">
                <a:solidFill>
                  <a:srgbClr val="FFFFFF"/>
                </a:solidFill>
                <a:latin typeface="Open Sans Bold"/>
              </a:rPr>
              <a:t> executed on any system</a:t>
            </a:r>
            <a:r>
              <a:rPr lang="en-US" sz="2100">
                <a:solidFill>
                  <a:srgbClr val="FFFFFF"/>
                </a:solidFill>
                <a:latin typeface="Open Sans"/>
              </a:rPr>
              <a:t> that implements the Java</a:t>
            </a:r>
            <a:r>
              <a:rPr lang="en-US" sz="2100">
                <a:solidFill>
                  <a:srgbClr val="FFFFFF"/>
                </a:solidFill>
                <a:latin typeface="Open Sans Bold"/>
              </a:rPr>
              <a:t> Virtual Machine. </a:t>
            </a:r>
          </a:p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"/>
              </a:rPr>
              <a:t>The </a:t>
            </a:r>
            <a:r>
              <a:rPr lang="en-US" sz="2100">
                <a:solidFill>
                  <a:srgbClr val="FFFFFF"/>
                </a:solidFill>
                <a:latin typeface="Open Sans Bold"/>
              </a:rPr>
              <a:t>Java bytecode is translated</a:t>
            </a:r>
            <a:r>
              <a:rPr lang="en-US" sz="2100">
                <a:solidFill>
                  <a:srgbClr val="FFFFFF"/>
                </a:solidFill>
                <a:latin typeface="Open Sans"/>
              </a:rPr>
              <a:t> directly into </a:t>
            </a:r>
            <a:r>
              <a:rPr lang="en-US" sz="2100">
                <a:solidFill>
                  <a:srgbClr val="FFFFFF"/>
                </a:solidFill>
                <a:latin typeface="Open Sans Bold"/>
              </a:rPr>
              <a:t>native machine code</a:t>
            </a:r>
            <a:r>
              <a:rPr lang="en-US" sz="2100">
                <a:solidFill>
                  <a:srgbClr val="FFFFFF"/>
                </a:solidFill>
                <a:latin typeface="Open Sans"/>
              </a:rPr>
              <a:t> for</a:t>
            </a:r>
            <a:r>
              <a:rPr lang="en-US" sz="2100">
                <a:solidFill>
                  <a:srgbClr val="FFFFFF"/>
                </a:solidFill>
                <a:latin typeface="Open Sans Bold"/>
              </a:rPr>
              <a:t> very high performance</a:t>
            </a:r>
            <a:r>
              <a:rPr lang="en-US" sz="2100">
                <a:solidFill>
                  <a:srgbClr val="FFFFFF"/>
                </a:solidFill>
                <a:latin typeface="Open Sans"/>
              </a:rPr>
              <a:t> by using a </a:t>
            </a:r>
            <a:r>
              <a:rPr lang="en-US" sz="2100">
                <a:solidFill>
                  <a:srgbClr val="FFFFFF"/>
                </a:solidFill>
                <a:latin typeface="Open Sans Bold"/>
              </a:rPr>
              <a:t>just-in-time compiler.</a:t>
            </a:r>
          </a:p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 Bold"/>
              </a:rPr>
              <a:t> Java run-time systems</a:t>
            </a:r>
            <a:r>
              <a:rPr lang="en-US" sz="2100">
                <a:solidFill>
                  <a:srgbClr val="FFFFFF"/>
                </a:solidFill>
                <a:latin typeface="Open Sans"/>
              </a:rPr>
              <a:t> that provide this feature lose none of the benefits of the </a:t>
            </a:r>
            <a:r>
              <a:rPr lang="en-US" sz="2100">
                <a:solidFill>
                  <a:srgbClr val="FFFFFF"/>
                </a:solidFill>
                <a:latin typeface="Open Sans Bold"/>
              </a:rPr>
              <a:t>platform-independent code.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0" y="9971322"/>
            <a:ext cx="1752600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ns"/>
              </a:rPr>
              <a:t>S D K H O L 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4811" y="607952"/>
            <a:ext cx="2993353" cy="870896"/>
            <a:chOff x="0" y="0"/>
            <a:chExt cx="2269857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l="l" t="t" r="r" b="b"/>
              <a:pathLst>
                <a:path w="2269857" h="660400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811855"/>
            <a:ext cx="453117" cy="43369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659365" y="7658100"/>
            <a:ext cx="1652447" cy="165244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010081" y="315677"/>
            <a:ext cx="2898297" cy="277404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771244" y="6747869"/>
            <a:ext cx="5505900" cy="322345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8603985" y="9154408"/>
            <a:ext cx="1080030" cy="108003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504181" y="52562"/>
            <a:ext cx="5505900" cy="3223454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0" y="369888"/>
            <a:ext cx="18288000" cy="948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dirty="0">
                <a:solidFill>
                  <a:srgbClr val="E14761"/>
                </a:solidFill>
                <a:latin typeface="Open Sans Bold Italics"/>
              </a:rPr>
              <a:t>Multithreaded: </a:t>
            </a:r>
            <a:r>
              <a:rPr lang="en-US" sz="3500" dirty="0">
                <a:solidFill>
                  <a:srgbClr val="E14761"/>
                </a:solidFill>
                <a:latin typeface="Open Sans"/>
              </a:rPr>
              <a:t>We can write Java programs that deal with many tasks at once by defining multiple threads. </a:t>
            </a:r>
          </a:p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Open Sans"/>
              </a:rPr>
              <a:t>A</a:t>
            </a:r>
            <a:r>
              <a:rPr lang="en-US" sz="3000" dirty="0">
                <a:solidFill>
                  <a:srgbClr val="FFFFFF"/>
                </a:solidFill>
                <a:latin typeface="Open Sans Bold"/>
              </a:rPr>
              <a:t> thread</a:t>
            </a:r>
            <a:r>
              <a:rPr lang="en-US" sz="3000" dirty="0">
                <a:solidFill>
                  <a:srgbClr val="FFFFFF"/>
                </a:solidFill>
                <a:latin typeface="Open Sans"/>
              </a:rPr>
              <a:t> is like a separate program, </a:t>
            </a:r>
            <a:r>
              <a:rPr lang="en-US" sz="3000" dirty="0">
                <a:solidFill>
                  <a:srgbClr val="FFFFFF"/>
                </a:solidFill>
                <a:latin typeface="Open Sans Bold"/>
              </a:rPr>
              <a:t>executing concurrently. </a:t>
            </a:r>
          </a:p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Open Sans"/>
              </a:rPr>
              <a:t>The main advantage of multi-threading is that it</a:t>
            </a:r>
            <a:r>
              <a:rPr lang="en-US" sz="3000" dirty="0">
                <a:solidFill>
                  <a:srgbClr val="FFFFFF"/>
                </a:solidFill>
                <a:latin typeface="Open Sans Bold"/>
              </a:rPr>
              <a:t> doesn't occupy memory</a:t>
            </a:r>
            <a:r>
              <a:rPr lang="en-US" sz="3000" dirty="0">
                <a:solidFill>
                  <a:srgbClr val="FFFFFF"/>
                </a:solidFill>
                <a:latin typeface="Open Sans"/>
              </a:rPr>
              <a:t> for each </a:t>
            </a:r>
            <a:r>
              <a:rPr lang="en-US" sz="3000" dirty="0">
                <a:solidFill>
                  <a:srgbClr val="FFFFFF"/>
                </a:solidFill>
                <a:latin typeface="Open Sans Bold"/>
              </a:rPr>
              <a:t>thread.</a:t>
            </a:r>
            <a:r>
              <a:rPr lang="en-US" sz="3000" dirty="0">
                <a:solidFill>
                  <a:srgbClr val="FFFFFF"/>
                </a:solidFill>
                <a:latin typeface="Open Sans"/>
              </a:rPr>
              <a:t> It shares a </a:t>
            </a:r>
            <a:r>
              <a:rPr lang="en-US" sz="3000" dirty="0">
                <a:solidFill>
                  <a:srgbClr val="FFFFFF"/>
                </a:solidFill>
                <a:latin typeface="Open Sans Bold"/>
              </a:rPr>
              <a:t>common memory area.</a:t>
            </a:r>
          </a:p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Open Sans Bold"/>
              </a:rPr>
              <a:t>Threads are important for multi-media, Web applications, etc</a:t>
            </a:r>
            <a:r>
              <a:rPr lang="en-US" sz="3000" dirty="0">
                <a:solidFill>
                  <a:srgbClr val="FFFFFF"/>
                </a:solidFill>
                <a:latin typeface="Open Sans"/>
              </a:rPr>
              <a:t>.</a:t>
            </a:r>
          </a:p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Open Sans"/>
              </a:rPr>
              <a:t>Java was designed to meet the real-world requirement of </a:t>
            </a:r>
            <a:r>
              <a:rPr lang="en-US" sz="3000" dirty="0">
                <a:solidFill>
                  <a:srgbClr val="FFFFFF"/>
                </a:solidFill>
                <a:latin typeface="Open Sans Bold"/>
              </a:rPr>
              <a:t>creating interactive, networked programs.</a:t>
            </a:r>
            <a:r>
              <a:rPr lang="en-US" sz="3000" dirty="0">
                <a:solidFill>
                  <a:srgbClr val="E14761"/>
                </a:solidFill>
                <a:latin typeface="Open Sans"/>
              </a:rPr>
              <a:t> </a:t>
            </a:r>
          </a:p>
          <a:p>
            <a:pPr algn="ctr">
              <a:lnSpc>
                <a:spcPts val="4900"/>
              </a:lnSpc>
            </a:pPr>
            <a:r>
              <a:rPr lang="en-US" sz="3500" dirty="0">
                <a:solidFill>
                  <a:srgbClr val="E14761"/>
                </a:solidFill>
                <a:latin typeface="Open Sans Bold Italics"/>
              </a:rPr>
              <a:t>Distributed:</a:t>
            </a:r>
            <a:r>
              <a:rPr lang="en-US" sz="3500" dirty="0">
                <a:solidFill>
                  <a:srgbClr val="E14761"/>
                </a:solidFill>
                <a:latin typeface="Open Sans"/>
              </a:rPr>
              <a:t> Java is distributed because it facilitates users to create distributed applications in Java.</a:t>
            </a:r>
          </a:p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Open Sans Bold"/>
              </a:rPr>
              <a:t>RMI</a:t>
            </a:r>
            <a:r>
              <a:rPr lang="en-US" sz="3000" dirty="0">
                <a:solidFill>
                  <a:srgbClr val="FFFFFF"/>
                </a:solidFill>
                <a:latin typeface="Open Sans"/>
              </a:rPr>
              <a:t> and </a:t>
            </a:r>
            <a:r>
              <a:rPr lang="en-US" sz="3000" dirty="0">
                <a:solidFill>
                  <a:srgbClr val="FFFFFF"/>
                </a:solidFill>
                <a:latin typeface="Open Sans Bold"/>
              </a:rPr>
              <a:t>EJB</a:t>
            </a:r>
            <a:r>
              <a:rPr lang="en-US" sz="3000" dirty="0">
                <a:solidFill>
                  <a:srgbClr val="FFFFFF"/>
                </a:solidFill>
                <a:latin typeface="Open Sans"/>
              </a:rPr>
              <a:t> are used for</a:t>
            </a:r>
            <a:r>
              <a:rPr lang="en-US" sz="3000" dirty="0">
                <a:solidFill>
                  <a:srgbClr val="FFFFFF"/>
                </a:solidFill>
                <a:latin typeface="Open Sans Bold"/>
              </a:rPr>
              <a:t> creating distributed applications.</a:t>
            </a:r>
            <a:r>
              <a:rPr lang="en-US" sz="3000" dirty="0">
                <a:solidFill>
                  <a:srgbClr val="FFFFFF"/>
                </a:solidFill>
                <a:latin typeface="Open Sans"/>
              </a:rPr>
              <a:t> </a:t>
            </a:r>
          </a:p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Open Sans"/>
              </a:rPr>
              <a:t>This feature of Java makes us </a:t>
            </a:r>
            <a:r>
              <a:rPr lang="en-US" sz="3000" dirty="0">
                <a:solidFill>
                  <a:srgbClr val="FFFFFF"/>
                </a:solidFill>
                <a:latin typeface="Open Sans Bold"/>
              </a:rPr>
              <a:t>able to access files by calling the methods from any machine on the internet.</a:t>
            </a:r>
            <a:r>
              <a:rPr lang="en-US" sz="3000" dirty="0">
                <a:solidFill>
                  <a:srgbClr val="FFFFFF"/>
                </a:solidFill>
                <a:latin typeface="Open Sans"/>
              </a:rPr>
              <a:t> </a:t>
            </a:r>
          </a:p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Open Sans"/>
              </a:rPr>
              <a:t>Java is designed for the distributed environment of the Internet because </a:t>
            </a:r>
            <a:r>
              <a:rPr lang="en-US" sz="3000" dirty="0">
                <a:solidFill>
                  <a:srgbClr val="FFFFFF"/>
                </a:solidFill>
                <a:latin typeface="Open Sans Bold"/>
              </a:rPr>
              <a:t>it handles TCP/IP protocols.</a:t>
            </a:r>
          </a:p>
          <a:p>
            <a:pPr algn="ctr">
              <a:lnSpc>
                <a:spcPts val="4900"/>
              </a:lnSpc>
            </a:pPr>
            <a:r>
              <a:rPr lang="en-US" sz="3500" dirty="0">
                <a:solidFill>
                  <a:srgbClr val="E14761"/>
                </a:solidFill>
                <a:latin typeface="Open Sans Bold Italics"/>
              </a:rPr>
              <a:t>Dynamic:</a:t>
            </a:r>
            <a:r>
              <a:rPr lang="en-US" sz="3500" dirty="0">
                <a:solidFill>
                  <a:srgbClr val="E14761"/>
                </a:solidFill>
                <a:latin typeface="Open Sans Bold"/>
              </a:rPr>
              <a:t> </a:t>
            </a:r>
            <a:r>
              <a:rPr lang="en-US" sz="3500" dirty="0">
                <a:solidFill>
                  <a:srgbClr val="E14761"/>
                </a:solidFill>
                <a:latin typeface="Open Sans"/>
              </a:rPr>
              <a:t>Java is a dynamic language.</a:t>
            </a:r>
          </a:p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Open Sans"/>
              </a:rPr>
              <a:t>It supports</a:t>
            </a:r>
            <a:r>
              <a:rPr lang="en-US" sz="3000" dirty="0">
                <a:solidFill>
                  <a:srgbClr val="FFFFFF"/>
                </a:solidFill>
                <a:latin typeface="Open Sans Bold"/>
              </a:rPr>
              <a:t> dynamic loading of classes.</a:t>
            </a:r>
            <a:r>
              <a:rPr lang="en-US" sz="3000" dirty="0">
                <a:solidFill>
                  <a:srgbClr val="FFFFFF"/>
                </a:solidFill>
                <a:latin typeface="Open Sans"/>
              </a:rPr>
              <a:t> It means classes are</a:t>
            </a:r>
            <a:r>
              <a:rPr lang="en-US" sz="3000" dirty="0">
                <a:solidFill>
                  <a:srgbClr val="FFFFFF"/>
                </a:solidFill>
                <a:latin typeface="Open Sans Bold"/>
              </a:rPr>
              <a:t> loaded on demand. </a:t>
            </a:r>
          </a:p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Open Sans"/>
              </a:rPr>
              <a:t>It also </a:t>
            </a:r>
            <a:r>
              <a:rPr lang="en-US" sz="3000" dirty="0">
                <a:solidFill>
                  <a:srgbClr val="FFFFFF"/>
                </a:solidFill>
                <a:latin typeface="Open Sans Bold"/>
              </a:rPr>
              <a:t>supports functions from its native languages, i.e., C and C++.</a:t>
            </a:r>
          </a:p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Open Sans"/>
              </a:rPr>
              <a:t> Java </a:t>
            </a:r>
            <a:r>
              <a:rPr lang="en-US" sz="3000" dirty="0">
                <a:solidFill>
                  <a:srgbClr val="FFFFFF"/>
                </a:solidFill>
                <a:latin typeface="Open Sans Bold"/>
              </a:rPr>
              <a:t>supports dynamic compilation and automatic memory management (garbage collection).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0" y="-47625"/>
            <a:ext cx="160758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 Light Bold"/>
              </a:rPr>
              <a:t>S D K H O L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2458</Words>
  <Application>Microsoft Office PowerPoint</Application>
  <PresentationFormat>Custom</PresentationFormat>
  <Paragraphs>193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Open Sans Medium Italics</vt:lpstr>
      <vt:lpstr>Open Sans Bold Italics</vt:lpstr>
      <vt:lpstr>Calibri</vt:lpstr>
      <vt:lpstr>Open Sans Light Bold Italics</vt:lpstr>
      <vt:lpstr>Open Sans Light Bold</vt:lpstr>
      <vt:lpstr>Poppins</vt:lpstr>
      <vt:lpstr>Open Sans Italics</vt:lpstr>
      <vt:lpstr>Open Sans Light</vt:lpstr>
      <vt:lpstr>Open Sans Semi-Bold Italics</vt:lpstr>
      <vt:lpstr>Arial</vt:lpstr>
      <vt:lpstr>Open Sans</vt:lpstr>
      <vt:lpstr>Open Sans Light Italics</vt:lpstr>
      <vt:lpstr>Open Sans Extra Bold</vt:lpstr>
      <vt:lpstr>Open Sans Bold</vt:lpstr>
      <vt:lpstr>Open Sans Extra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Java</dc:title>
  <dc:creator>Su Mit</dc:creator>
  <cp:lastModifiedBy>Su Mit</cp:lastModifiedBy>
  <cp:revision>5</cp:revision>
  <dcterms:created xsi:type="dcterms:W3CDTF">2006-08-16T00:00:00Z</dcterms:created>
  <dcterms:modified xsi:type="dcterms:W3CDTF">2022-04-28T22:51:28Z</dcterms:modified>
  <dc:identifier>DAE_MEUsvRQ</dc:identifier>
</cp:coreProperties>
</file>