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Lst>
  <p:notesMasterIdLst>
    <p:notesMasterId r:id="rId15"/>
  </p:notesMasterIdLst>
  <p:handoutMasterIdLst>
    <p:handoutMasterId r:id="rId16"/>
  </p:handoutMasterIdLst>
  <p:sldIdLst>
    <p:sldId id="324" r:id="rId5"/>
    <p:sldId id="302" r:id="rId6"/>
    <p:sldId id="315" r:id="rId7"/>
    <p:sldId id="294" r:id="rId8"/>
    <p:sldId id="326" r:id="rId9"/>
    <p:sldId id="314" r:id="rId10"/>
    <p:sldId id="311" r:id="rId11"/>
    <p:sldId id="327" r:id="rId12"/>
    <p:sldId id="328" r:id="rId13"/>
    <p:sldId id="31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033" autoAdjust="0"/>
  </p:normalViewPr>
  <p:slideViewPr>
    <p:cSldViewPr snapToGrid="0">
      <p:cViewPr varScale="1">
        <p:scale>
          <a:sx n="94" d="100"/>
          <a:sy n="94" d="100"/>
        </p:scale>
        <p:origin x="106" y="11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4/14/2024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56152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83406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4925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229659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42528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4/14/2024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38283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4/14/2024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45351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693680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155484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3042896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1946851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532436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97902433"/>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67825508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077665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33293271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6307883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343918125"/>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414950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87294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74430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4/14/2024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80333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4/14/2024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82453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4/14/2024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4840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968229546"/>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5.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4/14/2024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
        <p:nvSpPr>
          <p:cNvPr id="11" name="Date Placeholder 3">
            <a:extLst>
              <a:ext uri="{FF2B5EF4-FFF2-40B4-BE49-F238E27FC236}">
                <a16:creationId xmlns:a16="http://schemas.microsoft.com/office/drawing/2014/main" id="{B99FCB79-F384-116C-35BD-AC9D47AC689F}"/>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4/14/2024</a:t>
            </a:fld>
            <a:endParaRPr lang="en-US" sz="1100" dirty="0">
              <a:solidFill>
                <a:schemeClr val="accent2"/>
              </a:solidFill>
            </a:endParaRPr>
          </a:p>
        </p:txBody>
      </p:sp>
      <p:sp>
        <p:nvSpPr>
          <p:cNvPr id="12" name="Footer Placeholder 4">
            <a:extLst>
              <a:ext uri="{FF2B5EF4-FFF2-40B4-BE49-F238E27FC236}">
                <a16:creationId xmlns:a16="http://schemas.microsoft.com/office/drawing/2014/main" id="{759AB904-4E24-9919-79B0-0EF8678CC628}"/>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3" name="Slide Number Placeholder 5">
            <a:extLst>
              <a:ext uri="{FF2B5EF4-FFF2-40B4-BE49-F238E27FC236}">
                <a16:creationId xmlns:a16="http://schemas.microsoft.com/office/drawing/2014/main" id="{8F68D180-8BF3-D7C6-33B7-3B5DBB4B9CFD}"/>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41905937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690" r:id="rId26"/>
    <p:sldLayoutId id="2147483677" r:id="rId27"/>
    <p:sldLayoutId id="2147483685" r:id="rId28"/>
    <p:sldLayoutId id="2147483686" r:id="rId29"/>
    <p:sldLayoutId id="2147483687" r:id="rId3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4.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FF367C59-EC8B-FC57-8ECC-E458F5A70279}"/>
              </a:ext>
            </a:extLst>
          </p:cNvPr>
          <p:cNvSpPr>
            <a:spLocks noGrp="1"/>
          </p:cNvSpPr>
          <p:nvPr>
            <p:ph type="pic" sz="quarter" idx="10"/>
          </p:nvPr>
        </p:nvSpPr>
        <p:spPr/>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617408" y="2621972"/>
            <a:ext cx="5084466" cy="1845977"/>
          </a:xfrm>
        </p:spPr>
        <p:txBody>
          <a:bodyPr/>
          <a:lstStyle/>
          <a:p>
            <a:pPr algn="ctr"/>
            <a:r>
              <a:rPr lang="en-US" sz="2800" dirty="0"/>
              <a:t>HAND GESTURE CONTROLLED VIRTUAL MOUSE USING ARTIFICAL INTELLIGENCE</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TITTLE: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214993" y="898072"/>
            <a:ext cx="11977007" cy="2205612"/>
          </a:xfrm>
        </p:spPr>
        <p:txBody>
          <a:bodyPr>
            <a:noAutofit/>
          </a:bodyPr>
          <a:lstStyle/>
          <a:p>
            <a:pPr algn="just"/>
            <a:r>
              <a:rPr lang="en-US" sz="1600" dirty="0">
                <a:latin typeface="Rockwell" panose="02060603020205020403" pitchFamily="18" charset="0"/>
              </a:rPr>
              <a:t>A revolutionary technology using hand gestures and real-time camera, allowing natural and intuitive control of the cursor without a traditional mouse. With voice assistant integration, users can open apps, navigate menus, and search the web through voice commands, making it an accessible solution for all. </a:t>
            </a:r>
          </a:p>
          <a:p>
            <a:pPr marL="285750" indent="-285750" algn="just">
              <a:buFont typeface="Wingdings" panose="05000000000000000000" pitchFamily="2" charset="2"/>
              <a:buChar char="v"/>
            </a:pPr>
            <a:r>
              <a:rPr lang="en-US" sz="1600" dirty="0">
                <a:latin typeface="Rockwell" panose="02060603020205020403" pitchFamily="18" charset="0"/>
              </a:rPr>
              <a:t>Benefits:</a:t>
            </a:r>
          </a:p>
          <a:p>
            <a:pPr marL="285750" indent="-285750" algn="just">
              <a:buFont typeface="Arial" panose="020B0604020202020204" pitchFamily="34" charset="0"/>
              <a:buChar char="•"/>
            </a:pPr>
            <a:r>
              <a:rPr lang="en-US" sz="1600" dirty="0">
                <a:latin typeface="Rockwell" panose="02060603020205020403" pitchFamily="18" charset="0"/>
              </a:rPr>
              <a:t>Intuitive and natural cursor control</a:t>
            </a:r>
          </a:p>
          <a:p>
            <a:pPr marL="285750" indent="-285750" algn="just">
              <a:buFont typeface="Arial" panose="020B0604020202020204" pitchFamily="34" charset="0"/>
              <a:buChar char="•"/>
            </a:pPr>
            <a:r>
              <a:rPr lang="en-US" sz="1600" dirty="0">
                <a:latin typeface="Rockwell" panose="02060603020205020403" pitchFamily="18" charset="0"/>
              </a:rPr>
              <a:t>Increased accessibility</a:t>
            </a:r>
          </a:p>
          <a:p>
            <a:pPr marL="285750" indent="-285750" algn="just">
              <a:buFont typeface="Arial" panose="020B0604020202020204" pitchFamily="34" charset="0"/>
              <a:buChar char="•"/>
            </a:pPr>
            <a:r>
              <a:rPr lang="en-US" sz="1600" dirty="0">
                <a:latin typeface="Rockwell" panose="02060603020205020403" pitchFamily="18" charset="0"/>
              </a:rPr>
              <a:t>Voice assistant integration for added functionality</a:t>
            </a:r>
          </a:p>
          <a:p>
            <a:pPr algn="just"/>
            <a:endParaRPr lang="en-US" sz="1600" dirty="0">
              <a:latin typeface="Rockwell" panose="02060603020205020403" pitchFamily="18" charset="0"/>
            </a:endParaRPr>
          </a:p>
          <a:p>
            <a:pPr marL="285750" indent="-285750" algn="just">
              <a:buFont typeface="Wingdings" panose="05000000000000000000" pitchFamily="2" charset="2"/>
              <a:buChar char="v"/>
            </a:pPr>
            <a:r>
              <a:rPr lang="en-US" sz="1600" dirty="0">
                <a:latin typeface="Rockwell" panose="02060603020205020403" pitchFamily="18" charset="0"/>
              </a:rPr>
              <a:t>Use Cases:</a:t>
            </a:r>
          </a:p>
          <a:p>
            <a:pPr marL="285750" indent="-285750" algn="just">
              <a:buFont typeface="Arial" panose="020B0604020202020204" pitchFamily="34" charset="0"/>
              <a:buChar char="•"/>
            </a:pPr>
            <a:r>
              <a:rPr lang="en-US" sz="1600" dirty="0">
                <a:latin typeface="Rockwell" panose="02060603020205020403" pitchFamily="18" charset="0"/>
              </a:rPr>
              <a:t>Presentations</a:t>
            </a:r>
          </a:p>
          <a:p>
            <a:pPr marL="285750" indent="-285750" algn="just">
              <a:buFont typeface="Arial" panose="020B0604020202020204" pitchFamily="34" charset="0"/>
              <a:buChar char="•"/>
            </a:pPr>
            <a:r>
              <a:rPr lang="en-US" sz="1600" dirty="0">
                <a:latin typeface="Rockwell" panose="02060603020205020403" pitchFamily="18" charset="0"/>
              </a:rPr>
              <a:t>Gaming</a:t>
            </a:r>
          </a:p>
          <a:p>
            <a:pPr marL="285750" indent="-285750" algn="just">
              <a:buFont typeface="Arial" panose="020B0604020202020204" pitchFamily="34" charset="0"/>
              <a:buChar char="•"/>
            </a:pPr>
            <a:r>
              <a:rPr lang="en-US" sz="1600" dirty="0">
                <a:latin typeface="Rockwell" panose="02060603020205020403" pitchFamily="18" charset="0"/>
              </a:rPr>
              <a:t>Accessibility for people with disabilities</a:t>
            </a:r>
          </a:p>
          <a:p>
            <a:pPr marL="285750" indent="-285750" algn="just">
              <a:buFont typeface="Arial" panose="020B0604020202020204" pitchFamily="34" charset="0"/>
              <a:buChar char="•"/>
            </a:pPr>
            <a:r>
              <a:rPr lang="en-US" sz="1600" dirty="0">
                <a:latin typeface="Rockwell" panose="02060603020205020403" pitchFamily="18" charset="0"/>
              </a:rPr>
              <a:t>Future</a:t>
            </a:r>
          </a:p>
          <a:p>
            <a:pPr algn="just"/>
            <a:endParaRPr lang="en-US" sz="1600" dirty="0">
              <a:latin typeface="Rockwell" panose="02060603020205020403" pitchFamily="18" charset="0"/>
            </a:endParaRPr>
          </a:p>
          <a:p>
            <a:pPr marL="285750" indent="-285750" algn="just">
              <a:buFont typeface="Wingdings" panose="05000000000000000000" pitchFamily="2" charset="2"/>
              <a:buChar char="v"/>
            </a:pPr>
            <a:r>
              <a:rPr lang="en-US" sz="1600" dirty="0">
                <a:latin typeface="Rockwell" panose="02060603020205020403" pitchFamily="18" charset="0"/>
              </a:rPr>
              <a:t>Continuous evolution and innovation</a:t>
            </a:r>
          </a:p>
          <a:p>
            <a:pPr marL="285750" indent="-285750" algn="just">
              <a:buFont typeface="Arial" panose="020B0604020202020204" pitchFamily="34" charset="0"/>
              <a:buChar char="•"/>
            </a:pPr>
            <a:r>
              <a:rPr lang="en-US" sz="1600" dirty="0">
                <a:latin typeface="Rockwell" panose="02060603020205020403" pitchFamily="18" charset="0"/>
              </a:rPr>
              <a:t>Improved user experience</a:t>
            </a:r>
          </a:p>
          <a:p>
            <a:pPr marL="285750" indent="-285750" algn="just">
              <a:buFont typeface="Arial" panose="020B0604020202020204" pitchFamily="34" charset="0"/>
              <a:buChar char="•"/>
            </a:pPr>
            <a:r>
              <a:rPr lang="en-US" sz="1600" dirty="0">
                <a:latin typeface="Rockwell" panose="02060603020205020403" pitchFamily="18" charset="0"/>
              </a:rPr>
              <a:t>Expanded accessibility for all.</a:t>
            </a:r>
          </a:p>
        </p:txBody>
      </p:sp>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3739589" y="68293"/>
            <a:ext cx="7036637" cy="681943"/>
          </a:xfrm>
        </p:spPr>
        <p:txBody>
          <a:bodyPr/>
          <a:lstStyle/>
          <a:p>
            <a:r>
              <a:rPr lang="en-US" dirty="0"/>
              <a:t>Conclusion</a:t>
            </a:r>
          </a:p>
          <a:p>
            <a:endParaRPr lang="en-US" dirty="0"/>
          </a:p>
        </p:txBody>
      </p:sp>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673C227-ED31-1227-8D15-6CE6C5AEC6C8}"/>
              </a:ext>
            </a:extLst>
          </p:cNvPr>
          <p:cNvPicPr>
            <a:picLocks noGrp="1" noChangeAspect="1"/>
          </p:cNvPicPr>
          <p:nvPr>
            <p:ph type="pic" sz="quarter" idx="10"/>
          </p:nvPr>
        </p:nvPicPr>
        <p:blipFill rotWithShape="1">
          <a:blip r:embed="rId3"/>
          <a:srcRect l="20549" r="20549"/>
          <a:stretch/>
        </p:blipFill>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716059" y="2044700"/>
            <a:ext cx="4275138" cy="3560763"/>
          </a:xfrm>
        </p:spPr>
        <p:txBody>
          <a:bodyPr/>
          <a:lstStyle/>
          <a:p>
            <a:r>
              <a:rPr lang="en-US" b="1" dirty="0">
                <a:solidFill>
                  <a:schemeClr val="tx1"/>
                </a:solidFill>
                <a:latin typeface="Rockwell" panose="02060603020205020403" pitchFamily="18" charset="0"/>
              </a:rPr>
              <a:t>Introduction</a:t>
            </a:r>
          </a:p>
          <a:p>
            <a:r>
              <a:rPr lang="en-US" b="1" dirty="0">
                <a:solidFill>
                  <a:schemeClr val="tx1"/>
                </a:solidFill>
                <a:latin typeface="Rockwell" panose="02060603020205020403" pitchFamily="18" charset="0"/>
              </a:rPr>
              <a:t>Overview</a:t>
            </a:r>
          </a:p>
          <a:p>
            <a:r>
              <a:rPr lang="en-US" b="1" dirty="0">
                <a:solidFill>
                  <a:schemeClr val="tx1"/>
                </a:solidFill>
                <a:latin typeface="Rockwell" panose="02060603020205020403" pitchFamily="18" charset="0"/>
              </a:rPr>
              <a:t>Components</a:t>
            </a:r>
          </a:p>
          <a:p>
            <a:r>
              <a:rPr lang="en-US" b="1" dirty="0">
                <a:solidFill>
                  <a:schemeClr val="tx1"/>
                </a:solidFill>
                <a:latin typeface="Rockwell" panose="02060603020205020403" pitchFamily="18" charset="0"/>
              </a:rPr>
              <a:t>Prominence and motive</a:t>
            </a:r>
          </a:p>
          <a:p>
            <a:r>
              <a:rPr lang="en-US" b="1" dirty="0">
                <a:solidFill>
                  <a:schemeClr val="tx1"/>
                </a:solidFill>
                <a:latin typeface="Rockwell" panose="02060603020205020403" pitchFamily="18" charset="0"/>
              </a:rPr>
              <a:t>Conclusion</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latin typeface="Rockwell" panose="02060603020205020403" pitchFamily="18" charset="0"/>
              </a:rPr>
              <a:t>Content</a:t>
            </a: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220437" y="2126057"/>
            <a:ext cx="6792684" cy="3926730"/>
          </a:xfrm>
        </p:spPr>
        <p:txBody>
          <a:bodyPr>
            <a:normAutofit/>
          </a:bodyPr>
          <a:lstStyle/>
          <a:p>
            <a:pPr marL="0" indent="0" algn="just">
              <a:buNone/>
            </a:pPr>
            <a:r>
              <a:rPr lang="en-US" sz="1800" dirty="0">
                <a:solidFill>
                  <a:schemeClr val="tx1"/>
                </a:solidFill>
                <a:latin typeface="Rockwell" panose="02060603020205020403" pitchFamily="18" charset="0"/>
              </a:rPr>
              <a:t>	The use of hand gesture recognition in controlling virtual devices has become popular due to the advancement of AI technology. In this paper, a hand gesture-controlled virtual mouse system is proposed, which utilizes AI algorithms to recognize hand gestures and translate them into mouse movements. This system aims to provide an alternative interface for people who have difficulty using a traditional mouse or keyboard. The proposed system is designed to be scalable and adaptable to different types of environments and devices. Its use of hand gesture recognition can provide a more intuitive and natural way of interacting with virtual devices, making it a promising area of research and development.</a:t>
            </a:r>
          </a:p>
        </p:txBody>
      </p:sp>
      <p:pic>
        <p:nvPicPr>
          <p:cNvPr id="47" name="Picture Placeholder 46">
            <a:extLst>
              <a:ext uri="{FF2B5EF4-FFF2-40B4-BE49-F238E27FC236}">
                <a16:creationId xmlns:a16="http://schemas.microsoft.com/office/drawing/2014/main" id="{573B9064-572B-4621-06F9-4EDB627F1205}"/>
              </a:ext>
            </a:extLst>
          </p:cNvPr>
          <p:cNvPicPr>
            <a:picLocks noGrp="1" noChangeAspect="1"/>
          </p:cNvPicPr>
          <p:nvPr>
            <p:ph type="pic" sz="quarter" idx="13"/>
          </p:nvPr>
        </p:nvPicPr>
        <p:blipFill rotWithShape="1">
          <a:blip r:embed="rId2"/>
          <a:srcRect l="20014" t="-6316" r="33654" b="6316"/>
          <a:stretch/>
        </p:blipFill>
        <p:spPr>
          <a:xfrm>
            <a:off x="7090228" y="732482"/>
            <a:ext cx="4441372" cy="5393036"/>
          </a:xfrm>
        </p:spPr>
      </p:pic>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normAutofit/>
          </a:bodyPr>
          <a:lstStyle/>
          <a:p>
            <a:r>
              <a:rPr lang="en-US" dirty="0">
                <a:latin typeface="Rockwell" panose="02060603020205020403" pitchFamily="18" charset="0"/>
              </a:rPr>
              <a:t>Introduction</a:t>
            </a: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381000" y="177800"/>
            <a:ext cx="10515600" cy="700115"/>
          </a:xfrm>
        </p:spPr>
        <p:txBody>
          <a:bodyPr/>
          <a:lstStyle/>
          <a:p>
            <a:r>
              <a:rPr lang="en-US" dirty="0">
                <a:latin typeface="Rockwell" panose="02060603020205020403" pitchFamily="18" charset="0"/>
              </a:rPr>
              <a:t>Overview</a:t>
            </a:r>
          </a:p>
        </p:txBody>
      </p:sp>
      <p:sp>
        <p:nvSpPr>
          <p:cNvPr id="20" name="TextBox 19">
            <a:extLst>
              <a:ext uri="{FF2B5EF4-FFF2-40B4-BE49-F238E27FC236}">
                <a16:creationId xmlns:a16="http://schemas.microsoft.com/office/drawing/2014/main" id="{BF3F90BB-A8B0-E0C0-AE07-4E7375395D42}"/>
              </a:ext>
            </a:extLst>
          </p:cNvPr>
          <p:cNvSpPr txBox="1"/>
          <p:nvPr/>
        </p:nvSpPr>
        <p:spPr>
          <a:xfrm>
            <a:off x="495300" y="948690"/>
            <a:ext cx="10793185" cy="5909310"/>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Rockwell" panose="02060603020205020403" pitchFamily="18" charset="0"/>
              </a:rPr>
              <a:t>Cutting-edge technology</a:t>
            </a:r>
            <a:r>
              <a:rPr lang="en-US" dirty="0">
                <a:latin typeface="Rockwell" panose="02060603020205020403" pitchFamily="18" charset="0"/>
              </a:rPr>
              <a:t>: Hand gesture-controlled virtual mouse using AI is a state-of-the-art technology that enables users to interact with computers or digital devices without physical touch, solely through hand gestures.</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latin typeface="Rockwell" panose="02060603020205020403" pitchFamily="18" charset="0"/>
              </a:rPr>
              <a:t>Combines multiple techniques</a:t>
            </a:r>
            <a:r>
              <a:rPr lang="en-US" dirty="0">
                <a:latin typeface="Rockwell" panose="02060603020205020403" pitchFamily="18" charset="0"/>
              </a:rPr>
              <a:t>: This innovative system combines computer vision, machine learning, and gesture recognition techniques to interpret and respond to hand movements accurately.</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latin typeface="Rockwell" panose="02060603020205020403" pitchFamily="18" charset="0"/>
              </a:rPr>
              <a:t>Computer vision</a:t>
            </a:r>
            <a:r>
              <a:rPr lang="en-US" dirty="0">
                <a:latin typeface="Rockwell" panose="02060603020205020403" pitchFamily="18" charset="0"/>
              </a:rPr>
              <a:t>: The system uses a camera to capture images of the user's hand, which are then processed by computer vision algorithms to recognize the gestures being made.</a:t>
            </a:r>
          </a:p>
          <a:p>
            <a:pPr marL="285750" indent="-285750" algn="just">
              <a:buFont typeface="Arial" panose="020B0604020202020204" pitchFamily="34" charset="0"/>
              <a:buChar char="•"/>
            </a:pPr>
            <a:endParaRPr lang="en-US" b="1" dirty="0">
              <a:latin typeface="Rockwell" panose="02060603020205020403" pitchFamily="18" charset="0"/>
            </a:endParaRPr>
          </a:p>
          <a:p>
            <a:pPr marL="285750" indent="-285750" algn="just">
              <a:buFont typeface="Arial" panose="020B0604020202020204" pitchFamily="34" charset="0"/>
              <a:buChar char="•"/>
            </a:pPr>
            <a:r>
              <a:rPr lang="en-US" b="1" dirty="0">
                <a:latin typeface="Rockwell" panose="02060603020205020403" pitchFamily="18" charset="0"/>
              </a:rPr>
              <a:t>Machine learning</a:t>
            </a:r>
            <a:r>
              <a:rPr lang="en-US" dirty="0">
                <a:latin typeface="Rockwell" panose="02060603020205020403" pitchFamily="18" charset="0"/>
              </a:rPr>
              <a:t>: The system is trained using a dataset of hand gestures to recognize different gestures. Once the gesture is recognized, it is translated into a corresponding mouse movement.</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latin typeface="Rockwell" panose="02060603020205020403" pitchFamily="18" charset="0"/>
              </a:rPr>
              <a:t>Gesture recognition</a:t>
            </a:r>
            <a:r>
              <a:rPr lang="en-US" dirty="0">
                <a:latin typeface="Rockwell" panose="02060603020205020403" pitchFamily="18" charset="0"/>
              </a:rPr>
              <a:t>: The system utilizes gesture recognition techniques to accurately interpret and respond to hand movements, providing a more intuitive and natural way of interacting with virtual devices.</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dirty="0">
                <a:latin typeface="Rockwell" panose="02060603020205020403" pitchFamily="18" charset="0"/>
              </a:rPr>
              <a:t>Adaptable and scalable</a:t>
            </a:r>
            <a:r>
              <a:rPr lang="en-US" dirty="0">
                <a:latin typeface="Rockwell" panose="02060603020205020403" pitchFamily="18" charset="0"/>
              </a:rPr>
              <a:t>: The proposed system is designed to be scalable and adaptable to different types of environments and devices, making it a promising area of research and development.</a:t>
            </a:r>
            <a:r>
              <a:rPr lang="en-IN" dirty="0">
                <a:latin typeface="Rockwell" panose="02060603020205020403" pitchFamily="18" charset="0"/>
              </a:rPr>
              <a:t>.</a:t>
            </a:r>
          </a:p>
        </p:txBody>
      </p:sp>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171009"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ckwell" panose="02060603020205020403" pitchFamily="18" charset="0"/>
            </a:endParaRPr>
          </a:p>
        </p:txBody>
      </p:sp>
      <p:sp>
        <p:nvSpPr>
          <p:cNvPr id="9" name="Picture Placeholder 8">
            <a:extLst>
              <a:ext uri="{FF2B5EF4-FFF2-40B4-BE49-F238E27FC236}">
                <a16:creationId xmlns:a16="http://schemas.microsoft.com/office/drawing/2014/main" id="{99A3D28B-3EA9-66F9-ED45-365B8D29D8B5}"/>
              </a:ext>
            </a:extLst>
          </p:cNvPr>
          <p:cNvSpPr>
            <a:spLocks noGrp="1"/>
          </p:cNvSpPr>
          <p:nvPr>
            <p:ph type="pic" sz="quarter" idx="10"/>
          </p:nvPr>
        </p:nvSpPr>
        <p:spPr>
          <a:xfrm>
            <a:off x="-87856" y="57150"/>
            <a:ext cx="12192000" cy="6858000"/>
          </a:xfrm>
        </p:spPr>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037512" y="5311582"/>
            <a:ext cx="3924934" cy="490538"/>
          </a:xfrm>
        </p:spPr>
        <p:txBody>
          <a:bodyPr>
            <a:normAutofit fontScale="70000" lnSpcReduction="20000"/>
          </a:bodyPr>
          <a:lstStyle/>
          <a:p>
            <a:r>
              <a:rPr lang="en-US" sz="4400" dirty="0">
                <a:latin typeface="Rockwell" panose="02060603020205020403" pitchFamily="18" charset="0"/>
              </a:rPr>
              <a:t>Aspects</a:t>
            </a:r>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3910617" y="1055880"/>
            <a:ext cx="4007183" cy="3221524"/>
          </a:xfrm>
        </p:spPr>
        <p:txBody>
          <a:bodyPr>
            <a:normAutofit fontScale="90000"/>
          </a:bodyPr>
          <a:lstStyle/>
          <a:p>
            <a:pPr rtl="0" eaLnBrk="1" latinLnBrk="0" hangingPunct="1"/>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Enhanced User Experience.</a:t>
            </a:r>
            <a:br>
              <a:rPr lang="en-US" sz="2000" b="1" dirty="0">
                <a:solidFill>
                  <a:schemeClr val="tx1"/>
                </a:solidFill>
                <a:latin typeface="Rockwell" panose="02060603020205020403" pitchFamily="18" charset="0"/>
              </a:rPr>
            </a:b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Accessibility and Inclusivity.</a:t>
            </a:r>
            <a:br>
              <a:rPr lang="en-US" sz="2000" b="1" dirty="0">
                <a:solidFill>
                  <a:schemeClr val="tx1"/>
                </a:solidFill>
                <a:latin typeface="Rockwell" panose="02060603020205020403" pitchFamily="18" charset="0"/>
              </a:rPr>
            </a:b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Efficiency and Productivity.</a:t>
            </a:r>
            <a:br>
              <a:rPr lang="en-US" sz="2000" b="1" dirty="0">
                <a:solidFill>
                  <a:schemeClr val="tx1"/>
                </a:solidFill>
                <a:latin typeface="Rockwell" panose="02060603020205020403" pitchFamily="18" charset="0"/>
              </a:rPr>
            </a:b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Seamless Integration with</a:t>
            </a:r>
            <a:br>
              <a:rPr lang="en-US" sz="2000" b="1" dirty="0">
                <a:solidFill>
                  <a:schemeClr val="tx1"/>
                </a:solidFill>
                <a:latin typeface="Rockwell" panose="02060603020205020403" pitchFamily="18" charset="0"/>
              </a:rPr>
            </a:b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 Emerging Technologies.</a:t>
            </a:r>
            <a:br>
              <a:rPr lang="en-US" sz="2000" b="1" dirty="0">
                <a:solidFill>
                  <a:schemeClr val="tx1"/>
                </a:solidFill>
                <a:latin typeface="Rockwell" panose="02060603020205020403" pitchFamily="18" charset="0"/>
              </a:rPr>
            </a:b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 Adaptability and Personalization</a:t>
            </a: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a:t>
            </a:r>
            <a:br>
              <a:rPr lang="en-US" sz="2000" b="1" dirty="0">
                <a:solidFill>
                  <a:schemeClr val="tx1"/>
                </a:solidFill>
                <a:latin typeface="Rockwell" panose="02060603020205020403" pitchFamily="18" charset="0"/>
              </a:rPr>
            </a:br>
            <a:r>
              <a:rPr lang="en-US" sz="2000" b="1" dirty="0">
                <a:solidFill>
                  <a:schemeClr val="tx1"/>
                </a:solidFill>
                <a:latin typeface="Rockwell" panose="02060603020205020403" pitchFamily="18" charset="0"/>
              </a:rPr>
              <a:t>Robustness and Reliability.</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54489"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ckwell" panose="02060603020205020403" pitchFamily="18" charset="0"/>
            </a:endParaRPr>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ckwell" panose="02060603020205020403" pitchFamily="18" charset="0"/>
            </a:endParaRPr>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ckwell" panose="02060603020205020403" pitchFamily="18" charset="0"/>
            </a:endParaRPr>
          </a:p>
        </p:txBody>
      </p:sp>
    </p:spTree>
    <p:extLst>
      <p:ext uri="{BB962C8B-B14F-4D97-AF65-F5344CB8AC3E}">
        <p14:creationId xmlns:p14="http://schemas.microsoft.com/office/powerpoint/2010/main" val="410139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284661" y="281294"/>
            <a:ext cx="11340000" cy="700114"/>
          </a:xfrm>
          <a:prstGeom prst="rect">
            <a:avLst/>
          </a:prstGeom>
        </p:spPr>
        <p:txBody>
          <a:bodyPr anchor="ctr"/>
          <a:lstStyle/>
          <a:p>
            <a:pPr algn="ctr"/>
            <a:r>
              <a:rPr lang="en-US" sz="4800" b="1" dirty="0">
                <a:solidFill>
                  <a:schemeClr val="tx1"/>
                </a:solidFill>
              </a:rPr>
              <a:t>Components</a:t>
            </a:r>
          </a:p>
        </p:txBody>
      </p:sp>
      <p:sp>
        <p:nvSpPr>
          <p:cNvPr id="6" name="TextBox 5">
            <a:extLst>
              <a:ext uri="{FF2B5EF4-FFF2-40B4-BE49-F238E27FC236}">
                <a16:creationId xmlns:a16="http://schemas.microsoft.com/office/drawing/2014/main" id="{22347E5A-DF08-A772-B5CC-AD513CC453A5}"/>
              </a:ext>
            </a:extLst>
          </p:cNvPr>
          <p:cNvSpPr txBox="1"/>
          <p:nvPr/>
        </p:nvSpPr>
        <p:spPr>
          <a:xfrm>
            <a:off x="567338" y="1520251"/>
            <a:ext cx="11340001" cy="4401205"/>
          </a:xfrm>
          <a:prstGeom prst="rect">
            <a:avLst/>
          </a:prstGeom>
          <a:noFill/>
        </p:spPr>
        <p:txBody>
          <a:bodyPr wrap="square">
            <a:spAutoFit/>
          </a:bodyPr>
          <a:lstStyle/>
          <a:p>
            <a:pPr marL="342900" indent="-342900" algn="just">
              <a:buFont typeface="Wingdings" panose="05000000000000000000" pitchFamily="2" charset="2"/>
              <a:buChar char="v"/>
            </a:pPr>
            <a:r>
              <a:rPr lang="en-US" sz="2000" dirty="0">
                <a:latin typeface="Rockwell" panose="02060603020205020403" pitchFamily="18" charset="0"/>
              </a:rPr>
              <a:t>Implementing robust AI algorithms for real-time hand gesture recognition, ensuring high</a:t>
            </a:r>
          </a:p>
          <a:p>
            <a:pPr algn="just"/>
            <a:r>
              <a:rPr lang="en-US" sz="2000" dirty="0">
                <a:latin typeface="Rockwell" panose="02060603020205020403" pitchFamily="18" charset="0"/>
              </a:rPr>
              <a:t>     accuracy and reliability across diverse user scenarios and environments.</a:t>
            </a:r>
          </a:p>
          <a:p>
            <a:pPr marL="342900" indent="-342900" algn="just">
              <a:buFont typeface="Wingdings" panose="05000000000000000000" pitchFamily="2" charset="2"/>
              <a:buChar char="v"/>
            </a:pPr>
            <a:endParaRPr lang="en-US" sz="2000" dirty="0">
              <a:latin typeface="Rockwell" panose="02060603020205020403" pitchFamily="18" charset="0"/>
            </a:endParaRPr>
          </a:p>
          <a:p>
            <a:pPr marL="342900" indent="-342900" algn="just">
              <a:buFont typeface="Wingdings" panose="05000000000000000000" pitchFamily="2" charset="2"/>
              <a:buChar char="v"/>
            </a:pPr>
            <a:r>
              <a:rPr lang="en-US" sz="2000" dirty="0">
                <a:latin typeface="Rockwell" panose="02060603020205020403" pitchFamily="18" charset="0"/>
              </a:rPr>
              <a:t>Designing an intuitive and user-friendly interface that enables seamless interaction with</a:t>
            </a:r>
          </a:p>
          <a:p>
            <a:pPr algn="just"/>
            <a:r>
              <a:rPr lang="en-US" sz="2000" dirty="0">
                <a:latin typeface="Rockwell" panose="02060603020205020403" pitchFamily="18" charset="0"/>
              </a:rPr>
              <a:t>     digital interfaces, minimizing learning curves and usability barriers.</a:t>
            </a:r>
          </a:p>
          <a:p>
            <a:pPr marL="342900" indent="-342900" algn="just">
              <a:buFont typeface="Wingdings" panose="05000000000000000000" pitchFamily="2" charset="2"/>
              <a:buChar char="v"/>
            </a:pPr>
            <a:endParaRPr lang="en-US" sz="2000" dirty="0">
              <a:latin typeface="Rockwell" panose="02060603020205020403" pitchFamily="18" charset="0"/>
            </a:endParaRPr>
          </a:p>
          <a:p>
            <a:pPr marL="342900" indent="-342900" algn="just">
              <a:buFont typeface="Wingdings" panose="05000000000000000000" pitchFamily="2" charset="2"/>
              <a:buChar char="v"/>
            </a:pPr>
            <a:r>
              <a:rPr lang="en-US" sz="2000" dirty="0">
                <a:latin typeface="Rockwell" panose="02060603020205020403" pitchFamily="18" charset="0"/>
              </a:rPr>
              <a:t>Enhancing accessibility by providing customization options and accessibility features</a:t>
            </a:r>
          </a:p>
          <a:p>
            <a:pPr algn="just"/>
            <a:r>
              <a:rPr lang="en-US" sz="2000" dirty="0">
                <a:latin typeface="Rockwell" panose="02060603020205020403" pitchFamily="18" charset="0"/>
              </a:rPr>
              <a:t>     tailored to users with diverse needs and abilities.</a:t>
            </a:r>
          </a:p>
          <a:p>
            <a:pPr marL="342900" indent="-342900" algn="just">
              <a:buFont typeface="Wingdings" panose="05000000000000000000" pitchFamily="2" charset="2"/>
              <a:buChar char="v"/>
            </a:pPr>
            <a:endParaRPr lang="en-US" sz="2000" dirty="0">
              <a:latin typeface="Rockwell" panose="02060603020205020403" pitchFamily="18" charset="0"/>
            </a:endParaRPr>
          </a:p>
          <a:p>
            <a:pPr marL="342900" indent="-342900" algn="just">
              <a:buFont typeface="Wingdings" panose="05000000000000000000" pitchFamily="2" charset="2"/>
              <a:buChar char="v"/>
            </a:pPr>
            <a:r>
              <a:rPr lang="en-US" sz="2000" dirty="0">
                <a:latin typeface="Rockwell" panose="02060603020205020403" pitchFamily="18" charset="0"/>
              </a:rPr>
              <a:t>Optimizing system performance for efficiency and scalability, enabling deployment across</a:t>
            </a:r>
          </a:p>
          <a:p>
            <a:pPr algn="just"/>
            <a:r>
              <a:rPr lang="en-US" sz="2000" dirty="0">
                <a:latin typeface="Rockwell" panose="02060603020205020403" pitchFamily="18" charset="0"/>
              </a:rPr>
              <a:t>      various hardware platforms and software environments.</a:t>
            </a:r>
          </a:p>
          <a:p>
            <a:pPr marL="342900" indent="-342900" algn="just">
              <a:buFont typeface="Wingdings" panose="05000000000000000000" pitchFamily="2" charset="2"/>
              <a:buChar char="v"/>
            </a:pPr>
            <a:endParaRPr lang="en-US" sz="2000" dirty="0">
              <a:latin typeface="Rockwell" panose="02060603020205020403" pitchFamily="18" charset="0"/>
            </a:endParaRPr>
          </a:p>
          <a:p>
            <a:pPr marL="342900" indent="-342900" algn="just">
              <a:buFont typeface="Wingdings" panose="05000000000000000000" pitchFamily="2" charset="2"/>
              <a:buChar char="v"/>
            </a:pPr>
            <a:r>
              <a:rPr lang="en-US" sz="2000" dirty="0">
                <a:latin typeface="Rockwell" panose="02060603020205020403" pitchFamily="18" charset="0"/>
              </a:rPr>
              <a:t>Addressing security and privacy concerns through robust authentication mechanisms, data</a:t>
            </a:r>
          </a:p>
          <a:p>
            <a:pPr algn="just"/>
            <a:r>
              <a:rPr lang="en-US" sz="2000" dirty="0">
                <a:latin typeface="Rockwell" panose="02060603020205020403" pitchFamily="18" charset="0"/>
              </a:rPr>
              <a:t>     encryption, and privacy-preserving design principle</a:t>
            </a:r>
            <a:endParaRPr lang="en-IN" sz="2000" dirty="0">
              <a:latin typeface="Rockwell" panose="02060603020205020403" pitchFamily="18" charset="0"/>
            </a:endParaRPr>
          </a:p>
        </p:txBody>
      </p:sp>
    </p:spTree>
    <p:extLst>
      <p:ext uri="{BB962C8B-B14F-4D97-AF65-F5344CB8AC3E}">
        <p14:creationId xmlns:p14="http://schemas.microsoft.com/office/powerpoint/2010/main" val="185631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a:xfrm>
            <a:off x="426000" y="631351"/>
            <a:ext cx="11340000" cy="700114"/>
          </a:xfrm>
        </p:spPr>
        <p:txBody>
          <a:bodyPr>
            <a:normAutofit fontScale="90000"/>
          </a:bodyPr>
          <a:lstStyle/>
          <a:p>
            <a:br>
              <a:rPr lang="en-US" dirty="0"/>
            </a:br>
            <a:endParaRPr lang="en-US" dirty="0"/>
          </a:p>
        </p:txBody>
      </p:sp>
      <p:sp>
        <p:nvSpPr>
          <p:cNvPr id="81" name="Title 1">
            <a:extLst>
              <a:ext uri="{FF2B5EF4-FFF2-40B4-BE49-F238E27FC236}">
                <a16:creationId xmlns:a16="http://schemas.microsoft.com/office/drawing/2014/main" id="{F88C3BA4-0670-CFFE-EF7C-9C82A15A6934}"/>
              </a:ext>
            </a:extLst>
          </p:cNvPr>
          <p:cNvSpPr txBox="1">
            <a:spLocks/>
          </p:cNvSpPr>
          <p:nvPr/>
        </p:nvSpPr>
        <p:spPr>
          <a:xfrm>
            <a:off x="317619" y="294301"/>
            <a:ext cx="11340000" cy="700114"/>
          </a:xfrm>
          <a:prstGeom prst="rect">
            <a:avLst/>
          </a:prstGeom>
        </p:spPr>
        <p:txBody>
          <a:bodyPr anchor="ct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a:solidFill>
                  <a:schemeClr val="tx1"/>
                </a:solidFill>
                <a:latin typeface="Rockwell" panose="02060603020205020403" pitchFamily="18" charset="0"/>
              </a:rPr>
              <a:t>			Prominence and motive</a:t>
            </a:r>
          </a:p>
        </p:txBody>
      </p:sp>
      <p:pic>
        <p:nvPicPr>
          <p:cNvPr id="23" name="Picture 22">
            <a:extLst>
              <a:ext uri="{FF2B5EF4-FFF2-40B4-BE49-F238E27FC236}">
                <a16:creationId xmlns:a16="http://schemas.microsoft.com/office/drawing/2014/main" id="{9CE5C412-232C-BDB9-5988-ABCBB975D3BF}"/>
              </a:ext>
            </a:extLst>
          </p:cNvPr>
          <p:cNvPicPr>
            <a:picLocks noChangeAspect="1"/>
          </p:cNvPicPr>
          <p:nvPr/>
        </p:nvPicPr>
        <p:blipFill>
          <a:blip r:embed="rId2"/>
          <a:stretch>
            <a:fillRect/>
          </a:stretch>
        </p:blipFill>
        <p:spPr>
          <a:xfrm>
            <a:off x="2560864" y="1331465"/>
            <a:ext cx="7070271" cy="5003074"/>
          </a:xfrm>
          <a:prstGeom prst="rect">
            <a:avLst/>
          </a:prstGeom>
        </p:spPr>
      </p:pic>
    </p:spTree>
    <p:extLst>
      <p:ext uri="{BB962C8B-B14F-4D97-AF65-F5344CB8AC3E}">
        <p14:creationId xmlns:p14="http://schemas.microsoft.com/office/powerpoint/2010/main" val="39036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EEBAE6-082E-6A85-4D7D-10D9587ED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619" y="374695"/>
            <a:ext cx="1864859" cy="1748019"/>
          </a:xfrm>
          <a:prstGeom prst="rect">
            <a:avLst/>
          </a:prstGeom>
          <a:noFill/>
          <a:ln>
            <a:noFill/>
          </a:ln>
        </p:spPr>
      </p:pic>
      <p:pic>
        <p:nvPicPr>
          <p:cNvPr id="3" name="Picture 2">
            <a:extLst>
              <a:ext uri="{FF2B5EF4-FFF2-40B4-BE49-F238E27FC236}">
                <a16:creationId xmlns:a16="http://schemas.microsoft.com/office/drawing/2014/main" id="{063520C5-603E-1645-591C-1F2392733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9584" y="2597856"/>
            <a:ext cx="1842934" cy="1748019"/>
          </a:xfrm>
          <a:prstGeom prst="rect">
            <a:avLst/>
          </a:prstGeom>
          <a:noFill/>
          <a:ln>
            <a:noFill/>
          </a:ln>
        </p:spPr>
      </p:pic>
      <p:pic>
        <p:nvPicPr>
          <p:cNvPr id="4" name="Picture 3">
            <a:extLst>
              <a:ext uri="{FF2B5EF4-FFF2-40B4-BE49-F238E27FC236}">
                <a16:creationId xmlns:a16="http://schemas.microsoft.com/office/drawing/2014/main" id="{56F43788-2729-60E2-A677-2570ED0AA1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5370" y="374695"/>
            <a:ext cx="1864859" cy="1748019"/>
          </a:xfrm>
          <a:prstGeom prst="rect">
            <a:avLst/>
          </a:prstGeom>
          <a:noFill/>
          <a:ln>
            <a:noFill/>
          </a:ln>
        </p:spPr>
      </p:pic>
      <p:sp>
        <p:nvSpPr>
          <p:cNvPr id="7" name="TextBox 6">
            <a:extLst>
              <a:ext uri="{FF2B5EF4-FFF2-40B4-BE49-F238E27FC236}">
                <a16:creationId xmlns:a16="http://schemas.microsoft.com/office/drawing/2014/main" id="{43CB934D-EF7A-88A2-1686-628AEE97FADB}"/>
              </a:ext>
            </a:extLst>
          </p:cNvPr>
          <p:cNvSpPr txBox="1"/>
          <p:nvPr/>
        </p:nvSpPr>
        <p:spPr>
          <a:xfrm>
            <a:off x="2371505" y="355012"/>
            <a:ext cx="3010580" cy="1294393"/>
          </a:xfrm>
          <a:prstGeom prst="rect">
            <a:avLst/>
          </a:prstGeom>
          <a:noFill/>
        </p:spPr>
        <p:txBody>
          <a:bodyPr wrap="square">
            <a:spAutoFit/>
          </a:bodyPr>
          <a:lstStyle/>
          <a:p>
            <a:pPr marL="342900" lvl="0" indent="-342900" algn="just">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the Mouse Cursor Moving around the Computer Window</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521DF3D-A366-336F-1F09-B9282A78CE72}"/>
              </a:ext>
            </a:extLst>
          </p:cNvPr>
          <p:cNvSpPr txBox="1"/>
          <p:nvPr/>
        </p:nvSpPr>
        <p:spPr>
          <a:xfrm>
            <a:off x="8372256" y="374695"/>
            <a:ext cx="6094638" cy="463397"/>
          </a:xfrm>
          <a:prstGeom prst="rect">
            <a:avLst/>
          </a:prstGeom>
          <a:noFill/>
        </p:spPr>
        <p:txBody>
          <a:bodyPr wrap="square">
            <a:spAutoFit/>
          </a:bodyPr>
          <a:lstStyle/>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scrolling operation.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68778B5-BE62-4685-2924-06AB9B9F08EA}"/>
              </a:ext>
            </a:extLst>
          </p:cNvPr>
          <p:cNvSpPr txBox="1"/>
          <p:nvPr/>
        </p:nvSpPr>
        <p:spPr>
          <a:xfrm>
            <a:off x="81154" y="2713476"/>
            <a:ext cx="3981303" cy="878895"/>
          </a:xfrm>
          <a:prstGeom prst="rect">
            <a:avLst/>
          </a:prstGeom>
          <a:noFill/>
        </p:spPr>
        <p:txBody>
          <a:bodyPr wrap="square">
            <a:spAutoFit/>
          </a:bodyPr>
          <a:lstStyle/>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Right Button Click operation.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299FB48-B083-9A19-F188-34DD60F3D3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86736" y="2818937"/>
            <a:ext cx="1925954" cy="1638915"/>
          </a:xfrm>
          <a:prstGeom prst="rect">
            <a:avLst/>
          </a:prstGeom>
          <a:noFill/>
          <a:ln>
            <a:noFill/>
          </a:ln>
        </p:spPr>
      </p:pic>
      <p:sp>
        <p:nvSpPr>
          <p:cNvPr id="14" name="TextBox 13">
            <a:extLst>
              <a:ext uri="{FF2B5EF4-FFF2-40B4-BE49-F238E27FC236}">
                <a16:creationId xmlns:a16="http://schemas.microsoft.com/office/drawing/2014/main" id="{1725E28C-8EAE-6319-6B35-6856DAE7E841}"/>
              </a:ext>
            </a:extLst>
          </p:cNvPr>
          <p:cNvSpPr txBox="1"/>
          <p:nvPr/>
        </p:nvSpPr>
        <p:spPr>
          <a:xfrm>
            <a:off x="6371812" y="2702075"/>
            <a:ext cx="3412525" cy="878895"/>
          </a:xfrm>
          <a:prstGeom prst="rect">
            <a:avLst/>
          </a:prstGeom>
          <a:noFill/>
        </p:spPr>
        <p:txBody>
          <a:bodyPr wrap="square">
            <a:spAutoFit/>
          </a:bodyPr>
          <a:lstStyle/>
          <a:p>
            <a:pPr marL="342900" lvl="0" indent="-342900">
              <a:lnSpc>
                <a:spcPct val="150000"/>
              </a:lnSpc>
              <a:spcAft>
                <a:spcPts val="1000"/>
              </a:spcAft>
              <a:buFont typeface="Symbol" panose="05050102010706020507" pitchFamily="18" charset="2"/>
              <a:buChar char=""/>
              <a:tabLst>
                <a:tab pos="11080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drag and drop operation.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95A85BC-F56E-5F66-EEE2-14E1E33B7941}"/>
              </a:ext>
            </a:extLst>
          </p:cNvPr>
          <p:cNvSpPr txBox="1"/>
          <p:nvPr/>
        </p:nvSpPr>
        <p:spPr>
          <a:xfrm>
            <a:off x="81154" y="4142932"/>
            <a:ext cx="7457769" cy="2534027"/>
          </a:xfrm>
          <a:prstGeom prst="rect">
            <a:avLst/>
          </a:prstGeom>
          <a:noFill/>
        </p:spPr>
        <p:txBody>
          <a:bodyPr wrap="square">
            <a:spAutoFit/>
          </a:bodyPr>
          <a:lstStyle/>
          <a:p>
            <a:pPr marL="342900" lvl="0" indent="-342900">
              <a:lnSpc>
                <a:spcPct val="150000"/>
              </a:lnSpc>
              <a:spcAft>
                <a:spcPts val="1000"/>
              </a:spcAft>
              <a:buFont typeface="Symbol" panose="05050102010706020507" pitchFamily="18" charset="2"/>
              <a:buChar char=""/>
              <a:tabLst>
                <a:tab pos="110807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Other operations:</a:t>
            </a:r>
          </a:p>
          <a:p>
            <a:pPr lvl="0">
              <a:spcAft>
                <a:spcPts val="1000"/>
              </a:spcAft>
              <a:tabLst>
                <a:tab pos="11080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Left Button Click operation</a:t>
            </a:r>
          </a:p>
          <a:p>
            <a:pPr>
              <a:spcAft>
                <a:spcPts val="1000"/>
              </a:spcAft>
              <a:tabLst>
                <a:tab pos="11080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a double click operation.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11080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volume controlling.</a:t>
            </a:r>
          </a:p>
          <a:p>
            <a:pPr>
              <a:spcAft>
                <a:spcPts val="1000"/>
              </a:spcAft>
              <a:tabLst>
                <a:tab pos="11080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brightness controlling.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11080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No Action / neutral gesture to be Performed on the Screen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74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4573D3-C324-25F0-0BB0-5EFE26CB22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532" y="538842"/>
            <a:ext cx="2043474" cy="3976772"/>
          </a:xfrm>
          <a:prstGeom prst="rect">
            <a:avLst/>
          </a:prstGeom>
          <a:noFill/>
          <a:ln>
            <a:noFill/>
          </a:ln>
        </p:spPr>
      </p:pic>
      <p:sp>
        <p:nvSpPr>
          <p:cNvPr id="8" name="TextBox 7">
            <a:extLst>
              <a:ext uri="{FF2B5EF4-FFF2-40B4-BE49-F238E27FC236}">
                <a16:creationId xmlns:a16="http://schemas.microsoft.com/office/drawing/2014/main" id="{5B470779-6992-A589-EB11-E07DB393F617}"/>
              </a:ext>
            </a:extLst>
          </p:cNvPr>
          <p:cNvSpPr txBox="1"/>
          <p:nvPr/>
        </p:nvSpPr>
        <p:spPr>
          <a:xfrm>
            <a:off x="75520" y="4694464"/>
            <a:ext cx="2625498" cy="584775"/>
          </a:xfrm>
          <a:prstGeom prst="rect">
            <a:avLst/>
          </a:prstGeom>
          <a:noFill/>
        </p:spPr>
        <p:txBody>
          <a:bodyPr wrap="square">
            <a:spAutoFit/>
          </a:bodyPr>
          <a:lstStyle/>
          <a:p>
            <a:pPr algn="ctr"/>
            <a:r>
              <a:rPr lang="en-US" sz="1600" dirty="0">
                <a:effectLst/>
                <a:latin typeface="Times New Roman" panose="02020603050405020304" pitchFamily="18" charset="0"/>
                <a:ea typeface="Times New Roman" panose="02020603050405020304" pitchFamily="18" charset="0"/>
              </a:rPr>
              <a:t>To launch and end the gesture recognition</a:t>
            </a:r>
            <a:endParaRPr lang="en-IN" sz="16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D015A64-F82C-EB49-7E99-40D67FB56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0804" y="538842"/>
            <a:ext cx="3879397" cy="4125366"/>
          </a:xfrm>
          <a:prstGeom prst="rect">
            <a:avLst/>
          </a:prstGeom>
          <a:noFill/>
          <a:ln>
            <a:noFill/>
          </a:ln>
        </p:spPr>
      </p:pic>
      <p:sp>
        <p:nvSpPr>
          <p:cNvPr id="11" name="TextBox 10">
            <a:extLst>
              <a:ext uri="{FF2B5EF4-FFF2-40B4-BE49-F238E27FC236}">
                <a16:creationId xmlns:a16="http://schemas.microsoft.com/office/drawing/2014/main" id="{5BB16A1C-419B-907F-0000-ED6C85CA187C}"/>
              </a:ext>
            </a:extLst>
          </p:cNvPr>
          <p:cNvSpPr txBox="1"/>
          <p:nvPr/>
        </p:nvSpPr>
        <p:spPr>
          <a:xfrm>
            <a:off x="3511392" y="4664208"/>
            <a:ext cx="3401105" cy="422167"/>
          </a:xfrm>
          <a:prstGeom prst="rect">
            <a:avLst/>
          </a:prstGeom>
          <a:noFill/>
        </p:spPr>
        <p:txBody>
          <a:bodyPr wrap="square">
            <a:spAutoFit/>
          </a:bodyPr>
          <a:lstStyle/>
          <a:p>
            <a:pPr lvl="0" algn="just">
              <a:lnSpc>
                <a:spcPct val="150000"/>
              </a:lnSpc>
              <a:spcAft>
                <a:spcPts val="1000"/>
              </a:spcAft>
              <a:tabLst>
                <a:tab pos="1073785"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To search for something over internet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B8A54E0-0FC6-9DD8-0D15-3886C3B2B2E9}"/>
              </a:ext>
            </a:extLst>
          </p:cNvPr>
          <p:cNvPicPr>
            <a:picLocks noChangeAspect="1"/>
          </p:cNvPicPr>
          <p:nvPr/>
        </p:nvPicPr>
        <p:blipFill>
          <a:blip r:embed="rId4"/>
          <a:stretch>
            <a:fillRect/>
          </a:stretch>
        </p:blipFill>
        <p:spPr>
          <a:xfrm>
            <a:off x="7487467" y="465364"/>
            <a:ext cx="4220119" cy="4229100"/>
          </a:xfrm>
          <a:prstGeom prst="rect">
            <a:avLst/>
          </a:prstGeom>
        </p:spPr>
      </p:pic>
      <p:sp>
        <p:nvSpPr>
          <p:cNvPr id="14" name="TextBox 13">
            <a:extLst>
              <a:ext uri="{FF2B5EF4-FFF2-40B4-BE49-F238E27FC236}">
                <a16:creationId xmlns:a16="http://schemas.microsoft.com/office/drawing/2014/main" id="{CC24FEDC-F5B9-2FF4-C25A-72E5106EA795}"/>
              </a:ext>
            </a:extLst>
          </p:cNvPr>
          <p:cNvSpPr txBox="1"/>
          <p:nvPr/>
        </p:nvSpPr>
        <p:spPr>
          <a:xfrm>
            <a:off x="7896361" y="4778077"/>
            <a:ext cx="4220119" cy="338554"/>
          </a:xfrm>
          <a:prstGeom prst="rect">
            <a:avLst/>
          </a:prstGeom>
          <a:noFill/>
        </p:spPr>
        <p:txBody>
          <a:bodyPr wrap="square">
            <a:spAutoFit/>
          </a:bodyPr>
          <a:lstStyle/>
          <a:p>
            <a:r>
              <a:rPr lang="en-US" sz="1600" dirty="0">
                <a:effectLst/>
                <a:latin typeface="Times New Roman" panose="02020603050405020304" pitchFamily="18" charset="0"/>
                <a:ea typeface="Times New Roman" panose="02020603050405020304" pitchFamily="18" charset="0"/>
              </a:rPr>
              <a:t>To find a location what we are looking for</a:t>
            </a:r>
            <a:endParaRPr lang="en-IN" sz="1600" dirty="0"/>
          </a:p>
        </p:txBody>
      </p:sp>
      <p:sp>
        <p:nvSpPr>
          <p:cNvPr id="15" name="TextBox 14">
            <a:extLst>
              <a:ext uri="{FF2B5EF4-FFF2-40B4-BE49-F238E27FC236}">
                <a16:creationId xmlns:a16="http://schemas.microsoft.com/office/drawing/2014/main" id="{CE13F65F-F8AF-8CFC-2F91-C67AD6D5C44D}"/>
              </a:ext>
            </a:extLst>
          </p:cNvPr>
          <p:cNvSpPr txBox="1"/>
          <p:nvPr/>
        </p:nvSpPr>
        <p:spPr>
          <a:xfrm>
            <a:off x="75520" y="5531568"/>
            <a:ext cx="8192792" cy="1510926"/>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q"/>
              <a:tabLst>
                <a:tab pos="107378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Also to get an idea about Date and time. </a:t>
            </a:r>
          </a:p>
          <a:p>
            <a:pPr marL="285750" indent="-285750" algn="just">
              <a:lnSpc>
                <a:spcPct val="150000"/>
              </a:lnSpc>
              <a:spcAft>
                <a:spcPts val="1000"/>
              </a:spcAft>
              <a:buFont typeface="Wingdings" panose="05000000000000000000" pitchFamily="2" charset="2"/>
              <a:buChar char="q"/>
              <a:tabLst>
                <a:tab pos="107378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exit voice assistant Can be 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gn="just">
              <a:lnSpc>
                <a:spcPct val="150000"/>
              </a:lnSpc>
              <a:spcAft>
                <a:spcPts val="1000"/>
              </a:spcAft>
              <a:buFont typeface="Wingdings" panose="05000000000000000000" pitchFamily="2" charset="2"/>
              <a:buChar char="q"/>
              <a:tabLst>
                <a:tab pos="1073785" algn="l"/>
              </a:tabLs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557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765</TotalTime>
  <Words>677</Words>
  <Application>Microsoft Office PowerPoint</Application>
  <PresentationFormat>Widescreen</PresentationFormat>
  <Paragraphs>75</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Century Gothic</vt:lpstr>
      <vt:lpstr>Rockwell</vt:lpstr>
      <vt:lpstr>Symbol</vt:lpstr>
      <vt:lpstr>Times New Roman</vt:lpstr>
      <vt:lpstr>Wingdings</vt:lpstr>
      <vt:lpstr>Wingdings 3</vt:lpstr>
      <vt:lpstr>Ion</vt:lpstr>
      <vt:lpstr>HAND GESTURE CONTROLLED VIRTUAL MOUSE USING ARTIFICAL INTELLIGENCE</vt:lpstr>
      <vt:lpstr>Content</vt:lpstr>
      <vt:lpstr>Introduction</vt:lpstr>
      <vt:lpstr>Overview</vt:lpstr>
      <vt:lpstr> Enhanced User Experience.  Accessibility and Inclusivity.  Efficiency and Productivity.  Seamless Integration with   Emerging Technologies.   Adaptability and Personalization . Robustness and Reliability.</vt:lpstr>
      <vt:lpstr>Components</vt:lpstr>
      <vt:lpstr> </vt:lpstr>
      <vt:lpstr>PowerPoint Presentation</vt:lpstr>
      <vt:lpstr>PowerPoint Presentation</vt:lpstr>
      <vt:lpstr>Conclusion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Communication</dc:title>
  <dc:creator>siddharth padwal</dc:creator>
  <cp:lastModifiedBy>siddharth padwal</cp:lastModifiedBy>
  <cp:revision>8</cp:revision>
  <dcterms:created xsi:type="dcterms:W3CDTF">2023-12-06T20:23:48Z</dcterms:created>
  <dcterms:modified xsi:type="dcterms:W3CDTF">2024-04-15T02:09:53Z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