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77" r:id="rId3"/>
    <p:sldId id="261" r:id="rId4"/>
    <p:sldId id="268" r:id="rId5"/>
    <p:sldId id="262" r:id="rId6"/>
    <p:sldId id="270" r:id="rId7"/>
    <p:sldId id="271" r:id="rId8"/>
    <p:sldId id="272" r:id="rId9"/>
    <p:sldId id="273"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p:cViewPr varScale="1">
        <p:scale>
          <a:sx n="84" d="100"/>
          <a:sy n="84" d="100"/>
        </p:scale>
        <p:origin x="845" y="72"/>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0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9"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Content</a:t>
            </a:r>
          </a:p>
        </p:txBody>
      </p:sp>
      <p:sp>
        <p:nvSpPr>
          <p:cNvPr id="1048760"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1" name="Footer Placeholder 5"/>
          <p:cNvSpPr>
            <a:spLocks noGrp="1"/>
          </p:cNvSpPr>
          <p:nvPr>
            <p:ph type="ftr" sz="quarter" idx="4"/>
          </p:nvPr>
        </p:nvSpPr>
        <p:spPr>
          <a:xfrm>
            <a:off x="0" y="8685213"/>
            <a:ext cx="5486400" cy="457200"/>
          </a:xfrm>
          <a:prstGeom prst="rect">
            <a:avLst/>
          </a:prstGeom>
        </p:spPr>
        <p:txBody>
          <a:bodyPr vert="horz" lIns="91440" tIns="45720" rIns="91440" bIns="45720" rtlCol="0" anchor="b"/>
          <a:lstStyle>
            <a:lvl1pPr algn="l">
              <a:defRPr sz="1200"/>
            </a:lvl1pPr>
          </a:lstStyle>
          <a:p>
            <a:r>
              <a:rPr lang="en-US" dirty="0"/>
              <a:t>Project Title-</a:t>
            </a:r>
          </a:p>
        </p:txBody>
      </p:sp>
      <p:sp>
        <p:nvSpPr>
          <p:cNvPr id="1048762"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lang="en-US" dirty="0"/>
          </a:p>
        </p:txBody>
      </p:sp>
      <p:sp>
        <p:nvSpPr>
          <p:cNvPr id="1048763" name="Slide Image Placeholder 7"/>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pic>
        <p:nvPicPr>
          <p:cNvPr id="2097178" name="Picture 8"/>
          <p:cNvPicPr>
            <a:picLocks noChangeAspect="1"/>
          </p:cNvPicPr>
          <p:nvPr/>
        </p:nvPicPr>
        <p:blipFill>
          <a:blip r:embed="rId2"/>
          <a:stretch>
            <a:fillRect/>
          </a:stretch>
        </p:blipFill>
        <p:spPr>
          <a:xfrm>
            <a:off x="5011366" y="0"/>
            <a:ext cx="1846634" cy="1295400"/>
          </a:xfrm>
          <a:prstGeom prst="rect">
            <a:avLst/>
          </a:prstGeom>
        </p:spPr>
      </p:pic>
    </p:spTree>
    <p:extLst>
      <p:ext uri="{BB962C8B-B14F-4D97-AF65-F5344CB8AC3E}">
        <p14:creationId xmlns:p14="http://schemas.microsoft.com/office/powerpoint/2010/main" val="227862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F1AC32B4-2868-4213-8063-DD4297BC2B9F}" type="datetime1">
              <a:rPr lang="en-US" smtClean="0"/>
              <a:t>8/15/2024</a:t>
            </a:fld>
            <a:endParaRPr lang="en-US"/>
          </a:p>
        </p:txBody>
      </p:sp>
      <p:sp>
        <p:nvSpPr>
          <p:cNvPr id="1048584" name="Footer Placeholder 4"/>
          <p:cNvSpPr>
            <a:spLocks noGrp="1"/>
          </p:cNvSpPr>
          <p:nvPr>
            <p:ph type="ftr" sz="quarter" idx="11"/>
          </p:nvPr>
        </p:nvSpPr>
        <p:spPr/>
        <p:txBody>
          <a:bodyPr/>
          <a:lstStyle/>
          <a:p>
            <a:r>
              <a:rPr lang="en-US"/>
              <a:t>Project Title</a:t>
            </a:r>
          </a:p>
        </p:txBody>
      </p:sp>
      <p:sp>
        <p:nvSpPr>
          <p:cNvPr id="1048585" name="Slide Number Placeholder 5"/>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6" name="Title 1"/>
          <p:cNvSpPr>
            <a:spLocks noGrp="1"/>
          </p:cNvSpPr>
          <p:nvPr>
            <p:ph type="title"/>
          </p:nvPr>
        </p:nvSpPr>
        <p:spPr/>
        <p:txBody>
          <a:bodyPr/>
          <a:lstStyle/>
          <a:p>
            <a:r>
              <a:rPr lang="en-US"/>
              <a:t>Click to edit Master title style</a:t>
            </a:r>
          </a:p>
        </p:txBody>
      </p:sp>
      <p:sp>
        <p:nvSpPr>
          <p:cNvPr id="104872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8" name="Date Placeholder 3"/>
          <p:cNvSpPr>
            <a:spLocks noGrp="1"/>
          </p:cNvSpPr>
          <p:nvPr>
            <p:ph type="dt" sz="half" idx="10"/>
          </p:nvPr>
        </p:nvSpPr>
        <p:spPr/>
        <p:txBody>
          <a:bodyPr/>
          <a:lstStyle/>
          <a:p>
            <a:fld id="{E5FD4941-0803-4DB3-A739-0101B45B4841}" type="datetime1">
              <a:rPr lang="en-US" smtClean="0"/>
              <a:t>8/15/2024</a:t>
            </a:fld>
            <a:endParaRPr lang="en-US"/>
          </a:p>
        </p:txBody>
      </p:sp>
      <p:sp>
        <p:nvSpPr>
          <p:cNvPr id="1048729" name="Footer Placeholder 4"/>
          <p:cNvSpPr>
            <a:spLocks noGrp="1"/>
          </p:cNvSpPr>
          <p:nvPr>
            <p:ph type="ftr" sz="quarter" idx="11"/>
          </p:nvPr>
        </p:nvSpPr>
        <p:spPr/>
        <p:txBody>
          <a:bodyPr/>
          <a:lstStyle/>
          <a:p>
            <a:r>
              <a:rPr lang="en-US"/>
              <a:t>Project Title</a:t>
            </a:r>
          </a:p>
        </p:txBody>
      </p:sp>
      <p:sp>
        <p:nvSpPr>
          <p:cNvPr id="1048730" name="Slide Number Placeholder 5"/>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0"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11"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2" name="Date Placeholder 3"/>
          <p:cNvSpPr>
            <a:spLocks noGrp="1"/>
          </p:cNvSpPr>
          <p:nvPr>
            <p:ph type="dt" sz="half" idx="10"/>
          </p:nvPr>
        </p:nvSpPr>
        <p:spPr/>
        <p:txBody>
          <a:bodyPr/>
          <a:lstStyle/>
          <a:p>
            <a:fld id="{F5A99E4A-3A3E-46E5-A322-DF029A1758DB}" type="datetime1">
              <a:rPr lang="en-US" smtClean="0"/>
              <a:t>8/15/2024</a:t>
            </a:fld>
            <a:endParaRPr lang="en-US"/>
          </a:p>
        </p:txBody>
      </p:sp>
      <p:sp>
        <p:nvSpPr>
          <p:cNvPr id="1048713" name="Footer Placeholder 4"/>
          <p:cNvSpPr>
            <a:spLocks noGrp="1"/>
          </p:cNvSpPr>
          <p:nvPr>
            <p:ph type="ftr" sz="quarter" idx="11"/>
          </p:nvPr>
        </p:nvSpPr>
        <p:spPr/>
        <p:txBody>
          <a:bodyPr/>
          <a:lstStyle/>
          <a:p>
            <a:r>
              <a:rPr lang="en-US"/>
              <a:t>Project Title</a:t>
            </a:r>
          </a:p>
        </p:txBody>
      </p:sp>
      <p:sp>
        <p:nvSpPr>
          <p:cNvPr id="1048714" name="Slide Number Placeholder 5"/>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5" name="Title 1"/>
          <p:cNvSpPr>
            <a:spLocks noGrp="1"/>
          </p:cNvSpPr>
          <p:nvPr>
            <p:ph type="title"/>
          </p:nvPr>
        </p:nvSpPr>
        <p:spPr/>
        <p:txBody>
          <a:bodyPr/>
          <a:lstStyle/>
          <a:p>
            <a:r>
              <a:rPr lang="en-US"/>
              <a:t>Click to edit Master title style</a:t>
            </a:r>
          </a:p>
        </p:txBody>
      </p:sp>
      <p:sp>
        <p:nvSpPr>
          <p:cNvPr id="104871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Date Placeholder 3"/>
          <p:cNvSpPr>
            <a:spLocks noGrp="1"/>
          </p:cNvSpPr>
          <p:nvPr>
            <p:ph type="dt" sz="half" idx="10"/>
          </p:nvPr>
        </p:nvSpPr>
        <p:spPr/>
        <p:txBody>
          <a:bodyPr/>
          <a:lstStyle/>
          <a:p>
            <a:fld id="{F7FC9750-56A7-4067-A129-AFF774ADC549}" type="datetime1">
              <a:rPr lang="en-US" smtClean="0"/>
              <a:t>8/15/2024</a:t>
            </a:fld>
            <a:endParaRPr lang="en-US"/>
          </a:p>
        </p:txBody>
      </p:sp>
      <p:sp>
        <p:nvSpPr>
          <p:cNvPr id="1048718" name="Footer Placeholder 4"/>
          <p:cNvSpPr>
            <a:spLocks noGrp="1"/>
          </p:cNvSpPr>
          <p:nvPr>
            <p:ph type="ftr" sz="quarter" idx="11"/>
          </p:nvPr>
        </p:nvSpPr>
        <p:spPr/>
        <p:txBody>
          <a:bodyPr/>
          <a:lstStyle/>
          <a:p>
            <a:r>
              <a:rPr lang="en-US"/>
              <a:t>Project Title</a:t>
            </a:r>
          </a:p>
        </p:txBody>
      </p:sp>
      <p:sp>
        <p:nvSpPr>
          <p:cNvPr id="1048719" name="Slide Number Placeholder 5"/>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3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3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lstStyle/>
          <a:p>
            <a:fld id="{3FCF308B-7333-4C2C-BEDE-6F76F6FA71CB}" type="datetime1">
              <a:rPr lang="en-US" smtClean="0"/>
              <a:t>8/15/2024</a:t>
            </a:fld>
            <a:endParaRPr lang="en-US"/>
          </a:p>
        </p:txBody>
      </p:sp>
      <p:sp>
        <p:nvSpPr>
          <p:cNvPr id="1048734" name="Footer Placeholder 4"/>
          <p:cNvSpPr>
            <a:spLocks noGrp="1"/>
          </p:cNvSpPr>
          <p:nvPr>
            <p:ph type="ftr" sz="quarter" idx="11"/>
          </p:nvPr>
        </p:nvSpPr>
        <p:spPr/>
        <p:txBody>
          <a:bodyPr/>
          <a:lstStyle/>
          <a:p>
            <a:r>
              <a:rPr lang="en-US"/>
              <a:t>Project Title</a:t>
            </a:r>
          </a:p>
        </p:txBody>
      </p:sp>
      <p:sp>
        <p:nvSpPr>
          <p:cNvPr id="1048735" name="Slide Number Placeholder 5"/>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6" name="Title 1"/>
          <p:cNvSpPr>
            <a:spLocks noGrp="1"/>
          </p:cNvSpPr>
          <p:nvPr>
            <p:ph type="title"/>
          </p:nvPr>
        </p:nvSpPr>
        <p:spPr/>
        <p:txBody>
          <a:bodyPr/>
          <a:lstStyle/>
          <a:p>
            <a:r>
              <a:rPr lang="en-US"/>
              <a:t>Click to edit Master title style</a:t>
            </a:r>
          </a:p>
        </p:txBody>
      </p:sp>
      <p:sp>
        <p:nvSpPr>
          <p:cNvPr id="104873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Date Placeholder 4"/>
          <p:cNvSpPr>
            <a:spLocks noGrp="1"/>
          </p:cNvSpPr>
          <p:nvPr>
            <p:ph type="dt" sz="half" idx="10"/>
          </p:nvPr>
        </p:nvSpPr>
        <p:spPr/>
        <p:txBody>
          <a:bodyPr/>
          <a:lstStyle/>
          <a:p>
            <a:fld id="{47BF9F7D-42DD-456D-8267-761D0CC099F6}" type="datetime1">
              <a:rPr lang="en-US" smtClean="0"/>
              <a:t>8/15/2024</a:t>
            </a:fld>
            <a:endParaRPr lang="en-US"/>
          </a:p>
        </p:txBody>
      </p:sp>
      <p:sp>
        <p:nvSpPr>
          <p:cNvPr id="1048740" name="Footer Placeholder 5"/>
          <p:cNvSpPr>
            <a:spLocks noGrp="1"/>
          </p:cNvSpPr>
          <p:nvPr>
            <p:ph type="ftr" sz="quarter" idx="11"/>
          </p:nvPr>
        </p:nvSpPr>
        <p:spPr/>
        <p:txBody>
          <a:bodyPr/>
          <a:lstStyle/>
          <a:p>
            <a:r>
              <a:rPr lang="en-US"/>
              <a:t>Project Title</a:t>
            </a:r>
          </a:p>
        </p:txBody>
      </p:sp>
      <p:sp>
        <p:nvSpPr>
          <p:cNvPr id="1048741" name="Slide Number Placeholder 6"/>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2" name="Title 1"/>
          <p:cNvSpPr>
            <a:spLocks noGrp="1"/>
          </p:cNvSpPr>
          <p:nvPr>
            <p:ph type="title"/>
          </p:nvPr>
        </p:nvSpPr>
        <p:spPr/>
        <p:txBody>
          <a:bodyPr/>
          <a:lstStyle/>
          <a:p>
            <a:r>
              <a:rPr lang="en-US"/>
              <a:t>Click to edit Master title style</a:t>
            </a:r>
          </a:p>
        </p:txBody>
      </p:sp>
      <p:sp>
        <p:nvSpPr>
          <p:cNvPr id="104874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7" name="Date Placeholder 6"/>
          <p:cNvSpPr>
            <a:spLocks noGrp="1"/>
          </p:cNvSpPr>
          <p:nvPr>
            <p:ph type="dt" sz="half" idx="10"/>
          </p:nvPr>
        </p:nvSpPr>
        <p:spPr/>
        <p:txBody>
          <a:bodyPr/>
          <a:lstStyle/>
          <a:p>
            <a:fld id="{FE88EB92-27ED-4EB2-A70D-DC7AE8893767}" type="datetime1">
              <a:rPr lang="en-US" smtClean="0"/>
              <a:t>8/15/2024</a:t>
            </a:fld>
            <a:endParaRPr lang="en-US"/>
          </a:p>
        </p:txBody>
      </p:sp>
      <p:sp>
        <p:nvSpPr>
          <p:cNvPr id="1048748" name="Footer Placeholder 7"/>
          <p:cNvSpPr>
            <a:spLocks noGrp="1"/>
          </p:cNvSpPr>
          <p:nvPr>
            <p:ph type="ftr" sz="quarter" idx="11"/>
          </p:nvPr>
        </p:nvSpPr>
        <p:spPr/>
        <p:txBody>
          <a:bodyPr/>
          <a:lstStyle/>
          <a:p>
            <a:r>
              <a:rPr lang="en-US"/>
              <a:t>Project Title</a:t>
            </a:r>
          </a:p>
        </p:txBody>
      </p:sp>
      <p:sp>
        <p:nvSpPr>
          <p:cNvPr id="1048749" name="Slide Number Placeholder 8"/>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06" name="Title 1"/>
          <p:cNvSpPr>
            <a:spLocks noGrp="1"/>
          </p:cNvSpPr>
          <p:nvPr>
            <p:ph type="title"/>
          </p:nvPr>
        </p:nvSpPr>
        <p:spPr/>
        <p:txBody>
          <a:bodyPr/>
          <a:lstStyle/>
          <a:p>
            <a:r>
              <a:rPr lang="en-US"/>
              <a:t>Click to edit Master title style</a:t>
            </a:r>
          </a:p>
        </p:txBody>
      </p:sp>
      <p:sp>
        <p:nvSpPr>
          <p:cNvPr id="1048707" name="Date Placeholder 2"/>
          <p:cNvSpPr>
            <a:spLocks noGrp="1"/>
          </p:cNvSpPr>
          <p:nvPr>
            <p:ph type="dt" sz="half" idx="10"/>
          </p:nvPr>
        </p:nvSpPr>
        <p:spPr/>
        <p:txBody>
          <a:bodyPr/>
          <a:lstStyle/>
          <a:p>
            <a:fld id="{A112DD44-30A2-4EA2-ABA6-2A7CBCAE42BA}" type="datetime1">
              <a:rPr lang="en-US" smtClean="0"/>
              <a:t>8/15/2024</a:t>
            </a:fld>
            <a:endParaRPr lang="en-US"/>
          </a:p>
        </p:txBody>
      </p:sp>
      <p:sp>
        <p:nvSpPr>
          <p:cNvPr id="1048708" name="Footer Placeholder 3"/>
          <p:cNvSpPr>
            <a:spLocks noGrp="1"/>
          </p:cNvSpPr>
          <p:nvPr>
            <p:ph type="ftr" sz="quarter" idx="11"/>
          </p:nvPr>
        </p:nvSpPr>
        <p:spPr/>
        <p:txBody>
          <a:bodyPr/>
          <a:lstStyle/>
          <a:p>
            <a:r>
              <a:rPr lang="en-US"/>
              <a:t>Project Title</a:t>
            </a:r>
          </a:p>
        </p:txBody>
      </p:sp>
      <p:sp>
        <p:nvSpPr>
          <p:cNvPr id="1048709" name="Slide Number Placeholder 4"/>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0" name="Date Placeholder 1"/>
          <p:cNvSpPr>
            <a:spLocks noGrp="1"/>
          </p:cNvSpPr>
          <p:nvPr>
            <p:ph type="dt" sz="half" idx="10"/>
          </p:nvPr>
        </p:nvSpPr>
        <p:spPr/>
        <p:txBody>
          <a:bodyPr/>
          <a:lstStyle/>
          <a:p>
            <a:fld id="{D52C8C72-D498-470B-8704-F786313322DA}" type="datetime1">
              <a:rPr lang="en-US" smtClean="0"/>
              <a:t>8/15/2024</a:t>
            </a:fld>
            <a:endParaRPr lang="en-US"/>
          </a:p>
        </p:txBody>
      </p:sp>
      <p:sp>
        <p:nvSpPr>
          <p:cNvPr id="1048751" name="Footer Placeholder 2"/>
          <p:cNvSpPr>
            <a:spLocks noGrp="1"/>
          </p:cNvSpPr>
          <p:nvPr>
            <p:ph type="ftr" sz="quarter" idx="11"/>
          </p:nvPr>
        </p:nvSpPr>
        <p:spPr/>
        <p:txBody>
          <a:bodyPr/>
          <a:lstStyle/>
          <a:p>
            <a:r>
              <a:rPr lang="en-US"/>
              <a:t>Project Title</a:t>
            </a:r>
          </a:p>
        </p:txBody>
      </p:sp>
      <p:sp>
        <p:nvSpPr>
          <p:cNvPr id="1048752" name="Slide Number Placeholder 3"/>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53"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5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5"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6" name="Date Placeholder 4"/>
          <p:cNvSpPr>
            <a:spLocks noGrp="1"/>
          </p:cNvSpPr>
          <p:nvPr>
            <p:ph type="dt" sz="half" idx="10"/>
          </p:nvPr>
        </p:nvSpPr>
        <p:spPr/>
        <p:txBody>
          <a:bodyPr/>
          <a:lstStyle/>
          <a:p>
            <a:fld id="{F4D26384-DA1F-4B78-8F99-ECF8A5A7956C}" type="datetime1">
              <a:rPr lang="en-US" smtClean="0"/>
              <a:t>8/15/2024</a:t>
            </a:fld>
            <a:endParaRPr lang="en-US"/>
          </a:p>
        </p:txBody>
      </p:sp>
      <p:sp>
        <p:nvSpPr>
          <p:cNvPr id="1048757" name="Footer Placeholder 5"/>
          <p:cNvSpPr>
            <a:spLocks noGrp="1"/>
          </p:cNvSpPr>
          <p:nvPr>
            <p:ph type="ftr" sz="quarter" idx="11"/>
          </p:nvPr>
        </p:nvSpPr>
        <p:spPr/>
        <p:txBody>
          <a:bodyPr/>
          <a:lstStyle/>
          <a:p>
            <a:r>
              <a:rPr lang="en-US"/>
              <a:t>Project Title</a:t>
            </a:r>
          </a:p>
        </p:txBody>
      </p:sp>
      <p:sp>
        <p:nvSpPr>
          <p:cNvPr id="1048758" name="Slide Number Placeholder 6"/>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20"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21"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22"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3" name="Date Placeholder 4"/>
          <p:cNvSpPr>
            <a:spLocks noGrp="1"/>
          </p:cNvSpPr>
          <p:nvPr>
            <p:ph type="dt" sz="half" idx="10"/>
          </p:nvPr>
        </p:nvSpPr>
        <p:spPr/>
        <p:txBody>
          <a:bodyPr/>
          <a:lstStyle/>
          <a:p>
            <a:fld id="{EDDAAA15-4E85-4B3D-A9ED-70AA6FDEE40E}" type="datetime1">
              <a:rPr lang="en-US" smtClean="0"/>
              <a:t>8/15/2024</a:t>
            </a:fld>
            <a:endParaRPr lang="en-US"/>
          </a:p>
        </p:txBody>
      </p:sp>
      <p:sp>
        <p:nvSpPr>
          <p:cNvPr id="1048724" name="Footer Placeholder 5"/>
          <p:cNvSpPr>
            <a:spLocks noGrp="1"/>
          </p:cNvSpPr>
          <p:nvPr>
            <p:ph type="ftr" sz="quarter" idx="11"/>
          </p:nvPr>
        </p:nvSpPr>
        <p:spPr/>
        <p:txBody>
          <a:bodyPr/>
          <a:lstStyle/>
          <a:p>
            <a:r>
              <a:rPr lang="en-US"/>
              <a:t>Project Title</a:t>
            </a:r>
          </a:p>
        </p:txBody>
      </p:sp>
      <p:sp>
        <p:nvSpPr>
          <p:cNvPr id="1048725" name="Slide Number Placeholder 6"/>
          <p:cNvSpPr>
            <a:spLocks noGrp="1"/>
          </p:cNvSpPr>
          <p:nvPr>
            <p:ph type="sldNum" sz="quarter" idx="12"/>
          </p:nvPr>
        </p:nvSpPr>
        <p:spPr/>
        <p:txBody>
          <a:bodyPr/>
          <a:lstStyle/>
          <a:p>
            <a:fld id="{D80B7CB9-5111-4527-AA86-7C7D1E47D7A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766E4-612C-4D0D-BEB0-6EFA74B105A6}" type="datetime1">
              <a:rPr lang="en-US" smtClean="0"/>
              <a:t>8/15/2024</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Title</a:t>
            </a:r>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B7CB9-5111-4527-AA86-7C7D1E47D7A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Slide Number Placeholder 10"/>
          <p:cNvSpPr>
            <a:spLocks noGrp="1"/>
          </p:cNvSpPr>
          <p:nvPr>
            <p:ph type="sldNum" sz="quarter" idx="12"/>
          </p:nvPr>
        </p:nvSpPr>
        <p:spPr/>
        <p:txBody>
          <a:bodyPr/>
          <a:lstStyle/>
          <a:p>
            <a:fld id="{D80B7CB9-5111-4527-AA86-7C7D1E47D7A5}" type="slidenum">
              <a:rPr lang="en-US" sz="1400" b="1" smtClean="0">
                <a:solidFill>
                  <a:schemeClr val="bg1"/>
                </a:solidFill>
              </a:rPr>
              <a:t>1</a:t>
            </a:fld>
            <a:endParaRPr lang="en-US" sz="1400" b="1" dirty="0">
              <a:solidFill>
                <a:schemeClr val="bg1"/>
              </a:solidFill>
            </a:endParaRPr>
          </a:p>
        </p:txBody>
      </p:sp>
      <p:grpSp>
        <p:nvGrpSpPr>
          <p:cNvPr id="39" name="Group 2"/>
          <p:cNvGrpSpPr/>
          <p:nvPr/>
        </p:nvGrpSpPr>
        <p:grpSpPr>
          <a:xfrm>
            <a:off x="0" y="21336"/>
            <a:ext cx="9144000" cy="6836664"/>
            <a:chOff x="0" y="0"/>
            <a:chExt cx="9144000" cy="6614160"/>
          </a:xfrm>
        </p:grpSpPr>
        <p:grpSp>
          <p:nvGrpSpPr>
            <p:cNvPr id="40" name="Group 16"/>
            <p:cNvGrpSpPr/>
            <p:nvPr/>
          </p:nvGrpSpPr>
          <p:grpSpPr>
            <a:xfrm>
              <a:off x="0" y="0"/>
              <a:ext cx="9144000" cy="6614160"/>
              <a:chOff x="0" y="0"/>
              <a:chExt cx="9144000" cy="6614160"/>
            </a:xfrm>
          </p:grpSpPr>
          <p:grpSp>
            <p:nvGrpSpPr>
              <p:cNvPr id="41" name="Group 6"/>
              <p:cNvGrpSpPr/>
              <p:nvPr/>
            </p:nvGrpSpPr>
            <p:grpSpPr>
              <a:xfrm>
                <a:off x="0" y="0"/>
                <a:ext cx="9144000" cy="1066800"/>
                <a:chOff x="0" y="0"/>
                <a:chExt cx="9144000" cy="1066800"/>
              </a:xfrm>
            </p:grpSpPr>
            <p:sp>
              <p:nvSpPr>
                <p:cNvPr id="1048595" name="Rectangle 4"/>
                <p:cNvSpPr/>
                <p:nvPr/>
              </p:nvSpPr>
              <p:spPr>
                <a:xfrm>
                  <a:off x="0" y="0"/>
                  <a:ext cx="9144000" cy="10668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itchFamily="18" charset="0"/>
                      <a:cs typeface="Times New Roman" pitchFamily="18" charset="0"/>
                    </a:rPr>
                    <a:t>A Seminar Presentation On</a:t>
                  </a:r>
                </a:p>
              </p:txBody>
            </p:sp>
            <p:pic>
              <p:nvPicPr>
                <p:cNvPr id="2097153" name="Picture 5"/>
                <p:cNvPicPr>
                  <a:picLocks noChangeAspect="1"/>
                </p:cNvPicPr>
                <p:nvPr/>
              </p:nvPicPr>
              <p:blipFill>
                <a:blip r:embed="rId2"/>
                <a:stretch>
                  <a:fillRect/>
                </a:stretch>
              </p:blipFill>
              <p:spPr>
                <a:xfrm>
                  <a:off x="7788206" y="53971"/>
                  <a:ext cx="1288472" cy="958858"/>
                </a:xfrm>
                <a:prstGeom prst="rect">
                  <a:avLst/>
                </a:prstGeom>
                <a:solidFill>
                  <a:schemeClr val="accent6">
                    <a:lumMod val="60000"/>
                    <a:lumOff val="40000"/>
                  </a:schemeClr>
                </a:solidFill>
              </p:spPr>
            </p:pic>
          </p:grpSp>
          <p:sp>
            <p:nvSpPr>
              <p:cNvPr id="1048596" name="Rectangle 8"/>
              <p:cNvSpPr/>
              <p:nvPr/>
            </p:nvSpPr>
            <p:spPr>
              <a:xfrm>
                <a:off x="0" y="6080760"/>
                <a:ext cx="9144000" cy="533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 </a:t>
                </a:r>
                <a:r>
                  <a:rPr lang="en-US" sz="2400" b="1" dirty="0">
                    <a:solidFill>
                      <a:schemeClr val="tx1"/>
                    </a:solidFill>
                  </a:rPr>
                  <a:t>S.E. AI &amp; DS ENGINEERING</a:t>
                </a:r>
              </a:p>
            </p:txBody>
          </p:sp>
          <p:sp>
            <p:nvSpPr>
              <p:cNvPr id="1048597" name="Snip Diagonal Corner Rectangle 14"/>
              <p:cNvSpPr/>
              <p:nvPr/>
            </p:nvSpPr>
            <p:spPr>
              <a:xfrm>
                <a:off x="0" y="1118754"/>
                <a:ext cx="304800" cy="22098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48598" name="Snip Diagonal Corner Rectangle 15"/>
              <p:cNvSpPr/>
              <p:nvPr/>
            </p:nvSpPr>
            <p:spPr>
              <a:xfrm>
                <a:off x="8839200" y="4191000"/>
                <a:ext cx="304800" cy="21336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48599" name="TextBox 1"/>
            <p:cNvSpPr txBox="1"/>
            <p:nvPr/>
          </p:nvSpPr>
          <p:spPr>
            <a:xfrm>
              <a:off x="533400" y="1382354"/>
              <a:ext cx="8077200" cy="3170099"/>
            </a:xfrm>
            <a:prstGeom prst="rect">
              <a:avLst/>
            </a:prstGeom>
            <a:noFill/>
          </p:spPr>
          <p:txBody>
            <a:bodyPr wrap="square" rtlCol="0">
              <a:spAutoFit/>
            </a:bodyPr>
            <a:lstStyle/>
            <a:p>
              <a:pPr algn="ctr"/>
              <a:endParaRPr lang="en-US" sz="4000" b="1" dirty="0">
                <a:latin typeface="Times New Roman" panose="02020603050405020304" pitchFamily="18" charset="0"/>
                <a:cs typeface="Times New Roman" panose="02020603050405020304" pitchFamily="18" charset="0"/>
              </a:endParaRPr>
            </a:p>
            <a:p>
              <a:pPr algn="ctr"/>
              <a:r>
                <a:rPr lang="en-US" sz="8000" b="1" dirty="0">
                  <a:latin typeface="Times New Roman" panose="02020603050405020304" pitchFamily="18" charset="0"/>
                  <a:cs typeface="Times New Roman" panose="02020603050405020304" pitchFamily="18" charset="0"/>
                </a:rPr>
                <a:t>“</a:t>
              </a:r>
              <a:r>
                <a:rPr lang="en-US" sz="6600" b="1" dirty="0">
                  <a:latin typeface="Times New Roman" panose="02020603050405020304" pitchFamily="18" charset="0"/>
                  <a:cs typeface="Times New Roman" panose="02020603050405020304" pitchFamily="18" charset="0"/>
                </a:rPr>
                <a:t>Autoencoders</a:t>
              </a:r>
              <a:r>
                <a:rPr lang="en-US" sz="8000" b="1" dirty="0">
                  <a:latin typeface="Times New Roman" panose="02020603050405020304" pitchFamily="18" charset="0"/>
                  <a:cs typeface="Times New Roman" panose="02020603050405020304" pitchFamily="18" charset="0"/>
                </a:rPr>
                <a:t>”</a:t>
              </a:r>
              <a:endParaRPr lang="en-US" sz="40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a:p>
              <a:pPr algn="ctr"/>
              <a:endParaRPr lang="en-US" sz="4000" b="1" dirty="0">
                <a:latin typeface="Times New Roman" panose="02020603050405020304" pitchFamily="18" charset="0"/>
                <a:cs typeface="Times New Roman" panose="02020603050405020304" pitchFamily="18" charset="0"/>
              </a:endParaRPr>
            </a:p>
          </p:txBody>
        </p:sp>
      </p:grpSp>
      <p:graphicFrame>
        <p:nvGraphicFramePr>
          <p:cNvPr id="2" name="Table 1"/>
          <p:cNvGraphicFramePr>
            <a:graphicFrameLocks noGrp="1"/>
          </p:cNvGraphicFramePr>
          <p:nvPr>
            <p:extLst>
              <p:ext uri="{D42A27DB-BD31-4B8C-83A1-F6EECF244321}">
                <p14:modId xmlns:p14="http://schemas.microsoft.com/office/powerpoint/2010/main" val="3257038339"/>
              </p:ext>
            </p:extLst>
          </p:nvPr>
        </p:nvGraphicFramePr>
        <p:xfrm>
          <a:off x="1143000" y="4249420"/>
          <a:ext cx="6096000" cy="1389380"/>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20000"/>
                    </a:ext>
                  </a:extLst>
                </a:gridCol>
              </a:tblGrid>
              <a:tr h="1389380">
                <a:tc>
                  <a:txBody>
                    <a:bodyPr/>
                    <a:lstStyle/>
                    <a:p>
                      <a:pPr algn="ctr"/>
                      <a:r>
                        <a:rPr lang="en-US" sz="2800" dirty="0">
                          <a:solidFill>
                            <a:schemeClr val="tx1"/>
                          </a:solidFill>
                        </a:rPr>
                        <a:t>Project Guide</a:t>
                      </a:r>
                    </a:p>
                    <a:p>
                      <a:pPr algn="ctr"/>
                      <a:r>
                        <a:rPr lang="en-US" sz="2000" dirty="0">
                          <a:solidFill>
                            <a:srgbClr val="00B0F0"/>
                          </a:solidFill>
                          <a:latin typeface="Times New Roman" panose="02020603050405020304" pitchFamily="18" charset="0"/>
                          <a:cs typeface="Times New Roman" panose="02020603050405020304" pitchFamily="18" charset="0"/>
                        </a:rPr>
                        <a:t>Prof. </a:t>
                      </a:r>
                      <a:r>
                        <a:rPr lang="en-US" sz="2000" dirty="0" err="1">
                          <a:solidFill>
                            <a:srgbClr val="00B0F0"/>
                          </a:solidFill>
                          <a:latin typeface="Times New Roman" panose="02020603050405020304" pitchFamily="18" charset="0"/>
                          <a:cs typeface="Times New Roman" panose="02020603050405020304" pitchFamily="18" charset="0"/>
                        </a:rPr>
                        <a:t>Auti</a:t>
                      </a:r>
                      <a:r>
                        <a:rPr lang="en-US" sz="2000" baseline="0" dirty="0">
                          <a:solidFill>
                            <a:srgbClr val="00B0F0"/>
                          </a:solidFill>
                          <a:latin typeface="Times New Roman" panose="02020603050405020304" pitchFamily="18" charset="0"/>
                          <a:cs typeface="Times New Roman" panose="02020603050405020304" pitchFamily="18" charset="0"/>
                        </a:rPr>
                        <a:t>. M. A.</a:t>
                      </a:r>
                      <a:endParaRPr lang="en-US" sz="2000" dirty="0">
                        <a:solidFill>
                          <a:srgbClr val="00B0F0"/>
                        </a:solidFill>
                      </a:endParaRPr>
                    </a:p>
                    <a:p>
                      <a:endParaRPr lang="en-IN" dirty="0"/>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Slide Number Placeholder 10"/>
          <p:cNvSpPr>
            <a:spLocks noGrp="1"/>
          </p:cNvSpPr>
          <p:nvPr>
            <p:ph type="sldNum" sz="quarter" idx="12"/>
          </p:nvPr>
        </p:nvSpPr>
        <p:spPr/>
        <p:txBody>
          <a:bodyPr/>
          <a:lstStyle/>
          <a:p>
            <a:fld id="{D80B7CB9-5111-4527-AA86-7C7D1E47D7A5}" type="slidenum">
              <a:rPr lang="en-US" sz="1400" b="1" smtClean="0">
                <a:solidFill>
                  <a:schemeClr val="bg1"/>
                </a:solidFill>
              </a:rPr>
              <a:t>10</a:t>
            </a:fld>
            <a:endParaRPr lang="en-US" sz="1400" b="1" dirty="0">
              <a:solidFill>
                <a:schemeClr val="bg1"/>
              </a:solidFill>
            </a:endParaRPr>
          </a:p>
        </p:txBody>
      </p:sp>
      <p:grpSp>
        <p:nvGrpSpPr>
          <p:cNvPr id="88" name="Group 16"/>
          <p:cNvGrpSpPr/>
          <p:nvPr/>
        </p:nvGrpSpPr>
        <p:grpSpPr>
          <a:xfrm>
            <a:off x="-12192" y="0"/>
            <a:ext cx="9144000" cy="6858000"/>
            <a:chOff x="0" y="0"/>
            <a:chExt cx="9144000" cy="6858000"/>
          </a:xfrm>
        </p:grpSpPr>
        <p:grpSp>
          <p:nvGrpSpPr>
            <p:cNvPr id="89" name="Group 6"/>
            <p:cNvGrpSpPr/>
            <p:nvPr/>
          </p:nvGrpSpPr>
          <p:grpSpPr>
            <a:xfrm>
              <a:off x="0" y="0"/>
              <a:ext cx="9144000" cy="1066800"/>
              <a:chOff x="0" y="0"/>
              <a:chExt cx="9144000" cy="1066800"/>
            </a:xfrm>
          </p:grpSpPr>
          <p:sp>
            <p:nvSpPr>
              <p:cNvPr id="1048695" name="Rectangle 4"/>
              <p:cNvSpPr/>
              <p:nvPr/>
            </p:nvSpPr>
            <p:spPr>
              <a:xfrm>
                <a:off x="0" y="0"/>
                <a:ext cx="9144000" cy="10668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itchFamily="18" charset="0"/>
                    <a:cs typeface="Times New Roman" pitchFamily="18" charset="0"/>
                  </a:rPr>
                  <a:t>8. CONCLUSION</a:t>
                </a:r>
              </a:p>
            </p:txBody>
          </p:sp>
          <p:pic>
            <p:nvPicPr>
              <p:cNvPr id="2097176" name="Picture 5"/>
              <p:cNvPicPr>
                <a:picLocks noChangeAspect="1"/>
              </p:cNvPicPr>
              <p:nvPr/>
            </p:nvPicPr>
            <p:blipFill>
              <a:blip r:embed="rId2"/>
              <a:stretch>
                <a:fillRect/>
              </a:stretch>
            </p:blipFill>
            <p:spPr>
              <a:xfrm>
                <a:off x="7848600" y="76201"/>
                <a:ext cx="1288472" cy="958858"/>
              </a:xfrm>
              <a:prstGeom prst="rect">
                <a:avLst/>
              </a:prstGeom>
              <a:solidFill>
                <a:schemeClr val="accent6">
                  <a:lumMod val="60000"/>
                  <a:lumOff val="40000"/>
                </a:schemeClr>
              </a:solidFill>
            </p:spPr>
          </p:pic>
        </p:grpSp>
        <p:sp>
          <p:nvSpPr>
            <p:cNvPr id="1048696" name="Rectangle 8"/>
            <p:cNvSpPr/>
            <p:nvPr/>
          </p:nvSpPr>
          <p:spPr>
            <a:xfrm>
              <a:off x="0" y="6324600"/>
              <a:ext cx="9144000" cy="533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Project Title- Autoencoder</a:t>
              </a:r>
            </a:p>
          </p:txBody>
        </p:sp>
        <p:sp>
          <p:nvSpPr>
            <p:cNvPr id="1048697" name="Snip Diagonal Corner Rectangle 14"/>
            <p:cNvSpPr/>
            <p:nvPr/>
          </p:nvSpPr>
          <p:spPr>
            <a:xfrm>
              <a:off x="0" y="1101436"/>
              <a:ext cx="304800" cy="22098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8698" name="Snip Diagonal Corner Rectangle 15"/>
            <p:cNvSpPr/>
            <p:nvPr/>
          </p:nvSpPr>
          <p:spPr>
            <a:xfrm>
              <a:off x="8839200" y="4191000"/>
              <a:ext cx="304800" cy="21336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B0CE9D17-709C-4D43-8FB6-3FDEC5B1A9B0}"/>
              </a:ext>
            </a:extLst>
          </p:cNvPr>
          <p:cNvSpPr txBox="1"/>
          <p:nvPr/>
        </p:nvSpPr>
        <p:spPr>
          <a:xfrm>
            <a:off x="304800" y="1256030"/>
            <a:ext cx="8534400" cy="2120068"/>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cs typeface="Times New Roman" panose="02020603050405020304" pitchFamily="18" charset="0"/>
              </a:rPr>
              <a:t>Autoencoders are a powerful deep learning tool for representation learning, generative modeling, and feature extraction, with applications in computer vision, natural language processing, and more. They enable efficient data compression, robust anomaly detection, and improved performance in various AI tasks. Ongoing innovations continue to expand their capabilities and applications.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Slide Number Placeholder 10"/>
          <p:cNvSpPr>
            <a:spLocks noGrp="1"/>
          </p:cNvSpPr>
          <p:nvPr>
            <p:ph type="sldNum" sz="quarter" idx="12"/>
          </p:nvPr>
        </p:nvSpPr>
        <p:spPr/>
        <p:txBody>
          <a:bodyPr/>
          <a:lstStyle/>
          <a:p>
            <a:fld id="{D80B7CB9-5111-4527-AA86-7C7D1E47D7A5}" type="slidenum">
              <a:rPr lang="en-US" sz="1400" b="1" smtClean="0">
                <a:solidFill>
                  <a:schemeClr val="bg1"/>
                </a:solidFill>
              </a:rPr>
              <a:t>2</a:t>
            </a:fld>
            <a:endParaRPr lang="en-US" sz="1400" b="1" dirty="0">
              <a:solidFill>
                <a:schemeClr val="bg1"/>
              </a:solidFill>
            </a:endParaRPr>
          </a:p>
        </p:txBody>
      </p:sp>
      <p:grpSp>
        <p:nvGrpSpPr>
          <p:cNvPr id="39" name="Group 2"/>
          <p:cNvGrpSpPr/>
          <p:nvPr/>
        </p:nvGrpSpPr>
        <p:grpSpPr>
          <a:xfrm>
            <a:off x="0" y="0"/>
            <a:ext cx="9144000" cy="6858000"/>
            <a:chOff x="0" y="0"/>
            <a:chExt cx="9144000" cy="6858000"/>
          </a:xfrm>
        </p:grpSpPr>
        <p:grpSp>
          <p:nvGrpSpPr>
            <p:cNvPr id="40" name="Group 16"/>
            <p:cNvGrpSpPr/>
            <p:nvPr/>
          </p:nvGrpSpPr>
          <p:grpSpPr>
            <a:xfrm>
              <a:off x="0" y="0"/>
              <a:ext cx="9144000" cy="6858000"/>
              <a:chOff x="0" y="0"/>
              <a:chExt cx="9144000" cy="6858000"/>
            </a:xfrm>
          </p:grpSpPr>
          <p:grpSp>
            <p:nvGrpSpPr>
              <p:cNvPr id="41" name="Group 6"/>
              <p:cNvGrpSpPr/>
              <p:nvPr/>
            </p:nvGrpSpPr>
            <p:grpSpPr>
              <a:xfrm>
                <a:off x="0" y="0"/>
                <a:ext cx="9144000" cy="1066800"/>
                <a:chOff x="0" y="0"/>
                <a:chExt cx="9144000" cy="1066800"/>
              </a:xfrm>
            </p:grpSpPr>
            <p:sp>
              <p:nvSpPr>
                <p:cNvPr id="1048595" name="Rectangle 4"/>
                <p:cNvSpPr/>
                <p:nvPr/>
              </p:nvSpPr>
              <p:spPr>
                <a:xfrm>
                  <a:off x="0" y="0"/>
                  <a:ext cx="9144000" cy="10668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itchFamily="18" charset="0"/>
                      <a:cs typeface="Times New Roman" pitchFamily="18" charset="0"/>
                    </a:rPr>
                    <a:t>CONTENTS</a:t>
                  </a:r>
                </a:p>
              </p:txBody>
            </p:sp>
            <p:pic>
              <p:nvPicPr>
                <p:cNvPr id="2097153" name="Picture 5"/>
                <p:cNvPicPr>
                  <a:picLocks noChangeAspect="1"/>
                </p:cNvPicPr>
                <p:nvPr/>
              </p:nvPicPr>
              <p:blipFill>
                <a:blip r:embed="rId2"/>
                <a:stretch>
                  <a:fillRect/>
                </a:stretch>
              </p:blipFill>
              <p:spPr>
                <a:xfrm>
                  <a:off x="7788206" y="53971"/>
                  <a:ext cx="1288472" cy="958858"/>
                </a:xfrm>
                <a:prstGeom prst="rect">
                  <a:avLst/>
                </a:prstGeom>
                <a:solidFill>
                  <a:schemeClr val="accent6">
                    <a:lumMod val="60000"/>
                    <a:lumOff val="40000"/>
                  </a:schemeClr>
                </a:solidFill>
              </p:spPr>
            </p:pic>
          </p:grpSp>
          <p:sp>
            <p:nvSpPr>
              <p:cNvPr id="1048596" name="Rectangle 8"/>
              <p:cNvSpPr/>
              <p:nvPr/>
            </p:nvSpPr>
            <p:spPr>
              <a:xfrm>
                <a:off x="0" y="6324600"/>
                <a:ext cx="9144000" cy="533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Project Title- Autoencoder</a:t>
                </a:r>
              </a:p>
            </p:txBody>
          </p:sp>
          <p:sp>
            <p:nvSpPr>
              <p:cNvPr id="1048597" name="Snip Diagonal Corner Rectangle 14"/>
              <p:cNvSpPr/>
              <p:nvPr/>
            </p:nvSpPr>
            <p:spPr>
              <a:xfrm>
                <a:off x="0" y="1118754"/>
                <a:ext cx="304800" cy="22098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048598" name="Snip Diagonal Corner Rectangle 15"/>
              <p:cNvSpPr/>
              <p:nvPr/>
            </p:nvSpPr>
            <p:spPr>
              <a:xfrm>
                <a:off x="8839200" y="4191000"/>
                <a:ext cx="304800" cy="21336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48599" name="TextBox 1"/>
            <p:cNvSpPr txBox="1"/>
            <p:nvPr/>
          </p:nvSpPr>
          <p:spPr>
            <a:xfrm>
              <a:off x="355242" y="1382354"/>
              <a:ext cx="8077200" cy="3323987"/>
            </a:xfrm>
            <a:prstGeom prst="rect">
              <a:avLst/>
            </a:prstGeom>
            <a:noFill/>
          </p:spPr>
          <p:txBody>
            <a:bodyPr wrap="square" rtlCol="0">
              <a:spAutoFit/>
            </a:bodyPr>
            <a:lstStyle/>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Objectives</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Motivation </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Importance of topic</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Impact of topic</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Literature Survey</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Gap Identification</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Innovation Technologies</a:t>
              </a:r>
            </a:p>
            <a:p>
              <a:pPr marL="342900" indent="-34290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2299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Slide Number Placeholder 10"/>
          <p:cNvSpPr>
            <a:spLocks noGrp="1"/>
          </p:cNvSpPr>
          <p:nvPr>
            <p:ph type="sldNum" sz="quarter" idx="12"/>
          </p:nvPr>
        </p:nvSpPr>
        <p:spPr/>
        <p:txBody>
          <a:bodyPr/>
          <a:lstStyle/>
          <a:p>
            <a:fld id="{D80B7CB9-5111-4527-AA86-7C7D1E47D7A5}" type="slidenum">
              <a:rPr lang="en-US" sz="1400" b="1" smtClean="0">
                <a:solidFill>
                  <a:schemeClr val="bg1"/>
                </a:solidFill>
              </a:rPr>
              <a:t>3</a:t>
            </a:fld>
            <a:endParaRPr lang="en-US" sz="1400" b="1" dirty="0">
              <a:solidFill>
                <a:schemeClr val="bg1"/>
              </a:solidFill>
            </a:endParaRPr>
          </a:p>
        </p:txBody>
      </p:sp>
      <p:grpSp>
        <p:nvGrpSpPr>
          <p:cNvPr id="49" name="Group 16"/>
          <p:cNvGrpSpPr/>
          <p:nvPr/>
        </p:nvGrpSpPr>
        <p:grpSpPr>
          <a:xfrm>
            <a:off x="0" y="0"/>
            <a:ext cx="9144000" cy="6858000"/>
            <a:chOff x="0" y="0"/>
            <a:chExt cx="9144000" cy="6858000"/>
          </a:xfrm>
        </p:grpSpPr>
        <p:grpSp>
          <p:nvGrpSpPr>
            <p:cNvPr id="50" name="Group 6"/>
            <p:cNvGrpSpPr/>
            <p:nvPr/>
          </p:nvGrpSpPr>
          <p:grpSpPr>
            <a:xfrm>
              <a:off x="0" y="0"/>
              <a:ext cx="9144000" cy="1066800"/>
              <a:chOff x="0" y="0"/>
              <a:chExt cx="9144000" cy="1066800"/>
            </a:xfrm>
          </p:grpSpPr>
          <p:sp>
            <p:nvSpPr>
              <p:cNvPr id="1048613" name="Rectangle 4"/>
              <p:cNvSpPr/>
              <p:nvPr/>
            </p:nvSpPr>
            <p:spPr>
              <a:xfrm>
                <a:off x="0" y="0"/>
                <a:ext cx="9144000" cy="10668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itchFamily="18" charset="0"/>
                    <a:cs typeface="Times New Roman" pitchFamily="18" charset="0"/>
                  </a:rPr>
                  <a:t>1.OBJECTIVES</a:t>
                </a:r>
              </a:p>
            </p:txBody>
          </p:sp>
          <p:pic>
            <p:nvPicPr>
              <p:cNvPr id="2097156" name="Picture 5"/>
              <p:cNvPicPr>
                <a:picLocks noChangeAspect="1"/>
              </p:cNvPicPr>
              <p:nvPr/>
            </p:nvPicPr>
            <p:blipFill>
              <a:blip r:embed="rId2"/>
              <a:stretch>
                <a:fillRect/>
              </a:stretch>
            </p:blipFill>
            <p:spPr>
              <a:xfrm>
                <a:off x="7848600" y="76201"/>
                <a:ext cx="1288472" cy="958858"/>
              </a:xfrm>
              <a:prstGeom prst="rect">
                <a:avLst/>
              </a:prstGeom>
              <a:solidFill>
                <a:schemeClr val="accent6">
                  <a:lumMod val="60000"/>
                  <a:lumOff val="40000"/>
                </a:schemeClr>
              </a:solidFill>
            </p:spPr>
          </p:pic>
        </p:grpSp>
        <p:sp>
          <p:nvSpPr>
            <p:cNvPr id="1048614" name="Rectangle 8"/>
            <p:cNvSpPr/>
            <p:nvPr/>
          </p:nvSpPr>
          <p:spPr>
            <a:xfrm>
              <a:off x="0" y="6324600"/>
              <a:ext cx="9144000" cy="533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Project Title- Autoencoder</a:t>
              </a:r>
            </a:p>
          </p:txBody>
        </p:sp>
        <p:sp>
          <p:nvSpPr>
            <p:cNvPr id="1048615" name="Snip Diagonal Corner Rectangle 14"/>
            <p:cNvSpPr/>
            <p:nvPr/>
          </p:nvSpPr>
          <p:spPr>
            <a:xfrm>
              <a:off x="0" y="1101436"/>
              <a:ext cx="304800" cy="22098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8616" name="Snip Diagonal Corner Rectangle 15"/>
            <p:cNvSpPr/>
            <p:nvPr/>
          </p:nvSpPr>
          <p:spPr>
            <a:xfrm>
              <a:off x="8839200" y="4191000"/>
              <a:ext cx="304800" cy="21336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48617" name="TextBox 11"/>
          <p:cNvSpPr txBox="1"/>
          <p:nvPr/>
        </p:nvSpPr>
        <p:spPr>
          <a:xfrm>
            <a:off x="533400" y="1236840"/>
            <a:ext cx="7543800" cy="2351285"/>
          </a:xfrm>
          <a:prstGeom prst="rect">
            <a:avLst/>
          </a:prstGeom>
          <a:noFill/>
        </p:spPr>
        <p:txBody>
          <a:bodyPr wrap="square">
            <a:spAutoFit/>
          </a:bodyPr>
          <a:lstStyle/>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Encoder: </a:t>
            </a:r>
            <a:r>
              <a:rPr lang="en-US" sz="2000" dirty="0">
                <a:latin typeface="Times New Roman" panose="02020603050405020304" pitchFamily="18" charset="0"/>
                <a:cs typeface="Times New Roman" panose="02020603050405020304" pitchFamily="18" charset="0"/>
              </a:rPr>
              <a:t>Maps the input data to a lower-dimensional latent space representation.</a:t>
            </a:r>
          </a:p>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Latent Space:</a:t>
            </a:r>
            <a:r>
              <a:rPr lang="en-US" sz="2000" dirty="0">
                <a:latin typeface="Times New Roman" panose="02020603050405020304" pitchFamily="18" charset="0"/>
                <a:cs typeface="Times New Roman" panose="02020603050405020304" pitchFamily="18" charset="0"/>
              </a:rPr>
              <a:t> A compact representation of the input data.</a:t>
            </a:r>
          </a:p>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Decoder: </a:t>
            </a:r>
            <a:r>
              <a:rPr lang="en-US" sz="2000" dirty="0">
                <a:latin typeface="Times New Roman" panose="02020603050405020304" pitchFamily="18" charset="0"/>
                <a:cs typeface="Times New Roman" panose="02020603050405020304" pitchFamily="18" charset="0"/>
              </a:rPr>
              <a:t>Reconstructs the input data from the latent space representation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Slide Number Placeholder 10"/>
          <p:cNvSpPr>
            <a:spLocks noGrp="1"/>
          </p:cNvSpPr>
          <p:nvPr>
            <p:ph type="sldNum" sz="quarter" idx="12"/>
          </p:nvPr>
        </p:nvSpPr>
        <p:spPr/>
        <p:txBody>
          <a:bodyPr/>
          <a:lstStyle/>
          <a:p>
            <a:fld id="{D80B7CB9-5111-4527-AA86-7C7D1E47D7A5}" type="slidenum">
              <a:rPr lang="en-US" sz="1400" b="1" smtClean="0">
                <a:solidFill>
                  <a:schemeClr val="bg1"/>
                </a:solidFill>
              </a:rPr>
              <a:t>4</a:t>
            </a:fld>
            <a:endParaRPr lang="en-US" sz="1400" b="1" dirty="0">
              <a:solidFill>
                <a:schemeClr val="bg1"/>
              </a:solidFill>
            </a:endParaRPr>
          </a:p>
        </p:txBody>
      </p:sp>
      <p:grpSp>
        <p:nvGrpSpPr>
          <p:cNvPr id="70" name="Group 16"/>
          <p:cNvGrpSpPr/>
          <p:nvPr/>
        </p:nvGrpSpPr>
        <p:grpSpPr>
          <a:xfrm>
            <a:off x="0" y="3048"/>
            <a:ext cx="9185564" cy="6858000"/>
            <a:chOff x="-41564" y="0"/>
            <a:chExt cx="9185564" cy="6858000"/>
          </a:xfrm>
        </p:grpSpPr>
        <p:grpSp>
          <p:nvGrpSpPr>
            <p:cNvPr id="71" name="Group 6"/>
            <p:cNvGrpSpPr/>
            <p:nvPr/>
          </p:nvGrpSpPr>
          <p:grpSpPr>
            <a:xfrm>
              <a:off x="-41564" y="0"/>
              <a:ext cx="9178636" cy="1066800"/>
              <a:chOff x="-41564" y="0"/>
              <a:chExt cx="9178636" cy="1066800"/>
            </a:xfrm>
          </p:grpSpPr>
          <p:sp>
            <p:nvSpPr>
              <p:cNvPr id="1048657" name="Rectangle 4"/>
              <p:cNvSpPr/>
              <p:nvPr/>
            </p:nvSpPr>
            <p:spPr>
              <a:xfrm>
                <a:off x="-41564" y="0"/>
                <a:ext cx="9144000" cy="10668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itchFamily="18" charset="0"/>
                    <a:cs typeface="Times New Roman" pitchFamily="18" charset="0"/>
                  </a:rPr>
                  <a:t>2.MOTIVATION</a:t>
                </a:r>
              </a:p>
            </p:txBody>
          </p:sp>
          <p:pic>
            <p:nvPicPr>
              <p:cNvPr id="2097169" name="Picture 5"/>
              <p:cNvPicPr>
                <a:picLocks noChangeAspect="1"/>
              </p:cNvPicPr>
              <p:nvPr/>
            </p:nvPicPr>
            <p:blipFill>
              <a:blip r:embed="rId2"/>
              <a:stretch>
                <a:fillRect/>
              </a:stretch>
            </p:blipFill>
            <p:spPr>
              <a:xfrm>
                <a:off x="7848600" y="76201"/>
                <a:ext cx="1288472" cy="958858"/>
              </a:xfrm>
              <a:prstGeom prst="rect">
                <a:avLst/>
              </a:prstGeom>
              <a:solidFill>
                <a:schemeClr val="accent6">
                  <a:lumMod val="60000"/>
                  <a:lumOff val="40000"/>
                </a:schemeClr>
              </a:solidFill>
            </p:spPr>
          </p:pic>
        </p:grpSp>
        <p:sp>
          <p:nvSpPr>
            <p:cNvPr id="1048658" name="Rectangle 8"/>
            <p:cNvSpPr/>
            <p:nvPr/>
          </p:nvSpPr>
          <p:spPr>
            <a:xfrm>
              <a:off x="-41564" y="6324600"/>
              <a:ext cx="9185564" cy="533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Project Title- Autoencoder</a:t>
              </a:r>
            </a:p>
          </p:txBody>
        </p:sp>
        <p:sp>
          <p:nvSpPr>
            <p:cNvPr id="1048659" name="Snip Diagonal Corner Rectangle 14"/>
            <p:cNvSpPr/>
            <p:nvPr/>
          </p:nvSpPr>
          <p:spPr>
            <a:xfrm>
              <a:off x="-41564" y="1100328"/>
              <a:ext cx="304800" cy="22098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8660" name="Snip Diagonal Corner Rectangle 15"/>
            <p:cNvSpPr/>
            <p:nvPr/>
          </p:nvSpPr>
          <p:spPr>
            <a:xfrm>
              <a:off x="8839200" y="4191000"/>
              <a:ext cx="304800" cy="21336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48661" name="TextBox 11"/>
          <p:cNvSpPr txBox="1"/>
          <p:nvPr/>
        </p:nvSpPr>
        <p:spPr>
          <a:xfrm>
            <a:off x="1676400" y="4736068"/>
            <a:ext cx="4602480" cy="396239"/>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dirty="0"/>
          </a:p>
        </p:txBody>
      </p:sp>
      <p:sp>
        <p:nvSpPr>
          <p:cNvPr id="1048662" name="TextBox 18"/>
          <p:cNvSpPr txBox="1"/>
          <p:nvPr/>
        </p:nvSpPr>
        <p:spPr>
          <a:xfrm>
            <a:off x="-41564" y="1377435"/>
            <a:ext cx="8534400" cy="3472233"/>
          </a:xfrm>
          <a:prstGeom prst="rect">
            <a:avLst/>
          </a:prstGeom>
          <a:noFill/>
        </p:spPr>
        <p:txBody>
          <a:bodyPr wrap="square">
            <a:spAutoFit/>
          </a:bodyPr>
          <a:lstStyle/>
          <a:p>
            <a:pPr marL="800100" indent="-342900" algn="just">
              <a:lnSpc>
                <a:spcPct val="115000"/>
              </a:lnSpc>
              <a:buFont typeface="+mj-lt"/>
              <a:buAutoNum type="arabicPeriod"/>
            </a:pPr>
            <a:r>
              <a:rPr lang="en-US" sz="1600" b="1" dirty="0">
                <a:latin typeface="Times New Roman" panose="02020603050405020304" pitchFamily="18" charset="0"/>
                <a:cs typeface="Times New Roman" panose="02020603050405020304" pitchFamily="18" charset="0"/>
              </a:rPr>
              <a:t>Dimensionality Reduction: </a:t>
            </a:r>
            <a:r>
              <a:rPr lang="en-US" sz="1600" dirty="0">
                <a:latin typeface="Times New Roman" panose="02020603050405020304" pitchFamily="18" charset="0"/>
                <a:cs typeface="Times New Roman" panose="02020603050405020304" pitchFamily="18" charset="0"/>
              </a:rPr>
              <a:t>Similar to Principal Component Analysis (PCA), autoencoders can reduce the number of features in data while retaining important information, which is useful for visualization and data compression.</a:t>
            </a:r>
          </a:p>
          <a:p>
            <a:pPr marL="800100" indent="-342900" algn="just">
              <a:lnSpc>
                <a:spcPct val="115000"/>
              </a:lnSpc>
              <a:buFont typeface="+mj-lt"/>
              <a:buAutoNum type="arabicPeriod"/>
            </a:pPr>
            <a:r>
              <a:rPr lang="en-US" sz="1600" b="1" dirty="0">
                <a:latin typeface="Times New Roman" panose="02020603050405020304" pitchFamily="18" charset="0"/>
                <a:cs typeface="Times New Roman" panose="02020603050405020304" pitchFamily="18" charset="0"/>
              </a:rPr>
              <a:t>Data Compression: </a:t>
            </a:r>
            <a:r>
              <a:rPr lang="en-US" sz="1600" dirty="0">
                <a:latin typeface="Times New Roman" panose="02020603050405020304" pitchFamily="18" charset="0"/>
                <a:cs typeface="Times New Roman" panose="02020603050405020304" pitchFamily="18" charset="0"/>
              </a:rPr>
              <a:t>By learning a compact representation of the data, autoencoders can compress data effectively. This is particularly useful for storage and transmission of large datasets.</a:t>
            </a:r>
          </a:p>
          <a:p>
            <a:pPr marL="800100" indent="-342900" algn="just">
              <a:lnSpc>
                <a:spcPct val="115000"/>
              </a:lnSpc>
              <a:buFont typeface="+mj-lt"/>
              <a:buAutoNum type="arabicPeriod"/>
            </a:pPr>
            <a:r>
              <a:rPr lang="en-US" sz="1600" b="1" dirty="0">
                <a:latin typeface="Times New Roman" panose="02020603050405020304" pitchFamily="18" charset="0"/>
                <a:cs typeface="Times New Roman" panose="02020603050405020304" pitchFamily="18" charset="0"/>
              </a:rPr>
              <a:t>Feature Learning: </a:t>
            </a:r>
            <a:r>
              <a:rPr lang="en-US" sz="1600" dirty="0">
                <a:latin typeface="Times New Roman" panose="02020603050405020304" pitchFamily="18" charset="0"/>
                <a:cs typeface="Times New Roman" panose="02020603050405020304" pitchFamily="18" charset="0"/>
              </a:rPr>
              <a:t>Autoencoders can automatically learn features from raw data, which can then be used in other machine learning tasks. This is especially useful in unsupervised learning scenarios.</a:t>
            </a:r>
          </a:p>
          <a:p>
            <a:pPr marL="800100" indent="-342900" algn="just">
              <a:lnSpc>
                <a:spcPct val="115000"/>
              </a:lnSpc>
              <a:buFont typeface="+mj-lt"/>
              <a:buAutoNum type="arabicPeriod"/>
            </a:pPr>
            <a:r>
              <a:rPr lang="en-US" sz="1600" b="1" dirty="0">
                <a:latin typeface="Times New Roman" panose="02020603050405020304" pitchFamily="18" charset="0"/>
                <a:cs typeface="Times New Roman" panose="02020603050405020304" pitchFamily="18" charset="0"/>
              </a:rPr>
              <a:t>Generative Models: </a:t>
            </a:r>
            <a:r>
              <a:rPr lang="en-US" sz="1600" dirty="0">
                <a:latin typeface="Times New Roman" panose="02020603050405020304" pitchFamily="18" charset="0"/>
                <a:cs typeface="Times New Roman" panose="02020603050405020304" pitchFamily="18" charset="0"/>
              </a:rPr>
              <a:t>Variants like variational autoencoders (VAEs) can generate new data samples that resemble the training data, which is useful in creative applications such as generating images, music, or text.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Slide Number Placeholder 10"/>
          <p:cNvSpPr>
            <a:spLocks noGrp="1"/>
          </p:cNvSpPr>
          <p:nvPr>
            <p:ph type="sldNum" sz="quarter" idx="12"/>
          </p:nvPr>
        </p:nvSpPr>
        <p:spPr/>
        <p:txBody>
          <a:bodyPr/>
          <a:lstStyle/>
          <a:p>
            <a:fld id="{D80B7CB9-5111-4527-AA86-7C7D1E47D7A5}" type="slidenum">
              <a:rPr lang="en-US" sz="1400" b="1" smtClean="0">
                <a:solidFill>
                  <a:schemeClr val="bg1"/>
                </a:solidFill>
              </a:rPr>
              <a:t>5</a:t>
            </a:fld>
            <a:endParaRPr lang="en-US" sz="1400" b="1" dirty="0">
              <a:solidFill>
                <a:schemeClr val="bg1"/>
              </a:solidFill>
            </a:endParaRPr>
          </a:p>
        </p:txBody>
      </p:sp>
      <p:grpSp>
        <p:nvGrpSpPr>
          <p:cNvPr id="52" name="Group 16"/>
          <p:cNvGrpSpPr/>
          <p:nvPr/>
        </p:nvGrpSpPr>
        <p:grpSpPr>
          <a:xfrm>
            <a:off x="-12192" y="0"/>
            <a:ext cx="9144000" cy="6858000"/>
            <a:chOff x="0" y="0"/>
            <a:chExt cx="9144000" cy="6858000"/>
          </a:xfrm>
        </p:grpSpPr>
        <p:grpSp>
          <p:nvGrpSpPr>
            <p:cNvPr id="53" name="Group 6"/>
            <p:cNvGrpSpPr/>
            <p:nvPr/>
          </p:nvGrpSpPr>
          <p:grpSpPr>
            <a:xfrm>
              <a:off x="0" y="0"/>
              <a:ext cx="9144000" cy="1066800"/>
              <a:chOff x="0" y="0"/>
              <a:chExt cx="9144000" cy="1066800"/>
            </a:xfrm>
          </p:grpSpPr>
          <p:sp>
            <p:nvSpPr>
              <p:cNvPr id="1048619" name="Rectangle 4"/>
              <p:cNvSpPr/>
              <p:nvPr/>
            </p:nvSpPr>
            <p:spPr>
              <a:xfrm>
                <a:off x="0" y="0"/>
                <a:ext cx="9144000" cy="10668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itchFamily="18" charset="0"/>
                    <a:cs typeface="Times New Roman" pitchFamily="18" charset="0"/>
                  </a:rPr>
                  <a:t>3.IMPORTANCE OF TOPIC</a:t>
                </a:r>
              </a:p>
            </p:txBody>
          </p:sp>
          <p:pic>
            <p:nvPicPr>
              <p:cNvPr id="2097157" name="Picture 5"/>
              <p:cNvPicPr>
                <a:picLocks noChangeAspect="1"/>
              </p:cNvPicPr>
              <p:nvPr/>
            </p:nvPicPr>
            <p:blipFill>
              <a:blip r:embed="rId2"/>
              <a:stretch>
                <a:fillRect/>
              </a:stretch>
            </p:blipFill>
            <p:spPr>
              <a:xfrm>
                <a:off x="7848600" y="76201"/>
                <a:ext cx="1288472" cy="958858"/>
              </a:xfrm>
              <a:prstGeom prst="rect">
                <a:avLst/>
              </a:prstGeom>
              <a:solidFill>
                <a:schemeClr val="accent6">
                  <a:lumMod val="60000"/>
                  <a:lumOff val="40000"/>
                </a:schemeClr>
              </a:solidFill>
            </p:spPr>
          </p:pic>
        </p:grpSp>
        <p:sp>
          <p:nvSpPr>
            <p:cNvPr id="1048620" name="Rectangle 8"/>
            <p:cNvSpPr/>
            <p:nvPr/>
          </p:nvSpPr>
          <p:spPr>
            <a:xfrm>
              <a:off x="0" y="6324600"/>
              <a:ext cx="9144000" cy="533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Project Title- Autoencoder</a:t>
              </a:r>
            </a:p>
          </p:txBody>
        </p:sp>
        <p:sp>
          <p:nvSpPr>
            <p:cNvPr id="1048621" name="Snip Diagonal Corner Rectangle 14"/>
            <p:cNvSpPr/>
            <p:nvPr/>
          </p:nvSpPr>
          <p:spPr>
            <a:xfrm>
              <a:off x="0" y="1101436"/>
              <a:ext cx="304800" cy="22098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8622" name="Snip Diagonal Corner Rectangle 15"/>
            <p:cNvSpPr/>
            <p:nvPr/>
          </p:nvSpPr>
          <p:spPr>
            <a:xfrm>
              <a:off x="8839200" y="4191000"/>
              <a:ext cx="304800" cy="21336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48623" name="TextBox 11"/>
          <p:cNvSpPr txBox="1"/>
          <p:nvPr/>
        </p:nvSpPr>
        <p:spPr>
          <a:xfrm>
            <a:off x="381000" y="1258698"/>
            <a:ext cx="8305800" cy="4884927"/>
          </a:xfrm>
          <a:prstGeom prst="rect">
            <a:avLst/>
          </a:prstGeom>
          <a:noFill/>
        </p:spPr>
        <p:txBody>
          <a:bodyPr wrap="square">
            <a:spAutoFit/>
          </a:bodyPr>
          <a:lstStyle/>
          <a:p>
            <a:pPr marL="342900" indent="-342900" algn="just">
              <a:lnSpc>
                <a:spcPct val="150000"/>
              </a:lnSpc>
              <a:spcBef>
                <a:spcPts val="1200"/>
              </a:spcBef>
              <a:spcAft>
                <a:spcPts val="800"/>
              </a:spcAft>
              <a:buFont typeface="+mj-lt"/>
              <a:buAutoNum type="arabicPeriod"/>
            </a:pPr>
            <a:r>
              <a:rPr lang="en-IN"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Enhanced Data Analysis:</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Dimensionality Reduction: Autoencoders have provided powerful tools for reducing the dimensionality of data, enabling more efficient analysis, visualization, and understanding of complex datasets.</a:t>
            </a:r>
            <a:endParaRPr lang="en-IN" sz="1600" kern="1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50000"/>
              </a:lnSpc>
              <a:spcBef>
                <a:spcPts val="1200"/>
              </a:spcBef>
              <a:spcAft>
                <a:spcPts val="800"/>
              </a:spcAft>
              <a:buFont typeface="+mj-lt"/>
              <a:buAutoNum type="arabicPeriod"/>
            </a:pPr>
            <a:r>
              <a:rPr lang="en-IN"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 </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They have improved the process of extracting relevant features from raw data, which enhances the performance of various machine learning models.</a:t>
            </a:r>
            <a:endParaRPr lang="en-IN" sz="16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50000"/>
              </a:lnSpc>
              <a:spcBef>
                <a:spcPts val="1200"/>
              </a:spcBef>
              <a:spcAft>
                <a:spcPts val="800"/>
              </a:spcAft>
              <a:buFont typeface="+mj-lt"/>
              <a:buAutoNum type="arabicPeriod"/>
            </a:pPr>
            <a:r>
              <a:rPr lang="en-IN"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Personalization and Recommendation Systems:</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Autoencoders enhance recommendation systems by learning user preferences and patterns from high-dimensional data, leading to more accurate and personalized recommendations in platforms such as e-commerce and streaming services.</a:t>
            </a:r>
            <a:endParaRPr lang="en-IN" sz="1600" kern="1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50000"/>
              </a:lnSpc>
              <a:spcBef>
                <a:spcPts val="1200"/>
              </a:spcBef>
              <a:spcAft>
                <a:spcPts val="800"/>
              </a:spcAft>
              <a:buFont typeface="+mj-lt"/>
              <a:buAutoNum type="arabicPeriod"/>
            </a:pPr>
            <a:r>
              <a:rPr lang="en-IN"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Climate Science:</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Autoencoders are used to </a:t>
            </a:r>
            <a:r>
              <a:rPr lang="en-IN" sz="1600" kern="10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and model complex climate data, aiding in climate predictions and understanding environmental changes.</a:t>
            </a:r>
            <a:endParaRPr lang="en-IN" sz="16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Slide Number Placeholder 10"/>
          <p:cNvSpPr>
            <a:spLocks noGrp="1"/>
          </p:cNvSpPr>
          <p:nvPr>
            <p:ph type="sldNum" sz="quarter" idx="12"/>
          </p:nvPr>
        </p:nvSpPr>
        <p:spPr/>
        <p:txBody>
          <a:bodyPr/>
          <a:lstStyle/>
          <a:p>
            <a:fld id="{D80B7CB9-5111-4527-AA86-7C7D1E47D7A5}" type="slidenum">
              <a:rPr lang="en-US" sz="1400" b="1" smtClean="0">
                <a:solidFill>
                  <a:schemeClr val="bg1"/>
                </a:solidFill>
              </a:rPr>
              <a:t>6</a:t>
            </a:fld>
            <a:endParaRPr lang="en-US" sz="1400" b="1" dirty="0">
              <a:solidFill>
                <a:schemeClr val="bg1"/>
              </a:solidFill>
            </a:endParaRPr>
          </a:p>
        </p:txBody>
      </p:sp>
      <p:grpSp>
        <p:nvGrpSpPr>
          <p:cNvPr id="76" name="Group 16"/>
          <p:cNvGrpSpPr/>
          <p:nvPr/>
        </p:nvGrpSpPr>
        <p:grpSpPr>
          <a:xfrm>
            <a:off x="0" y="-21336"/>
            <a:ext cx="9144000" cy="6858000"/>
            <a:chOff x="0" y="0"/>
            <a:chExt cx="9144000" cy="6858000"/>
          </a:xfrm>
        </p:grpSpPr>
        <p:grpSp>
          <p:nvGrpSpPr>
            <p:cNvPr id="77" name="Group 6"/>
            <p:cNvGrpSpPr/>
            <p:nvPr/>
          </p:nvGrpSpPr>
          <p:grpSpPr>
            <a:xfrm>
              <a:off x="0" y="0"/>
              <a:ext cx="9144000" cy="1066800"/>
              <a:chOff x="0" y="0"/>
              <a:chExt cx="9144000" cy="1066800"/>
            </a:xfrm>
          </p:grpSpPr>
          <p:sp>
            <p:nvSpPr>
              <p:cNvPr id="1048671" name="Rectangle 4"/>
              <p:cNvSpPr/>
              <p:nvPr/>
            </p:nvSpPr>
            <p:spPr>
              <a:xfrm>
                <a:off x="0" y="0"/>
                <a:ext cx="9144000" cy="10668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itchFamily="18" charset="0"/>
                    <a:cs typeface="Times New Roman" pitchFamily="18" charset="0"/>
                  </a:rPr>
                  <a:t>4.IMPACT OF TOPIC</a:t>
                </a:r>
              </a:p>
            </p:txBody>
          </p:sp>
          <p:pic>
            <p:nvPicPr>
              <p:cNvPr id="2097172" name="Picture 5"/>
              <p:cNvPicPr>
                <a:picLocks noChangeAspect="1"/>
              </p:cNvPicPr>
              <p:nvPr/>
            </p:nvPicPr>
            <p:blipFill>
              <a:blip r:embed="rId2"/>
              <a:stretch>
                <a:fillRect/>
              </a:stretch>
            </p:blipFill>
            <p:spPr>
              <a:xfrm>
                <a:off x="7848600" y="76201"/>
                <a:ext cx="1288472" cy="958858"/>
              </a:xfrm>
              <a:prstGeom prst="rect">
                <a:avLst/>
              </a:prstGeom>
              <a:solidFill>
                <a:schemeClr val="accent6">
                  <a:lumMod val="60000"/>
                  <a:lumOff val="40000"/>
                </a:schemeClr>
              </a:solidFill>
            </p:spPr>
          </p:pic>
        </p:grpSp>
        <p:sp>
          <p:nvSpPr>
            <p:cNvPr id="1048672" name="Rectangle 8"/>
            <p:cNvSpPr/>
            <p:nvPr/>
          </p:nvSpPr>
          <p:spPr>
            <a:xfrm>
              <a:off x="0" y="6324600"/>
              <a:ext cx="9144000" cy="533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Project Title- Autoencoder</a:t>
              </a:r>
            </a:p>
          </p:txBody>
        </p:sp>
        <p:sp>
          <p:nvSpPr>
            <p:cNvPr id="1048673" name="Snip Diagonal Corner Rectangle 14"/>
            <p:cNvSpPr/>
            <p:nvPr/>
          </p:nvSpPr>
          <p:spPr>
            <a:xfrm>
              <a:off x="0" y="1101436"/>
              <a:ext cx="304800" cy="22098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8674" name="Snip Diagonal Corner Rectangle 15"/>
            <p:cNvSpPr/>
            <p:nvPr/>
          </p:nvSpPr>
          <p:spPr>
            <a:xfrm>
              <a:off x="8839200" y="4191000"/>
              <a:ext cx="304800" cy="21336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48675" name="TextBox 17"/>
          <p:cNvSpPr txBox="1"/>
          <p:nvPr/>
        </p:nvSpPr>
        <p:spPr>
          <a:xfrm>
            <a:off x="270164" y="1532346"/>
            <a:ext cx="8603672" cy="4033797"/>
          </a:xfrm>
          <a:prstGeom prst="rect">
            <a:avLst/>
          </a:prstGeom>
          <a:noFill/>
        </p:spPr>
        <p:txBody>
          <a:bodyPr wrap="square">
            <a:spAutoFit/>
          </a:bodyPr>
          <a:lstStyle/>
          <a:p>
            <a:pPr marL="342900" lvl="0" indent="-342900">
              <a:lnSpc>
                <a:spcPct val="115000"/>
              </a:lnSpc>
              <a:buFont typeface="+mj-lt"/>
              <a:buAutoNum type="arabicPeriod"/>
            </a:pPr>
            <a:r>
              <a:rPr lang="en-US" sz="1600" b="1" dirty="0">
                <a:latin typeface="Times New Roman" panose="02020603050405020304" pitchFamily="18" charset="0"/>
                <a:ea typeface="Calibri" panose="020F0502020204030204" pitchFamily="34" charset="0"/>
                <a:cs typeface="Times New Roman" panose="02020603050405020304" pitchFamily="18" charset="0"/>
              </a:rPr>
              <a:t>Dimensionality Reduction: </a:t>
            </a:r>
            <a:r>
              <a:rPr lang="en-US" sz="1600" dirty="0">
                <a:latin typeface="Times New Roman" panose="02020603050405020304" pitchFamily="18" charset="0"/>
                <a:ea typeface="Calibri" panose="020F0502020204030204" pitchFamily="34" charset="0"/>
                <a:cs typeface="Times New Roman" panose="02020603050405020304" pitchFamily="18" charset="0"/>
              </a:rPr>
              <a:t>Autoencoders can reduce the number of features in a dataset, making it easier to visualize and process.</a:t>
            </a:r>
          </a:p>
          <a:p>
            <a:pPr marL="342900" lvl="0" indent="-342900">
              <a:lnSpc>
                <a:spcPct val="115000"/>
              </a:lnSpc>
              <a:buFont typeface="+mj-lt"/>
              <a:buAutoNum type="arabicPeriod"/>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latin typeface="Times New Roman" panose="02020603050405020304" pitchFamily="18" charset="0"/>
                <a:ea typeface="Calibri" panose="020F0502020204030204" pitchFamily="34" charset="0"/>
                <a:cs typeface="Times New Roman" panose="02020603050405020304" pitchFamily="18" charset="0"/>
              </a:rPr>
              <a:t>Anomaly Detection: </a:t>
            </a:r>
            <a:r>
              <a:rPr lang="en-US" sz="1600" dirty="0">
                <a:latin typeface="Times New Roman" panose="02020603050405020304" pitchFamily="18" charset="0"/>
                <a:ea typeface="Calibri" panose="020F0502020204030204" pitchFamily="34" charset="0"/>
                <a:cs typeface="Times New Roman" panose="02020603050405020304" pitchFamily="18" charset="0"/>
              </a:rPr>
              <a:t>Autoencoders can identify unusual patterns in data, making them useful for fraud detection, fault detection, and more.</a:t>
            </a:r>
          </a:p>
          <a:p>
            <a:pPr marL="342900" lvl="0" indent="-342900">
              <a:lnSpc>
                <a:spcPct val="115000"/>
              </a:lnSpc>
              <a:buFont typeface="+mj-lt"/>
              <a:buAutoNum type="arabicPeriod"/>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latin typeface="Times New Roman" panose="02020603050405020304" pitchFamily="18" charset="0"/>
                <a:ea typeface="Calibri" panose="020F0502020204030204" pitchFamily="34" charset="0"/>
                <a:cs typeface="Times New Roman" panose="02020603050405020304" pitchFamily="18" charset="0"/>
              </a:rPr>
              <a:t>Image Compression: </a:t>
            </a:r>
            <a:r>
              <a:rPr lang="en-US" sz="1600" dirty="0">
                <a:latin typeface="Times New Roman" panose="02020603050405020304" pitchFamily="18" charset="0"/>
                <a:ea typeface="Calibri" panose="020F0502020204030204" pitchFamily="34" charset="0"/>
                <a:cs typeface="Times New Roman" panose="02020603050405020304" pitchFamily="18" charset="0"/>
              </a:rPr>
              <a:t>Autoencoders can compress images, reducing storage needs and transmission times.</a:t>
            </a:r>
          </a:p>
          <a:p>
            <a:pPr marL="342900" lvl="0" indent="-342900">
              <a:lnSpc>
                <a:spcPct val="115000"/>
              </a:lnSpc>
              <a:buFont typeface="+mj-lt"/>
              <a:buAutoNum type="arabicPeriod"/>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latin typeface="Times New Roman" panose="02020603050405020304" pitchFamily="18" charset="0"/>
                <a:ea typeface="Calibri" panose="020F0502020204030204" pitchFamily="34" charset="0"/>
                <a:cs typeface="Times New Roman" panose="02020603050405020304" pitchFamily="18" charset="0"/>
              </a:rPr>
              <a:t>Feature Learning: </a:t>
            </a:r>
            <a:r>
              <a:rPr lang="en-US" sz="1600" dirty="0">
                <a:latin typeface="Times New Roman" panose="02020603050405020304" pitchFamily="18" charset="0"/>
                <a:ea typeface="Calibri" panose="020F0502020204030204" pitchFamily="34" charset="0"/>
                <a:cs typeface="Times New Roman" panose="02020603050405020304" pitchFamily="18" charset="0"/>
              </a:rPr>
              <a:t>Autoencoders can learn useful features from data, improving performance in tasks like classification and regression.</a:t>
            </a:r>
          </a:p>
          <a:p>
            <a:pPr marL="342900" lvl="0" indent="-342900">
              <a:lnSpc>
                <a:spcPct val="115000"/>
              </a:lnSpc>
              <a:buFont typeface="+mj-lt"/>
              <a:buAutoNum type="arabicPeriod"/>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n-US" sz="1600" b="1" dirty="0">
                <a:latin typeface="Times New Roman" panose="02020603050405020304" pitchFamily="18" charset="0"/>
                <a:ea typeface="Calibri" panose="020F0502020204030204" pitchFamily="34" charset="0"/>
                <a:cs typeface="Times New Roman" panose="02020603050405020304" pitchFamily="18" charset="0"/>
              </a:rPr>
              <a:t>Natural Language Processing: </a:t>
            </a:r>
            <a:r>
              <a:rPr lang="en-US" sz="1600" dirty="0">
                <a:latin typeface="Times New Roman" panose="02020603050405020304" pitchFamily="18" charset="0"/>
                <a:ea typeface="Calibri" panose="020F0502020204030204" pitchFamily="34" charset="0"/>
                <a:cs typeface="Times New Roman" panose="02020603050405020304" pitchFamily="18" charset="0"/>
              </a:rPr>
              <a:t>Autoencoders can be used for text summarization, sentiment analysis, and more.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Slide Number Placeholder 10"/>
          <p:cNvSpPr>
            <a:spLocks noGrp="1"/>
          </p:cNvSpPr>
          <p:nvPr>
            <p:ph type="sldNum" sz="quarter" idx="12"/>
          </p:nvPr>
        </p:nvSpPr>
        <p:spPr/>
        <p:txBody>
          <a:bodyPr/>
          <a:lstStyle/>
          <a:p>
            <a:fld id="{D80B7CB9-5111-4527-AA86-7C7D1E47D7A5}" type="slidenum">
              <a:rPr lang="en-US" sz="1400" b="1" smtClean="0">
                <a:solidFill>
                  <a:schemeClr val="bg1"/>
                </a:solidFill>
              </a:rPr>
              <a:t>7</a:t>
            </a:fld>
            <a:endParaRPr lang="en-US" sz="1400" b="1" dirty="0">
              <a:solidFill>
                <a:schemeClr val="bg1"/>
              </a:solidFill>
            </a:endParaRPr>
          </a:p>
        </p:txBody>
      </p:sp>
      <p:grpSp>
        <p:nvGrpSpPr>
          <p:cNvPr id="79" name="Group 16"/>
          <p:cNvGrpSpPr/>
          <p:nvPr/>
        </p:nvGrpSpPr>
        <p:grpSpPr>
          <a:xfrm>
            <a:off x="0" y="0"/>
            <a:ext cx="9144000" cy="6858000"/>
            <a:chOff x="0" y="0"/>
            <a:chExt cx="9144000" cy="6858000"/>
          </a:xfrm>
        </p:grpSpPr>
        <p:grpSp>
          <p:nvGrpSpPr>
            <p:cNvPr id="80" name="Group 6"/>
            <p:cNvGrpSpPr/>
            <p:nvPr/>
          </p:nvGrpSpPr>
          <p:grpSpPr>
            <a:xfrm>
              <a:off x="0" y="0"/>
              <a:ext cx="9144000" cy="1066800"/>
              <a:chOff x="0" y="0"/>
              <a:chExt cx="9144000" cy="1066800"/>
            </a:xfrm>
          </p:grpSpPr>
          <p:sp>
            <p:nvSpPr>
              <p:cNvPr id="1048677" name="Rectangle 4"/>
              <p:cNvSpPr/>
              <p:nvPr/>
            </p:nvSpPr>
            <p:spPr>
              <a:xfrm>
                <a:off x="0" y="0"/>
                <a:ext cx="9144000" cy="10668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itchFamily="18" charset="0"/>
                    <a:cs typeface="Times New Roman" pitchFamily="18" charset="0"/>
                  </a:rPr>
                  <a:t>5.LITERATURE SURVEY</a:t>
                </a:r>
              </a:p>
            </p:txBody>
          </p:sp>
          <p:pic>
            <p:nvPicPr>
              <p:cNvPr id="2097173" name="Picture 5"/>
              <p:cNvPicPr>
                <a:picLocks noChangeAspect="1"/>
              </p:cNvPicPr>
              <p:nvPr/>
            </p:nvPicPr>
            <p:blipFill>
              <a:blip r:embed="rId2"/>
              <a:stretch>
                <a:fillRect/>
              </a:stretch>
            </p:blipFill>
            <p:spPr>
              <a:xfrm>
                <a:off x="7848600" y="76201"/>
                <a:ext cx="1288472" cy="958858"/>
              </a:xfrm>
              <a:prstGeom prst="rect">
                <a:avLst/>
              </a:prstGeom>
              <a:solidFill>
                <a:schemeClr val="accent6">
                  <a:lumMod val="60000"/>
                  <a:lumOff val="40000"/>
                </a:schemeClr>
              </a:solidFill>
            </p:spPr>
          </p:pic>
        </p:grpSp>
        <p:sp>
          <p:nvSpPr>
            <p:cNvPr id="1048678" name="Rectangle 8"/>
            <p:cNvSpPr/>
            <p:nvPr/>
          </p:nvSpPr>
          <p:spPr>
            <a:xfrm>
              <a:off x="0" y="6324600"/>
              <a:ext cx="9144000" cy="533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Project Title- Autoencoder</a:t>
              </a:r>
            </a:p>
          </p:txBody>
        </p:sp>
        <p:sp>
          <p:nvSpPr>
            <p:cNvPr id="1048679" name="Snip Diagonal Corner Rectangle 14"/>
            <p:cNvSpPr/>
            <p:nvPr/>
          </p:nvSpPr>
          <p:spPr>
            <a:xfrm>
              <a:off x="0" y="1101436"/>
              <a:ext cx="304800" cy="22098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8680" name="Snip Diagonal Corner Rectangle 15"/>
            <p:cNvSpPr/>
            <p:nvPr/>
          </p:nvSpPr>
          <p:spPr>
            <a:xfrm>
              <a:off x="8839200" y="4191000"/>
              <a:ext cx="304800" cy="21336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48681" name="TextBox 11"/>
          <p:cNvSpPr txBox="1"/>
          <p:nvPr/>
        </p:nvSpPr>
        <p:spPr>
          <a:xfrm>
            <a:off x="457200" y="1484974"/>
            <a:ext cx="8534400" cy="3736279"/>
          </a:xfrm>
          <a:prstGeom prst="rect">
            <a:avLst/>
          </a:prstGeom>
          <a:noFill/>
        </p:spPr>
        <p:txBody>
          <a:bodyPr wrap="square">
            <a:spAutoFit/>
          </a:bodyPr>
          <a:lstStyle/>
          <a:p>
            <a:pPr lvl="0">
              <a:lnSpc>
                <a:spcPct val="150000"/>
              </a:lnSpc>
            </a:pPr>
            <a:r>
              <a:rPr lang="en-US" sz="2000" dirty="0">
                <a:latin typeface="Times New Roman" panose="02020603050405020304" pitchFamily="18" charset="0"/>
                <a:cs typeface="Times New Roman" panose="02020603050405020304" pitchFamily="18" charset="0"/>
              </a:rPr>
              <a:t>Deep neural networks (DNNs) achieve state-of-the-art accuracy in AI tasks but require high computational power. Efficient processing techniques are crucial for wide deployment. This article provides a tutorial on:</a:t>
            </a:r>
          </a:p>
          <a:p>
            <a:pPr lvl="0">
              <a:lnSpc>
                <a:spcPct val="150000"/>
              </a:lnSpc>
            </a:pPr>
            <a:endParaRPr lang="en-US" sz="2000" dirty="0">
              <a:latin typeface="Times New Roman" panose="02020603050405020304" pitchFamily="18" charset="0"/>
              <a:cs typeface="Times New Roman" panose="02020603050405020304" pitchFamily="18" charset="0"/>
            </a:endParaRPr>
          </a:p>
          <a:p>
            <a:pPr marL="285750" lvl="0" indent="-285750">
              <a:lnSpc>
                <a:spcPct val="150000"/>
              </a:lnSpc>
              <a:buFontTx/>
              <a:buChar char="-"/>
            </a:pPr>
            <a:r>
              <a:rPr lang="en-US" sz="2000" dirty="0">
                <a:latin typeface="Times New Roman" panose="02020603050405020304" pitchFamily="18" charset="0"/>
                <a:cs typeface="Times New Roman" panose="02020603050405020304" pitchFamily="18" charset="0"/>
              </a:rPr>
              <a:t>DNN overview</a:t>
            </a:r>
          </a:p>
          <a:p>
            <a:pPr marL="285750" lvl="0" indent="-285750">
              <a:lnSpc>
                <a:spcPct val="150000"/>
              </a:lnSpc>
              <a:buFontTx/>
              <a:buChar char="-"/>
            </a:pPr>
            <a:r>
              <a:rPr lang="en-US" sz="2000" dirty="0">
                <a:latin typeface="Times New Roman" panose="02020603050405020304" pitchFamily="18" charset="0"/>
                <a:cs typeface="Times New Roman" panose="02020603050405020304" pitchFamily="18" charset="0"/>
              </a:rPr>
              <a:t>Hardware platforms and architectures</a:t>
            </a:r>
          </a:p>
          <a:p>
            <a:pPr marL="285750" lvl="0" indent="-285750">
              <a:lnSpc>
                <a:spcPct val="150000"/>
              </a:lnSpc>
              <a:buFontTx/>
              <a:buChar char="-"/>
            </a:pPr>
            <a:r>
              <a:rPr lang="en-US" sz="2000" dirty="0">
                <a:latin typeface="Times New Roman" panose="02020603050405020304" pitchFamily="18" charset="0"/>
                <a:cs typeface="Times New Roman" panose="02020603050405020304" pitchFamily="18" charset="0"/>
              </a:rPr>
              <a:t>Reducing computation cost through hardware and algorithm changes</a:t>
            </a:r>
          </a:p>
          <a:p>
            <a:pPr marL="285750" lvl="0" indent="-285750">
              <a:lnSpc>
                <a:spcPct val="150000"/>
              </a:lnSpc>
              <a:buFontTx/>
              <a:buChar char="-"/>
            </a:pPr>
            <a:r>
              <a:rPr lang="en-US" sz="2000" dirty="0">
                <a:latin typeface="Times New Roman" panose="02020603050405020304" pitchFamily="18" charset="0"/>
                <a:cs typeface="Times New Roman" panose="02020603050405020304" pitchFamily="18" charset="0"/>
              </a:rPr>
              <a:t>Development resources and benchmarking metrics</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Slide Number Placeholder 10"/>
          <p:cNvSpPr>
            <a:spLocks noGrp="1"/>
          </p:cNvSpPr>
          <p:nvPr>
            <p:ph type="sldNum" sz="quarter" idx="12"/>
          </p:nvPr>
        </p:nvSpPr>
        <p:spPr/>
        <p:txBody>
          <a:bodyPr/>
          <a:lstStyle/>
          <a:p>
            <a:fld id="{D80B7CB9-5111-4527-AA86-7C7D1E47D7A5}" type="slidenum">
              <a:rPr lang="en-US" sz="1400" b="1" smtClean="0">
                <a:solidFill>
                  <a:schemeClr val="bg1"/>
                </a:solidFill>
              </a:rPr>
              <a:t>8</a:t>
            </a:fld>
            <a:endParaRPr lang="en-US" sz="1400" b="1" dirty="0">
              <a:solidFill>
                <a:schemeClr val="bg1"/>
              </a:solidFill>
            </a:endParaRPr>
          </a:p>
        </p:txBody>
      </p:sp>
      <p:grpSp>
        <p:nvGrpSpPr>
          <p:cNvPr id="82" name="Group 16"/>
          <p:cNvGrpSpPr/>
          <p:nvPr/>
        </p:nvGrpSpPr>
        <p:grpSpPr>
          <a:xfrm>
            <a:off x="0" y="0"/>
            <a:ext cx="9144000" cy="6858000"/>
            <a:chOff x="0" y="0"/>
            <a:chExt cx="9144000" cy="6858000"/>
          </a:xfrm>
        </p:grpSpPr>
        <p:grpSp>
          <p:nvGrpSpPr>
            <p:cNvPr id="83" name="Group 6"/>
            <p:cNvGrpSpPr/>
            <p:nvPr/>
          </p:nvGrpSpPr>
          <p:grpSpPr>
            <a:xfrm>
              <a:off x="0" y="0"/>
              <a:ext cx="9144000" cy="1066800"/>
              <a:chOff x="0" y="0"/>
              <a:chExt cx="9144000" cy="1066800"/>
            </a:xfrm>
          </p:grpSpPr>
          <p:sp>
            <p:nvSpPr>
              <p:cNvPr id="1048683" name="Rectangle 4"/>
              <p:cNvSpPr/>
              <p:nvPr/>
            </p:nvSpPr>
            <p:spPr>
              <a:xfrm>
                <a:off x="0" y="0"/>
                <a:ext cx="9144000" cy="10668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itchFamily="18" charset="0"/>
                    <a:cs typeface="Times New Roman" pitchFamily="18" charset="0"/>
                  </a:rPr>
                  <a:t>6.GAP IDENTIFICATION</a:t>
                </a:r>
              </a:p>
            </p:txBody>
          </p:sp>
          <p:pic>
            <p:nvPicPr>
              <p:cNvPr id="2097174" name="Picture 5"/>
              <p:cNvPicPr>
                <a:picLocks noChangeAspect="1"/>
              </p:cNvPicPr>
              <p:nvPr/>
            </p:nvPicPr>
            <p:blipFill>
              <a:blip r:embed="rId2"/>
              <a:stretch>
                <a:fillRect/>
              </a:stretch>
            </p:blipFill>
            <p:spPr>
              <a:xfrm>
                <a:off x="7848600" y="76201"/>
                <a:ext cx="1288472" cy="958858"/>
              </a:xfrm>
              <a:prstGeom prst="rect">
                <a:avLst/>
              </a:prstGeom>
              <a:solidFill>
                <a:schemeClr val="accent6">
                  <a:lumMod val="60000"/>
                  <a:lumOff val="40000"/>
                </a:schemeClr>
              </a:solidFill>
            </p:spPr>
          </p:pic>
        </p:grpSp>
        <p:sp>
          <p:nvSpPr>
            <p:cNvPr id="1048684" name="Rectangle 8"/>
            <p:cNvSpPr/>
            <p:nvPr/>
          </p:nvSpPr>
          <p:spPr>
            <a:xfrm>
              <a:off x="0" y="6324600"/>
              <a:ext cx="9144000" cy="533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Project Title- Autoencoder</a:t>
              </a:r>
            </a:p>
          </p:txBody>
        </p:sp>
        <p:sp>
          <p:nvSpPr>
            <p:cNvPr id="1048685" name="Snip Diagonal Corner Rectangle 14"/>
            <p:cNvSpPr/>
            <p:nvPr/>
          </p:nvSpPr>
          <p:spPr>
            <a:xfrm>
              <a:off x="0" y="1101436"/>
              <a:ext cx="304800" cy="22098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8686" name="Snip Diagonal Corner Rectangle 15"/>
            <p:cNvSpPr/>
            <p:nvPr/>
          </p:nvSpPr>
          <p:spPr>
            <a:xfrm>
              <a:off x="8839200" y="4191000"/>
              <a:ext cx="304800" cy="21336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48687" name="TextBox 11"/>
          <p:cNvSpPr txBox="1"/>
          <p:nvPr/>
        </p:nvSpPr>
        <p:spPr>
          <a:xfrm>
            <a:off x="-152400" y="1247069"/>
            <a:ext cx="8534400" cy="3570849"/>
          </a:xfrm>
          <a:prstGeom prst="rect">
            <a:avLst/>
          </a:prstGeom>
          <a:noFill/>
        </p:spPr>
        <p:txBody>
          <a:bodyPr wrap="square">
            <a:spAutoFit/>
          </a:bodyPr>
          <a:lstStyle/>
          <a:p>
            <a:pPr marL="800100" indent="-342900" algn="just">
              <a:lnSpc>
                <a:spcPct val="115000"/>
              </a:lnSpc>
              <a:buFont typeface="+mj-lt"/>
              <a:buAutoNum type="arabicPeriod"/>
            </a:pPr>
            <a:r>
              <a:rPr lang="en-US" dirty="0">
                <a:latin typeface="Times New Roman" panose="02020603050405020304" pitchFamily="18" charset="0"/>
                <a:cs typeface="Times New Roman" panose="02020603050405020304" pitchFamily="18" charset="0"/>
              </a:rPr>
              <a:t>Recent research on autoencoders includes advances in representation learning, deep learning-based methods, and applications in computer vision and other fields. Some key developments and trends include:</a:t>
            </a:r>
          </a:p>
          <a:p>
            <a:pPr marL="457200" algn="just">
              <a:lnSpc>
                <a:spcPct val="115000"/>
              </a:lnSpc>
            </a:pPr>
            <a:endParaRPr lang="en-IN" dirty="0">
              <a:latin typeface="Times New Roman" panose="02020603050405020304" pitchFamily="18" charset="0"/>
              <a:cs typeface="Times New Roman" panose="02020603050405020304" pitchFamily="18" charset="0"/>
            </a:endParaRPr>
          </a:p>
          <a:p>
            <a:pPr marL="1200150" lvl="1" indent="-285750" algn="just">
              <a:lnSpc>
                <a:spcPct val="115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Advances in representation learning: </a:t>
            </a:r>
            <a:r>
              <a:rPr lang="en-US" dirty="0">
                <a:latin typeface="Times New Roman" panose="02020603050405020304" pitchFamily="18" charset="0"/>
                <a:cs typeface="Times New Roman" panose="02020603050405020304" pitchFamily="18" charset="0"/>
              </a:rPr>
              <a:t>Research has focused on improving autoencoder-based representation learning, including techniques for disentanglement, hierarchical organization, and regularization</a:t>
            </a:r>
          </a:p>
          <a:p>
            <a:pPr marL="914400" lvl="1" algn="just">
              <a:lnSpc>
                <a:spcPct val="115000"/>
              </a:lnSpc>
            </a:pPr>
            <a:endParaRPr lang="en-US" dirty="0">
              <a:latin typeface="Times New Roman" panose="02020603050405020304" pitchFamily="18" charset="0"/>
              <a:cs typeface="Times New Roman" panose="02020603050405020304" pitchFamily="18" charset="0"/>
            </a:endParaRPr>
          </a:p>
          <a:p>
            <a:pPr marL="1200150" lvl="1" indent="-285750" algn="just">
              <a:lnSpc>
                <a:spcPct val="115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Applications in computer vision: </a:t>
            </a:r>
            <a:r>
              <a:rPr lang="en-US" dirty="0">
                <a:latin typeface="Times New Roman" panose="02020603050405020304" pitchFamily="18" charset="0"/>
                <a:cs typeface="Times New Roman" panose="02020603050405020304" pitchFamily="18" charset="0"/>
              </a:rPr>
              <a:t>Autoencoders have been successfully applied in computer vision tasks such as image classification, object detection, and image generation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Slide Number Placeholder 10"/>
          <p:cNvSpPr>
            <a:spLocks noGrp="1"/>
          </p:cNvSpPr>
          <p:nvPr>
            <p:ph type="sldNum" sz="quarter" idx="12"/>
          </p:nvPr>
        </p:nvSpPr>
        <p:spPr/>
        <p:txBody>
          <a:bodyPr/>
          <a:lstStyle/>
          <a:p>
            <a:fld id="{D80B7CB9-5111-4527-AA86-7C7D1E47D7A5}" type="slidenum">
              <a:rPr lang="en-US" sz="1400" b="1" smtClean="0">
                <a:solidFill>
                  <a:schemeClr val="bg1"/>
                </a:solidFill>
              </a:rPr>
              <a:t>9</a:t>
            </a:fld>
            <a:endParaRPr lang="en-US" sz="1400" b="1" dirty="0">
              <a:solidFill>
                <a:schemeClr val="bg1"/>
              </a:solidFill>
            </a:endParaRPr>
          </a:p>
        </p:txBody>
      </p:sp>
      <p:grpSp>
        <p:nvGrpSpPr>
          <p:cNvPr id="85" name="Group 16"/>
          <p:cNvGrpSpPr/>
          <p:nvPr/>
        </p:nvGrpSpPr>
        <p:grpSpPr>
          <a:xfrm>
            <a:off x="-12192" y="0"/>
            <a:ext cx="9144000" cy="6858000"/>
            <a:chOff x="0" y="0"/>
            <a:chExt cx="9144000" cy="6858000"/>
          </a:xfrm>
        </p:grpSpPr>
        <p:grpSp>
          <p:nvGrpSpPr>
            <p:cNvPr id="86" name="Group 6"/>
            <p:cNvGrpSpPr/>
            <p:nvPr/>
          </p:nvGrpSpPr>
          <p:grpSpPr>
            <a:xfrm>
              <a:off x="0" y="0"/>
              <a:ext cx="9144000" cy="1066800"/>
              <a:chOff x="0" y="0"/>
              <a:chExt cx="9144000" cy="1066800"/>
            </a:xfrm>
          </p:grpSpPr>
          <p:sp>
            <p:nvSpPr>
              <p:cNvPr id="1048689" name="Rectangle 4"/>
              <p:cNvSpPr/>
              <p:nvPr/>
            </p:nvSpPr>
            <p:spPr>
              <a:xfrm>
                <a:off x="0" y="0"/>
                <a:ext cx="9144000" cy="1066800"/>
              </a:xfrm>
              <a:prstGeom prst="rect">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itchFamily="18" charset="0"/>
                    <a:cs typeface="Times New Roman" pitchFamily="18" charset="0"/>
                  </a:rPr>
                  <a:t>7.INNOVATION TECHNOLOGIES</a:t>
                </a:r>
              </a:p>
            </p:txBody>
          </p:sp>
          <p:pic>
            <p:nvPicPr>
              <p:cNvPr id="2097175" name="Picture 5"/>
              <p:cNvPicPr>
                <a:picLocks noChangeAspect="1"/>
              </p:cNvPicPr>
              <p:nvPr/>
            </p:nvPicPr>
            <p:blipFill>
              <a:blip r:embed="rId2"/>
              <a:stretch>
                <a:fillRect/>
              </a:stretch>
            </p:blipFill>
            <p:spPr>
              <a:xfrm>
                <a:off x="7848600" y="76201"/>
                <a:ext cx="1288472" cy="958858"/>
              </a:xfrm>
              <a:prstGeom prst="rect">
                <a:avLst/>
              </a:prstGeom>
              <a:solidFill>
                <a:schemeClr val="accent6">
                  <a:lumMod val="60000"/>
                  <a:lumOff val="40000"/>
                </a:schemeClr>
              </a:solidFill>
            </p:spPr>
          </p:pic>
        </p:grpSp>
        <p:sp>
          <p:nvSpPr>
            <p:cNvPr id="1048690" name="Rectangle 8"/>
            <p:cNvSpPr/>
            <p:nvPr/>
          </p:nvSpPr>
          <p:spPr>
            <a:xfrm>
              <a:off x="0" y="6324600"/>
              <a:ext cx="9144000" cy="533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Project Title- Autoencoder</a:t>
              </a:r>
            </a:p>
          </p:txBody>
        </p:sp>
        <p:sp>
          <p:nvSpPr>
            <p:cNvPr id="1048691" name="Snip Diagonal Corner Rectangle 14"/>
            <p:cNvSpPr/>
            <p:nvPr/>
          </p:nvSpPr>
          <p:spPr>
            <a:xfrm>
              <a:off x="0" y="1101436"/>
              <a:ext cx="304800" cy="22098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48692" name="Snip Diagonal Corner Rectangle 15"/>
            <p:cNvSpPr/>
            <p:nvPr/>
          </p:nvSpPr>
          <p:spPr>
            <a:xfrm>
              <a:off x="8839200" y="4191000"/>
              <a:ext cx="304800" cy="2133600"/>
            </a:xfrm>
            <a:prstGeom prst="snip2DiagRect">
              <a:avLst/>
            </a:prstGeom>
            <a:solidFill>
              <a:schemeClr val="accent6">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048693" name="TextBox 11"/>
          <p:cNvSpPr txBox="1"/>
          <p:nvPr/>
        </p:nvSpPr>
        <p:spPr>
          <a:xfrm>
            <a:off x="168472" y="1378248"/>
            <a:ext cx="8670728" cy="4714111"/>
          </a:xfrm>
          <a:prstGeom prst="rect">
            <a:avLst/>
          </a:prstGeom>
          <a:noFill/>
        </p:spPr>
        <p:txBody>
          <a:bodyPr wrap="square">
            <a:spAutoFit/>
          </a:bodyPr>
          <a:lstStyle/>
          <a:p>
            <a:pPr marL="571500" indent="-342900" algn="just">
              <a:spcAft>
                <a:spcPts val="1000"/>
              </a:spcAft>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Transformers: </a:t>
            </a:r>
            <a:r>
              <a:rPr lang="en-US" dirty="0">
                <a:effectLst/>
                <a:latin typeface="Times New Roman" panose="02020603050405020304" pitchFamily="18" charset="0"/>
                <a:ea typeface="Calibri" panose="020F0502020204030204" pitchFamily="34" charset="0"/>
                <a:cs typeface="Times New Roman" panose="02020603050405020304" pitchFamily="18" charset="0"/>
              </a:rPr>
              <a:t>Introduced in 2017, transformers revolutionized sequence-to-sequence tasks, outperforming traditional encoder-decoder architectures.</a:t>
            </a:r>
          </a:p>
          <a:p>
            <a:pPr marL="571500" indent="-342900" algn="just">
              <a:spcAft>
                <a:spcPts val="1000"/>
              </a:spcAft>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Attention Mechanisms:</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Attention mechanisms improve encoder performance by focusing on relevant input features.</a:t>
            </a:r>
          </a:p>
          <a:p>
            <a:pPr marL="571500" indent="-342900" algn="just">
              <a:spcAft>
                <a:spcPts val="1000"/>
              </a:spcAft>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Graph Neural Networks (GNNs): </a:t>
            </a:r>
            <a:r>
              <a:rPr lang="en-US" dirty="0">
                <a:effectLst/>
                <a:latin typeface="Times New Roman" panose="02020603050405020304" pitchFamily="18" charset="0"/>
                <a:ea typeface="Calibri" panose="020F0502020204030204" pitchFamily="34" charset="0"/>
                <a:cs typeface="Times New Roman" panose="02020603050405020304" pitchFamily="18" charset="0"/>
              </a:rPr>
              <a:t>GNNs extend encoders to graph-structured data, enabling representation learning for nodes, edges, and graphs.</a:t>
            </a:r>
          </a:p>
          <a:p>
            <a:pPr marL="571500" indent="-342900" algn="just">
              <a:spcAft>
                <a:spcPts val="1000"/>
              </a:spcAft>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Multimodal Encoders: </a:t>
            </a:r>
            <a:r>
              <a:rPr lang="en-US" dirty="0">
                <a:effectLst/>
                <a:latin typeface="Times New Roman" panose="02020603050405020304" pitchFamily="18" charset="0"/>
                <a:ea typeface="Calibri" panose="020F0502020204030204" pitchFamily="34" charset="0"/>
                <a:cs typeface="Times New Roman" panose="02020603050405020304" pitchFamily="18" charset="0"/>
              </a:rPr>
              <a:t>Multimodal encoders process and integrate multiple data types, such as text, images, and audio.</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571500" indent="-342900" algn="just">
              <a:spcAft>
                <a:spcPts val="1000"/>
              </a:spcAft>
              <a:buFont typeface="+mj-lt"/>
              <a:buAutoNum type="arabicPeriod"/>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Efficient Encoders: </a:t>
            </a:r>
            <a:r>
              <a:rPr lang="en-US" dirty="0">
                <a:effectLst/>
                <a:latin typeface="Times New Roman" panose="02020603050405020304" pitchFamily="18" charset="0"/>
                <a:ea typeface="Calibri" panose="020F0502020204030204" pitchFamily="34" charset="0"/>
                <a:cs typeface="Times New Roman" panose="02020603050405020304" pitchFamily="18" charset="0"/>
              </a:rPr>
              <a:t>Techniques like knowledge distillation and pruning reduce encoder computational requirements, enabling deployment on resource-constrained devices.</a:t>
            </a:r>
          </a:p>
          <a:p>
            <a:pPr marL="514350" indent="-285750" algn="just">
              <a:spcAft>
                <a:spcPts val="1000"/>
              </a:spcAft>
              <a:buFont typeface="+mj-lt"/>
              <a:buAutoNum type="romanLcPeriod"/>
            </a:pPr>
            <a:endParaRPr lang="en-US" sz="1400" dirty="0">
              <a:latin typeface="Times New Roman" panose="02020603050405020304" pitchFamily="18" charset="0"/>
              <a:ea typeface="Calibri" panose="020F0502020204030204" pitchFamily="34" charset="0"/>
              <a:cs typeface="Mangal" panose="02040503050203030202" pitchFamily="18" charset="0"/>
            </a:endParaRPr>
          </a:p>
          <a:p>
            <a:pPr marL="514350" indent="-285750" algn="just">
              <a:spcAft>
                <a:spcPts val="1000"/>
              </a:spcAft>
              <a:buFont typeface="+mj-lt"/>
              <a:buAutoNum type="romanLcPeriod"/>
            </a:pP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228600" algn="just">
              <a:spcAft>
                <a:spcPts val="1000"/>
              </a:spcAft>
            </a:pPr>
            <a:endParaRPr lang="en-US" dirty="0">
              <a:effectLst/>
              <a:latin typeface="Times New Roman" panose="02020603050405020304" pitchFamily="18" charset="0"/>
              <a:ea typeface="Calibri" panose="020F0502020204030204" pitchFamily="34" charset="0"/>
              <a:cs typeface="Mangal" panose="02040503050203030202"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781</Words>
  <Application>Microsoft Office PowerPoint</Application>
  <PresentationFormat>On-screen Show (4:3)</PresentationFormat>
  <Paragraphs>81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KIRANPHAD</dc:creator>
  <cp:lastModifiedBy>Avishakar Thorve</cp:lastModifiedBy>
  <cp:revision>29</cp:revision>
  <dcterms:created xsi:type="dcterms:W3CDTF">2023-04-27T21:16:30Z</dcterms:created>
  <dcterms:modified xsi:type="dcterms:W3CDTF">2024-08-15T14:53:55Z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daac9cd3815a4099a9e5afa547682229</vt:lpwstr>
  </property>
</Properties>
</file>