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81" r:id="rId4"/>
    <p:sldId id="259" r:id="rId5"/>
    <p:sldId id="270" r:id="rId6"/>
    <p:sldId id="282" r:id="rId7"/>
    <p:sldId id="279" r:id="rId8"/>
    <p:sldId id="274" r:id="rId9"/>
    <p:sldId id="283" r:id="rId10"/>
    <p:sldId id="284" r:id="rId11"/>
    <p:sldId id="285" r:id="rId12"/>
    <p:sldId id="273" r:id="rId13"/>
    <p:sldId id="280"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Bahnschrift SemiBold Condensed" panose="020B0502040204020203" pitchFamily="34"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421EB"/>
    <a:srgbClr val="FD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6477" autoAdjust="0"/>
  </p:normalViewPr>
  <p:slideViewPr>
    <p:cSldViewPr snapToGrid="0" showGuides="1">
      <p:cViewPr varScale="1">
        <p:scale>
          <a:sx n="114" d="100"/>
          <a:sy n="114" d="100"/>
        </p:scale>
        <p:origin x="475" y="-149"/>
      </p:cViewPr>
      <p:guideLst>
        <p:guide orient="horz" pos="1620"/>
        <p:guide pos="2789"/>
      </p:guideLst>
    </p:cSldViewPr>
  </p:slideViewPr>
  <p:outlineViewPr>
    <p:cViewPr>
      <p:scale>
        <a:sx n="33" d="100"/>
        <a:sy n="33" d="100"/>
      </p:scale>
      <p:origin x="3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9a38921a8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b9a38921a8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b9a38921a8_2_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a38921a8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9a38921a8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99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a38921a8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9a38921a8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00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a38921a8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9a38921a8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9a38921a8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9a38921a8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9a38921a8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9a38921a8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63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9a38921a8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b9a38921a8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9a38921a8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b9a38921a8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9a38921a8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b9a38921a8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43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a38921a8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9a38921a8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a38921a8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9a38921a8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a38921a8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9a38921a8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25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9" name="Google Shape;109;p22"/>
          <p:cNvSpPr txBox="1">
            <a:spLocks noGrp="1"/>
          </p:cNvSpPr>
          <p:nvPr>
            <p:ph type="body" idx="1"/>
          </p:nvPr>
        </p:nvSpPr>
        <p:spPr>
          <a:xfrm>
            <a:off x="1792288" y="4025503"/>
            <a:ext cx="5486400" cy="60364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5" name="Google Shape;135;p25"/>
          <p:cNvSpPr/>
          <p:nvPr/>
        </p:nvSpPr>
        <p:spPr>
          <a:xfrm>
            <a:off x="64950" y="1398507"/>
            <a:ext cx="8956800" cy="3676413"/>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2800" b="1" dirty="0">
                <a:solidFill>
                  <a:schemeClr val="tx2">
                    <a:lumMod val="50000"/>
                  </a:schemeClr>
                </a:solidFill>
                <a:latin typeface="Times New Roman" pitchFamily="18" charset="0"/>
                <a:cs typeface="Times New Roman" pitchFamily="18" charset="0"/>
              </a:rPr>
              <a:t>A Seminar Presentation On</a:t>
            </a:r>
          </a:p>
          <a:p>
            <a:pPr algn="ctr"/>
            <a:r>
              <a:rPr lang="en-US" sz="2400" b="1" dirty="0">
                <a:solidFill>
                  <a:srgbClr val="FF0000"/>
                </a:solidFill>
              </a:rPr>
              <a:t>“</a:t>
            </a:r>
            <a:r>
              <a:rPr lang="en-US" sz="3200" b="1" dirty="0">
                <a:solidFill>
                  <a:srgbClr val="FF0000"/>
                </a:solidFill>
                <a:latin typeface="Times New Roman" panose="02020603050405020304" pitchFamily="18" charset="0"/>
                <a:cs typeface="Times New Roman" panose="02020603050405020304" pitchFamily="18" charset="0"/>
              </a:rPr>
              <a:t>Autoencoders</a:t>
            </a:r>
            <a:r>
              <a:rPr lang="en-US" sz="2400" b="1" dirty="0">
                <a:solidFill>
                  <a:srgbClr val="FF0000"/>
                </a:solidFill>
              </a:rPr>
              <a:t>”</a:t>
            </a:r>
          </a:p>
        </p:txBody>
      </p:sp>
      <p:sp>
        <p:nvSpPr>
          <p:cNvPr id="2" name="Title 1">
            <a:extLst>
              <a:ext uri="{FF2B5EF4-FFF2-40B4-BE49-F238E27FC236}">
                <a16:creationId xmlns:a16="http://schemas.microsoft.com/office/drawing/2014/main" id="{1B822F73-5123-3622-5EFC-435583767A76}"/>
              </a:ext>
            </a:extLst>
          </p:cNvPr>
          <p:cNvSpPr>
            <a:spLocks noGrp="1"/>
          </p:cNvSpPr>
          <p:nvPr>
            <p:ph type="ctrTitle"/>
          </p:nvPr>
        </p:nvSpPr>
        <p:spPr>
          <a:xfrm>
            <a:off x="0" y="0"/>
            <a:ext cx="9144000" cy="849313"/>
          </a:xfrm>
          <a:solidFill>
            <a:schemeClr val="accent3"/>
          </a:solidFill>
          <a:ln>
            <a:solidFill>
              <a:schemeClr val="accent3"/>
            </a:solidFill>
          </a:ln>
        </p:spPr>
        <p:txBody>
          <a:bodyPr/>
          <a:lstStyle/>
          <a:p>
            <a:r>
              <a:rPr lang="en-US" sz="2400" b="1" dirty="0">
                <a:latin typeface="Times New Roman" panose="02020603050405020304" pitchFamily="18" charset="0"/>
                <a:cs typeface="Times New Roman" panose="02020603050405020304" pitchFamily="18" charset="0"/>
              </a:rPr>
              <a:t>Jaihind College Of Engineering,Kuran Pune</a:t>
            </a:r>
            <a:endParaRPr lang="en-IN" sz="2400" b="1" dirty="0">
              <a:latin typeface="Times New Roman" panose="02020603050405020304" pitchFamily="18" charset="0"/>
              <a:cs typeface="Times New Roman" panose="02020603050405020304" pitchFamily="18" charset="0"/>
            </a:endParaRPr>
          </a:p>
        </p:txBody>
      </p:sp>
      <p:pic>
        <p:nvPicPr>
          <p:cNvPr id="3" name="Picture 2" descr="JAIHIND COLLEGE OF ENGINEERING">
            <a:extLst>
              <a:ext uri="{FF2B5EF4-FFF2-40B4-BE49-F238E27FC236}">
                <a16:creationId xmlns:a16="http://schemas.microsoft.com/office/drawing/2014/main" id="{B57F4847-D8D4-5B8A-094C-CD4AA6898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17"/>
            <a:ext cx="943583" cy="857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8CE6F09-27F6-3D49-65C8-0AB39937288F}"/>
              </a:ext>
            </a:extLst>
          </p:cNvPr>
          <p:cNvSpPr/>
          <p:nvPr/>
        </p:nvSpPr>
        <p:spPr>
          <a:xfrm>
            <a:off x="187200" y="857251"/>
            <a:ext cx="8956800" cy="6018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5" algn="ctr"/>
            <a:r>
              <a:rPr lang="en-US" sz="2000" b="1" dirty="0">
                <a:solidFill>
                  <a:schemeClr val="tx1"/>
                </a:solidFill>
              </a:rPr>
              <a:t>T.E. AI &amp; DS ENGINEERING</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F5FEA0F6-09B4-22F2-79D3-EFC60E3FAD78}"/>
              </a:ext>
            </a:extLst>
          </p:cNvPr>
          <p:cNvCxnSpPr>
            <a:cxnSpLocks/>
          </p:cNvCxnSpPr>
          <p:nvPr/>
        </p:nvCxnSpPr>
        <p:spPr>
          <a:xfrm>
            <a:off x="710119" y="3341451"/>
            <a:ext cx="0" cy="1206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06E8A79D-A21C-D047-F77A-F74BAD9568AB}"/>
              </a:ext>
            </a:extLst>
          </p:cNvPr>
          <p:cNvCxnSpPr>
            <a:cxnSpLocks/>
          </p:cNvCxnSpPr>
          <p:nvPr/>
        </p:nvCxnSpPr>
        <p:spPr>
          <a:xfrm>
            <a:off x="6579302" y="3404681"/>
            <a:ext cx="0" cy="1143000"/>
          </a:xfrm>
          <a:prstGeom prst="line">
            <a:avLst/>
          </a:prstGeom>
        </p:spPr>
        <p:style>
          <a:lnRef idx="2">
            <a:schemeClr val="accent2"/>
          </a:lnRef>
          <a:fillRef idx="0">
            <a:schemeClr val="accent2"/>
          </a:fillRef>
          <a:effectRef idx="1">
            <a:schemeClr val="accent2"/>
          </a:effectRef>
          <a:fontRef idx="minor">
            <a:schemeClr val="tx1"/>
          </a:fontRef>
        </p:style>
      </p:cxnSp>
      <p:sp>
        <p:nvSpPr>
          <p:cNvPr id="14" name="Rectangle 13">
            <a:extLst>
              <a:ext uri="{FF2B5EF4-FFF2-40B4-BE49-F238E27FC236}">
                <a16:creationId xmlns:a16="http://schemas.microsoft.com/office/drawing/2014/main" id="{60F570C1-19B4-FD25-3C5E-DA01018AD9FA}"/>
              </a:ext>
            </a:extLst>
          </p:cNvPr>
          <p:cNvSpPr/>
          <p:nvPr/>
        </p:nvSpPr>
        <p:spPr>
          <a:xfrm>
            <a:off x="817130" y="3341451"/>
            <a:ext cx="1586436" cy="12062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a:solidFill>
                  <a:schemeClr val="accent1">
                    <a:lumMod val="50000"/>
                  </a:schemeClr>
                </a:solidFill>
              </a:rPr>
              <a:t>Guided By-</a:t>
            </a:r>
          </a:p>
          <a:p>
            <a:pPr>
              <a:lnSpc>
                <a:spcPct val="150000"/>
              </a:lnSpc>
            </a:pPr>
            <a:r>
              <a:rPr lang="en-US" b="1" dirty="0">
                <a:solidFill>
                  <a:schemeClr val="tx1"/>
                </a:solidFill>
              </a:rPr>
              <a:t>Prof. </a:t>
            </a:r>
            <a:r>
              <a:rPr lang="en-US" b="1" dirty="0" err="1">
                <a:solidFill>
                  <a:schemeClr val="tx1"/>
                </a:solidFill>
              </a:rPr>
              <a:t>Auti</a:t>
            </a:r>
            <a:r>
              <a:rPr lang="en-US" b="1" dirty="0">
                <a:solidFill>
                  <a:schemeClr val="tx1"/>
                </a:solidFill>
              </a:rPr>
              <a:t> M. A.</a:t>
            </a:r>
          </a:p>
        </p:txBody>
      </p:sp>
      <p:sp>
        <p:nvSpPr>
          <p:cNvPr id="17" name="Rectangle 16">
            <a:extLst>
              <a:ext uri="{FF2B5EF4-FFF2-40B4-BE49-F238E27FC236}">
                <a16:creationId xmlns:a16="http://schemas.microsoft.com/office/drawing/2014/main" id="{237D5173-E1D7-29D1-35A2-733CB3AAB464}"/>
              </a:ext>
            </a:extLst>
          </p:cNvPr>
          <p:cNvSpPr/>
          <p:nvPr/>
        </p:nvSpPr>
        <p:spPr>
          <a:xfrm>
            <a:off x="6673182" y="3305293"/>
            <a:ext cx="2390628" cy="1439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accent1">
                    <a:lumMod val="50000"/>
                  </a:schemeClr>
                </a:solidFill>
                <a:latin typeface="+mj-lt"/>
              </a:rPr>
              <a:t>Presented By-</a:t>
            </a:r>
          </a:p>
          <a:p>
            <a:pPr algn="just"/>
            <a:r>
              <a:rPr lang="en-US" b="1" dirty="0">
                <a:solidFill>
                  <a:schemeClr val="tx1"/>
                </a:solidFill>
                <a:latin typeface="+mj-lt"/>
              </a:rPr>
              <a:t>Thorve Avishkar</a:t>
            </a:r>
          </a:p>
          <a:p>
            <a:pPr algn="just"/>
            <a:endParaRPr lang="en-US" b="1" dirty="0">
              <a:solidFill>
                <a:schemeClr val="tx1"/>
              </a:solidFill>
              <a:latin typeface="+mj-lt"/>
            </a:endParaRPr>
          </a:p>
          <a:p>
            <a:pPr algn="just"/>
            <a:r>
              <a:rPr lang="en-US" b="1" dirty="0">
                <a:solidFill>
                  <a:schemeClr val="accent1">
                    <a:lumMod val="50000"/>
                  </a:schemeClr>
                </a:solidFill>
                <a:latin typeface="+mj-lt"/>
              </a:rPr>
              <a:t>Class-</a:t>
            </a:r>
            <a:r>
              <a:rPr lang="en-US" b="1" dirty="0">
                <a:solidFill>
                  <a:schemeClr val="tx1"/>
                </a:solidFill>
                <a:latin typeface="+mj-lt"/>
              </a:rPr>
              <a:t>TE(AI&amp;DS)</a:t>
            </a:r>
          </a:p>
          <a:p>
            <a:pPr algn="just"/>
            <a:endParaRPr lang="en-US" b="1" dirty="0">
              <a:solidFill>
                <a:schemeClr val="tx1"/>
              </a:solidFill>
              <a:latin typeface="+mj-lt"/>
            </a:endParaRPr>
          </a:p>
          <a:p>
            <a:pPr algn="just"/>
            <a:r>
              <a:rPr lang="en-US" b="1" dirty="0">
                <a:solidFill>
                  <a:schemeClr val="accent1">
                    <a:lumMod val="50000"/>
                  </a:schemeClr>
                </a:solidFill>
                <a:latin typeface="+mj-lt"/>
              </a:rPr>
              <a:t>Roll No-</a:t>
            </a:r>
            <a:r>
              <a:rPr lang="en-US" b="1" dirty="0">
                <a:solidFill>
                  <a:schemeClr val="tx1"/>
                </a:solidFill>
                <a:latin typeface="+mj-lt"/>
              </a:rPr>
              <a:t> 62</a:t>
            </a:r>
            <a:endParaRPr lang="en-IN"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2"/>
          <p:cNvSpPr txBox="1">
            <a:spLocks noGrp="1"/>
          </p:cNvSpPr>
          <p:nvPr>
            <p:ph type="ctrTitle"/>
          </p:nvPr>
        </p:nvSpPr>
        <p:spPr>
          <a:xfrm>
            <a:off x="-3174"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245" algn="l" rtl="0">
              <a:spcBef>
                <a:spcPts val="0"/>
              </a:spcBef>
              <a:spcAft>
                <a:spcPts val="0"/>
              </a:spcAft>
              <a:buClr>
                <a:schemeClr val="lt1"/>
              </a:buClr>
              <a:buSzPts val="2520"/>
              <a:buFont typeface="Arial Narrow" panose="020B0606020202030204"/>
              <a:buNone/>
            </a:pP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b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b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r>
              <a:rPr lang="en-GB"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8.Future Scope</a:t>
            </a:r>
            <a:br>
              <a:rPr lang="en-GB" sz="2800" dirty="0">
                <a:solidFill>
                  <a:schemeClr val="lt1"/>
                </a:solidFill>
                <a:latin typeface="Times New Roman" panose="02020603050405020304" pitchFamily="18" charset="0"/>
                <a:cs typeface="Times New Roman" panose="02020603050405020304" pitchFamily="18" charset="0"/>
                <a:sym typeface="Calibri" panose="020F0502020204030204"/>
              </a:rPr>
            </a:br>
            <a:br>
              <a:rPr lang="en-GB" sz="3600" b="1" dirty="0">
                <a:solidFill>
                  <a:schemeClr val="lt1"/>
                </a:solidFill>
                <a:latin typeface="Arial Narrow" panose="020B0606020202030204"/>
                <a:ea typeface="Arial Narrow" panose="020B0606020202030204"/>
                <a:cs typeface="Arial Narrow" panose="020B0606020202030204"/>
                <a:sym typeface="Arial Narrow" panose="020B0606020202030204"/>
              </a:rPr>
            </a:br>
            <a:endParaRPr sz="3600" b="1" dirty="0">
              <a:latin typeface="Arial Narrow" panose="020B0606020202030204"/>
              <a:ea typeface="Arial Narrow" panose="020B0606020202030204"/>
              <a:cs typeface="Arial Narrow" panose="020B0606020202030204"/>
              <a:sym typeface="Arial Narrow" panose="020B0606020202030204"/>
            </a:endParaRPr>
          </a:p>
        </p:txBody>
      </p:sp>
      <p:sp>
        <p:nvSpPr>
          <p:cNvPr id="201" name="Google Shape;201;p32"/>
          <p:cNvSpPr txBox="1"/>
          <p:nvPr/>
        </p:nvSpPr>
        <p:spPr>
          <a:xfrm>
            <a:off x="125594" y="813044"/>
            <a:ext cx="8631555" cy="3517412"/>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pPr>
            <a:r>
              <a:rPr lang="en-US" sz="1600" b="0" i="0" dirty="0">
                <a:solidFill>
                  <a:srgbClr val="111111"/>
                </a:solidFill>
                <a:effectLst/>
                <a:latin typeface="Times New Roman" panose="02020603050405020304" pitchFamily="18" charset="0"/>
                <a:cs typeface="Times New Roman" panose="02020603050405020304" pitchFamily="18" charset="0"/>
              </a:rPr>
              <a:t>Autoencoders have a wide feature scope, particularly in dimensionality reduction, where they can efficiently compress high-dimensional data while preserving essential patterns. They are also valuable for noise reduction, learning to remove unwanted noise from data like images or audio. In anomaly detection, autoencoders identify rare patterns by highlighting deviations from normal data reconstructions. Additionally, they serve as feature extractors in unsupervised learning, offering compact and meaningful representations for tasks like clustering or classification.</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16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2"/>
          <p:cNvSpPr txBox="1">
            <a:spLocks noGrp="1"/>
          </p:cNvSpPr>
          <p:nvPr>
            <p:ph type="ctrTitle"/>
          </p:nvPr>
        </p:nvSpPr>
        <p:spPr>
          <a:xfrm>
            <a:off x="-3174"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245" algn="l" rtl="0">
              <a:spcBef>
                <a:spcPts val="0"/>
              </a:spcBef>
              <a:spcAft>
                <a:spcPts val="0"/>
              </a:spcAft>
              <a:buClr>
                <a:schemeClr val="lt1"/>
              </a:buClr>
              <a:buSzPts val="2520"/>
              <a:buFont typeface="Arial Narrow" panose="020B0606020202030204"/>
              <a:buNone/>
            </a:pP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b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b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r>
              <a:rPr lang="en-GB" sz="2800" b="1" dirty="0">
                <a:solidFill>
                  <a:srgbClr val="000000"/>
                </a:solidFill>
                <a:latin typeface="Times New Roman" panose="02020603050405020304" pitchFamily="18" charset="0"/>
                <a:cs typeface="Times New Roman" panose="02020603050405020304" pitchFamily="18" charset="0"/>
                <a:sym typeface="Arial Narrow" panose="020B0606020202030204"/>
              </a:rPr>
              <a:t>9.Refrences</a:t>
            </a:r>
            <a:br>
              <a:rPr lang="en-GB" sz="2800" dirty="0">
                <a:solidFill>
                  <a:schemeClr val="lt1"/>
                </a:solidFill>
                <a:latin typeface="Times New Roman" panose="02020603050405020304" pitchFamily="18" charset="0"/>
                <a:cs typeface="Times New Roman" panose="02020603050405020304" pitchFamily="18" charset="0"/>
                <a:sym typeface="Calibri" panose="020F0502020204030204"/>
              </a:rPr>
            </a:br>
            <a:br>
              <a:rPr lang="en-GB" sz="3600" b="1" dirty="0">
                <a:solidFill>
                  <a:schemeClr val="lt1"/>
                </a:solidFill>
                <a:latin typeface="Arial Narrow" panose="020B0606020202030204"/>
                <a:ea typeface="Arial Narrow" panose="020B0606020202030204"/>
                <a:cs typeface="Arial Narrow" panose="020B0606020202030204"/>
                <a:sym typeface="Arial Narrow" panose="020B0606020202030204"/>
              </a:rPr>
            </a:br>
            <a:endParaRPr sz="3600" b="1" dirty="0">
              <a:latin typeface="Arial Narrow" panose="020B0606020202030204"/>
              <a:ea typeface="Arial Narrow" panose="020B0606020202030204"/>
              <a:cs typeface="Arial Narrow" panose="020B0606020202030204"/>
              <a:sym typeface="Arial Narrow" panose="020B0606020202030204"/>
            </a:endParaRPr>
          </a:p>
        </p:txBody>
      </p:sp>
      <p:sp>
        <p:nvSpPr>
          <p:cNvPr id="201" name="Google Shape;201;p32"/>
          <p:cNvSpPr txBox="1"/>
          <p:nvPr/>
        </p:nvSpPr>
        <p:spPr>
          <a:xfrm>
            <a:off x="149944" y="1122917"/>
            <a:ext cx="8631555" cy="4150458"/>
          </a:xfrm>
          <a:prstGeom prst="rect">
            <a:avLst/>
          </a:prstGeom>
          <a:noFill/>
          <a:ln>
            <a:noFill/>
          </a:ln>
        </p:spPr>
        <p:txBody>
          <a:bodyPr spcFirstLastPara="1" wrap="square" lIns="91425" tIns="45700" rIns="91425" bIns="45700" anchor="t" anchorCtr="0">
            <a:noAutofit/>
          </a:bodyPr>
          <a:lstStyle/>
          <a:p>
            <a:pPr marL="457200" indent="-457200" algn="l">
              <a:lnSpc>
                <a:spcPct val="150000"/>
              </a:lnSpc>
              <a:buAutoNum type="arabicPeriod"/>
            </a:pPr>
            <a:r>
              <a:rPr lang="en-US" sz="2000" dirty="0">
                <a:latin typeface="Times New Roman" panose="02020603050405020304" pitchFamily="18" charset="0"/>
                <a:cs typeface="Times New Roman" panose="02020603050405020304" pitchFamily="18" charset="0"/>
              </a:rPr>
              <a:t>Autoencoders Based Deep Learner for Image Denoising </a:t>
            </a:r>
            <a:r>
              <a:rPr lang="en-IN" sz="2000" dirty="0">
                <a:latin typeface="Times New Roman" panose="02020603050405020304" pitchFamily="18" charset="0"/>
                <a:cs typeface="Times New Roman" panose="02020603050405020304" pitchFamily="18" charset="0"/>
              </a:rPr>
              <a:t>Komal </a:t>
            </a:r>
            <a:r>
              <a:rPr lang="en-IN" sz="2000" dirty="0" err="1">
                <a:latin typeface="Times New Roman" panose="02020603050405020304" pitchFamily="18" charset="0"/>
                <a:cs typeface="Times New Roman" panose="02020603050405020304" pitchFamily="18" charset="0"/>
              </a:rPr>
              <a:t>Bajaja</a:t>
            </a:r>
            <a:r>
              <a:rPr lang="en-IN" sz="2000" dirty="0">
                <a:latin typeface="Times New Roman" panose="02020603050405020304" pitchFamily="18" charset="0"/>
                <a:cs typeface="Times New Roman" panose="02020603050405020304" pitchFamily="18" charset="0"/>
              </a:rPr>
              <a:t>, Dushyant Kumar </a:t>
            </a:r>
            <a:r>
              <a:rPr lang="en-IN" sz="2000" dirty="0" err="1">
                <a:latin typeface="Times New Roman" panose="02020603050405020304" pitchFamily="18" charset="0"/>
                <a:cs typeface="Times New Roman" panose="02020603050405020304" pitchFamily="18" charset="0"/>
              </a:rPr>
              <a:t>Singhb</a:t>
            </a:r>
            <a:r>
              <a:rPr lang="en-IN" sz="2000" dirty="0">
                <a:latin typeface="Times New Roman" panose="02020603050405020304" pitchFamily="18" charset="0"/>
                <a:cs typeface="Times New Roman" panose="02020603050405020304" pitchFamily="18" charset="0"/>
              </a:rPr>
              <a:t>, Mohd. </a:t>
            </a:r>
            <a:r>
              <a:rPr lang="en-IN" sz="2000" dirty="0" err="1">
                <a:latin typeface="Times New Roman" panose="02020603050405020304" pitchFamily="18" charset="0"/>
                <a:cs typeface="Times New Roman" panose="02020603050405020304" pitchFamily="18" charset="0"/>
              </a:rPr>
              <a:t>Aquib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Ansaric</a:t>
            </a:r>
            <a:endParaRPr lang="en-IN" sz="2000" dirty="0">
              <a:latin typeface="Times New Roman" panose="02020603050405020304" pitchFamily="18" charset="0"/>
              <a:cs typeface="Times New Roman" panose="02020603050405020304" pitchFamily="18" charset="0"/>
            </a:endParaRPr>
          </a:p>
          <a:p>
            <a:pPr marL="228600" indent="-228600" algn="l">
              <a:lnSpc>
                <a:spcPct val="150000"/>
              </a:lnSpc>
              <a:buFont typeface="+mj-lt"/>
              <a:buAutoNum type="arabicPeriod"/>
            </a:pPr>
            <a:endParaRPr lang="en-IN" sz="1200" dirty="0">
              <a:latin typeface="Times New Roman" panose="02020603050405020304" pitchFamily="18" charset="0"/>
              <a:cs typeface="Times New Roman" panose="02020603050405020304" pitchFamily="18" charset="0"/>
            </a:endParaRPr>
          </a:p>
          <a:p>
            <a:pPr marL="457200" indent="-457200" algn="l">
              <a:lnSpc>
                <a:spcPct val="150000"/>
              </a:lnSpc>
              <a:buAutoNum type="arabicPeriod"/>
            </a:pPr>
            <a:r>
              <a:rPr lang="en-IN" sz="2000" dirty="0">
                <a:latin typeface="Times New Roman" panose="02020603050405020304" pitchFamily="18" charset="0"/>
                <a:cs typeface="Times New Roman" panose="02020603050405020304" pitchFamily="18" charset="0"/>
              </a:rPr>
              <a:t>An Introduction To Autoencoders </a:t>
            </a:r>
            <a:r>
              <a:rPr lang="en-IN" sz="2000" dirty="0" err="1">
                <a:latin typeface="Times New Roman" panose="02020603050405020304" pitchFamily="18" charset="0"/>
                <a:cs typeface="Times New Roman" panose="02020603050405020304" pitchFamily="18" charset="0"/>
              </a:rPr>
              <a:t>Dibyendu</a:t>
            </a:r>
            <a:r>
              <a:rPr lang="en-IN" sz="2000" dirty="0">
                <a:latin typeface="Times New Roman" panose="02020603050405020304" pitchFamily="18" charset="0"/>
                <a:cs typeface="Times New Roman" panose="02020603050405020304" pitchFamily="18" charset="0"/>
              </a:rPr>
              <a:t> Barman, Abul </a:t>
            </a:r>
            <a:r>
              <a:rPr lang="en-IN" sz="2000" dirty="0" err="1">
                <a:latin typeface="Times New Roman" panose="02020603050405020304" pitchFamily="18" charset="0"/>
                <a:cs typeface="Times New Roman" panose="02020603050405020304" pitchFamily="18" charset="0"/>
              </a:rPr>
              <a:t>Hasnat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Rupam</a:t>
            </a:r>
            <a:r>
              <a:rPr lang="en-IN" sz="2000" dirty="0">
                <a:latin typeface="Times New Roman" panose="02020603050405020304" pitchFamily="18" charset="0"/>
                <a:cs typeface="Times New Roman" panose="02020603050405020304" pitchFamily="18" charset="0"/>
              </a:rPr>
              <a:t> Nag</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2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2"/>
          <p:cNvSpPr txBox="1">
            <a:spLocks noGrp="1"/>
          </p:cNvSpPr>
          <p:nvPr>
            <p:ph type="ctrTitle"/>
          </p:nvPr>
        </p:nvSpPr>
        <p:spPr>
          <a:xfrm>
            <a:off x="0"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245" algn="l" rtl="0">
              <a:spcBef>
                <a:spcPts val="0"/>
              </a:spcBef>
              <a:spcAft>
                <a:spcPts val="0"/>
              </a:spcAft>
              <a:buClr>
                <a:schemeClr val="lt1"/>
              </a:buClr>
              <a:buSzPts val="2520"/>
              <a:buFont typeface="Arial Narrow" panose="020B0606020202030204"/>
              <a:buNone/>
            </a:pP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b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b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r>
              <a:rPr lang="en-GB"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10.</a:t>
            </a:r>
            <a:r>
              <a:rPr lang="en-GB" sz="2800" b="1" dirty="0">
                <a:solidFill>
                  <a:srgbClr val="000000"/>
                </a:solidFill>
                <a:latin typeface="Times New Roman" panose="02020603050405020304" pitchFamily="18" charset="0"/>
                <a:cs typeface="Times New Roman" panose="02020603050405020304" pitchFamily="18" charset="0"/>
                <a:sym typeface="Calibri" panose="020F0502020204030204"/>
              </a:rPr>
              <a:t> Conclusion</a:t>
            </a:r>
            <a:br>
              <a:rPr lang="en-GB" sz="2800" dirty="0">
                <a:solidFill>
                  <a:schemeClr val="lt1"/>
                </a:solidFill>
                <a:latin typeface="Times New Roman" panose="02020603050405020304" pitchFamily="18" charset="0"/>
                <a:cs typeface="Times New Roman" panose="02020603050405020304" pitchFamily="18" charset="0"/>
                <a:sym typeface="Calibri" panose="020F0502020204030204"/>
              </a:rPr>
            </a:br>
            <a:br>
              <a:rPr lang="en-GB" sz="3600" b="1" dirty="0">
                <a:solidFill>
                  <a:schemeClr val="lt1"/>
                </a:solidFill>
                <a:latin typeface="Arial Narrow" panose="020B0606020202030204"/>
                <a:ea typeface="Arial Narrow" panose="020B0606020202030204"/>
                <a:cs typeface="Arial Narrow" panose="020B0606020202030204"/>
                <a:sym typeface="Arial Narrow" panose="020B0606020202030204"/>
              </a:rPr>
            </a:br>
            <a:endParaRPr sz="3600" b="1" dirty="0">
              <a:latin typeface="Arial Narrow" panose="020B0606020202030204"/>
              <a:ea typeface="Arial Narrow" panose="020B0606020202030204"/>
              <a:cs typeface="Arial Narrow" panose="020B0606020202030204"/>
              <a:sym typeface="Arial Narrow" panose="020B0606020202030204"/>
            </a:endParaRPr>
          </a:p>
        </p:txBody>
      </p:sp>
      <p:sp>
        <p:nvSpPr>
          <p:cNvPr id="201" name="Google Shape;201;p32"/>
          <p:cNvSpPr txBox="1"/>
          <p:nvPr/>
        </p:nvSpPr>
        <p:spPr>
          <a:xfrm>
            <a:off x="417713" y="1070429"/>
            <a:ext cx="8308574" cy="3546928"/>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pPr>
            <a:r>
              <a:rPr lang="en-US" sz="2400" dirty="0">
                <a:latin typeface="Times New Roman" panose="02020603050405020304" pitchFamily="18" charset="0"/>
                <a:cs typeface="Times New Roman" panose="02020603050405020304" pitchFamily="18" charset="0"/>
              </a:rPr>
              <a:t>Hence we have studied the objectives, motivation, impact of topic, importance of the topic and future scope of the topic named “Autoencoders”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255A-3F37-8F84-474D-2A4D47187ADF}"/>
              </a:ext>
            </a:extLst>
          </p:cNvPr>
          <p:cNvSpPr>
            <a:spLocks noGrp="1"/>
          </p:cNvSpPr>
          <p:nvPr>
            <p:ph type="title"/>
          </p:nvPr>
        </p:nvSpPr>
        <p:spPr>
          <a:xfrm>
            <a:off x="-573933" y="-671209"/>
            <a:ext cx="10029217" cy="6182775"/>
          </a:xfrm>
        </p:spPr>
        <p:txBody>
          <a:bodyPr/>
          <a:lstStyle/>
          <a:p>
            <a:r>
              <a:rPr lang="en-US" sz="6000" b="1" dirty="0">
                <a:solidFill>
                  <a:srgbClr val="FF0000"/>
                </a:solidFill>
                <a:latin typeface="Bahnschrift SemiBold Condensed" panose="020B0502040204020203" pitchFamily="34" charset="0"/>
              </a:rPr>
              <a:t>Thank You!</a:t>
            </a:r>
            <a:br>
              <a:rPr lang="en-US" sz="6000" b="1" dirty="0">
                <a:solidFill>
                  <a:srgbClr val="FF0000"/>
                </a:solidFill>
                <a:latin typeface="Bahnschrift SemiBold Condensed" panose="020B0502040204020203" pitchFamily="34" charset="0"/>
              </a:rPr>
            </a:br>
            <a:endParaRPr lang="en-IN" sz="6000" b="1" dirty="0">
              <a:solidFill>
                <a:srgbClr val="FF0000"/>
              </a:solidFill>
              <a:latin typeface="Bahnschrift SemiBold Condensed" panose="020B0502040204020203" pitchFamily="34" charset="0"/>
            </a:endParaRPr>
          </a:p>
        </p:txBody>
      </p:sp>
      <p:cxnSp>
        <p:nvCxnSpPr>
          <p:cNvPr id="5" name="Straight Connector 4">
            <a:extLst>
              <a:ext uri="{FF2B5EF4-FFF2-40B4-BE49-F238E27FC236}">
                <a16:creationId xmlns:a16="http://schemas.microsoft.com/office/drawing/2014/main" id="{A8941F60-AD7A-FB35-95DA-E219F3F7BDCD}"/>
              </a:ext>
            </a:extLst>
          </p:cNvPr>
          <p:cNvCxnSpPr/>
          <p:nvPr/>
        </p:nvCxnSpPr>
        <p:spPr>
          <a:xfrm>
            <a:off x="2538919" y="3151762"/>
            <a:ext cx="406616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479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ctrTitle"/>
          </p:nvPr>
        </p:nvSpPr>
        <p:spPr>
          <a:xfrm>
            <a:off x="0" y="0"/>
            <a:ext cx="9144000" cy="628650"/>
          </a:xfrm>
          <a:prstGeom prst="rect">
            <a:avLst/>
          </a:prstGeom>
          <a:solidFill>
            <a:schemeClr val="accent3"/>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880" algn="l" rtl="0">
              <a:spcBef>
                <a:spcPts val="0"/>
              </a:spcBef>
              <a:spcAft>
                <a:spcPts val="0"/>
              </a:spcAft>
              <a:buClr>
                <a:schemeClr val="lt1"/>
              </a:buClr>
              <a:buSzPts val="2800"/>
              <a:buFont typeface="Arial Narrow" panose="020B0606020202030204"/>
              <a:buNone/>
            </a:pPr>
            <a:r>
              <a:rPr lang="en-IN" sz="3200" b="1" dirty="0">
                <a:latin typeface="Times New Roman" panose="02020603050405020304" pitchFamily="18" charset="0"/>
                <a:ea typeface="Arial Narrow" panose="020B0606020202030204"/>
                <a:cs typeface="Times New Roman" panose="02020603050405020304" pitchFamily="18" charset="0"/>
                <a:sym typeface="Arial Narrow" panose="020B0606020202030204"/>
              </a:rPr>
              <a:t>                       Contents</a:t>
            </a:r>
            <a:endParaRPr sz="3200" b="1" dirty="0">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p:txBody>
      </p:sp>
      <p:sp>
        <p:nvSpPr>
          <p:cNvPr id="142" name="Google Shape;142;p26"/>
          <p:cNvSpPr txBox="1">
            <a:spLocks noGrp="1"/>
          </p:cNvSpPr>
          <p:nvPr>
            <p:ph type="dt" idx="10"/>
          </p:nvPr>
        </p:nvSpPr>
        <p:spPr>
          <a:xfrm>
            <a:off x="0" y="4914900"/>
            <a:ext cx="1371600" cy="228600"/>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r>
              <a:rPr lang="en-GB" sz="1100" b="1">
                <a:solidFill>
                  <a:schemeClr val="lt1"/>
                </a:solidFill>
                <a:latin typeface="Arial Narrow" panose="020B0606020202030204"/>
                <a:ea typeface="Arial Narrow" panose="020B0606020202030204"/>
                <a:cs typeface="Arial Narrow" panose="020B0606020202030204"/>
                <a:sym typeface="Arial Narrow" panose="020B0606020202030204"/>
              </a:rPr>
              <a:t>16 March 2020</a:t>
            </a:r>
            <a:endParaRPr sz="1100" b="1">
              <a:solidFill>
                <a:schemeClr val="lt1"/>
              </a:solidFill>
              <a:latin typeface="Arial Narrow" panose="020B0606020202030204"/>
              <a:ea typeface="Arial Narrow" panose="020B0606020202030204"/>
              <a:cs typeface="Arial Narrow" panose="020B0606020202030204"/>
              <a:sym typeface="Arial Narrow" panose="020B0606020202030204"/>
            </a:endParaRPr>
          </a:p>
        </p:txBody>
      </p:sp>
      <p:sp>
        <p:nvSpPr>
          <p:cNvPr id="144" name="Google Shape;144;p26"/>
          <p:cNvSpPr txBox="1"/>
          <p:nvPr/>
        </p:nvSpPr>
        <p:spPr>
          <a:xfrm>
            <a:off x="161777" y="742950"/>
            <a:ext cx="8587939" cy="4171950"/>
          </a:xfrm>
          <a:prstGeom prst="rect">
            <a:avLst/>
          </a:prstGeom>
          <a:noFill/>
          <a:ln>
            <a:noFill/>
          </a:ln>
        </p:spPr>
        <p:txBody>
          <a:bodyPr spcFirstLastPara="1" wrap="square" lIns="91425" tIns="45700" rIns="91425" bIns="45700" anchor="t" anchorCtr="0">
            <a:noAutofit/>
          </a:bodyPr>
          <a:lstStyle/>
          <a:p>
            <a:pPr marL="425450" indent="-342900" algn="just">
              <a:lnSpc>
                <a:spcPct val="150000"/>
              </a:lnSpc>
              <a:buClr>
                <a:schemeClr val="dk1"/>
              </a:buClr>
              <a:buSzPts val="2300"/>
              <a:buFont typeface="+mj-lt"/>
              <a:buAutoNum type="arabicPeriod"/>
            </a:pPr>
            <a:r>
              <a:rPr 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Introduction</a:t>
            </a:r>
          </a:p>
          <a:p>
            <a:pPr marL="425450" marR="0" lvl="0" indent="-342900" algn="just" rtl="0">
              <a:lnSpc>
                <a:spcPct val="150000"/>
              </a:lnSpc>
              <a:spcBef>
                <a:spcPts val="0"/>
              </a:spcBef>
              <a:spcAft>
                <a:spcPts val="0"/>
              </a:spcAft>
              <a:buClr>
                <a:schemeClr val="dk1"/>
              </a:buClr>
              <a:buSzPts val="2300"/>
              <a:buFont typeface="+mj-lt"/>
              <a:buAutoNum type="arabicPeriod"/>
            </a:pPr>
            <a:r>
              <a:rPr lang="en-GB"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Objectives</a:t>
            </a:r>
            <a:endPar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Motivation</a:t>
            </a: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Algorithm Survey</a:t>
            </a:r>
          </a:p>
          <a:p>
            <a:pPr marL="425450" marR="0" lvl="0" indent="-342900" algn="just" rtl="0">
              <a:lnSpc>
                <a:spcPct val="150000"/>
              </a:lnSpc>
              <a:spcBef>
                <a:spcPts val="0"/>
              </a:spcBef>
              <a:spcAft>
                <a:spcPts val="0"/>
              </a:spcAft>
              <a:buClr>
                <a:schemeClr val="dk1"/>
              </a:buClr>
              <a:buSzPts val="2300"/>
              <a:buFont typeface="+mj-lt"/>
              <a:buAutoNum type="arabicPeriod"/>
            </a:pPr>
            <a:r>
              <a:rPr lang="en-US"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Result &amp; Analysis</a:t>
            </a:r>
            <a:endParaRPr 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Advantages</a:t>
            </a: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Applications</a:t>
            </a: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Future Scope</a:t>
            </a: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References</a:t>
            </a:r>
          </a:p>
          <a:p>
            <a:pPr marL="425450" marR="0" lvl="0" indent="-342900" algn="just" rtl="0">
              <a:lnSpc>
                <a:spcPct val="150000"/>
              </a:lnSpc>
              <a:spcBef>
                <a:spcPts val="0"/>
              </a:spcBef>
              <a:spcAft>
                <a:spcPts val="0"/>
              </a:spcAft>
              <a:buClr>
                <a:schemeClr val="dk1"/>
              </a:buClr>
              <a:buSzPts val="2300"/>
              <a:buFont typeface="+mj-lt"/>
              <a:buAutoNum type="arabicPeriod"/>
            </a:pPr>
            <a:r>
              <a:rPr lang="en-US" alt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Conclusion</a:t>
            </a:r>
          </a:p>
          <a:p>
            <a:pPr marL="425450" marR="0" lvl="0" indent="-342900" algn="l" rtl="0">
              <a:lnSpc>
                <a:spcPct val="150000"/>
              </a:lnSpc>
              <a:spcBef>
                <a:spcPts val="0"/>
              </a:spcBef>
              <a:spcAft>
                <a:spcPts val="0"/>
              </a:spcAft>
              <a:buClr>
                <a:schemeClr val="dk1"/>
              </a:buClr>
              <a:buSzPts val="2300"/>
              <a:buFont typeface="+mj-lt"/>
              <a:buAutoNum type="arabicPeriod"/>
            </a:pPr>
            <a:endParaRPr lang="en-US" altLang="en-GB" sz="18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425450" marR="0" lvl="0" indent="-342900" algn="l" rtl="0">
              <a:lnSpc>
                <a:spcPct val="150000"/>
              </a:lnSpc>
              <a:spcBef>
                <a:spcPts val="0"/>
              </a:spcBef>
              <a:spcAft>
                <a:spcPts val="0"/>
              </a:spcAft>
              <a:buClr>
                <a:schemeClr val="dk1"/>
              </a:buClr>
              <a:buSzPts val="2300"/>
              <a:buFont typeface="+mj-lt"/>
              <a:buAutoNum type="arabicPeriod"/>
            </a:pPr>
            <a:endParaRPr lang="en-US" altLang="en-GB" sz="18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82550" marR="0" lvl="0" algn="l" rtl="0">
              <a:lnSpc>
                <a:spcPct val="150000"/>
              </a:lnSpc>
              <a:spcBef>
                <a:spcPts val="0"/>
              </a:spcBef>
              <a:spcAft>
                <a:spcPts val="0"/>
              </a:spcAft>
              <a:buClr>
                <a:schemeClr val="dk1"/>
              </a:buClr>
              <a:buSzPts val="2300"/>
            </a:pPr>
            <a:endParaRPr lang="en-GB" sz="18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539750" marR="0" lvl="0" indent="-457200" algn="l" rtl="0">
              <a:lnSpc>
                <a:spcPct val="150000"/>
              </a:lnSpc>
              <a:spcBef>
                <a:spcPts val="0"/>
              </a:spcBef>
              <a:spcAft>
                <a:spcPts val="0"/>
              </a:spcAft>
              <a:buClr>
                <a:schemeClr val="dk1"/>
              </a:buClr>
              <a:buSzPts val="2300"/>
              <a:buFont typeface="+mj-lt"/>
              <a:buAutoNum type="arabicPeriod"/>
            </a:pPr>
            <a:endParaRPr lang="en-GB" sz="23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82550" marR="0" lvl="0" algn="l" rtl="0">
              <a:lnSpc>
                <a:spcPct val="150000"/>
              </a:lnSpc>
              <a:spcBef>
                <a:spcPts val="0"/>
              </a:spcBef>
              <a:spcAft>
                <a:spcPts val="0"/>
              </a:spcAft>
              <a:buClr>
                <a:schemeClr val="dk1"/>
              </a:buClr>
              <a:buSzPts val="2300"/>
            </a:pPr>
            <a:endParaRPr sz="23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457200" marR="0" lvl="0" indent="0" algn="l" rtl="0">
              <a:lnSpc>
                <a:spcPct val="150000"/>
              </a:lnSpc>
              <a:spcBef>
                <a:spcPts val="0"/>
              </a:spcBef>
              <a:spcAft>
                <a:spcPts val="0"/>
              </a:spcAft>
              <a:buNone/>
            </a:pPr>
            <a:endParaRPr sz="2300" b="1" dirty="0">
              <a:solidFill>
                <a:schemeClr val="dk1"/>
              </a:solidFill>
              <a:latin typeface="Arial Narrow" panose="020B0606020202030204"/>
              <a:ea typeface="Arial Narrow" panose="020B0606020202030204"/>
              <a:cs typeface="Arial Narrow" panose="020B0606020202030204"/>
              <a:sym typeface="Arial Narrow" panose="020B0606020202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ctrTitle"/>
          </p:nvPr>
        </p:nvSpPr>
        <p:spPr>
          <a:xfrm>
            <a:off x="0" y="0"/>
            <a:ext cx="9144000" cy="628650"/>
          </a:xfrm>
          <a:prstGeom prst="rect">
            <a:avLst/>
          </a:prstGeom>
          <a:solidFill>
            <a:schemeClr val="accent3"/>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lvl="0" algn="l" rtl="0">
              <a:spcBef>
                <a:spcPts val="0"/>
              </a:spcBef>
              <a:spcAft>
                <a:spcPts val="0"/>
              </a:spcAft>
              <a:buClr>
                <a:schemeClr val="lt1"/>
              </a:buClr>
              <a:buSzPts val="2800"/>
            </a:pPr>
            <a:r>
              <a:rPr lang="en-IN" sz="3200" b="1" dirty="0">
                <a:latin typeface="Times New Roman" panose="02020603050405020304" pitchFamily="18" charset="0"/>
                <a:ea typeface="Arial Narrow" panose="020B0606020202030204"/>
                <a:cs typeface="Times New Roman" panose="02020603050405020304" pitchFamily="18" charset="0"/>
                <a:sym typeface="Arial Narrow" panose="020B0606020202030204"/>
              </a:rPr>
              <a:t>1. Introduction</a:t>
            </a:r>
            <a:endParaRPr sz="3200" b="1" dirty="0">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p:txBody>
      </p:sp>
      <p:sp>
        <p:nvSpPr>
          <p:cNvPr id="142" name="Google Shape;142;p26"/>
          <p:cNvSpPr txBox="1">
            <a:spLocks noGrp="1"/>
          </p:cNvSpPr>
          <p:nvPr>
            <p:ph type="dt" idx="10"/>
          </p:nvPr>
        </p:nvSpPr>
        <p:spPr>
          <a:xfrm>
            <a:off x="0" y="4914900"/>
            <a:ext cx="1371600" cy="228600"/>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r>
              <a:rPr lang="en-GB" sz="1100" b="1">
                <a:solidFill>
                  <a:schemeClr val="lt1"/>
                </a:solidFill>
                <a:latin typeface="Arial Narrow" panose="020B0606020202030204"/>
                <a:ea typeface="Arial Narrow" panose="020B0606020202030204"/>
                <a:cs typeface="Arial Narrow" panose="020B0606020202030204"/>
                <a:sym typeface="Arial Narrow" panose="020B0606020202030204"/>
              </a:rPr>
              <a:t>16 March 2020</a:t>
            </a:r>
            <a:endParaRPr sz="1100" b="1">
              <a:solidFill>
                <a:schemeClr val="lt1"/>
              </a:solidFill>
              <a:latin typeface="Arial Narrow" panose="020B0606020202030204"/>
              <a:ea typeface="Arial Narrow" panose="020B0606020202030204"/>
              <a:cs typeface="Arial Narrow" panose="020B0606020202030204"/>
              <a:sym typeface="Arial Narrow" panose="020B0606020202030204"/>
            </a:endParaRPr>
          </a:p>
        </p:txBody>
      </p:sp>
      <p:sp>
        <p:nvSpPr>
          <p:cNvPr id="144" name="Google Shape;144;p26"/>
          <p:cNvSpPr txBox="1"/>
          <p:nvPr/>
        </p:nvSpPr>
        <p:spPr>
          <a:xfrm>
            <a:off x="161777" y="742950"/>
            <a:ext cx="8587939" cy="4171950"/>
          </a:xfrm>
          <a:prstGeom prst="rect">
            <a:avLst/>
          </a:prstGeom>
          <a:noFill/>
          <a:ln>
            <a:noFill/>
          </a:ln>
        </p:spPr>
        <p:txBody>
          <a:bodyPr spcFirstLastPara="1" wrap="square" lIns="91425" tIns="45700" rIns="91425" bIns="45700" anchor="t" anchorCtr="0">
            <a:noAutofit/>
          </a:bodyPr>
          <a:lstStyle/>
          <a:p>
            <a:pPr marL="425450" marR="0" lvl="0" indent="-342900" algn="just" rtl="0">
              <a:lnSpc>
                <a:spcPct val="150000"/>
              </a:lnSpc>
              <a:spcBef>
                <a:spcPts val="0"/>
              </a:spcBef>
              <a:spcAft>
                <a:spcPts val="0"/>
              </a:spcAft>
              <a:buClr>
                <a:schemeClr val="dk1"/>
              </a:buClr>
              <a:buSzPts val="2300"/>
              <a:buFont typeface="+mj-lt"/>
              <a:buAutoNum type="arabicPeriod"/>
            </a:pPr>
            <a:endParaRPr 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algn="just"/>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Autoencoders are a class of artificial neural networks primarily used for unsupervised learning tasks, where the goal is to learn a compressed or reduced representation of input data. The network is trained to encode the input into a latent space of lower dimensionality, referred to as a "bottleneck," and then decode it back to the original data. This forces the autoencoder to capture the most important features of the data while discarding noise or redundant information.</a:t>
            </a:r>
          </a:p>
          <a:p>
            <a:pPr marL="82550" marR="0" lvl="0" algn="just" rtl="0">
              <a:lnSpc>
                <a:spcPct val="150000"/>
              </a:lnSpc>
              <a:spcBef>
                <a:spcPts val="0"/>
              </a:spcBef>
              <a:spcAft>
                <a:spcPts val="0"/>
              </a:spcAft>
              <a:buClr>
                <a:schemeClr val="dk1"/>
              </a:buClr>
              <a:buSzPts val="2300"/>
            </a:pPr>
            <a:endParaRPr lang="en-GB"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82550" marR="0" lvl="0" algn="just" rtl="0">
              <a:lnSpc>
                <a:spcPct val="150000"/>
              </a:lnSpc>
              <a:spcBef>
                <a:spcPts val="0"/>
              </a:spcBef>
              <a:spcAft>
                <a:spcPts val="0"/>
              </a:spcAft>
              <a:buClr>
                <a:schemeClr val="dk1"/>
              </a:buClr>
              <a:buSzPts val="2300"/>
            </a:pPr>
            <a:endParaRPr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a:p>
            <a:pPr marL="457200" marR="0" lvl="0" indent="0" algn="just" rtl="0">
              <a:lnSpc>
                <a:spcPct val="150000"/>
              </a:lnSpc>
              <a:spcBef>
                <a:spcPts val="0"/>
              </a:spcBef>
              <a:spcAft>
                <a:spcPts val="0"/>
              </a:spcAft>
              <a:buNone/>
            </a:pPr>
            <a:endParaRPr sz="1600" b="1" dirty="0">
              <a:solidFill>
                <a:schemeClr val="dk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p:txBody>
      </p:sp>
    </p:spTree>
    <p:extLst>
      <p:ext uri="{BB962C8B-B14F-4D97-AF65-F5344CB8AC3E}">
        <p14:creationId xmlns:p14="http://schemas.microsoft.com/office/powerpoint/2010/main" val="116031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8"/>
          <p:cNvSpPr txBox="1">
            <a:spLocks noGrp="1"/>
          </p:cNvSpPr>
          <p:nvPr>
            <p:ph type="ctrTitle"/>
          </p:nvPr>
        </p:nvSpPr>
        <p:spPr>
          <a:xfrm>
            <a:off x="0" y="0"/>
            <a:ext cx="9144000" cy="628650"/>
          </a:xfrm>
          <a:prstGeom prst="rect">
            <a:avLst/>
          </a:prstGeom>
          <a:solidFill>
            <a:schemeClr val="accent3"/>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Arial Narrow" panose="020B0606020202030204"/>
              <a:buNone/>
            </a:pPr>
            <a:r>
              <a:rPr lang="en-US" altLang="en-GB" sz="3200" b="1" dirty="0">
                <a:solidFill>
                  <a:schemeClr val="tx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2</a:t>
            </a:r>
            <a:r>
              <a:rPr lang="en-GB" altLang="en-GB" sz="3200" b="1" dirty="0">
                <a:solidFill>
                  <a:schemeClr val="tx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 </a:t>
            </a:r>
            <a:r>
              <a:rPr lang="en-GB" sz="3200" b="1" dirty="0">
                <a:solidFill>
                  <a:schemeClr val="tx1"/>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Objectives</a:t>
            </a:r>
            <a:endParaRPr sz="3200" b="1" dirty="0">
              <a:solidFill>
                <a:schemeClr val="tx1"/>
              </a:solidFill>
              <a:latin typeface="Times New Roman" panose="02020603050405020304" pitchFamily="18" charset="0"/>
              <a:ea typeface="Arial Narrow" panose="020B0606020202030204"/>
              <a:cs typeface="Times New Roman" panose="02020603050405020304" pitchFamily="18" charset="0"/>
              <a:sym typeface="Arial Narrow" panose="020B0606020202030204"/>
            </a:endParaRPr>
          </a:p>
        </p:txBody>
      </p:sp>
      <p:sp>
        <p:nvSpPr>
          <p:cNvPr id="3" name="TextBox 2">
            <a:extLst>
              <a:ext uri="{FF2B5EF4-FFF2-40B4-BE49-F238E27FC236}">
                <a16:creationId xmlns:a16="http://schemas.microsoft.com/office/drawing/2014/main" id="{30882B02-4E86-048E-312C-8E309A5DFF83}"/>
              </a:ext>
            </a:extLst>
          </p:cNvPr>
          <p:cNvSpPr txBox="1"/>
          <p:nvPr/>
        </p:nvSpPr>
        <p:spPr>
          <a:xfrm>
            <a:off x="155197" y="1107347"/>
            <a:ext cx="8864706" cy="1288751"/>
          </a:xfrm>
          <a:prstGeom prst="rect">
            <a:avLst/>
          </a:prstGeom>
          <a:noFill/>
        </p:spPr>
        <p:txBody>
          <a:bodyPr wrap="square">
            <a:spAutoFit/>
          </a:bodyPr>
          <a:lstStyle/>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Encoder: Maps the input data to a lower-dimensional latent space representation. </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Latent Space: A compact representation of the input data. </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Decoder: Reconstructs the input data from the latent space representation.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9"/>
          <p:cNvSpPr txBox="1">
            <a:spLocks noGrp="1"/>
          </p:cNvSpPr>
          <p:nvPr>
            <p:ph type="ctrTitle"/>
          </p:nvPr>
        </p:nvSpPr>
        <p:spPr>
          <a:xfrm>
            <a:off x="0"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520"/>
              <a:buFont typeface="Arial Narrow" panose="020B0606020202030204"/>
              <a:buNone/>
            </a:pPr>
            <a:r>
              <a:rPr lang="en-US" sz="32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3</a:t>
            </a:r>
            <a:r>
              <a:rPr lang="en-GB" sz="32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 M</a:t>
            </a:r>
            <a:r>
              <a:rPr lang="en-US" altLang="en-GB" sz="32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otivation</a:t>
            </a:r>
          </a:p>
        </p:txBody>
      </p:sp>
      <p:sp>
        <p:nvSpPr>
          <p:cNvPr id="7" name="TextBox 6"/>
          <p:cNvSpPr txBox="1"/>
          <p:nvPr/>
        </p:nvSpPr>
        <p:spPr>
          <a:xfrm>
            <a:off x="139317" y="1105169"/>
            <a:ext cx="8865365" cy="2241960"/>
          </a:xfrm>
          <a:prstGeom prst="rect">
            <a:avLst/>
          </a:prstGeom>
          <a:noFill/>
        </p:spPr>
        <p:txBody>
          <a:bodyPr wrap="square">
            <a:spAutoFit/>
          </a:bodyPr>
          <a:lstStyle/>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Dimensionality Reduction</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Data Compression</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Feature Learning</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Generative Models: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9"/>
          <p:cNvSpPr txBox="1">
            <a:spLocks noGrp="1"/>
          </p:cNvSpPr>
          <p:nvPr>
            <p:ph type="ctrTitle"/>
          </p:nvPr>
        </p:nvSpPr>
        <p:spPr>
          <a:xfrm>
            <a:off x="0"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520"/>
              <a:buFont typeface="Arial Narrow" panose="020B0606020202030204"/>
              <a:buNone/>
            </a:pPr>
            <a:r>
              <a:rPr lang="en-US" altLang="en-GB" sz="32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4.Algorithm Survey</a:t>
            </a:r>
          </a:p>
        </p:txBody>
      </p:sp>
      <p:sp>
        <p:nvSpPr>
          <p:cNvPr id="7" name="TextBox 6"/>
          <p:cNvSpPr txBox="1"/>
          <p:nvPr/>
        </p:nvSpPr>
        <p:spPr>
          <a:xfrm>
            <a:off x="53758" y="665351"/>
            <a:ext cx="9037991" cy="2633157"/>
          </a:xfrm>
          <a:prstGeom prst="rect">
            <a:avLst/>
          </a:prstGeom>
          <a:noFill/>
        </p:spPr>
        <p:txBody>
          <a:bodyPr wrap="square">
            <a:spAutoFit/>
          </a:bodyPr>
          <a:lstStyle/>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Basic Autoencoder</a:t>
            </a:r>
            <a:r>
              <a:rPr lang="en-US" sz="1600" dirty="0">
                <a:latin typeface="Times New Roman" panose="02020603050405020304" pitchFamily="18" charset="0"/>
                <a:cs typeface="Times New Roman" panose="02020603050405020304" pitchFamily="18" charset="0"/>
              </a:rPr>
              <a:t>: The simplest form, consisting of an encoder and a decoder, used for dimensionality reduction and reconstruction tasks. It learns a compressed latent representation of input data.</a:t>
            </a:r>
          </a:p>
          <a:p>
            <a:pPr marL="342900" indent="-342900" algn="just">
              <a:lnSpc>
                <a:spcPct val="150000"/>
              </a:lnSpc>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Contractive Autoencoder</a:t>
            </a:r>
            <a:r>
              <a:rPr lang="en-US" sz="1600" dirty="0">
                <a:latin typeface="Times New Roman" panose="02020603050405020304" pitchFamily="18" charset="0"/>
                <a:cs typeface="Times New Roman" panose="02020603050405020304" pitchFamily="18" charset="0"/>
              </a:rPr>
              <a:t>: Adds a regularization term to penalize small changes in input that cause large changes in the representation. This improves the model's robustness to small perturbations in the data.</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44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2"/>
          <p:cNvSpPr txBox="1">
            <a:spLocks noGrp="1"/>
          </p:cNvSpPr>
          <p:nvPr>
            <p:ph type="ctrTitle"/>
          </p:nvPr>
        </p:nvSpPr>
        <p:spPr>
          <a:xfrm>
            <a:off x="0"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245" algn="l" rtl="0">
              <a:spcBef>
                <a:spcPts val="0"/>
              </a:spcBef>
              <a:spcAft>
                <a:spcPts val="0"/>
              </a:spcAft>
              <a:buClr>
                <a:schemeClr val="lt1"/>
              </a:buClr>
              <a:buSzPts val="2520"/>
              <a:buFont typeface="Arial Narrow" panose="020B0606020202030204"/>
              <a:buNone/>
            </a:pP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b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b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r>
              <a:rPr lang="en-GB"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5. Result &amp; Analysis</a:t>
            </a:r>
            <a:br>
              <a:rPr lang="en-GB" sz="2800" dirty="0">
                <a:solidFill>
                  <a:schemeClr val="lt1"/>
                </a:solidFill>
                <a:latin typeface="Times New Roman" panose="02020603050405020304" pitchFamily="18" charset="0"/>
                <a:cs typeface="Times New Roman" panose="02020603050405020304" pitchFamily="18" charset="0"/>
                <a:sym typeface="Calibri" panose="020F0502020204030204"/>
              </a:rPr>
            </a:br>
            <a:br>
              <a:rPr lang="en-GB" sz="3600" b="1" dirty="0">
                <a:solidFill>
                  <a:schemeClr val="lt1"/>
                </a:solidFill>
                <a:latin typeface="Arial Narrow" panose="020B0606020202030204"/>
                <a:ea typeface="Arial Narrow" panose="020B0606020202030204"/>
                <a:cs typeface="Arial Narrow" panose="020B0606020202030204"/>
                <a:sym typeface="Arial Narrow" panose="020B0606020202030204"/>
              </a:rPr>
            </a:br>
            <a:endParaRPr sz="3600" b="1" dirty="0">
              <a:latin typeface="Arial Narrow" panose="020B0606020202030204"/>
              <a:ea typeface="Arial Narrow" panose="020B0606020202030204"/>
              <a:cs typeface="Arial Narrow" panose="020B0606020202030204"/>
              <a:sym typeface="Arial Narrow" panose="020B0606020202030204"/>
            </a:endParaRPr>
          </a:p>
        </p:txBody>
      </p:sp>
      <p:sp>
        <p:nvSpPr>
          <p:cNvPr id="3" name="Rectangle 2">
            <a:extLst>
              <a:ext uri="{FF2B5EF4-FFF2-40B4-BE49-F238E27FC236}">
                <a16:creationId xmlns:a16="http://schemas.microsoft.com/office/drawing/2014/main" id="{3A21F1DB-E314-CCBD-4A43-CA46E77EFB9B}"/>
              </a:ext>
            </a:extLst>
          </p:cNvPr>
          <p:cNvSpPr>
            <a:spLocks noChangeArrowheads="1"/>
          </p:cNvSpPr>
          <p:nvPr/>
        </p:nvSpPr>
        <p:spPr bwMode="auto">
          <a:xfrm rot="10800000" flipV="1">
            <a:off x="71847" y="760858"/>
            <a:ext cx="89676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US" sz="1800" b="1"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201;p32"/>
          <p:cNvSpPr txBox="1"/>
          <p:nvPr/>
        </p:nvSpPr>
        <p:spPr>
          <a:xfrm>
            <a:off x="616811" y="1137583"/>
            <a:ext cx="8772525" cy="619125"/>
          </a:xfrm>
          <a:prstGeom prst="rect">
            <a:avLst/>
          </a:prstGeom>
          <a:noFill/>
          <a:ln>
            <a:noFill/>
          </a:ln>
        </p:spPr>
        <p:txBody>
          <a:bodyPr spcFirstLastPara="1" wrap="square" lIns="91425" tIns="45700" rIns="91425" bIns="45700" anchor="t" anchorCtr="0">
            <a:noAutofit/>
          </a:bodyPr>
          <a:lstStyle/>
          <a:p>
            <a:endParaRPr lang="en-US" sz="18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49B0B5B8-2D97-20BD-0CF5-63F5876CDD07}"/>
              </a:ext>
            </a:extLst>
          </p:cNvPr>
          <p:cNvSpPr>
            <a:spLocks noChangeArrowheads="1"/>
          </p:cNvSpPr>
          <p:nvPr/>
        </p:nvSpPr>
        <p:spPr bwMode="auto">
          <a:xfrm>
            <a:off x="88174" y="760857"/>
            <a:ext cx="8967651" cy="337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Reconstruction Quality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well the output resembles the input after encoding and decoding. Poor reconstructions may indicate underfitting or overfitting.</a:t>
            </a:r>
          </a:p>
          <a:p>
            <a:pPr marL="228600" marR="0" lvl="0" indent="-2286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Latent Space Representation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Examining the reduced-dimensional latent space for meaningful patterns or separations, which can be used for clustering or visualization.</a:t>
            </a:r>
          </a:p>
          <a:p>
            <a:pPr marL="228600" marR="0" lvl="0" indent="-2286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 Risk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autoencoder memorizes the training data without generalizing well to unseen data, regularization techniques (e.g., dropout or adding noise) can be applied.</a:t>
            </a:r>
          </a:p>
          <a:p>
            <a:pPr marL="228600" marR="0" lvl="0" indent="-2286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Autoencoder results are further analyzed based on the task, such as improved image quality for denoising, anomaly detection accuracy, or efficient feature extraction for downstream models.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2"/>
          <p:cNvSpPr txBox="1">
            <a:spLocks noGrp="1"/>
          </p:cNvSpPr>
          <p:nvPr>
            <p:ph type="ctrTitle"/>
          </p:nvPr>
        </p:nvSpPr>
        <p:spPr>
          <a:xfrm>
            <a:off x="-3174"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245" algn="l" rtl="0">
              <a:spcBef>
                <a:spcPts val="0"/>
              </a:spcBef>
              <a:spcAft>
                <a:spcPts val="0"/>
              </a:spcAft>
              <a:buClr>
                <a:schemeClr val="lt1"/>
              </a:buClr>
              <a:buSzPts val="2520"/>
              <a:buFont typeface="Arial Narrow" panose="020B0606020202030204"/>
              <a:buNone/>
            </a:pP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b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b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r>
              <a:rPr lang="en-GB"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6. </a:t>
            </a:r>
            <a:r>
              <a:rPr lang="en-US"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Advantages</a:t>
            </a:r>
            <a:br>
              <a:rPr lang="en-GB" sz="2800" dirty="0">
                <a:solidFill>
                  <a:schemeClr val="lt1"/>
                </a:solidFill>
                <a:latin typeface="Times New Roman" panose="02020603050405020304" pitchFamily="18" charset="0"/>
                <a:cs typeface="Times New Roman" panose="02020603050405020304" pitchFamily="18" charset="0"/>
                <a:sym typeface="Calibri" panose="020F0502020204030204"/>
              </a:rPr>
            </a:br>
            <a:br>
              <a:rPr lang="en-GB" sz="3600" b="1" dirty="0">
                <a:solidFill>
                  <a:schemeClr val="lt1"/>
                </a:solidFill>
                <a:latin typeface="Arial Narrow" panose="020B0606020202030204"/>
                <a:ea typeface="Arial Narrow" panose="020B0606020202030204"/>
                <a:cs typeface="Arial Narrow" panose="020B0606020202030204"/>
                <a:sym typeface="Arial Narrow" panose="020B0606020202030204"/>
              </a:rPr>
            </a:br>
            <a:endParaRPr sz="3600" b="1" dirty="0">
              <a:latin typeface="Arial Narrow" panose="020B0606020202030204"/>
              <a:ea typeface="Arial Narrow" panose="020B0606020202030204"/>
              <a:cs typeface="Arial Narrow" panose="020B0606020202030204"/>
              <a:sym typeface="Arial Narrow" panose="020B0606020202030204"/>
            </a:endParaRPr>
          </a:p>
        </p:txBody>
      </p:sp>
      <p:sp>
        <p:nvSpPr>
          <p:cNvPr id="201" name="Google Shape;201;p32"/>
          <p:cNvSpPr txBox="1"/>
          <p:nvPr/>
        </p:nvSpPr>
        <p:spPr>
          <a:xfrm>
            <a:off x="203200" y="801370"/>
            <a:ext cx="8631555" cy="56197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Font typeface="Wingdings" panose="05000000000000000000" charset="0"/>
              <a:buChar char="Ø"/>
            </a:pPr>
            <a:endParaRPr sz="1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84577E0-D69F-6B8F-FFE0-5C31EF7BD5C0}"/>
              </a:ext>
            </a:extLst>
          </p:cNvPr>
          <p:cNvSpPr>
            <a:spLocks noChangeArrowheads="1"/>
          </p:cNvSpPr>
          <p:nvPr/>
        </p:nvSpPr>
        <p:spPr bwMode="auto">
          <a:xfrm>
            <a:off x="203199" y="801370"/>
            <a:ext cx="8631556" cy="4124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Unsupervised Learning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do not require labeled data, making them useful for tasks where annotated datasets are unavailable.</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Dimensionality Reduction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Autoencoders can compress high-dimensional data into a lower-dimensional latent space, preserving important features, and can be an alternative to techniques like PCA.</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 Reduction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Denoising autoencoders are particularly good at removing noise from data, such as enhancing image quality by eliminating unwanted artifacts.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Anomaly Detection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Autoencoders can detect anomalies by reconstructing data; large reconstruction errors indicate deviations from normal patterns.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Learning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automatically learn relevant features and representations from the data, which can be used as input for other machine learning models.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Generation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Variational autoencoders (VAEs) can generate new, similar data samples by sampling from the learned latent space, useful for synthetic data creation.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2"/>
          <p:cNvSpPr txBox="1">
            <a:spLocks noGrp="1"/>
          </p:cNvSpPr>
          <p:nvPr>
            <p:ph type="ctrTitle"/>
          </p:nvPr>
        </p:nvSpPr>
        <p:spPr>
          <a:xfrm>
            <a:off x="-3174" y="0"/>
            <a:ext cx="9144000" cy="62865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lvl="0" indent="1198245" algn="l" rtl="0">
              <a:spcBef>
                <a:spcPts val="0"/>
              </a:spcBef>
              <a:spcAft>
                <a:spcPts val="0"/>
              </a:spcAft>
              <a:buClr>
                <a:schemeClr val="lt1"/>
              </a:buClr>
              <a:buSzPts val="2520"/>
              <a:buFont typeface="Arial Narrow" panose="020B0606020202030204"/>
              <a:buNone/>
            </a:pP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b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br>
            <a:r>
              <a:rPr lang="en-GB" sz="2520" b="1" dirty="0">
                <a:solidFill>
                  <a:schemeClr val="lt1"/>
                </a:solidFill>
                <a:latin typeface="Arial Narrow" panose="020B0606020202030204"/>
                <a:ea typeface="Arial Narrow" panose="020B0606020202030204"/>
                <a:cs typeface="Arial Narrow" panose="020B0606020202030204"/>
                <a:sym typeface="Arial Narrow" panose="020B0606020202030204"/>
              </a:rPr>
              <a:t>	   </a:t>
            </a: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endParaRPr sz="2520" b="1" dirty="0">
              <a:solidFill>
                <a:schemeClr val="lt1"/>
              </a:solidFill>
              <a:latin typeface="Arial Narrow" panose="020B0606020202030204"/>
              <a:ea typeface="Arial Narrow" panose="020B0606020202030204"/>
              <a:cs typeface="Arial Narrow" panose="020B0606020202030204"/>
              <a:sym typeface="Arial Narrow" panose="020B0606020202030204"/>
            </a:endParaRPr>
          </a:p>
          <a:p>
            <a:pPr marL="0" lvl="0" indent="0" algn="l" rtl="0">
              <a:spcBef>
                <a:spcPts val="0"/>
              </a:spcBef>
              <a:spcAft>
                <a:spcPts val="0"/>
              </a:spcAft>
              <a:buClr>
                <a:schemeClr val="lt1"/>
              </a:buClr>
              <a:buSzPts val="2520"/>
              <a:buFont typeface="Arial Narrow" panose="020B0606020202030204"/>
              <a:buNone/>
            </a:pPr>
            <a:r>
              <a:rPr lang="en-GB"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7. </a:t>
            </a:r>
            <a:r>
              <a:rPr lang="en-US" sz="2800" b="1" dirty="0">
                <a:solidFill>
                  <a:srgbClr val="000000"/>
                </a:solidFill>
                <a:latin typeface="Times New Roman" panose="02020603050405020304" pitchFamily="18" charset="0"/>
                <a:ea typeface="Arial Narrow" panose="020B0606020202030204"/>
                <a:cs typeface="Times New Roman" panose="02020603050405020304" pitchFamily="18" charset="0"/>
                <a:sym typeface="Arial Narrow" panose="020B0606020202030204"/>
              </a:rPr>
              <a:t>Applications</a:t>
            </a:r>
            <a:br>
              <a:rPr lang="en-GB" sz="2800" dirty="0">
                <a:solidFill>
                  <a:schemeClr val="lt1"/>
                </a:solidFill>
                <a:latin typeface="Times New Roman" panose="02020603050405020304" pitchFamily="18" charset="0"/>
                <a:cs typeface="Times New Roman" panose="02020603050405020304" pitchFamily="18" charset="0"/>
                <a:sym typeface="Calibri" panose="020F0502020204030204"/>
              </a:rPr>
            </a:br>
            <a:br>
              <a:rPr lang="en-GB" sz="3600" b="1" dirty="0">
                <a:solidFill>
                  <a:schemeClr val="lt1"/>
                </a:solidFill>
                <a:latin typeface="Arial Narrow" panose="020B0606020202030204"/>
                <a:ea typeface="Arial Narrow" panose="020B0606020202030204"/>
                <a:cs typeface="Arial Narrow" panose="020B0606020202030204"/>
                <a:sym typeface="Arial Narrow" panose="020B0606020202030204"/>
              </a:rPr>
            </a:br>
            <a:endParaRPr sz="3600" b="1" dirty="0">
              <a:latin typeface="Arial Narrow" panose="020B0606020202030204"/>
              <a:ea typeface="Arial Narrow" panose="020B0606020202030204"/>
              <a:cs typeface="Arial Narrow" panose="020B0606020202030204"/>
              <a:sym typeface="Arial Narrow" panose="020B0606020202030204"/>
            </a:endParaRPr>
          </a:p>
        </p:txBody>
      </p:sp>
      <p:sp>
        <p:nvSpPr>
          <p:cNvPr id="201" name="Google Shape;201;p32"/>
          <p:cNvSpPr txBox="1"/>
          <p:nvPr/>
        </p:nvSpPr>
        <p:spPr>
          <a:xfrm>
            <a:off x="102825" y="819458"/>
            <a:ext cx="8631555" cy="224428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AutoNum type="arabicPeriod"/>
            </a:pPr>
            <a:r>
              <a:rPr lang="en-IN" sz="2000" dirty="0">
                <a:latin typeface="Times New Roman" panose="02020603050405020304" pitchFamily="18" charset="0"/>
                <a:cs typeface="Times New Roman" panose="02020603050405020304" pitchFamily="18" charset="0"/>
              </a:rPr>
              <a:t>Data Compression</a:t>
            </a:r>
            <a:endParaRPr lang="en-IN" sz="1600"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AutoNum type="arabicPeriod"/>
            </a:pPr>
            <a:r>
              <a:rPr lang="en-IN" sz="2000" dirty="0">
                <a:latin typeface="Times New Roman" panose="02020603050405020304" pitchFamily="18" charset="0"/>
                <a:cs typeface="Times New Roman" panose="02020603050405020304" pitchFamily="18" charset="0"/>
              </a:rPr>
              <a:t>Image Generation</a:t>
            </a:r>
            <a:endParaRPr lang="en-IN" sz="1600"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AutoNum type="arabicPeriod"/>
            </a:pPr>
            <a:r>
              <a:rPr lang="en-IN" sz="2000" dirty="0">
                <a:latin typeface="Times New Roman" panose="02020603050405020304" pitchFamily="18" charset="0"/>
                <a:cs typeface="Times New Roman" panose="02020603050405020304" pitchFamily="18" charset="0"/>
              </a:rPr>
              <a:t>Recommendation Systems</a:t>
            </a:r>
          </a:p>
          <a:p>
            <a:pPr marL="342900" marR="0" lvl="0" indent="-342900" algn="l" rtl="0">
              <a:lnSpc>
                <a:spcPct val="150000"/>
              </a:lnSpc>
              <a:spcBef>
                <a:spcPts val="0"/>
              </a:spcBef>
              <a:spcAft>
                <a:spcPts val="0"/>
              </a:spcAft>
              <a:buAutoNum type="arabicPeriod"/>
            </a:pPr>
            <a:r>
              <a:rPr lang="en-IN" sz="2000" dirty="0">
                <a:latin typeface="Times New Roman" panose="02020603050405020304" pitchFamily="18" charset="0"/>
                <a:cs typeface="Times New Roman" panose="02020603050405020304" pitchFamily="18" charset="0"/>
              </a:rPr>
              <a:t>Feature Extraction</a:t>
            </a:r>
            <a:endParaRPr lang="en-IN" sz="1600"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AutoNum type="arabicPeriod"/>
            </a:pP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3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744</Words>
  <Application>Microsoft Office PowerPoint</Application>
  <PresentationFormat>On-screen Show (16:9)</PresentationFormat>
  <Paragraphs>93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Narrow</vt:lpstr>
      <vt:lpstr>Times New Roman</vt:lpstr>
      <vt:lpstr>Wingdings</vt:lpstr>
      <vt:lpstr>Arial</vt:lpstr>
      <vt:lpstr>Bahnschrift SemiBold Condensed</vt:lpstr>
      <vt:lpstr>Calibri</vt:lpstr>
      <vt:lpstr>Office Theme</vt:lpstr>
      <vt:lpstr>Jaihind College Of Engineering,Kuran Pune</vt:lpstr>
      <vt:lpstr>                       Contents</vt:lpstr>
      <vt:lpstr>1. Introduction</vt:lpstr>
      <vt:lpstr>2. Objectives</vt:lpstr>
      <vt:lpstr>3. Motivation</vt:lpstr>
      <vt:lpstr>4.Algorithm Survey</vt:lpstr>
      <vt:lpstr>        5. Result &amp; Analysis  </vt:lpstr>
      <vt:lpstr>        6. Advantages  </vt:lpstr>
      <vt:lpstr>        7. Applications  </vt:lpstr>
      <vt:lpstr>        8.Future Scope  </vt:lpstr>
      <vt:lpstr>        9.Refrences  </vt:lpstr>
      <vt:lpstr>        10.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dc:title>
  <dc:creator>Dakshak</dc:creator>
  <cp:lastModifiedBy>Avishkar Thorve</cp:lastModifiedBy>
  <cp:revision>72</cp:revision>
  <dcterms:created xsi:type="dcterms:W3CDTF">2024-08-14T06:57:00Z</dcterms:created>
  <dcterms:modified xsi:type="dcterms:W3CDTF">2024-10-04T06:58:06Z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956976F1EDEF4E3884552EBA823B06D8_13</vt:lpwstr>
  </property>
  <property fmtid="{D5CDD505-2E9C-101B-9397-08002B2CF9AE}" pid="3" name="KSOProductBuildVer">
    <vt:lpwstr>1033-12.2.0.17545</vt:lpwstr>
  </property>
</Properties>
</file>