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60" r:id="rId5"/>
    <p:sldId id="261" r:id="rId6"/>
    <p:sldId id="265" r:id="rId7"/>
    <p:sldId id="266" r:id="rId8"/>
    <p:sldId id="270" r:id="rId9"/>
    <p:sldId id="271" r:id="rId10"/>
    <p:sldId id="272" r:id="rId11"/>
    <p:sldId id="273" r:id="rId12"/>
    <p:sldId id="274" r:id="rId13"/>
    <p:sldId id="275" r:id="rId14"/>
    <p:sldId id="27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h6IDShmaBxKuPxpe71H/ekvXW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A63348-FF18-463D-B870-D9F02085CB18}">
  <a:tblStyle styleId="{F0A63348-FF18-463D-B870-D9F02085CB1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CE6"/>
          </a:solidFill>
        </a:fill>
      </a:tcStyle>
    </a:wholeTbl>
    <a:band1H>
      <a:tcTxStyle/>
      <a:tcStyle>
        <a:tcBdr/>
        <a:fill>
          <a:solidFill>
            <a:srgbClr val="F5D8CA"/>
          </a:solidFill>
        </a:fill>
      </a:tcStyle>
    </a:band1H>
    <a:band2H>
      <a:tcTxStyle/>
      <a:tcStyle>
        <a:tcBdr/>
      </a:tcStyle>
    </a:band2H>
    <a:band1V>
      <a:tcTxStyle/>
      <a:tcStyle>
        <a:tcBdr/>
        <a:fill>
          <a:solidFill>
            <a:srgbClr val="F5D8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BBE1CA9-B716-4C13-BD2B-6438A93690CE}" styleName="Table_1">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60"/>
  </p:normalViewPr>
  <p:slideViewPr>
    <p:cSldViewPr snapToGrid="0">
      <p:cViewPr varScale="1">
        <p:scale>
          <a:sx n="84" d="100"/>
          <a:sy n="84" d="100"/>
        </p:scale>
        <p:origin x="6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4"/>
        <p:cNvGrpSpPr/>
        <p:nvPr/>
      </p:nvGrpSpPr>
      <p:grpSpPr>
        <a:xfrm>
          <a:off x="0" y="0"/>
          <a:ext cx="0" cy="0"/>
          <a:chOff x="0" y="0"/>
          <a:chExt cx="0" cy="0"/>
        </a:xfrm>
      </p:grpSpPr>
      <p:sp>
        <p:nvSpPr>
          <p:cNvPr id="15" name="Google Shape;15;p2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2"/>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3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3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3"/>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3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 name="Google Shape;23;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sp>
        <p:nvSpPr>
          <p:cNvPr id="27" name="Google Shape;27;p2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5"/>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31" name="Google Shape;31;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4" name="Google Shape;34;p2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5"/>
        <p:cNvGrpSpPr/>
        <p:nvPr/>
      </p:nvGrpSpPr>
      <p:grpSpPr>
        <a:xfrm>
          <a:off x="0" y="0"/>
          <a:ext cx="0" cy="0"/>
          <a:chOff x="0" y="0"/>
          <a:chExt cx="0" cy="0"/>
        </a:xfrm>
      </p:grpSpPr>
      <p:sp>
        <p:nvSpPr>
          <p:cNvPr id="36" name="Google Shape;36;p2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6"/>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0" name="Google Shape;40;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3" name="Google Shape;43;p26"/>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7"/>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 name="Google Shape;47;p27"/>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 name="Google Shape;48;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8"/>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28"/>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28"/>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6" name="Google Shape;56;p28"/>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7" name="Google Shape;57;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30"/>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0"/>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0"/>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0"/>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30"/>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30"/>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31"/>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1"/>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1"/>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8" name="Google Shape;78;p31"/>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79" name="Google Shape;79;p31"/>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3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2"/>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2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22"/>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p:nvPr/>
        </p:nvSpPr>
        <p:spPr>
          <a:xfrm>
            <a:off x="1063627" y="1520841"/>
            <a:ext cx="10046970" cy="47166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900"/>
              <a:buFont typeface="Arial"/>
              <a:buNone/>
            </a:pPr>
            <a:r>
              <a:rPr lang="en-US" sz="900" b="1" i="0" u="none" strike="noStrike" cap="none" dirty="0">
                <a:solidFill>
                  <a:srgbClr val="FF0000"/>
                </a:solidFill>
                <a:latin typeface="Times New Roman" panose="02020603050405020304" pitchFamily="18" charset="0"/>
                <a:cs typeface="Times New Roman" panose="02020603050405020304" pitchFamily="18" charset="0"/>
                <a:sym typeface="Arial"/>
              </a:rPr>
              <a:t> </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Presented</a:t>
            </a:r>
            <a:r>
              <a:rPr lang="en-US" sz="1800" b="0" i="0" u="none" strike="noStrike" cap="none" dirty="0">
                <a:solidFill>
                  <a:srgbClr val="C00000"/>
                </a:solidFill>
                <a:latin typeface="Times New Roman" panose="02020603050405020304" pitchFamily="18" charset="0"/>
                <a:cs typeface="Times New Roman" panose="02020603050405020304" pitchFamily="18" charset="0"/>
                <a:sym typeface="Arial"/>
              </a:rPr>
              <a:t> </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By</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Clr>
                <a:schemeClr val="dk1"/>
              </a:buClr>
              <a:buSzPts val="2000"/>
              <a:buFont typeface="Arial"/>
              <a:buNone/>
            </a:pPr>
            <a:r>
              <a:rPr lang="en-US" sz="2000" b="1" dirty="0">
                <a:solidFill>
                  <a:schemeClr val="dk1"/>
                </a:solidFill>
                <a:latin typeface="Times New Roman" panose="02020603050405020304" pitchFamily="18" charset="0"/>
                <a:ea typeface="SimSun" panose="02010600030101010101" pitchFamily="2" charset="-122"/>
                <a:cs typeface="Times New Roman" panose="02020603050405020304" pitchFamily="18" charset="0"/>
              </a:rPr>
              <a:t>Thorve Avishkar </a:t>
            </a:r>
            <a:r>
              <a:rPr lang="en-US" sz="2000" b="1" dirty="0" err="1">
                <a:solidFill>
                  <a:schemeClr val="dk1"/>
                </a:solidFill>
                <a:latin typeface="Times New Roman" panose="02020603050405020304" pitchFamily="18" charset="0"/>
                <a:ea typeface="SimSun" panose="02010600030101010101" pitchFamily="2" charset="-122"/>
                <a:cs typeface="Times New Roman" panose="02020603050405020304" pitchFamily="18" charset="0"/>
              </a:rPr>
              <a:t>Shrikrushna</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Clr>
                <a:schemeClr val="dk1"/>
              </a:buClr>
              <a:buSzPts val="1200"/>
              <a:buFont typeface="Calibri"/>
              <a:buNone/>
            </a:pPr>
            <a:endParaRPr sz="12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600"/>
              <a:buFont typeface="Arial"/>
              <a:buNone/>
            </a:pP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Third Year of  Artificial  Intelligence and Data Science</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600"/>
              <a:buFont typeface="Arial"/>
              <a:buNone/>
            </a:pP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Engineering </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Clr>
                <a:schemeClr val="dk1"/>
              </a:buClr>
              <a:buSzPts val="1200"/>
              <a:buFont typeface="Calibri"/>
              <a:buNone/>
            </a:pPr>
            <a:endParaRPr sz="12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050"/>
              <a:buFont typeface="Calibri"/>
              <a:buNone/>
            </a:pPr>
            <a:endParaRPr sz="1050" b="1" i="0" u="none" strike="noStrike" cap="none" dirty="0">
              <a:solidFill>
                <a:srgbClr val="002060"/>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800"/>
              <a:buFont typeface="Calibri"/>
              <a:buNone/>
            </a:pPr>
            <a:endParaRPr sz="800" b="1" i="0" u="none" strike="noStrike" cap="none" dirty="0">
              <a:solidFill>
                <a:srgbClr val="002060"/>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800"/>
              <a:buFont typeface="Calibri"/>
              <a:buNone/>
            </a:pPr>
            <a:endParaRPr sz="800" b="1"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900"/>
              <a:buFont typeface="Calibri"/>
              <a:buNone/>
            </a:pPr>
            <a:endParaRPr sz="9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800"/>
              <a:buFont typeface="Calibri"/>
              <a:buNone/>
            </a:pP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800"/>
              <a:buFont typeface="Calibri"/>
              <a:buNone/>
            </a:pP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800"/>
              <a:buFont typeface="Arial"/>
              <a:buNone/>
            </a:pP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Department of Artificial Intelligence and Data Science Engineering</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800"/>
              <a:buFont typeface="Arial"/>
              <a:buNone/>
            </a:pPr>
            <a:r>
              <a:rPr lang="en-US" sz="1800" b="0" i="0" u="none" strike="noStrike" cap="none" dirty="0" err="1">
                <a:solidFill>
                  <a:schemeClr val="dk1"/>
                </a:solidFill>
                <a:latin typeface="Times New Roman" panose="02020603050405020304" pitchFamily="18" charset="0"/>
                <a:cs typeface="Times New Roman" panose="02020603050405020304" pitchFamily="18" charset="0"/>
                <a:sym typeface="Arial"/>
              </a:rPr>
              <a:t>Jaihind</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  College  of  Engineering, </a:t>
            </a:r>
            <a:r>
              <a:rPr lang="en-US" sz="1800" b="0" i="0" u="none" strike="noStrike" cap="none" dirty="0" err="1">
                <a:solidFill>
                  <a:schemeClr val="dk1"/>
                </a:solidFill>
                <a:latin typeface="Times New Roman" panose="02020603050405020304" pitchFamily="18" charset="0"/>
                <a:cs typeface="Times New Roman" panose="02020603050405020304" pitchFamily="18" charset="0"/>
                <a:sym typeface="Arial"/>
              </a:rPr>
              <a:t>Kuran</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Clr>
                <a:schemeClr val="dk1"/>
              </a:buClr>
              <a:buSzPts val="1800"/>
              <a:buFont typeface="Calibri"/>
              <a:buNone/>
            </a:pP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900"/>
              <a:buFont typeface="Calibri"/>
              <a:buNone/>
            </a:pPr>
            <a:endParaRPr sz="9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000"/>
              <a:buFont typeface="Calibri"/>
              <a:buNone/>
            </a:pPr>
            <a:endParaRPr sz="10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000"/>
              <a:buFont typeface="Calibri"/>
              <a:buNone/>
            </a:pPr>
            <a:endParaRPr sz="10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000"/>
              <a:buFont typeface="Calibri"/>
              <a:buNone/>
            </a:pPr>
            <a:endParaRPr sz="10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800"/>
              <a:buFont typeface="Arial"/>
              <a:buNone/>
            </a:pP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SAVITRIBAI  PHULE PUNE UNIVERSITY </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800"/>
              <a:buFont typeface="Arial"/>
              <a:buNone/>
            </a:pP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 2024-2025</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102" name="Google Shape;102;p1"/>
          <p:cNvSpPr txBox="1"/>
          <p:nvPr/>
        </p:nvSpPr>
        <p:spPr>
          <a:xfrm>
            <a:off x="1081403" y="469886"/>
            <a:ext cx="10138409" cy="13849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0" i="0" u="none" strike="noStrike" cap="none" dirty="0">
                <a:solidFill>
                  <a:srgbClr val="C00000"/>
                </a:solidFill>
                <a:latin typeface="Times New Roman" panose="02020603050405020304" pitchFamily="18" charset="0"/>
                <a:cs typeface="Times New Roman" panose="02020603050405020304" pitchFamily="18" charset="0"/>
                <a:sym typeface="Arial"/>
              </a:rPr>
              <a:t> </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Presentation  on</a:t>
            </a:r>
            <a:b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br>
            <a:br>
              <a:rPr lang="en-US" sz="2000" b="0" i="0" u="none" strike="noStrike" cap="none" dirty="0">
                <a:solidFill>
                  <a:srgbClr val="C00000"/>
                </a:solidFill>
                <a:latin typeface="Times New Roman" panose="02020603050405020304" pitchFamily="18" charset="0"/>
                <a:cs typeface="Times New Roman" panose="02020603050405020304" pitchFamily="18" charset="0"/>
                <a:sym typeface="Arial"/>
              </a:rPr>
            </a:b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“Autoencoders”</a:t>
            </a:r>
            <a:b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b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 					</a:t>
            </a:r>
            <a:endPar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pic>
        <p:nvPicPr>
          <p:cNvPr id="103" name="Google Shape;103;p1"/>
          <p:cNvPicPr preferRelativeResize="0"/>
          <p:nvPr/>
        </p:nvPicPr>
        <p:blipFill rotWithShape="1">
          <a:blip r:embed="rId3">
            <a:alphaModFix/>
          </a:blip>
          <a:srcRect/>
          <a:stretch/>
        </p:blipFill>
        <p:spPr>
          <a:xfrm>
            <a:off x="5300442" y="2859536"/>
            <a:ext cx="1591116" cy="1138928"/>
          </a:xfrm>
          <a:prstGeom prst="rect">
            <a:avLst/>
          </a:prstGeom>
          <a:solidFill>
            <a:srgbClr val="FFFFFF">
              <a:alpha val="0"/>
            </a:srgbClr>
          </a:solidFill>
          <a:ln>
            <a:noFill/>
          </a:ln>
        </p:spPr>
      </p:pic>
      <p:pic>
        <p:nvPicPr>
          <p:cNvPr id="104" name="Google Shape;104;p1"/>
          <p:cNvPicPr preferRelativeResize="0"/>
          <p:nvPr/>
        </p:nvPicPr>
        <p:blipFill rotWithShape="1">
          <a:blip r:embed="rId4">
            <a:alphaModFix/>
          </a:blip>
          <a:srcRect/>
          <a:stretch/>
        </p:blipFill>
        <p:spPr>
          <a:xfrm>
            <a:off x="5538539" y="4622779"/>
            <a:ext cx="1224136" cy="7143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idx="4294967295"/>
          </p:nvPr>
        </p:nvSpPr>
        <p:spPr>
          <a:xfrm>
            <a:off x="540328" y="457200"/>
            <a:ext cx="9906000" cy="60007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chemeClr val="dk1"/>
              </a:buClr>
              <a:buSzPct val="100000"/>
              <a:buFont typeface="Arial"/>
              <a:buNone/>
            </a:pPr>
            <a:r>
              <a:rPr lang="en-US" sz="4000" b="1" dirty="0">
                <a:solidFill>
                  <a:schemeClr val="dk1"/>
                </a:solidFill>
                <a:latin typeface="Times New Roman" panose="02020603050405020304" pitchFamily="18" charset="0"/>
                <a:ea typeface="Arial"/>
                <a:cs typeface="Times New Roman" panose="02020603050405020304" pitchFamily="18" charset="0"/>
                <a:sym typeface="Arial"/>
              </a:rPr>
              <a:t>ADVANTAGES &amp; APPLICATIONS </a:t>
            </a:r>
            <a:r>
              <a:rPr lang="en-US" b="1" dirty="0">
                <a:latin typeface="Times New Roman" panose="02020603050405020304" pitchFamily="18" charset="0"/>
                <a:ea typeface="Arial"/>
                <a:cs typeface="Times New Roman" panose="02020603050405020304" pitchFamily="18" charset="0"/>
                <a:sym typeface="Arial"/>
              </a:rPr>
              <a:t>:</a:t>
            </a:r>
            <a:endParaRPr dirty="0">
              <a:latin typeface="Times New Roman" panose="02020603050405020304" pitchFamily="18" charset="0"/>
              <a:cs typeface="Times New Roman" panose="02020603050405020304" pitchFamily="18" charset="0"/>
            </a:endParaRPr>
          </a:p>
        </p:txBody>
      </p:sp>
      <p:sp>
        <p:nvSpPr>
          <p:cNvPr id="200" name="Google Shape;200;p17"/>
          <p:cNvSpPr txBox="1">
            <a:spLocks noGrp="1"/>
          </p:cNvSpPr>
          <p:nvPr>
            <p:ph type="body" idx="4294967295"/>
          </p:nvPr>
        </p:nvSpPr>
        <p:spPr>
          <a:xfrm>
            <a:off x="540328" y="1057275"/>
            <a:ext cx="9906000" cy="5110163"/>
          </a:xfrm>
          <a:prstGeom prst="rect">
            <a:avLst/>
          </a:prstGeom>
          <a:noFill/>
          <a:ln>
            <a:noFill/>
          </a:ln>
        </p:spPr>
        <p:txBody>
          <a:bodyPr spcFirstLastPara="1" wrap="square" lIns="0" tIns="45700" rIns="0" bIns="45700" anchor="t" anchorCtr="0">
            <a:normAutofit/>
          </a:bodyPr>
          <a:lstStyle/>
          <a:p>
            <a:pPr marL="0" lvl="0" indent="0" algn="l" rtl="0">
              <a:lnSpc>
                <a:spcPct val="150000"/>
              </a:lnSpc>
              <a:spcBef>
                <a:spcPts val="0"/>
              </a:spcBef>
              <a:spcAft>
                <a:spcPts val="0"/>
              </a:spcAft>
              <a:buSzPts val="2400"/>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Applications:</a:t>
            </a:r>
            <a:endParaRPr sz="2800" dirty="0">
              <a:latin typeface="Times New Roman" panose="02020603050405020304" pitchFamily="18" charset="0"/>
              <a:cs typeface="Times New Roman" panose="02020603050405020304" pitchFamily="18" charset="0"/>
            </a:endParaRPr>
          </a:p>
          <a:p>
            <a:pPr marL="342900" marR="0" indent="-342900" algn="l" rtl="0">
              <a:lnSpc>
                <a:spcPct val="150000"/>
              </a:lnSpc>
              <a:spcBef>
                <a:spcPts val="0"/>
              </a:spcBef>
              <a:spcAft>
                <a:spcPts val="0"/>
              </a:spcAft>
              <a:buClrTx/>
              <a:buSzPts val="2000"/>
              <a:buFont typeface="+mj-lt"/>
              <a:buAutoNum type="arabicPeriod"/>
            </a:pPr>
            <a:r>
              <a:rPr lang="en-IN" sz="18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Data Compression</a:t>
            </a:r>
            <a:endParaRPr lang="en-IN" sz="1800" dirty="0">
              <a:effectLst/>
            </a:endParaRPr>
          </a:p>
          <a:p>
            <a:pPr marL="342900" marR="0" indent="-342900" algn="l" rtl="0">
              <a:lnSpc>
                <a:spcPct val="150000"/>
              </a:lnSpc>
              <a:spcBef>
                <a:spcPts val="0"/>
              </a:spcBef>
              <a:spcAft>
                <a:spcPts val="0"/>
              </a:spcAft>
              <a:buClrTx/>
              <a:buFont typeface="+mj-lt"/>
              <a:buAutoNum type="arabicPeriod"/>
            </a:pPr>
            <a:r>
              <a:rPr lang="en-IN" sz="18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Image Generation</a:t>
            </a:r>
            <a:endParaRPr lang="en-IN" sz="2000" dirty="0">
              <a:effectLst/>
            </a:endParaRPr>
          </a:p>
          <a:p>
            <a:pPr marL="342900" marR="0" indent="-342900" algn="l" rtl="0">
              <a:lnSpc>
                <a:spcPct val="150000"/>
              </a:lnSpc>
              <a:spcBef>
                <a:spcPts val="0"/>
              </a:spcBef>
              <a:spcAft>
                <a:spcPts val="0"/>
              </a:spcAft>
              <a:buClrTx/>
              <a:buFont typeface="+mj-lt"/>
              <a:buAutoNum type="arabicPeriod"/>
            </a:pPr>
            <a:r>
              <a:rPr lang="en-IN" sz="18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Recommendation Systems</a:t>
            </a:r>
            <a:endParaRPr lang="en-IN" sz="2000" dirty="0">
              <a:effectLst/>
            </a:endParaRPr>
          </a:p>
          <a:p>
            <a:pPr marL="342900" marR="0" indent="-342900" algn="l" rtl="0">
              <a:lnSpc>
                <a:spcPct val="150000"/>
              </a:lnSpc>
              <a:spcBef>
                <a:spcPts val="0"/>
              </a:spcBef>
              <a:spcAft>
                <a:spcPts val="0"/>
              </a:spcAft>
              <a:buClrTx/>
              <a:buFont typeface="+mj-lt"/>
              <a:buAutoNum type="arabicPeriod"/>
            </a:pPr>
            <a:r>
              <a:rPr lang="en-IN" sz="18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Feature Extraction</a:t>
            </a:r>
            <a:endParaRPr lang="en-IN" sz="2000" dirty="0">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a:spLocks noGrp="1"/>
          </p:cNvSpPr>
          <p:nvPr>
            <p:ph type="title" idx="4294967295"/>
          </p:nvPr>
        </p:nvSpPr>
        <p:spPr>
          <a:xfrm>
            <a:off x="859631" y="249238"/>
            <a:ext cx="9906000" cy="95885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3600"/>
              <a:buFont typeface="Arial"/>
              <a:buNone/>
            </a:pPr>
            <a:r>
              <a:rPr lang="en-US" sz="3600" b="1" dirty="0">
                <a:solidFill>
                  <a:schemeClr val="dk1"/>
                </a:solidFill>
                <a:latin typeface="Times New Roman" panose="02020603050405020304" pitchFamily="18" charset="0"/>
                <a:ea typeface="Arial"/>
                <a:cs typeface="Times New Roman" panose="02020603050405020304" pitchFamily="18" charset="0"/>
                <a:sym typeface="Arial"/>
              </a:rPr>
              <a:t>FUTURE SCOPE</a:t>
            </a:r>
            <a:r>
              <a:rPr lang="en-US" sz="3600" b="1" dirty="0">
                <a:latin typeface="Times New Roman" panose="02020603050405020304" pitchFamily="18" charset="0"/>
                <a:ea typeface="Arial"/>
                <a:cs typeface="Times New Roman" panose="02020603050405020304" pitchFamily="18" charset="0"/>
                <a:sym typeface="Arial"/>
              </a:rPr>
              <a:t> :</a:t>
            </a:r>
            <a:endParaRPr dirty="0">
              <a:latin typeface="Times New Roman" panose="02020603050405020304" pitchFamily="18" charset="0"/>
              <a:cs typeface="Times New Roman" panose="02020603050405020304" pitchFamily="18" charset="0"/>
            </a:endParaRPr>
          </a:p>
        </p:txBody>
      </p:sp>
      <p:sp>
        <p:nvSpPr>
          <p:cNvPr id="206" name="Google Shape;206;p18"/>
          <p:cNvSpPr txBox="1">
            <a:spLocks noGrp="1"/>
          </p:cNvSpPr>
          <p:nvPr>
            <p:ph type="body" idx="4294967295"/>
          </p:nvPr>
        </p:nvSpPr>
        <p:spPr>
          <a:xfrm>
            <a:off x="576262" y="1354137"/>
            <a:ext cx="10472738" cy="4149725"/>
          </a:xfrm>
          <a:prstGeom prst="rect">
            <a:avLst/>
          </a:prstGeom>
          <a:noFill/>
          <a:ln>
            <a:noFill/>
          </a:ln>
        </p:spPr>
        <p:txBody>
          <a:bodyPr spcFirstLastPara="1" wrap="square" lIns="0" tIns="45700" rIns="0" bIns="45700" anchor="t" anchorCtr="0">
            <a:normAutofit fontScale="92500"/>
          </a:bodyPr>
          <a:lstStyle/>
          <a:p>
            <a:pPr marR="0" lvl="0" algn="just" rtl="0">
              <a:lnSpc>
                <a:spcPct val="150000"/>
              </a:lnSpc>
              <a:spcBef>
                <a:spcPts val="0"/>
              </a:spcBef>
              <a:spcAft>
                <a:spcPts val="0"/>
              </a:spcAft>
            </a:pPr>
            <a:r>
              <a:rPr lang="en-US" sz="2400" b="0" i="0" dirty="0">
                <a:solidFill>
                  <a:srgbClr val="111111"/>
                </a:solidFill>
                <a:effectLst/>
                <a:latin typeface="Times New Roman" panose="02020603050405020304" pitchFamily="18" charset="0"/>
                <a:cs typeface="Times New Roman" panose="02020603050405020304" pitchFamily="18" charset="0"/>
              </a:rPr>
              <a:t>Autoencoders have a wide feature scope, particularly in dimensionality reduction, where they can efficiently compress high-dimensional data while preserving essential patterns. They are also valuable for noise reduction, learning to remove unwanted noise from data like images or audio. In anomaly detection, autoencoders identify rare patterns by highlighting deviations from normal data reconstructions. Additionally, they serve as feature extractors in unsupervised learning, offering compact and meaningful representations for tasks like clustering or classification.</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idx="4294967295"/>
          </p:nvPr>
        </p:nvSpPr>
        <p:spPr>
          <a:xfrm>
            <a:off x="580302" y="276361"/>
            <a:ext cx="10594975" cy="595313"/>
          </a:xfrm>
          <a:prstGeom prst="rect">
            <a:avLst/>
          </a:prstGeom>
          <a:noFill/>
          <a:ln>
            <a:noFill/>
          </a:ln>
        </p:spPr>
        <p:txBody>
          <a:bodyPr spcFirstLastPara="1" wrap="square" lIns="91425" tIns="45700" rIns="91425" bIns="45700" anchor="b" anchorCtr="0">
            <a:noAutofit/>
          </a:bodyPr>
          <a:lstStyle/>
          <a:p>
            <a:pPr marL="0" lvl="0" indent="0" rtl="0">
              <a:lnSpc>
                <a:spcPct val="85000"/>
              </a:lnSpc>
              <a:spcBef>
                <a:spcPts val="0"/>
              </a:spcBef>
              <a:spcAft>
                <a:spcPts val="0"/>
              </a:spcAft>
              <a:buClr>
                <a:schemeClr val="dk1"/>
              </a:buClr>
              <a:buSzPts val="3600"/>
              <a:buFont typeface="Arial"/>
              <a:buNone/>
            </a:pPr>
            <a:r>
              <a:rPr lang="en-US" sz="3600" b="1" dirty="0">
                <a:solidFill>
                  <a:schemeClr val="dk1"/>
                </a:solidFill>
                <a:latin typeface="Times New Roman" panose="02020603050405020304" pitchFamily="18" charset="0"/>
                <a:ea typeface="Arial"/>
                <a:cs typeface="Times New Roman" panose="02020603050405020304" pitchFamily="18" charset="0"/>
                <a:sym typeface="Arial"/>
              </a:rPr>
              <a:t>REFERENCES</a:t>
            </a:r>
            <a:r>
              <a:rPr lang="en-US" sz="3600" dirty="0">
                <a:latin typeface="Times New Roman" panose="02020603050405020304" pitchFamily="18" charset="0"/>
                <a:ea typeface="Arial"/>
                <a:cs typeface="Times New Roman" panose="02020603050405020304" pitchFamily="18" charset="0"/>
                <a:sym typeface="Arial"/>
              </a:rPr>
              <a:t> :</a:t>
            </a:r>
            <a:endParaRPr dirty="0">
              <a:latin typeface="Times New Roman" panose="02020603050405020304" pitchFamily="18" charset="0"/>
              <a:cs typeface="Times New Roman" panose="02020603050405020304" pitchFamily="18" charset="0"/>
            </a:endParaRPr>
          </a:p>
        </p:txBody>
      </p:sp>
      <p:sp>
        <p:nvSpPr>
          <p:cNvPr id="212" name="Google Shape;212;p19"/>
          <p:cNvSpPr txBox="1">
            <a:spLocks noGrp="1"/>
          </p:cNvSpPr>
          <p:nvPr>
            <p:ph type="body" idx="4294967295"/>
          </p:nvPr>
        </p:nvSpPr>
        <p:spPr>
          <a:xfrm>
            <a:off x="661841" y="1091559"/>
            <a:ext cx="10594975" cy="5348287"/>
          </a:xfrm>
          <a:prstGeom prst="rect">
            <a:avLst/>
          </a:prstGeom>
          <a:noFill/>
          <a:ln>
            <a:noFill/>
          </a:ln>
        </p:spPr>
        <p:txBody>
          <a:bodyPr spcFirstLastPara="1" wrap="square" lIns="0" tIns="45700" rIns="0" bIns="45700" anchor="t" anchorCtr="0">
            <a:normAutofit/>
          </a:bodyPr>
          <a:lstStyle/>
          <a:p>
            <a:pPr marL="457200" indent="-457200" algn="l">
              <a:lnSpc>
                <a:spcPct val="150000"/>
              </a:lnSpc>
              <a:buClrTx/>
              <a:buAutoNum type="arabicPeriod"/>
            </a:pPr>
            <a:r>
              <a:rPr lang="en-US" sz="2400" dirty="0">
                <a:latin typeface="Times New Roman" panose="02020603050405020304" pitchFamily="18" charset="0"/>
                <a:cs typeface="Times New Roman" panose="02020603050405020304" pitchFamily="18" charset="0"/>
              </a:rPr>
              <a:t>Autoencoders Based Deep Learner for Image Denoising </a:t>
            </a:r>
            <a:r>
              <a:rPr lang="en-IN" sz="2400" dirty="0">
                <a:latin typeface="Times New Roman" panose="02020603050405020304" pitchFamily="18" charset="0"/>
                <a:cs typeface="Times New Roman" panose="02020603050405020304" pitchFamily="18" charset="0"/>
              </a:rPr>
              <a:t>Komal </a:t>
            </a:r>
            <a:r>
              <a:rPr lang="en-IN" sz="2400" dirty="0" err="1">
                <a:latin typeface="Times New Roman" panose="02020603050405020304" pitchFamily="18" charset="0"/>
                <a:cs typeface="Times New Roman" panose="02020603050405020304" pitchFamily="18" charset="0"/>
              </a:rPr>
              <a:t>Bajaja</a:t>
            </a:r>
            <a:r>
              <a:rPr lang="en-IN" sz="2400" dirty="0">
                <a:latin typeface="Times New Roman" panose="02020603050405020304" pitchFamily="18" charset="0"/>
                <a:cs typeface="Times New Roman" panose="02020603050405020304" pitchFamily="18" charset="0"/>
              </a:rPr>
              <a:t>, Dushyant Kumar </a:t>
            </a:r>
            <a:r>
              <a:rPr lang="en-IN" sz="2400" dirty="0" err="1">
                <a:latin typeface="Times New Roman" panose="02020603050405020304" pitchFamily="18" charset="0"/>
                <a:cs typeface="Times New Roman" panose="02020603050405020304" pitchFamily="18" charset="0"/>
              </a:rPr>
              <a:t>Singhb</a:t>
            </a:r>
            <a:r>
              <a:rPr lang="en-IN" sz="2400" dirty="0">
                <a:latin typeface="Times New Roman" panose="02020603050405020304" pitchFamily="18" charset="0"/>
                <a:cs typeface="Times New Roman" panose="02020603050405020304" pitchFamily="18" charset="0"/>
              </a:rPr>
              <a:t>, Mohd. </a:t>
            </a:r>
            <a:r>
              <a:rPr lang="en-IN" sz="2400" dirty="0" err="1">
                <a:latin typeface="Times New Roman" panose="02020603050405020304" pitchFamily="18" charset="0"/>
                <a:cs typeface="Times New Roman" panose="02020603050405020304" pitchFamily="18" charset="0"/>
              </a:rPr>
              <a:t>Aquib</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Ansaric</a:t>
            </a:r>
            <a:endParaRPr lang="en-IN" sz="2400" dirty="0">
              <a:latin typeface="Times New Roman" panose="02020603050405020304" pitchFamily="18" charset="0"/>
              <a:cs typeface="Times New Roman" panose="02020603050405020304" pitchFamily="18" charset="0"/>
            </a:endParaRPr>
          </a:p>
          <a:p>
            <a:pPr marL="228600" indent="-228600" algn="l">
              <a:lnSpc>
                <a:spcPct val="150000"/>
              </a:lnSpc>
              <a:buClrTx/>
              <a:buFont typeface="+mj-lt"/>
              <a:buAutoNum type="arabicPeriod"/>
            </a:pPr>
            <a:endParaRPr lang="en-IN" sz="1400" dirty="0">
              <a:latin typeface="Times New Roman" panose="02020603050405020304" pitchFamily="18" charset="0"/>
              <a:cs typeface="Times New Roman" panose="02020603050405020304" pitchFamily="18" charset="0"/>
            </a:endParaRPr>
          </a:p>
          <a:p>
            <a:pPr marL="457200" indent="-457200" algn="l">
              <a:lnSpc>
                <a:spcPct val="150000"/>
              </a:lnSpc>
              <a:buClrTx/>
              <a:buAutoNum type="arabicPeriod"/>
            </a:pPr>
            <a:r>
              <a:rPr lang="en-IN" sz="2400" dirty="0">
                <a:latin typeface="Times New Roman" panose="02020603050405020304" pitchFamily="18" charset="0"/>
                <a:cs typeface="Times New Roman" panose="02020603050405020304" pitchFamily="18" charset="0"/>
              </a:rPr>
              <a:t>An Introduction To Autoencoders </a:t>
            </a:r>
            <a:r>
              <a:rPr lang="en-IN" sz="2400" dirty="0" err="1">
                <a:latin typeface="Times New Roman" panose="02020603050405020304" pitchFamily="18" charset="0"/>
                <a:cs typeface="Times New Roman" panose="02020603050405020304" pitchFamily="18" charset="0"/>
              </a:rPr>
              <a:t>Dibyendu</a:t>
            </a:r>
            <a:r>
              <a:rPr lang="en-IN" sz="2400" dirty="0">
                <a:latin typeface="Times New Roman" panose="02020603050405020304" pitchFamily="18" charset="0"/>
                <a:cs typeface="Times New Roman" panose="02020603050405020304" pitchFamily="18" charset="0"/>
              </a:rPr>
              <a:t> Barman, Abul </a:t>
            </a:r>
            <a:r>
              <a:rPr lang="en-IN" sz="2400" dirty="0" err="1">
                <a:latin typeface="Times New Roman" panose="02020603050405020304" pitchFamily="18" charset="0"/>
                <a:cs typeface="Times New Roman" panose="02020603050405020304" pitchFamily="18" charset="0"/>
              </a:rPr>
              <a:t>Hasnat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Rupam</a:t>
            </a:r>
            <a:r>
              <a:rPr lang="en-IN" sz="2400" dirty="0">
                <a:latin typeface="Times New Roman" panose="02020603050405020304" pitchFamily="18" charset="0"/>
                <a:cs typeface="Times New Roman" panose="02020603050405020304" pitchFamily="18" charset="0"/>
              </a:rPr>
              <a:t> Nag</a:t>
            </a:r>
            <a:endParaRPr lang="en-IN" sz="1800" b="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idx="4294967295"/>
          </p:nvPr>
        </p:nvSpPr>
        <p:spPr>
          <a:xfrm>
            <a:off x="471486" y="325765"/>
            <a:ext cx="9906000" cy="63817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3600"/>
              <a:buFont typeface="Arial"/>
              <a:buNone/>
            </a:pPr>
            <a:r>
              <a:rPr lang="en-US" sz="3600" b="1" dirty="0">
                <a:solidFill>
                  <a:schemeClr val="dk1"/>
                </a:solidFill>
                <a:latin typeface="Times New Roman" panose="02020603050405020304" pitchFamily="18" charset="0"/>
                <a:ea typeface="Arial"/>
                <a:cs typeface="Times New Roman" panose="02020603050405020304" pitchFamily="18" charset="0"/>
                <a:sym typeface="Arial"/>
              </a:rPr>
              <a:t>CONCLUSION :</a:t>
            </a:r>
            <a:endParaRPr dirty="0">
              <a:latin typeface="Times New Roman" panose="02020603050405020304" pitchFamily="18" charset="0"/>
              <a:cs typeface="Times New Roman" panose="02020603050405020304" pitchFamily="18" charset="0"/>
            </a:endParaRPr>
          </a:p>
        </p:txBody>
      </p:sp>
      <p:sp>
        <p:nvSpPr>
          <p:cNvPr id="218" name="Google Shape;218;p20"/>
          <p:cNvSpPr txBox="1">
            <a:spLocks noGrp="1"/>
          </p:cNvSpPr>
          <p:nvPr>
            <p:ph type="body" idx="4294967295"/>
          </p:nvPr>
        </p:nvSpPr>
        <p:spPr>
          <a:xfrm>
            <a:off x="146646" y="1160787"/>
            <a:ext cx="10929444" cy="5049838"/>
          </a:xfrm>
          <a:prstGeom prst="rect">
            <a:avLst/>
          </a:prstGeom>
          <a:noFill/>
          <a:ln>
            <a:noFill/>
          </a:ln>
        </p:spPr>
        <p:txBody>
          <a:bodyPr spcFirstLastPara="1" wrap="square" lIns="0" tIns="45700" rIns="0" bIns="45700" anchor="t" anchorCtr="0">
            <a:normAutofit/>
          </a:bodyPr>
          <a:lstStyle/>
          <a:p>
            <a:pPr algn="just">
              <a:lnSpc>
                <a:spcPct val="150000"/>
              </a:lnSpc>
              <a:spcAft>
                <a:spcPts val="1000"/>
              </a:spcAft>
            </a:pPr>
            <a:r>
              <a:rPr lang="en-US" sz="2000" dirty="0">
                <a:solidFill>
                  <a:schemeClr val="tx1"/>
                </a:solidFill>
                <a:latin typeface="Times New Roman" panose="02020603050405020304" pitchFamily="18" charset="0"/>
                <a:cs typeface="Times New Roman" panose="02020603050405020304" pitchFamily="18" charset="0"/>
              </a:rPr>
              <a:t>Autoencoders are a powerful deep learning tool for representation learning, generative modeling, and feature extraction, with applications in computer vision, natural language processing, and more. They enable efficient data compression, robust anomaly detection, and improved performance in various AI tasks. Ongoing innovations continue to expand their capabilities and applications.</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1"/>
          <p:cNvSpPr/>
          <p:nvPr/>
        </p:nvSpPr>
        <p:spPr>
          <a:xfrm>
            <a:off x="3829298" y="2401762"/>
            <a:ext cx="5106883"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cap="none" dirty="0">
                <a:solidFill>
                  <a:schemeClr val="dk1"/>
                </a:solidFill>
                <a:latin typeface="Times New Roman" panose="02020603050405020304" pitchFamily="18" charset="0"/>
                <a:ea typeface="Calibri"/>
                <a:cs typeface="Times New Roman" panose="02020603050405020304" pitchFamily="18" charset="0"/>
                <a:sym typeface="Calibri"/>
              </a:rPr>
              <a:t>THANK YOU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idx="4294967295"/>
          </p:nvPr>
        </p:nvSpPr>
        <p:spPr>
          <a:xfrm>
            <a:off x="1257299" y="392087"/>
            <a:ext cx="9906000" cy="80327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3600"/>
              <a:buFont typeface="Arial"/>
              <a:buNone/>
            </a:pPr>
            <a:r>
              <a:rPr lang="en-US" sz="3600" b="1" dirty="0">
                <a:solidFill>
                  <a:schemeClr val="dk1"/>
                </a:solidFill>
                <a:latin typeface="Times New Roman" panose="02020603050405020304" pitchFamily="18" charset="0"/>
                <a:ea typeface="Arial"/>
                <a:cs typeface="Times New Roman" panose="02020603050405020304" pitchFamily="18" charset="0"/>
                <a:sym typeface="Arial"/>
              </a:rPr>
              <a:t>CONTENTS</a:t>
            </a:r>
            <a:r>
              <a:rPr lang="en-US" sz="3600" b="1" dirty="0">
                <a:solidFill>
                  <a:schemeClr val="dk1"/>
                </a:solidFill>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110" name="Google Shape;110;p2"/>
          <p:cNvSpPr txBox="1"/>
          <p:nvPr/>
        </p:nvSpPr>
        <p:spPr>
          <a:xfrm>
            <a:off x="1142999" y="1366812"/>
            <a:ext cx="9905998" cy="4893647"/>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Introduction</a:t>
            </a:r>
            <a:endParaRPr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Problem Statement</a:t>
            </a:r>
            <a:endParaRPr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Motivation</a:t>
            </a:r>
            <a:endParaRPr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Goal /Objectives</a:t>
            </a:r>
            <a:endParaRPr sz="24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285750" marR="0" lvl="0" indent="-28575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Literature survey</a:t>
            </a:r>
            <a:endParaRPr sz="24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285750" marR="0" lvl="0" indent="-28575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System Architecture</a:t>
            </a:r>
            <a:endParaRPr sz="24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285750" marR="0" lvl="0" indent="-28575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Algorithmic survey and Selected Algorithm</a:t>
            </a:r>
            <a:endParaRPr sz="24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285750" marR="0" lvl="0" indent="-28575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Results Analysis</a:t>
            </a:r>
            <a:endParaRPr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Advantages &amp; Application</a:t>
            </a:r>
            <a:endParaRPr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Future scope</a:t>
            </a:r>
            <a:endParaRPr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References</a:t>
            </a:r>
            <a:endParaRPr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Conclusion</a:t>
            </a:r>
            <a:endParaRPr sz="24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285750" marR="0" lvl="0" indent="-133350" algn="just" rtl="0">
              <a:spcBef>
                <a:spcPts val="0"/>
              </a:spcBef>
              <a:spcAft>
                <a:spcPts val="0"/>
              </a:spcAft>
              <a:buClr>
                <a:schemeClr val="dk1"/>
              </a:buClr>
              <a:buSzPts val="2400"/>
              <a:buFont typeface="Arial"/>
              <a:buNone/>
            </a:pPr>
            <a:endParaRPr sz="2400" b="0" i="0" u="none" strike="noStrike" cap="none" dirty="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p:nvPr/>
        </p:nvSpPr>
        <p:spPr>
          <a:xfrm>
            <a:off x="1051559" y="324861"/>
            <a:ext cx="977264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dirty="0">
                <a:solidFill>
                  <a:schemeClr val="dk1"/>
                </a:solidFill>
                <a:latin typeface="Times New Roman" panose="02020603050405020304" pitchFamily="18" charset="0"/>
                <a:cs typeface="Times New Roman" panose="02020603050405020304" pitchFamily="18" charset="0"/>
                <a:sym typeface="Arial"/>
              </a:rPr>
              <a:t>INTRODUCTION :</a:t>
            </a:r>
            <a:endParaRPr dirty="0">
              <a:latin typeface="Times New Roman" panose="02020603050405020304" pitchFamily="18" charset="0"/>
              <a:cs typeface="Times New Roman" panose="02020603050405020304" pitchFamily="18" charset="0"/>
            </a:endParaRPr>
          </a:p>
        </p:txBody>
      </p:sp>
      <p:sp>
        <p:nvSpPr>
          <p:cNvPr id="116" name="Google Shape;116;p3"/>
          <p:cNvSpPr txBox="1"/>
          <p:nvPr/>
        </p:nvSpPr>
        <p:spPr>
          <a:xfrm>
            <a:off x="1051559" y="889863"/>
            <a:ext cx="10367012" cy="3416279"/>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Autoencoders are a class of artificial neural networks primarily used for unsupervised learning tasks, where the goal is to learn a compressed or reduced representation of input data. The network is trained to encode the input into a latent space of lower dimensionality, referred to as a "bottleneck," and then decode it back to the original data. This forces the autoencoder to capture the most important features of the data while discarding noise or redundant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1006941" y="685800"/>
            <a:ext cx="9905998" cy="79277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3600"/>
              <a:buFont typeface="Arial"/>
              <a:buNone/>
            </a:pPr>
            <a:r>
              <a:rPr lang="en-US" sz="3600" b="1" dirty="0">
                <a:solidFill>
                  <a:schemeClr val="dk1"/>
                </a:solidFill>
                <a:latin typeface="Times New Roman" panose="02020603050405020304" pitchFamily="18" charset="0"/>
                <a:ea typeface="Arial"/>
                <a:cs typeface="Times New Roman" panose="02020603050405020304" pitchFamily="18" charset="0"/>
                <a:sym typeface="Arial"/>
              </a:rPr>
              <a:t>MOTIVATION :</a:t>
            </a:r>
            <a:endParaRPr dirty="0">
              <a:latin typeface="Times New Roman" panose="02020603050405020304" pitchFamily="18" charset="0"/>
              <a:cs typeface="Times New Roman" panose="02020603050405020304" pitchFamily="18" charset="0"/>
            </a:endParaRPr>
          </a:p>
        </p:txBody>
      </p:sp>
      <p:sp>
        <p:nvSpPr>
          <p:cNvPr id="128" name="Google Shape;128;p5"/>
          <p:cNvSpPr txBox="1">
            <a:spLocks noGrp="1"/>
          </p:cNvSpPr>
          <p:nvPr>
            <p:ph type="body" idx="1"/>
          </p:nvPr>
        </p:nvSpPr>
        <p:spPr>
          <a:xfrm>
            <a:off x="1141412" y="1897380"/>
            <a:ext cx="9905999" cy="4122421"/>
          </a:xfrm>
          <a:prstGeom prst="rect">
            <a:avLst/>
          </a:prstGeom>
          <a:noFill/>
          <a:ln>
            <a:noFill/>
          </a:ln>
        </p:spPr>
        <p:txBody>
          <a:bodyPr spcFirstLastPara="1" wrap="square" lIns="0" tIns="45700" rIns="0" bIns="45700" anchor="t" anchorCtr="0">
            <a:normAutofit/>
          </a:bodyPr>
          <a:lstStyle/>
          <a:p>
            <a:pPr lvl="0" indent="-457200" algn="l" rtl="0">
              <a:lnSpc>
                <a:spcPct val="150000"/>
              </a:lnSpc>
              <a:spcBef>
                <a:spcPts val="0"/>
              </a:spcBef>
              <a:spcAft>
                <a:spcPts val="0"/>
              </a:spcAft>
              <a:buClr>
                <a:schemeClr val="tx1"/>
              </a:buClr>
              <a:buSzPts val="2400"/>
              <a:buFont typeface="+mj-lt"/>
              <a:buAutoNum type="arabicPeriod"/>
            </a:pPr>
            <a:r>
              <a:rPr lang="en-US" sz="2400" b="0" i="0" dirty="0">
                <a:solidFill>
                  <a:schemeClr val="tx1"/>
                </a:solidFill>
                <a:latin typeface="Times New Roman" panose="02020603050405020304" pitchFamily="18" charset="0"/>
                <a:ea typeface="Arial"/>
                <a:cs typeface="Times New Roman" panose="02020603050405020304" pitchFamily="18" charset="0"/>
                <a:sym typeface="Arial"/>
              </a:rPr>
              <a:t>Dimensionality Reduction</a:t>
            </a:r>
          </a:p>
          <a:p>
            <a:pPr lvl="0" indent="-457200" algn="l" rtl="0">
              <a:lnSpc>
                <a:spcPct val="150000"/>
              </a:lnSpc>
              <a:spcBef>
                <a:spcPts val="0"/>
              </a:spcBef>
              <a:spcAft>
                <a:spcPts val="0"/>
              </a:spcAft>
              <a:buClr>
                <a:schemeClr val="tx1"/>
              </a:buClr>
              <a:buSzPts val="2400"/>
              <a:buFont typeface="+mj-lt"/>
              <a:buAutoNum type="arabicPeriod"/>
            </a:pPr>
            <a:r>
              <a:rPr lang="en-US" sz="2400" b="0" i="0" dirty="0">
                <a:solidFill>
                  <a:schemeClr val="tx1"/>
                </a:solidFill>
                <a:latin typeface="Times New Roman" panose="02020603050405020304" pitchFamily="18" charset="0"/>
                <a:ea typeface="Arial"/>
                <a:cs typeface="Times New Roman" panose="02020603050405020304" pitchFamily="18" charset="0"/>
                <a:sym typeface="Arial"/>
              </a:rPr>
              <a:t>Data Compression</a:t>
            </a:r>
          </a:p>
          <a:p>
            <a:pPr lvl="0" indent="-457200" algn="l" rtl="0">
              <a:lnSpc>
                <a:spcPct val="150000"/>
              </a:lnSpc>
              <a:spcBef>
                <a:spcPts val="0"/>
              </a:spcBef>
              <a:spcAft>
                <a:spcPts val="0"/>
              </a:spcAft>
              <a:buClr>
                <a:schemeClr val="tx1"/>
              </a:buClr>
              <a:buSzPts val="2400"/>
              <a:buFont typeface="+mj-lt"/>
              <a:buAutoNum type="arabicPeriod"/>
            </a:pPr>
            <a:r>
              <a:rPr lang="en-US" sz="2400" b="0" i="0" dirty="0">
                <a:solidFill>
                  <a:schemeClr val="tx1"/>
                </a:solidFill>
                <a:latin typeface="Times New Roman" panose="02020603050405020304" pitchFamily="18" charset="0"/>
                <a:ea typeface="Arial"/>
                <a:cs typeface="Times New Roman" panose="02020603050405020304" pitchFamily="18" charset="0"/>
                <a:sym typeface="Arial"/>
              </a:rPr>
              <a:t>Feature Learning</a:t>
            </a:r>
          </a:p>
          <a:p>
            <a:pPr lvl="0" indent="-457200" algn="l" rtl="0">
              <a:lnSpc>
                <a:spcPct val="150000"/>
              </a:lnSpc>
              <a:spcBef>
                <a:spcPts val="0"/>
              </a:spcBef>
              <a:spcAft>
                <a:spcPts val="0"/>
              </a:spcAft>
              <a:buClr>
                <a:schemeClr val="tx1"/>
              </a:buClr>
              <a:buSzPts val="2400"/>
              <a:buFont typeface="+mj-lt"/>
              <a:buAutoNum type="arabicPeriod"/>
            </a:pPr>
            <a:r>
              <a:rPr lang="en-US" sz="2400" b="0" i="0" dirty="0">
                <a:solidFill>
                  <a:schemeClr val="tx1"/>
                </a:solidFill>
                <a:latin typeface="Times New Roman" panose="02020603050405020304" pitchFamily="18" charset="0"/>
                <a:ea typeface="Arial"/>
                <a:cs typeface="Times New Roman" panose="02020603050405020304" pitchFamily="18" charset="0"/>
                <a:sym typeface="Arial"/>
              </a:rPr>
              <a:t>Generative Models</a:t>
            </a:r>
            <a:br>
              <a:rPr lang="en-US" sz="2400" b="0" i="0" dirty="0">
                <a:solidFill>
                  <a:schemeClr val="dk1"/>
                </a:solidFill>
                <a:latin typeface="Times New Roman" panose="02020603050405020304" pitchFamily="18" charset="0"/>
                <a:ea typeface="Arial"/>
                <a:cs typeface="Times New Roman" panose="02020603050405020304" pitchFamily="18" charset="0"/>
                <a:sym typeface="Arial"/>
              </a:rPr>
            </a:b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948691" y="332649"/>
            <a:ext cx="10100308" cy="94869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3600"/>
              <a:buFont typeface="Arial"/>
              <a:buNone/>
            </a:pPr>
            <a:r>
              <a:rPr lang="en-US" sz="3600" b="1" dirty="0">
                <a:solidFill>
                  <a:schemeClr val="dk1"/>
                </a:solidFill>
                <a:latin typeface="Times New Roman" panose="02020603050405020304" pitchFamily="18" charset="0"/>
                <a:ea typeface="Arial"/>
                <a:cs typeface="Times New Roman" panose="02020603050405020304" pitchFamily="18" charset="0"/>
                <a:sym typeface="Arial"/>
              </a:rPr>
              <a:t>GOALS/OBJECTIVES : </a:t>
            </a:r>
            <a:endParaRPr dirty="0">
              <a:latin typeface="Times New Roman" panose="02020603050405020304" pitchFamily="18" charset="0"/>
              <a:cs typeface="Times New Roman" panose="02020603050405020304" pitchFamily="18" charset="0"/>
            </a:endParaRPr>
          </a:p>
        </p:txBody>
      </p:sp>
      <p:sp>
        <p:nvSpPr>
          <p:cNvPr id="134" name="Google Shape;134;p6"/>
          <p:cNvSpPr txBox="1">
            <a:spLocks noGrp="1"/>
          </p:cNvSpPr>
          <p:nvPr>
            <p:ph type="body" idx="1"/>
          </p:nvPr>
        </p:nvSpPr>
        <p:spPr>
          <a:xfrm>
            <a:off x="948691" y="1818967"/>
            <a:ext cx="10100308" cy="5523413"/>
          </a:xfrm>
          <a:prstGeom prst="rect">
            <a:avLst/>
          </a:prstGeom>
          <a:noFill/>
          <a:ln>
            <a:noFill/>
          </a:ln>
        </p:spPr>
        <p:txBody>
          <a:bodyPr spcFirstLastPara="1" wrap="square" lIns="0" tIns="45700" rIns="0" bIns="45700" anchor="t" anchorCtr="0">
            <a:normAutofit/>
          </a:bodyPr>
          <a:lstStyle/>
          <a:p>
            <a:pPr marL="342900" indent="-342900" algn="just">
              <a:lnSpc>
                <a:spcPct val="150000"/>
              </a:lnSpc>
              <a:buClrTx/>
              <a:buFont typeface="+mj-lt"/>
              <a:buAutoNum type="arabicPeriod"/>
            </a:pPr>
            <a:r>
              <a:rPr lang="en-US" sz="2400" dirty="0">
                <a:latin typeface="Times New Roman" panose="02020603050405020304" pitchFamily="18" charset="0"/>
                <a:cs typeface="Times New Roman" panose="02020603050405020304" pitchFamily="18" charset="0"/>
              </a:rPr>
              <a:t>Encoder: Maps the input data to a lower-dimensional latent space representation. </a:t>
            </a:r>
          </a:p>
          <a:p>
            <a:pPr marL="342900" indent="-342900" algn="just">
              <a:lnSpc>
                <a:spcPct val="150000"/>
              </a:lnSpc>
              <a:buClrTx/>
              <a:buFont typeface="+mj-lt"/>
              <a:buAutoNum type="arabicPeriod"/>
            </a:pPr>
            <a:r>
              <a:rPr lang="en-US" sz="2400" dirty="0">
                <a:latin typeface="Times New Roman" panose="02020603050405020304" pitchFamily="18" charset="0"/>
                <a:cs typeface="Times New Roman" panose="02020603050405020304" pitchFamily="18" charset="0"/>
              </a:rPr>
              <a:t>Latent Space: A compact representation of the input data. </a:t>
            </a:r>
          </a:p>
          <a:p>
            <a:pPr marL="342900" indent="-342900" algn="just">
              <a:lnSpc>
                <a:spcPct val="150000"/>
              </a:lnSpc>
              <a:buClrTx/>
              <a:buFont typeface="+mj-lt"/>
              <a:buAutoNum type="arabicPeriod"/>
            </a:pPr>
            <a:r>
              <a:rPr lang="en-US" sz="2400" dirty="0">
                <a:latin typeface="Times New Roman" panose="02020603050405020304" pitchFamily="18" charset="0"/>
                <a:cs typeface="Times New Roman" panose="02020603050405020304" pitchFamily="18" charset="0"/>
              </a:rPr>
              <a:t>Decoder: Reconstructs the input data from the latent space representation.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idx="4294967295"/>
          </p:nvPr>
        </p:nvSpPr>
        <p:spPr>
          <a:xfrm>
            <a:off x="831056" y="270668"/>
            <a:ext cx="10058400" cy="747713"/>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3600"/>
              <a:buFont typeface="Arial"/>
              <a:buNone/>
            </a:pPr>
            <a:r>
              <a:rPr lang="en-US" sz="3600" b="1" dirty="0">
                <a:solidFill>
                  <a:schemeClr val="dk1"/>
                </a:solidFill>
                <a:latin typeface="Times New Roman" panose="02020603050405020304" pitchFamily="18" charset="0"/>
                <a:ea typeface="Arial"/>
                <a:cs typeface="Times New Roman" panose="02020603050405020304" pitchFamily="18" charset="0"/>
                <a:sym typeface="Arial"/>
              </a:rPr>
              <a:t>SYSTEM ARCHITECTURE :</a:t>
            </a:r>
            <a:endParaRPr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87F6F9-C2E9-A482-CF40-AEFFB480A53C}"/>
              </a:ext>
            </a:extLst>
          </p:cNvPr>
          <p:cNvSpPr txBox="1"/>
          <p:nvPr/>
        </p:nvSpPr>
        <p:spPr>
          <a:xfrm>
            <a:off x="3656552" y="5521805"/>
            <a:ext cx="609600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Fig: System Architecture of Autoencoders</a:t>
            </a:r>
            <a:endParaRPr lang="en-IN" sz="2000" dirty="0"/>
          </a:p>
        </p:txBody>
      </p:sp>
      <p:pic>
        <p:nvPicPr>
          <p:cNvPr id="5" name="Picture 4">
            <a:extLst>
              <a:ext uri="{FF2B5EF4-FFF2-40B4-BE49-F238E27FC236}">
                <a16:creationId xmlns:a16="http://schemas.microsoft.com/office/drawing/2014/main" id="{AAB07689-7009-FF6F-CC6B-EBE4D3EB2374}"/>
              </a:ext>
            </a:extLst>
          </p:cNvPr>
          <p:cNvPicPr>
            <a:picLocks noChangeAspect="1"/>
          </p:cNvPicPr>
          <p:nvPr/>
        </p:nvPicPr>
        <p:blipFill>
          <a:blip r:embed="rId3"/>
          <a:srcRect t="20620" b="14340"/>
          <a:stretch/>
        </p:blipFill>
        <p:spPr>
          <a:xfrm>
            <a:off x="1764793" y="1527048"/>
            <a:ext cx="8778240" cy="3886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title" idx="4294967295"/>
          </p:nvPr>
        </p:nvSpPr>
        <p:spPr>
          <a:xfrm>
            <a:off x="413183" y="143740"/>
            <a:ext cx="10487891" cy="817563"/>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Arial"/>
              <a:buNone/>
            </a:pPr>
            <a:r>
              <a:rPr lang="en-US" sz="3600" b="1" dirty="0">
                <a:solidFill>
                  <a:schemeClr val="tx1"/>
                </a:solidFill>
                <a:latin typeface="Times New Roman" panose="02020603050405020304" pitchFamily="18" charset="0"/>
                <a:ea typeface="Arial"/>
                <a:cs typeface="Times New Roman" panose="02020603050405020304" pitchFamily="18" charset="0"/>
                <a:sym typeface="Arial"/>
              </a:rPr>
              <a:t>ALGORITHMIC SURVEY :</a:t>
            </a:r>
            <a:endParaRPr dirty="0">
              <a:solidFill>
                <a:schemeClr val="tx1"/>
              </a:solidFill>
              <a:latin typeface="Times New Roman" panose="02020603050405020304" pitchFamily="18" charset="0"/>
              <a:cs typeface="Times New Roman" panose="02020603050405020304" pitchFamily="18" charset="0"/>
            </a:endParaRPr>
          </a:p>
        </p:txBody>
      </p:sp>
      <p:sp>
        <p:nvSpPr>
          <p:cNvPr id="164" name="Google Shape;164;p11"/>
          <p:cNvSpPr txBox="1">
            <a:spLocks noGrp="1"/>
          </p:cNvSpPr>
          <p:nvPr>
            <p:ph type="body" idx="4294967295"/>
          </p:nvPr>
        </p:nvSpPr>
        <p:spPr>
          <a:xfrm>
            <a:off x="413183" y="1110384"/>
            <a:ext cx="11033125" cy="4786313"/>
          </a:xfrm>
          <a:prstGeom prst="rect">
            <a:avLst/>
          </a:prstGeom>
          <a:noFill/>
          <a:ln>
            <a:noFill/>
          </a:ln>
        </p:spPr>
        <p:txBody>
          <a:bodyPr spcFirstLastPara="1" wrap="square" lIns="0" tIns="45700" rIns="0" bIns="45700" anchor="t" anchorCtr="0">
            <a:noAutofit/>
          </a:bodyPr>
          <a:lstStyle/>
          <a:p>
            <a:pPr marL="342900" indent="-342900" algn="just">
              <a:lnSpc>
                <a:spcPct val="150000"/>
              </a:lnSpc>
              <a:buClrTx/>
              <a:buFont typeface="+mj-lt"/>
              <a:buAutoNum type="arabicPeriod"/>
            </a:pPr>
            <a:r>
              <a:rPr lang="en-US" sz="2400" b="1" dirty="0">
                <a:latin typeface="Times New Roman" panose="02020603050405020304" pitchFamily="18" charset="0"/>
                <a:cs typeface="Times New Roman" panose="02020603050405020304" pitchFamily="18" charset="0"/>
              </a:rPr>
              <a:t>Basic Autoencoder</a:t>
            </a:r>
            <a:r>
              <a:rPr lang="en-US" sz="2400" dirty="0">
                <a:latin typeface="Times New Roman" panose="02020603050405020304" pitchFamily="18" charset="0"/>
                <a:cs typeface="Times New Roman" panose="02020603050405020304" pitchFamily="18" charset="0"/>
              </a:rPr>
              <a:t>: The simplest form, consisting of an encoder and a decoder, used for dimensionality reduction and reconstruction tasks. It learns a compressed latent representation of input data.</a:t>
            </a:r>
          </a:p>
          <a:p>
            <a:pPr marL="342900" indent="-342900" algn="just">
              <a:lnSpc>
                <a:spcPct val="150000"/>
              </a:lnSpc>
              <a:buClrTx/>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ClrTx/>
              <a:buFont typeface="+mj-lt"/>
              <a:buAutoNum type="arabicPeriod"/>
            </a:pPr>
            <a:r>
              <a:rPr lang="en-US" sz="2400" b="1" dirty="0">
                <a:latin typeface="Times New Roman" panose="02020603050405020304" pitchFamily="18" charset="0"/>
                <a:cs typeface="Times New Roman" panose="02020603050405020304" pitchFamily="18" charset="0"/>
              </a:rPr>
              <a:t>Contractive Autoencoder</a:t>
            </a:r>
            <a:r>
              <a:rPr lang="en-US" sz="2400" dirty="0">
                <a:latin typeface="Times New Roman" panose="02020603050405020304" pitchFamily="18" charset="0"/>
                <a:cs typeface="Times New Roman" panose="02020603050405020304" pitchFamily="18" charset="0"/>
              </a:rPr>
              <a:t>: Adds a regularization term to penalize small changes in input that cause large changes in the representation. This improves the model's robustness to small perturbations in the data.</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idx="4294967295"/>
          </p:nvPr>
        </p:nvSpPr>
        <p:spPr>
          <a:xfrm>
            <a:off x="571500" y="291054"/>
            <a:ext cx="9906000" cy="6064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3600"/>
              <a:buFont typeface="Arial"/>
              <a:buNone/>
            </a:pPr>
            <a:r>
              <a:rPr lang="en-US" sz="3600" b="1" dirty="0">
                <a:solidFill>
                  <a:schemeClr val="dk1"/>
                </a:solidFill>
                <a:latin typeface="Times New Roman" panose="02020603050405020304" pitchFamily="18" charset="0"/>
                <a:ea typeface="Arial"/>
                <a:cs typeface="Times New Roman" panose="02020603050405020304" pitchFamily="18" charset="0"/>
                <a:sym typeface="Arial"/>
              </a:rPr>
              <a:t>RESULT ANALYSIS :</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4A1EEF9-9E52-55A6-1E8C-FBD777DA8050}"/>
              </a:ext>
            </a:extLst>
          </p:cNvPr>
          <p:cNvSpPr txBox="1"/>
          <p:nvPr/>
        </p:nvSpPr>
        <p:spPr>
          <a:xfrm>
            <a:off x="571500" y="1024128"/>
            <a:ext cx="11114532" cy="3631763"/>
          </a:xfrm>
          <a:prstGeom prst="rect">
            <a:avLst/>
          </a:prstGeom>
          <a:noFill/>
        </p:spPr>
        <p:txBody>
          <a:bodyPr wrap="square" rtlCol="0">
            <a:spAutoFit/>
          </a:bodyPr>
          <a:lstStyle/>
          <a:p>
            <a:pPr marL="342900" marR="0" indent="-342900" algn="just" rtl="0" eaLnBrk="0" fontAlgn="base" latinLnBrk="0" hangingPunct="0">
              <a:lnSpc>
                <a:spcPct val="150000"/>
              </a:lnSpc>
              <a:spcBef>
                <a:spcPts val="0"/>
              </a:spcBef>
              <a:spcAft>
                <a:spcPts val="0"/>
              </a:spcAft>
              <a:buClrTx/>
              <a:buSzPts val="1600"/>
              <a:buFont typeface="+mj-lt"/>
              <a:buAutoNum type="arabicPeriod"/>
            </a:pPr>
            <a:r>
              <a:rPr lang="en-US" sz="1800" b="1" i="0" baseline="0" dirty="0">
                <a:ln>
                  <a:noFill/>
                </a:ln>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Reconstruction Quality</a:t>
            </a:r>
            <a:r>
              <a:rPr lang="en-US" sz="1800" b="0" i="0" baseline="0" dirty="0">
                <a:ln>
                  <a:noFill/>
                </a:ln>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How well the output resembles the input after encoding and decoding. Poor reconstructions may indicate underfitting or overfitting.</a:t>
            </a:r>
            <a:endParaRPr lang="en-IN" sz="1800" dirty="0">
              <a:effectLst/>
              <a:latin typeface="Times New Roman" panose="02020603050405020304" pitchFamily="18" charset="0"/>
              <a:cs typeface="Times New Roman" panose="02020603050405020304" pitchFamily="18" charset="0"/>
            </a:endParaRPr>
          </a:p>
          <a:p>
            <a:pPr marL="342900" marR="0" indent="-342900" algn="just" rtl="0" eaLnBrk="0" fontAlgn="base" latinLnBrk="0" hangingPunct="0">
              <a:lnSpc>
                <a:spcPct val="150000"/>
              </a:lnSpc>
              <a:spcBef>
                <a:spcPts val="0"/>
              </a:spcBef>
              <a:spcAft>
                <a:spcPts val="0"/>
              </a:spcAft>
              <a:buFont typeface="+mj-lt"/>
              <a:buAutoNum type="arabicPeriod"/>
            </a:pPr>
            <a:r>
              <a:rPr lang="en-US" sz="1800" b="1" i="0" baseline="0" dirty="0">
                <a:ln>
                  <a:noFill/>
                </a:ln>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Latent Space Representation</a:t>
            </a:r>
            <a:r>
              <a:rPr lang="en-US" sz="1800" b="0" i="0" baseline="0" dirty="0">
                <a:ln>
                  <a:noFill/>
                </a:ln>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Examining the reduced-dimensional latent space for meaningful patterns or separations, which can be used for clustering or visualization.</a:t>
            </a:r>
            <a:endParaRPr lang="en-IN" dirty="0">
              <a:effectLst/>
              <a:latin typeface="Times New Roman" panose="02020603050405020304" pitchFamily="18" charset="0"/>
              <a:cs typeface="Times New Roman" panose="02020603050405020304" pitchFamily="18" charset="0"/>
            </a:endParaRPr>
          </a:p>
          <a:p>
            <a:pPr marL="342900" marR="0" indent="-342900" algn="just" rtl="0" eaLnBrk="0" fontAlgn="base" latinLnBrk="0" hangingPunct="0">
              <a:lnSpc>
                <a:spcPct val="150000"/>
              </a:lnSpc>
              <a:spcBef>
                <a:spcPts val="0"/>
              </a:spcBef>
              <a:spcAft>
                <a:spcPts val="0"/>
              </a:spcAft>
              <a:buFont typeface="+mj-lt"/>
              <a:buAutoNum type="arabicPeriod"/>
            </a:pPr>
            <a:r>
              <a:rPr lang="en-US" sz="1800" b="1" i="0" baseline="0" dirty="0">
                <a:ln>
                  <a:noFill/>
                </a:ln>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Overfitting Risk</a:t>
            </a:r>
            <a:r>
              <a:rPr lang="en-US" sz="1800" b="0" i="0" baseline="0" dirty="0">
                <a:ln>
                  <a:noFill/>
                </a:ln>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If the autoencoder memorizes the training data without generalizing well to unseen data, regularization techniques (e.g., dropout or adding noise) can be applied.</a:t>
            </a:r>
            <a:endParaRPr lang="en-IN" dirty="0">
              <a:effectLst/>
              <a:latin typeface="Times New Roman" panose="02020603050405020304" pitchFamily="18" charset="0"/>
              <a:cs typeface="Times New Roman" panose="02020603050405020304" pitchFamily="18" charset="0"/>
            </a:endParaRPr>
          </a:p>
          <a:p>
            <a:pPr marL="342900" marR="0" indent="-342900" algn="just" rtl="0" eaLnBrk="0" fontAlgn="base" latinLnBrk="0" hangingPunct="0">
              <a:lnSpc>
                <a:spcPct val="150000"/>
              </a:lnSpc>
              <a:spcBef>
                <a:spcPts val="0"/>
              </a:spcBef>
              <a:spcAft>
                <a:spcPts val="0"/>
              </a:spcAft>
              <a:buFont typeface="+mj-lt"/>
              <a:buAutoNum type="arabicPeriod"/>
            </a:pPr>
            <a:r>
              <a:rPr lang="en-US" sz="1800" b="1" i="0" baseline="0" dirty="0">
                <a:ln>
                  <a:noFill/>
                </a:ln>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Applications</a:t>
            </a:r>
            <a:r>
              <a:rPr lang="en-US" sz="1800" b="0" i="0" baseline="0" dirty="0">
                <a:ln>
                  <a:noFill/>
                </a:ln>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Autoencoder results are further analyzed based on the task, such as improved image quality for denoising, anomaly detection accuracy, or efficient feature extraction for downstream models. </a:t>
            </a:r>
            <a:endParaRPr lang="en-IN"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txBox="1">
            <a:spLocks noGrp="1"/>
          </p:cNvSpPr>
          <p:nvPr>
            <p:ph type="title" idx="4294967295"/>
          </p:nvPr>
        </p:nvSpPr>
        <p:spPr>
          <a:xfrm>
            <a:off x="395936" y="479331"/>
            <a:ext cx="9463088" cy="639763"/>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3600"/>
              <a:buFont typeface="Arial"/>
              <a:buNone/>
            </a:pPr>
            <a:r>
              <a:rPr lang="en-US" sz="3600" b="1" dirty="0">
                <a:solidFill>
                  <a:schemeClr val="dk1"/>
                </a:solidFill>
                <a:latin typeface="Times New Roman" panose="02020603050405020304" pitchFamily="18" charset="0"/>
                <a:ea typeface="Arial"/>
                <a:cs typeface="Times New Roman" panose="02020603050405020304" pitchFamily="18" charset="0"/>
                <a:sym typeface="Arial"/>
              </a:rPr>
              <a:t>ADVANTAGES &amp; APPLICATIONS :</a:t>
            </a:r>
            <a:endParaRPr dirty="0">
              <a:latin typeface="Times New Roman" panose="02020603050405020304" pitchFamily="18" charset="0"/>
              <a:cs typeface="Times New Roman" panose="02020603050405020304" pitchFamily="18" charset="0"/>
            </a:endParaRPr>
          </a:p>
        </p:txBody>
      </p:sp>
      <p:sp>
        <p:nvSpPr>
          <p:cNvPr id="194" name="Google Shape;194;p16"/>
          <p:cNvSpPr txBox="1">
            <a:spLocks noGrp="1"/>
          </p:cNvSpPr>
          <p:nvPr>
            <p:ph type="body" idx="4294967295"/>
          </p:nvPr>
        </p:nvSpPr>
        <p:spPr>
          <a:xfrm>
            <a:off x="489455" y="1298575"/>
            <a:ext cx="10888591" cy="5559425"/>
          </a:xfrm>
          <a:prstGeom prst="rect">
            <a:avLst/>
          </a:prstGeom>
          <a:noFill/>
          <a:ln>
            <a:noFill/>
          </a:ln>
        </p:spPr>
        <p:txBody>
          <a:bodyPr spcFirstLastPara="1" wrap="square" lIns="0" tIns="45700" rIns="0" bIns="45700" anchor="t" anchorCtr="0">
            <a:normAutofit fontScale="55000" lnSpcReduction="20000"/>
          </a:bodyPr>
          <a:lstStyle/>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Unsupervised Learning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do not require labeled data, making them useful for tasks where annotated datasets are unavailable.</a:t>
            </a: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Dimensionality Reduction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Autoencoders can compress high-dimensional data into a lower-dimensional latent space, preserving important features, and can be an alternative to techniques like PCA.</a:t>
            </a: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Noise Reduction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Denoising autoencoders are particularly good at removing noise from data, such as enhancing image quality by eliminating unwanted artifacts.</a:t>
            </a: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Anomaly Detection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Autoencoders can detect anomalies by reconstructing data; large reconstruction errors indicate deviations from normal patterns.</a:t>
            </a: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Learning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automatically learn relevant features and representations from the data, which can be used as input for other machine learning models.</a:t>
            </a: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Generation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Variational autoencoders (VAEs) can generate new, similar data samples by sampling from the learned latent space, useful for synthetic data creation.</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754</Words>
  <Application>Microsoft Office PowerPoint</Application>
  <PresentationFormat>Widescreen</PresentationFormat>
  <Paragraphs>84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Retrospect</vt:lpstr>
      <vt:lpstr>PowerPoint Presentation</vt:lpstr>
      <vt:lpstr>CONTENTS :</vt:lpstr>
      <vt:lpstr>PowerPoint Presentation</vt:lpstr>
      <vt:lpstr>MOTIVATION :</vt:lpstr>
      <vt:lpstr>GOALS/OBJECTIVES : </vt:lpstr>
      <vt:lpstr>SYSTEM ARCHITECTURE :</vt:lpstr>
      <vt:lpstr>ALGORITHMIC SURVEY :</vt:lpstr>
      <vt:lpstr>RESULT ANALYSIS :</vt:lpstr>
      <vt:lpstr>ADVANTAGES &amp; APPLICATIONS :</vt:lpstr>
      <vt:lpstr>ADVANTAGES &amp; APPLICATIONS :</vt:lpstr>
      <vt:lpstr>FUTURE SCOPE :</vt:lpstr>
      <vt:lpstr>REFERENCES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Prafull Nalawade</dc:creator>
  <cp:lastModifiedBy>Avishkar Thorve</cp:lastModifiedBy>
  <cp:revision>14</cp:revision>
  <dcterms:created xsi:type="dcterms:W3CDTF">2023-09-18T07:56:32Z</dcterms:created>
  <dcterms:modified xsi:type="dcterms:W3CDTF">2024-10-20T14:07:02Z</dcterms:modified>
</cp:coreProperties>
</file>