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78" r:id="rId5"/>
    <p:sldId id="279" r:id="rId6"/>
    <p:sldId id="280" r:id="rId7"/>
    <p:sldId id="283" r:id="rId8"/>
    <p:sldId id="284" r:id="rId9"/>
    <p:sldId id="286" r:id="rId10"/>
    <p:sldId id="290" r:id="rId11"/>
    <p:sldId id="27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h6IDShmaBxKuPxpe71H/ekvXW4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A63348-FF18-463D-B870-D9F02085CB18}">
  <a:tblStyle styleId="{F0A63348-FF18-463D-B870-D9F02085CB1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CE6"/>
          </a:solidFill>
        </a:fill>
      </a:tcStyle>
    </a:wholeTbl>
    <a:band1H>
      <a:tcTxStyle/>
      <a:tcStyle>
        <a:tcBdr/>
        <a:fill>
          <a:solidFill>
            <a:srgbClr val="F5D8CA"/>
          </a:solidFill>
        </a:fill>
      </a:tcStyle>
    </a:band1H>
    <a:band2H>
      <a:tcTxStyle/>
      <a:tcStyle>
        <a:tcBdr/>
      </a:tcStyle>
    </a:band2H>
    <a:band1V>
      <a:tcTxStyle/>
      <a:tcStyle>
        <a:tcBdr/>
        <a:fill>
          <a:solidFill>
            <a:srgbClr val="F5D8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BBE1CA9-B716-4C13-BD2B-6438A93690CE}" styleName="Table_1">
    <a:wholeTbl>
      <a:tcTxStyle>
        <a:font>
          <a:latin typeface="Arial"/>
          <a:ea typeface="Arial"/>
          <a:cs typeface="Arial"/>
        </a:font>
        <a:srgbClr val="000000"/>
      </a:tcTxStyle>
      <a:tcStyle>
        <a:tcBdr>
          <a:left>
            <a:ln cap="flat" cmpd="sng">
              <a:solidFill>
                <a:srgbClr val="000000"/>
              </a:solidFill>
              <a:prstDash val="solid"/>
              <a:round/>
              <a:headEnd type="none" w="sm" len="sm"/>
              <a:tailEnd type="none" w="sm" len="sm"/>
            </a:ln>
          </a:left>
          <a:right>
            <a:ln cap="flat" cmpd="sng">
              <a:solidFill>
                <a:srgbClr val="000000"/>
              </a:solidFill>
              <a:prstDash val="solid"/>
              <a:round/>
              <a:headEnd type="none" w="sm" len="sm"/>
              <a:tailEnd type="none" w="sm" len="sm"/>
            </a:ln>
          </a:right>
          <a:top>
            <a:ln cap="flat" cmpd="sng">
              <a:solidFill>
                <a:srgbClr val="000000"/>
              </a:solidFill>
              <a:prstDash val="solid"/>
              <a:round/>
              <a:headEnd type="none" w="sm" len="sm"/>
              <a:tailEnd type="none" w="sm" len="sm"/>
            </a:ln>
          </a:top>
          <a:bottom>
            <a:ln cap="flat" cmpd="sng">
              <a:solidFill>
                <a:srgbClr val="000000"/>
              </a:solidFill>
              <a:prstDash val="solid"/>
              <a:round/>
              <a:headEnd type="none" w="sm" len="sm"/>
              <a:tailEnd type="none" w="sm" len="sm"/>
            </a:ln>
          </a:bottom>
          <a:insideH>
            <a:ln cap="flat" cmpd="sng">
              <a:solidFill>
                <a:srgbClr val="000000"/>
              </a:solidFill>
              <a:prstDash val="solid"/>
              <a:round/>
              <a:headEnd type="none" w="sm" len="sm"/>
              <a:tailEnd type="none" w="sm" len="sm"/>
            </a:ln>
          </a:insideH>
          <a:insideV>
            <a:ln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28"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4192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1" name="Google Shape;22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067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2021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20363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2797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5363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3" name="Google Shape;11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5109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4"/>
        <p:cNvGrpSpPr/>
        <p:nvPr/>
      </p:nvGrpSpPr>
      <p:grpSpPr>
        <a:xfrm>
          <a:off x="0" y="0"/>
          <a:ext cx="0" cy="0"/>
          <a:chOff x="0" y="0"/>
          <a:chExt cx="0" cy="0"/>
        </a:xfrm>
      </p:grpSpPr>
      <p:sp>
        <p:nvSpPr>
          <p:cNvPr id="15" name="Google Shape;15;p2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3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3"/>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3"/>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33"/>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3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6"/>
        <p:cNvGrpSpPr/>
        <p:nvPr/>
      </p:nvGrpSpPr>
      <p:grpSpPr>
        <a:xfrm>
          <a:off x="0" y="0"/>
          <a:ext cx="0" cy="0"/>
          <a:chOff x="0" y="0"/>
          <a:chExt cx="0" cy="0"/>
        </a:xfrm>
      </p:grpSpPr>
      <p:sp>
        <p:nvSpPr>
          <p:cNvPr id="27" name="Google Shape;27;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5"/>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5"/>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31" name="Google Shape;31;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4" name="Google Shape;34;p25"/>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5"/>
        <p:cNvGrpSpPr/>
        <p:nvPr/>
      </p:nvGrpSpPr>
      <p:grpSpPr>
        <a:xfrm>
          <a:off x="0" y="0"/>
          <a:ext cx="0" cy="0"/>
          <a:chOff x="0" y="0"/>
          <a:chExt cx="0" cy="0"/>
        </a:xfrm>
      </p:grpSpPr>
      <p:sp>
        <p:nvSpPr>
          <p:cNvPr id="36" name="Google Shape;36;p2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6"/>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6"/>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0" name="Google Shape;40;p2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43" name="Google Shape;43;p2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7"/>
          <p:cNvSpPr txBox="1">
            <a:spLocks noGrp="1"/>
          </p:cNvSpPr>
          <p:nvPr>
            <p:ph type="body" idx="1"/>
          </p:nvPr>
        </p:nvSpPr>
        <p:spPr>
          <a:xfrm>
            <a:off x="1097279"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7" name="Google Shape;47;p27"/>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8" name="Google Shape;48;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8"/>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4" name="Google Shape;54;p28"/>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28"/>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6" name="Google Shape;56;p28"/>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7" name="Google Shape;57;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29"/>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30"/>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0"/>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0"/>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0"/>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30"/>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30"/>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0"/>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31"/>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1"/>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1"/>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78" name="Google Shape;78;p31"/>
          <p:cNvPicPr preferRelativeResize="0">
            <a:picLocks noGrp="1"/>
          </p:cNvPicPr>
          <p:nvPr>
            <p:ph type="pic" idx="2"/>
          </p:nvPr>
        </p:nvPicPr>
        <p:blipFill/>
        <p:spPr>
          <a:xfrm>
            <a:off x="15" y="0"/>
            <a:ext cx="12191985" cy="4915076"/>
          </a:xfrm>
          <a:prstGeom prst="rect">
            <a:avLst/>
          </a:prstGeom>
          <a:blipFill rotWithShape="1">
            <a:blip r:embed="rId2">
              <a:alphaModFix/>
            </a:blip>
            <a:stretch>
              <a:fillRect/>
            </a:stretch>
          </a:blipFill>
          <a:ln>
            <a:noFill/>
          </a:ln>
        </p:spPr>
      </p:pic>
      <p:sp>
        <p:nvSpPr>
          <p:cNvPr id="79" name="Google Shape;79;p31"/>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3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3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3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2"/>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3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2"/>
          <p:cNvSpPr/>
          <p:nvPr/>
        </p:nvSpPr>
        <p:spPr>
          <a:xfrm>
            <a:off x="0" y="6334316"/>
            <a:ext cx="12192001"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22"/>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22"/>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p:nvPr/>
        </p:nvSpPr>
        <p:spPr>
          <a:xfrm>
            <a:off x="994800" y="1304583"/>
            <a:ext cx="10046970" cy="5070578"/>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FF0000"/>
              </a:buClr>
              <a:buSzPts val="900"/>
              <a:buFont typeface="Arial"/>
              <a:buNone/>
            </a:pPr>
            <a:r>
              <a:rPr lang="en-US" sz="900" b="1" i="0" u="none" strike="noStrike" cap="none" dirty="0">
                <a:solidFill>
                  <a:srgbClr val="FF0000"/>
                </a:solidFill>
                <a:latin typeface="Arial"/>
                <a:ea typeface="Arial"/>
                <a:cs typeface="Arial"/>
                <a:sym typeface="Arial"/>
              </a:rPr>
              <a:t> </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Presenting</a:t>
            </a:r>
            <a:r>
              <a:rPr lang="en-US" sz="1800" b="0" i="0" u="none" strike="noStrike" cap="none" dirty="0">
                <a:solidFill>
                  <a:srgbClr val="C00000"/>
                </a:solidFill>
                <a:latin typeface="Times New Roman" panose="02020603050405020304" pitchFamily="18" charset="0"/>
                <a:cs typeface="Times New Roman" panose="02020603050405020304" pitchFamily="18" charset="0"/>
                <a:sym typeface="Arial"/>
              </a:rPr>
              <a:t> </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By</a:t>
            </a:r>
          </a:p>
          <a:p>
            <a:pPr lvl="0" algn="just">
              <a:buClr>
                <a:srgbClr val="FF0000"/>
              </a:buClr>
              <a:buSzPts val="900"/>
            </a:pPr>
            <a:r>
              <a:rPr lang="en-US" sz="1800" dirty="0">
                <a:solidFill>
                  <a:schemeClr val="dk1"/>
                </a:solidFill>
                <a:latin typeface="Times New Roman" panose="02020603050405020304" pitchFamily="18" charset="0"/>
                <a:cs typeface="Times New Roman" panose="02020603050405020304" pitchFamily="18" charset="0"/>
              </a:rPr>
              <a:t>                                                               Thorve Avishkar </a:t>
            </a:r>
            <a:r>
              <a:rPr lang="en-US" sz="1800" dirty="0" err="1">
                <a:solidFill>
                  <a:schemeClr val="dk1"/>
                </a:solidFill>
                <a:latin typeface="Times New Roman" panose="02020603050405020304" pitchFamily="18" charset="0"/>
                <a:cs typeface="Times New Roman" panose="02020603050405020304" pitchFamily="18" charset="0"/>
              </a:rPr>
              <a:t>Shrikrushna</a:t>
            </a:r>
            <a:endParaRPr lang="en-US" sz="1800" dirty="0">
              <a:solidFill>
                <a:schemeClr val="dk1"/>
              </a:solidFill>
              <a:latin typeface="Times New Roman" panose="02020603050405020304" pitchFamily="18" charset="0"/>
              <a:cs typeface="Times New Roman" panose="02020603050405020304" pitchFamily="18" charset="0"/>
            </a:endParaRPr>
          </a:p>
          <a:p>
            <a:pPr lvl="0" algn="just">
              <a:buClr>
                <a:srgbClr val="FF0000"/>
              </a:buClr>
              <a:buSzPts val="900"/>
            </a:pPr>
            <a:r>
              <a:rPr lang="en-US" sz="1800" dirty="0">
                <a:solidFill>
                  <a:schemeClr val="dk1"/>
                </a:solidFill>
                <a:latin typeface="Times New Roman" panose="02020603050405020304" pitchFamily="18" charset="0"/>
                <a:cs typeface="Times New Roman" panose="02020603050405020304" pitchFamily="18" charset="0"/>
              </a:rPr>
              <a:t>                                                                     </a:t>
            </a:r>
            <a:r>
              <a:rPr lang="en-US" sz="1800" dirty="0" err="1">
                <a:solidFill>
                  <a:schemeClr val="dk1"/>
                </a:solidFill>
                <a:latin typeface="Times New Roman" panose="02020603050405020304" pitchFamily="18" charset="0"/>
                <a:cs typeface="Times New Roman" panose="02020603050405020304" pitchFamily="18" charset="0"/>
              </a:rPr>
              <a:t>Lohote</a:t>
            </a:r>
            <a:r>
              <a:rPr lang="en-US" sz="1800" dirty="0">
                <a:solidFill>
                  <a:schemeClr val="dk1"/>
                </a:solidFill>
                <a:latin typeface="Times New Roman" panose="02020603050405020304" pitchFamily="18" charset="0"/>
                <a:cs typeface="Times New Roman" panose="02020603050405020304" pitchFamily="18" charset="0"/>
              </a:rPr>
              <a:t> Sahil Shankar</a:t>
            </a:r>
          </a:p>
          <a:p>
            <a:pPr lvl="0" algn="just">
              <a:buClr>
                <a:srgbClr val="FF0000"/>
              </a:buClr>
              <a:buSzPts val="900"/>
            </a:pPr>
            <a:r>
              <a:rPr lang="en-US" sz="1800" dirty="0">
                <a:solidFill>
                  <a:schemeClr val="dk1"/>
                </a:solidFill>
                <a:latin typeface="Times New Roman" panose="02020603050405020304" pitchFamily="18" charset="0"/>
                <a:cs typeface="Times New Roman" panose="02020603050405020304" pitchFamily="18" charset="0"/>
              </a:rPr>
              <a:t>                                                                   Wavhal Dipti Dattatraya</a:t>
            </a:r>
          </a:p>
          <a:p>
            <a:pPr lvl="0" algn="just">
              <a:buClr>
                <a:srgbClr val="FF0000"/>
              </a:buClr>
              <a:buSzPts val="900"/>
            </a:pPr>
            <a:r>
              <a:rPr lang="en-US" sz="1800" dirty="0">
                <a:solidFill>
                  <a:schemeClr val="dk1"/>
                </a:solidFill>
                <a:latin typeface="Times New Roman" panose="02020603050405020304" pitchFamily="18" charset="0"/>
                <a:cs typeface="Times New Roman" panose="02020603050405020304" pitchFamily="18" charset="0"/>
              </a:rPr>
              <a:t>                                                                   Chaugule Vaishnavi Raju</a:t>
            </a:r>
          </a:p>
          <a:p>
            <a:pPr marL="0" marR="0" lvl="0" indent="0" algn="ctr" rtl="0">
              <a:spcBef>
                <a:spcPts val="0"/>
              </a:spcBef>
              <a:spcAft>
                <a:spcPts val="0"/>
              </a:spcAft>
              <a:buClr>
                <a:schemeClr val="dk1"/>
              </a:buClr>
              <a:buSzPts val="1600"/>
              <a:buFont typeface="Arial"/>
              <a:buNone/>
            </a:pPr>
            <a:endParaRPr sz="16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600"/>
              <a:buFont typeface="Arial"/>
              <a:buNone/>
            </a:pP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chemeClr val="dk1"/>
              </a:buClr>
              <a:buSzPts val="1200"/>
              <a:buFont typeface="Calibri"/>
              <a:buNone/>
            </a:pPr>
            <a:endParaRPr sz="12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050"/>
              <a:buFont typeface="Calibri"/>
              <a:buNone/>
            </a:pPr>
            <a:endParaRPr sz="1050" b="1" i="0" u="none" strike="noStrike" cap="none" dirty="0">
              <a:solidFill>
                <a:srgbClr val="002060"/>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800"/>
              <a:buFont typeface="Calibri"/>
              <a:buNone/>
            </a:pPr>
            <a:endParaRPr sz="800" b="1" i="0" u="none" strike="noStrike" cap="none" dirty="0">
              <a:solidFill>
                <a:srgbClr val="002060"/>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800"/>
              <a:buFont typeface="Calibri"/>
              <a:buNone/>
            </a:pPr>
            <a:endParaRPr sz="800" b="1"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900"/>
              <a:buFont typeface="Calibri"/>
              <a:buNone/>
            </a:pPr>
            <a:endParaRPr sz="9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algn="ctr">
              <a:buClr>
                <a:schemeClr val="dk1"/>
              </a:buClr>
              <a:buSzPts val="1800"/>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Department of Artificial Intelligence And Data Science </a:t>
            </a:r>
            <a:r>
              <a:rPr lang="en-IN" altLang="en-US" sz="1800" dirty="0">
                <a:latin typeface="Times New Roman" panose="02020603050405020304" pitchFamily="18" charset="0"/>
                <a:cs typeface="Times New Roman" panose="02020603050405020304" pitchFamily="18" charset="0"/>
              </a:rPr>
              <a:t>Engineering</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a:t>
            </a:r>
          </a:p>
          <a:p>
            <a:pPr algn="ctr">
              <a:buClr>
                <a:schemeClr val="dk1"/>
              </a:buClr>
              <a:buSzPts val="1800"/>
            </a:pPr>
            <a:r>
              <a:rPr lang="en-US" sz="1800" b="0" i="0" u="none" strike="noStrike" cap="none" dirty="0" err="1">
                <a:solidFill>
                  <a:schemeClr val="dk1"/>
                </a:solidFill>
                <a:latin typeface="Times New Roman" panose="02020603050405020304" pitchFamily="18" charset="0"/>
                <a:cs typeface="Times New Roman" panose="02020603050405020304" pitchFamily="18" charset="0"/>
                <a:sym typeface="Arial"/>
              </a:rPr>
              <a:t>Jaihind</a:t>
            </a:r>
            <a:r>
              <a:rPr lang="en-US" sz="1800" dirty="0">
                <a:solidFill>
                  <a:schemeClr val="dk1"/>
                </a:solidFill>
                <a:latin typeface="Times New Roman" panose="02020603050405020304" pitchFamily="18" charset="0"/>
                <a:cs typeface="Times New Roman" panose="02020603050405020304" pitchFamily="18" charset="0"/>
              </a:rPr>
              <a:t> </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College  of  Engineering, </a:t>
            </a:r>
            <a:r>
              <a:rPr lang="en-US" sz="1800" b="0" i="0" u="none" strike="noStrike" cap="none" dirty="0" err="1">
                <a:solidFill>
                  <a:schemeClr val="dk1"/>
                </a:solidFill>
                <a:latin typeface="Times New Roman" panose="02020603050405020304" pitchFamily="18" charset="0"/>
                <a:cs typeface="Times New Roman" panose="02020603050405020304" pitchFamily="18" charset="0"/>
                <a:sym typeface="Arial"/>
              </a:rPr>
              <a:t>Kuran</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chemeClr val="dk1"/>
              </a:buClr>
              <a:buSzPts val="1800"/>
              <a:buFont typeface="Calibri"/>
              <a:buNone/>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900"/>
              <a:buFont typeface="Calibri"/>
              <a:buNone/>
            </a:pPr>
            <a:endParaRPr sz="9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000"/>
              <a:buFont typeface="Calibri"/>
              <a:buNone/>
            </a:pPr>
            <a:endParaRPr sz="1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000"/>
              <a:buFont typeface="Calibri"/>
              <a:buNone/>
            </a:pPr>
            <a:endParaRPr sz="1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000"/>
              <a:buFont typeface="Calibri"/>
              <a:buNone/>
            </a:pPr>
            <a:endParaRPr sz="10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800"/>
              <a:buFont typeface="Arial"/>
              <a:buNone/>
            </a:pPr>
            <a:endPar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800"/>
              <a:buFont typeface="Arial"/>
              <a:buNone/>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SAVITRIBAI  PHULE PUNE UNIVERSITY </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chemeClr val="dk1"/>
              </a:buClr>
              <a:buSzPts val="1800"/>
              <a:buFont typeface="Arial"/>
              <a:buNone/>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 2025-2026</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102" name="Google Shape;102;p1"/>
          <p:cNvSpPr txBox="1"/>
          <p:nvPr/>
        </p:nvSpPr>
        <p:spPr>
          <a:xfrm>
            <a:off x="949081" y="258183"/>
            <a:ext cx="10138409" cy="1046400"/>
          </a:xfrm>
          <a:prstGeom prst="rect">
            <a:avLst/>
          </a:prstGeom>
          <a:noFill/>
          <a:ln>
            <a:noFill/>
          </a:ln>
        </p:spPr>
        <p:txBody>
          <a:bodyPr spcFirstLastPara="1" wrap="square" lIns="91425" tIns="45700" rIns="91425" bIns="45700" anchor="t" anchorCtr="0">
            <a:spAutoFit/>
          </a:bodyPr>
          <a:lstStyle/>
          <a:p>
            <a:pPr lvl="0" algn="ctr"/>
            <a:r>
              <a:rPr lang="en-US" sz="2000" b="0" i="0" u="none" strike="noStrike" cap="none" dirty="0">
                <a:solidFill>
                  <a:srgbClr val="C00000"/>
                </a:solidFill>
                <a:latin typeface="Times New Roman" panose="02020603050405020304" pitchFamily="18" charset="0"/>
                <a:cs typeface="Times New Roman" panose="02020603050405020304" pitchFamily="18" charset="0"/>
                <a:sym typeface="Arial"/>
              </a:rPr>
              <a:t> </a:t>
            </a:r>
            <a:r>
              <a:rPr lang="en-IN" altLang="en-US" sz="1800" b="1" dirty="0">
                <a:latin typeface="Times New Roman" panose="02020603050405020304" pitchFamily="18" charset="0"/>
                <a:cs typeface="Times New Roman" panose="02020603050405020304" pitchFamily="18" charset="0"/>
              </a:rPr>
              <a:t>PROJECT TITLE PRESENTATION</a:t>
            </a:r>
          </a:p>
          <a:p>
            <a:pPr lvl="0" algn="ctr"/>
            <a:r>
              <a:rPr lang="en-IN" altLang="en-US" sz="1800" b="1" dirty="0">
                <a:latin typeface="Times New Roman" panose="02020603050405020304" pitchFamily="18" charset="0"/>
                <a:cs typeface="Times New Roman" panose="02020603050405020304" pitchFamily="18" charset="0"/>
              </a:rPr>
              <a:t> </a:t>
            </a: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Presentation  on</a:t>
            </a:r>
            <a:b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b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a:t>
            </a:r>
            <a:r>
              <a:rPr lang="en-US" sz="2000" b="1" i="0" u="none" strike="noStrike" cap="none" dirty="0">
                <a:solidFill>
                  <a:schemeClr val="dk1"/>
                </a:solidFill>
                <a:latin typeface="Times New Roman" panose="02020603050405020304" pitchFamily="18" charset="0"/>
                <a:cs typeface="Times New Roman" panose="02020603050405020304" pitchFamily="18" charset="0"/>
                <a:sym typeface="Arial"/>
              </a:rPr>
              <a:t>Online CNG Registration Application</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a:t>
            </a:r>
            <a:r>
              <a:rPr lang="en-US" sz="2400" b="0" i="0" u="none" strike="noStrike" cap="none" dirty="0">
                <a:solidFill>
                  <a:schemeClr val="dk1"/>
                </a:solidFill>
                <a:latin typeface="Arial"/>
                <a:ea typeface="Arial"/>
                <a:cs typeface="Arial"/>
                <a:sym typeface="Arial"/>
              </a:rPr>
              <a:t> </a:t>
            </a:r>
            <a:endParaRPr sz="2000" b="0" i="0" u="none" strike="noStrike" cap="none" dirty="0">
              <a:solidFill>
                <a:schemeClr val="dk1"/>
              </a:solidFill>
              <a:latin typeface="Arial"/>
              <a:ea typeface="Arial"/>
              <a:cs typeface="Arial"/>
              <a:sym typeface="Arial"/>
            </a:endParaRPr>
          </a:p>
        </p:txBody>
      </p:sp>
      <p:pic>
        <p:nvPicPr>
          <p:cNvPr id="103" name="Google Shape;103;p1"/>
          <p:cNvPicPr preferRelativeResize="0"/>
          <p:nvPr/>
        </p:nvPicPr>
        <p:blipFill rotWithShape="1">
          <a:blip r:embed="rId3">
            <a:alphaModFix/>
          </a:blip>
          <a:srcRect/>
          <a:stretch/>
        </p:blipFill>
        <p:spPr>
          <a:xfrm>
            <a:off x="5300442" y="2859536"/>
            <a:ext cx="1591116" cy="1138928"/>
          </a:xfrm>
          <a:prstGeom prst="rect">
            <a:avLst/>
          </a:prstGeom>
          <a:solidFill>
            <a:srgbClr val="FFFFFF">
              <a:alpha val="0"/>
            </a:srgbClr>
          </a:solidFill>
          <a:ln>
            <a:noFill/>
          </a:ln>
        </p:spPr>
      </p:pic>
      <p:pic>
        <p:nvPicPr>
          <p:cNvPr id="104" name="Google Shape;104;p1"/>
          <p:cNvPicPr preferRelativeResize="0"/>
          <p:nvPr/>
        </p:nvPicPr>
        <p:blipFill rotWithShape="1">
          <a:blip r:embed="rId4">
            <a:alphaModFix/>
          </a:blip>
          <a:srcRect/>
          <a:stretch/>
        </p:blipFill>
        <p:spPr>
          <a:xfrm>
            <a:off x="5406218" y="4839037"/>
            <a:ext cx="1224136" cy="71438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589935" y="465705"/>
            <a:ext cx="977264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CONCLUSION:</a:t>
            </a:r>
            <a:endParaRPr sz="28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BDD90F38-4CB1-55C6-9E1E-35EAC94B173D}"/>
              </a:ext>
            </a:extLst>
          </p:cNvPr>
          <p:cNvCxnSpPr>
            <a:cxnSpLocks/>
          </p:cNvCxnSpPr>
          <p:nvPr/>
        </p:nvCxnSpPr>
        <p:spPr>
          <a:xfrm>
            <a:off x="589935" y="988885"/>
            <a:ext cx="11012130" cy="0"/>
          </a:xfrm>
          <a:prstGeom prst="line">
            <a:avLst/>
          </a:prstGeom>
        </p:spPr>
        <p:style>
          <a:lnRef idx="1">
            <a:schemeClr val="dk1"/>
          </a:lnRef>
          <a:fillRef idx="0">
            <a:schemeClr val="dk1"/>
          </a:fillRef>
          <a:effectRef idx="0">
            <a:schemeClr val="dk1"/>
          </a:effectRef>
          <a:fontRef idx="minor">
            <a:schemeClr val="tx1"/>
          </a:fontRef>
        </p:style>
      </p:cxnSp>
      <p:sp>
        <p:nvSpPr>
          <p:cNvPr id="3" name="Rectangle 1">
            <a:extLst>
              <a:ext uri="{FF2B5EF4-FFF2-40B4-BE49-F238E27FC236}">
                <a16:creationId xmlns:a16="http://schemas.microsoft.com/office/drawing/2014/main" id="{2DA093D4-302F-9933-59A7-8BDA13AAD8DF}"/>
              </a:ext>
            </a:extLst>
          </p:cNvPr>
          <p:cNvSpPr>
            <a:spLocks noChangeArrowheads="1"/>
          </p:cNvSpPr>
          <p:nvPr/>
        </p:nvSpPr>
        <p:spPr bwMode="auto">
          <a:xfrm>
            <a:off x="589935" y="2191434"/>
            <a:ext cx="110121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8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8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DCD440A6-8D23-0216-05C4-3EC54C314DF6}"/>
              </a:ext>
            </a:extLst>
          </p:cNvPr>
          <p:cNvSpPr>
            <a:spLocks noChangeArrowheads="1"/>
          </p:cNvSpPr>
          <p:nvPr/>
        </p:nvSpPr>
        <p:spPr bwMode="auto">
          <a:xfrm>
            <a:off x="481780" y="2235380"/>
            <a:ext cx="110121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2738ED5-4810-C6ED-4FB8-7CB839B1D8C1}"/>
              </a:ext>
            </a:extLst>
          </p:cNvPr>
          <p:cNvSpPr txBox="1"/>
          <p:nvPr/>
        </p:nvSpPr>
        <p:spPr>
          <a:xfrm>
            <a:off x="535858" y="1216728"/>
            <a:ext cx="11012129" cy="1288751"/>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project will help solve a real-world problem using technology. It will make the CNG registration process simple, digital, and efficient. With proper planning, tools, and support, the project can be successfully completed and will be useful to many people.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38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1"/>
          <p:cNvSpPr/>
          <p:nvPr/>
        </p:nvSpPr>
        <p:spPr>
          <a:xfrm>
            <a:off x="4089072" y="2151747"/>
            <a:ext cx="4013856"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000" b="1" cap="none" dirty="0">
                <a:solidFill>
                  <a:schemeClr val="dk1"/>
                </a:solidFill>
                <a:latin typeface="Times New Roman" panose="02020603050405020304" pitchFamily="18" charset="0"/>
                <a:ea typeface="Calibri"/>
                <a:cs typeface="Times New Roman" panose="02020603050405020304" pitchFamily="18" charset="0"/>
                <a:sym typeface="Calibri"/>
              </a:rPr>
              <a:t>THANK YOU !</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idx="4294967295"/>
          </p:nvPr>
        </p:nvSpPr>
        <p:spPr>
          <a:xfrm>
            <a:off x="806241" y="87287"/>
            <a:ext cx="9906000" cy="803275"/>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3600"/>
              <a:buFont typeface="Arial"/>
              <a:buNone/>
            </a:pPr>
            <a:r>
              <a:rPr lang="en-US" sz="2800" b="1" dirty="0">
                <a:solidFill>
                  <a:schemeClr val="dk1"/>
                </a:solidFill>
                <a:latin typeface="Times New Roman" panose="02020603050405020304" pitchFamily="18" charset="0"/>
                <a:ea typeface="Arial"/>
                <a:cs typeface="Times New Roman" panose="02020603050405020304" pitchFamily="18" charset="0"/>
                <a:sym typeface="Arial"/>
              </a:rPr>
              <a:t>CONTENTS</a:t>
            </a:r>
            <a:r>
              <a:rPr lang="en-US" sz="3600" b="1" dirty="0">
                <a:solidFill>
                  <a:schemeClr val="dk1"/>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10" name="Google Shape;110;p2"/>
          <p:cNvSpPr txBox="1"/>
          <p:nvPr/>
        </p:nvSpPr>
        <p:spPr>
          <a:xfrm>
            <a:off x="806243" y="1084559"/>
            <a:ext cx="9905998" cy="406261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50000"/>
              </a:lnSpc>
              <a:spcBef>
                <a:spcPts val="0"/>
              </a:spcBef>
              <a:spcAft>
                <a:spcPts val="0"/>
              </a:spcAft>
              <a:buClr>
                <a:schemeClr val="dk1"/>
              </a:buClr>
              <a:buSzPts val="2400"/>
              <a:buFont typeface="+mj-lt"/>
              <a:buAutoNum type="arabicParenR"/>
            </a:pPr>
            <a:r>
              <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rPr>
              <a:t>Introduction</a:t>
            </a:r>
            <a:endParaRPr sz="1800" dirty="0">
              <a:latin typeface="Times New Roman" panose="02020603050405020304" pitchFamily="18" charset="0"/>
              <a:cs typeface="Times New Roman" panose="02020603050405020304" pitchFamily="18" charset="0"/>
            </a:endParaRPr>
          </a:p>
          <a:p>
            <a:pPr marL="457200" marR="0" lvl="0" indent="-457200" algn="just" rtl="0">
              <a:lnSpc>
                <a:spcPct val="150000"/>
              </a:lnSpc>
              <a:spcBef>
                <a:spcPts val="0"/>
              </a:spcBef>
              <a:spcAft>
                <a:spcPts val="0"/>
              </a:spcAft>
              <a:buClr>
                <a:schemeClr val="dk1"/>
              </a:buClr>
              <a:buSzPts val="2400"/>
              <a:buFont typeface="+mj-lt"/>
              <a:buAutoNum type="arabicParenR"/>
            </a:pPr>
            <a:r>
              <a:rPr lang="en-IN" sz="1800" dirty="0">
                <a:solidFill>
                  <a:schemeClr val="dk1"/>
                </a:solidFill>
                <a:latin typeface="Times New Roman" panose="02020603050405020304" pitchFamily="18" charset="0"/>
                <a:cs typeface="Times New Roman" panose="02020603050405020304" pitchFamily="18" charset="0"/>
              </a:rPr>
              <a:t>Problem Statement</a:t>
            </a:r>
            <a:endParaRPr sz="1800" dirty="0">
              <a:latin typeface="Times New Roman" panose="02020603050405020304" pitchFamily="18" charset="0"/>
              <a:cs typeface="Times New Roman" panose="02020603050405020304" pitchFamily="18" charset="0"/>
            </a:endParaRPr>
          </a:p>
          <a:p>
            <a:pPr marL="457200" marR="0" lvl="0" indent="-457200" algn="just" rtl="0">
              <a:lnSpc>
                <a:spcPct val="150000"/>
              </a:lnSpc>
              <a:spcBef>
                <a:spcPts val="0"/>
              </a:spcBef>
              <a:spcAft>
                <a:spcPts val="0"/>
              </a:spcAft>
              <a:buClr>
                <a:schemeClr val="dk1"/>
              </a:buClr>
              <a:buSzPts val="2400"/>
              <a:buFont typeface="+mj-lt"/>
              <a:buAutoNum type="arabicParenR"/>
            </a:pPr>
            <a:r>
              <a:rPr lang="en-US" sz="1800" dirty="0">
                <a:solidFill>
                  <a:schemeClr val="dk1"/>
                </a:solidFill>
                <a:latin typeface="Times New Roman" panose="02020603050405020304" pitchFamily="18" charset="0"/>
                <a:cs typeface="Times New Roman" panose="02020603050405020304" pitchFamily="18" charset="0"/>
              </a:rPr>
              <a:t>Project Objective</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457200" algn="just" rtl="0">
              <a:lnSpc>
                <a:spcPct val="150000"/>
              </a:lnSpc>
              <a:spcBef>
                <a:spcPts val="0"/>
              </a:spcBef>
              <a:spcAft>
                <a:spcPts val="0"/>
              </a:spcAft>
              <a:buClr>
                <a:schemeClr val="dk1"/>
              </a:buClr>
              <a:buSzPts val="2400"/>
              <a:buFont typeface="+mj-lt"/>
              <a:buAutoNum type="arabicParenR"/>
            </a:pPr>
            <a:r>
              <a:rPr lang="en-US" sz="1800" dirty="0">
                <a:solidFill>
                  <a:schemeClr val="dk1"/>
                </a:solidFill>
                <a:latin typeface="Times New Roman" panose="02020603050405020304" pitchFamily="18" charset="0"/>
                <a:cs typeface="Times New Roman" panose="02020603050405020304" pitchFamily="18" charset="0"/>
              </a:rPr>
              <a:t>Project Scope</a:t>
            </a:r>
            <a:endParaRPr lang="en-US"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457200" algn="just" rtl="0">
              <a:lnSpc>
                <a:spcPct val="150000"/>
              </a:lnSpc>
              <a:spcBef>
                <a:spcPts val="0"/>
              </a:spcBef>
              <a:spcAft>
                <a:spcPts val="0"/>
              </a:spcAft>
              <a:buClr>
                <a:schemeClr val="dk1"/>
              </a:buClr>
              <a:buSzPts val="2400"/>
              <a:buFont typeface="+mj-lt"/>
              <a:buAutoNum type="arabicParenR"/>
            </a:pPr>
            <a:r>
              <a:rPr lang="en-US" sz="1800" dirty="0">
                <a:solidFill>
                  <a:schemeClr val="dk1"/>
                </a:solidFill>
                <a:latin typeface="Times New Roman" panose="02020603050405020304" pitchFamily="18" charset="0"/>
                <a:cs typeface="Times New Roman" panose="02020603050405020304" pitchFamily="18" charset="0"/>
              </a:rPr>
              <a:t>Methodology</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457200" algn="just" rtl="0">
              <a:lnSpc>
                <a:spcPct val="150000"/>
              </a:lnSpc>
              <a:spcBef>
                <a:spcPts val="0"/>
              </a:spcBef>
              <a:spcAft>
                <a:spcPts val="0"/>
              </a:spcAft>
              <a:buClr>
                <a:schemeClr val="dk1"/>
              </a:buClr>
              <a:buSzPts val="2400"/>
              <a:buFont typeface="+mj-lt"/>
              <a:buAutoNum type="arabicParenR"/>
            </a:pPr>
            <a:r>
              <a:rPr lang="en-US" sz="1800" dirty="0">
                <a:solidFill>
                  <a:schemeClr val="dk1"/>
                </a:solidFill>
                <a:latin typeface="Times New Roman" panose="02020603050405020304" pitchFamily="18" charset="0"/>
                <a:cs typeface="Times New Roman" panose="02020603050405020304" pitchFamily="18" charset="0"/>
              </a:rPr>
              <a:t>Expected Outcomes</a:t>
            </a: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457200" marR="0" lvl="0" indent="-457200" algn="just" rtl="0">
              <a:lnSpc>
                <a:spcPct val="150000"/>
              </a:lnSpc>
              <a:spcBef>
                <a:spcPts val="0"/>
              </a:spcBef>
              <a:spcAft>
                <a:spcPts val="0"/>
              </a:spcAft>
              <a:buClr>
                <a:schemeClr val="dk1"/>
              </a:buClr>
              <a:buSzPts val="2400"/>
              <a:buFont typeface="+mj-lt"/>
              <a:buAutoNum type="arabicParenR"/>
            </a:pPr>
            <a:r>
              <a:rPr lang="en-US" sz="1800" dirty="0">
                <a:solidFill>
                  <a:schemeClr val="dk1"/>
                </a:solidFill>
                <a:latin typeface="Times New Roman" panose="02020603050405020304" pitchFamily="18" charset="0"/>
                <a:cs typeface="Times New Roman" panose="02020603050405020304" pitchFamily="18" charset="0"/>
              </a:rPr>
              <a:t>Justification</a:t>
            </a:r>
            <a:endParaRPr lang="en-US" sz="1800" dirty="0">
              <a:latin typeface="Times New Roman" panose="02020603050405020304" pitchFamily="18" charset="0"/>
              <a:cs typeface="Times New Roman" panose="02020603050405020304" pitchFamily="18" charset="0"/>
            </a:endParaRPr>
          </a:p>
          <a:p>
            <a:pPr marL="457200" marR="0" lvl="0" indent="-457200" algn="just" rtl="0">
              <a:lnSpc>
                <a:spcPct val="150000"/>
              </a:lnSpc>
              <a:spcBef>
                <a:spcPts val="0"/>
              </a:spcBef>
              <a:spcAft>
                <a:spcPts val="0"/>
              </a:spcAft>
              <a:buClr>
                <a:schemeClr val="dk1"/>
              </a:buClr>
              <a:buSzPts val="2400"/>
              <a:buFont typeface="+mj-lt"/>
              <a:buAutoNum type="arabicParenR"/>
            </a:pPr>
            <a:r>
              <a:rPr lang="en-US" sz="1800" dirty="0">
                <a:solidFill>
                  <a:schemeClr val="dk1"/>
                </a:solidFill>
                <a:latin typeface="Times New Roman" panose="02020603050405020304" pitchFamily="18" charset="0"/>
                <a:cs typeface="Times New Roman" panose="02020603050405020304" pitchFamily="18" charset="0"/>
              </a:rPr>
              <a:t>Conclusion</a:t>
            </a:r>
            <a:endParaRPr lang="en-IN" sz="1800" dirty="0">
              <a:latin typeface="Times New Roman" panose="02020603050405020304" pitchFamily="18" charset="0"/>
              <a:cs typeface="Times New Roman" panose="02020603050405020304" pitchFamily="18" charset="0"/>
            </a:endParaRPr>
          </a:p>
          <a:p>
            <a:pPr marR="0" lvl="0" algn="just" rtl="0">
              <a:spcBef>
                <a:spcPts val="0"/>
              </a:spcBef>
              <a:spcAft>
                <a:spcPts val="0"/>
              </a:spcAft>
              <a:buClr>
                <a:schemeClr val="dk1"/>
              </a:buClr>
              <a:buSzPts val="2400"/>
            </a:pPr>
            <a:endParaRPr sz="1800" b="0" i="0" u="none" strike="noStrike" cap="none" dirty="0">
              <a:solidFill>
                <a:schemeClr val="dk1"/>
              </a:solidFill>
              <a:latin typeface="Times New Roman" panose="02020603050405020304" pitchFamily="18" charset="0"/>
              <a:cs typeface="Times New Roman" panose="02020603050405020304" pitchFamily="18" charset="0"/>
              <a:sym typeface="Arial"/>
            </a:endParaRPr>
          </a:p>
          <a:p>
            <a:pPr marL="285750" marR="0" lvl="0" indent="-133350" algn="just" rtl="0">
              <a:spcBef>
                <a:spcPts val="0"/>
              </a:spcBef>
              <a:spcAft>
                <a:spcPts val="0"/>
              </a:spcAft>
              <a:buClr>
                <a:schemeClr val="dk1"/>
              </a:buClr>
              <a:buSzPts val="2400"/>
              <a:buFont typeface="Arial"/>
              <a:buNone/>
            </a:pPr>
            <a:endParaRPr sz="2400" b="0" i="0" u="none" strike="noStrike" cap="none" dirty="0">
              <a:solidFill>
                <a:schemeClr val="dk1"/>
              </a:solidFill>
              <a:latin typeface="Arial"/>
              <a:ea typeface="Arial"/>
              <a:cs typeface="Arial"/>
              <a:sym typeface="Arial"/>
            </a:endParaRPr>
          </a:p>
        </p:txBody>
      </p:sp>
      <p:cxnSp>
        <p:nvCxnSpPr>
          <p:cNvPr id="3" name="Straight Connector 2">
            <a:extLst>
              <a:ext uri="{FF2B5EF4-FFF2-40B4-BE49-F238E27FC236}">
                <a16:creationId xmlns:a16="http://schemas.microsoft.com/office/drawing/2014/main" id="{0854857A-A367-B8AC-32F7-160565FAD33D}"/>
              </a:ext>
            </a:extLst>
          </p:cNvPr>
          <p:cNvCxnSpPr>
            <a:cxnSpLocks/>
          </p:cNvCxnSpPr>
          <p:nvPr/>
        </p:nvCxnSpPr>
        <p:spPr>
          <a:xfrm>
            <a:off x="806245" y="890562"/>
            <a:ext cx="10441858"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589935" y="465705"/>
            <a:ext cx="977264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INTRODUCTION :</a:t>
            </a:r>
            <a:endParaRPr sz="2800" dirty="0">
              <a:latin typeface="Times New Roman" panose="02020603050405020304" pitchFamily="18" charset="0"/>
              <a:cs typeface="Times New Roman" panose="02020603050405020304" pitchFamily="18" charset="0"/>
            </a:endParaRPr>
          </a:p>
        </p:txBody>
      </p:sp>
      <p:sp>
        <p:nvSpPr>
          <p:cNvPr id="116" name="Google Shape;116;p3"/>
          <p:cNvSpPr txBox="1"/>
          <p:nvPr/>
        </p:nvSpPr>
        <p:spPr>
          <a:xfrm>
            <a:off x="589935" y="1151117"/>
            <a:ext cx="11012130" cy="4662775"/>
          </a:xfrm>
          <a:prstGeom prst="rect">
            <a:avLst/>
          </a:prstGeom>
          <a:noFill/>
          <a:ln>
            <a:noFill/>
          </a:ln>
        </p:spPr>
        <p:txBody>
          <a:bodyPr spcFirstLastPara="1" wrap="square" lIns="91425" tIns="45700" rIns="91425" bIns="45700" anchor="t" anchorCtr="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This project is part of the web development area. It focuses on building an online platform where users can easily apply for CNG (Compressed Natural Gas) vehicle registration.</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creating a web application, users can:</a:t>
            </a:r>
          </a:p>
          <a:p>
            <a:pPr marL="342900" indent="-342900" algn="just">
              <a:lnSpc>
                <a:spcPct val="150000"/>
              </a:lnSpc>
              <a:buAutoNum type="arabicParenR"/>
            </a:pPr>
            <a:r>
              <a:rPr lang="en-US" sz="1800" dirty="0">
                <a:latin typeface="Times New Roman" panose="02020603050405020304" pitchFamily="18" charset="0"/>
                <a:cs typeface="Times New Roman" panose="02020603050405020304" pitchFamily="18" charset="0"/>
              </a:rPr>
              <a:t>Register their vehicle for CNG from home</a:t>
            </a:r>
          </a:p>
          <a:p>
            <a:pPr marL="342900" indent="-342900" algn="just">
              <a:lnSpc>
                <a:spcPct val="150000"/>
              </a:lnSpc>
              <a:buAutoNum type="arabicParenR"/>
            </a:pPr>
            <a:r>
              <a:rPr lang="en-IN" sz="1800" dirty="0">
                <a:latin typeface="Times New Roman" panose="02020603050405020304" pitchFamily="18" charset="0"/>
                <a:cs typeface="Times New Roman" panose="02020603050405020304" pitchFamily="18" charset="0"/>
              </a:rPr>
              <a:t>Upload required documents</a:t>
            </a:r>
          </a:p>
          <a:p>
            <a:pPr marL="342900" indent="-342900" algn="just">
              <a:lnSpc>
                <a:spcPct val="150000"/>
              </a:lnSpc>
              <a:buAutoNum type="arabicParenR"/>
            </a:pPr>
            <a:r>
              <a:rPr lang="en-US" sz="1800" dirty="0">
                <a:latin typeface="Times New Roman" panose="02020603050405020304" pitchFamily="18" charset="0"/>
                <a:cs typeface="Times New Roman" panose="02020603050405020304" pitchFamily="18" charset="0"/>
              </a:rPr>
              <a:t>Track the status of their application</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project is important and relevant because:</a:t>
            </a:r>
          </a:p>
          <a:p>
            <a:pPr marL="342900" indent="-342900" algn="just">
              <a:lnSpc>
                <a:spcPct val="150000"/>
              </a:lnSpc>
              <a:buAutoNum type="arabicParenR"/>
            </a:pPr>
            <a:r>
              <a:rPr lang="en-US" sz="1800" dirty="0">
                <a:latin typeface="Times New Roman" panose="02020603050405020304" pitchFamily="18" charset="0"/>
                <a:cs typeface="Times New Roman" panose="02020603050405020304" pitchFamily="18" charset="0"/>
              </a:rPr>
              <a:t>It saves time and effort for vehicle owners</a:t>
            </a:r>
          </a:p>
          <a:p>
            <a:pPr marL="342900" indent="-342900" algn="just">
              <a:lnSpc>
                <a:spcPct val="150000"/>
              </a:lnSpc>
              <a:buAutoNum type="arabicParenR"/>
            </a:pPr>
            <a:r>
              <a:rPr lang="en-US" sz="1800" dirty="0">
                <a:latin typeface="Times New Roman" panose="02020603050405020304" pitchFamily="18" charset="0"/>
                <a:cs typeface="Times New Roman" panose="02020603050405020304" pitchFamily="18" charset="0"/>
              </a:rPr>
              <a:t>It supports eco-friendly transport by promoting CNG usage</a:t>
            </a:r>
            <a:endParaRPr sz="18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BDD90F38-4CB1-55C6-9E1E-35EAC94B173D}"/>
              </a:ext>
            </a:extLst>
          </p:cNvPr>
          <p:cNvCxnSpPr>
            <a:cxnSpLocks/>
          </p:cNvCxnSpPr>
          <p:nvPr/>
        </p:nvCxnSpPr>
        <p:spPr>
          <a:xfrm>
            <a:off x="589935" y="988885"/>
            <a:ext cx="1101213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516783" y="465705"/>
            <a:ext cx="977264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Times New Roman" panose="02020603050405020304" pitchFamily="18" charset="0"/>
                <a:cs typeface="Times New Roman" panose="02020603050405020304" pitchFamily="18" charset="0"/>
              </a:rPr>
              <a:t>PROBLEM STATEMENT</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 :</a:t>
            </a:r>
            <a:endParaRPr sz="2800" dirty="0">
              <a:latin typeface="Times New Roman" panose="02020603050405020304" pitchFamily="18" charset="0"/>
              <a:cs typeface="Times New Roman" panose="02020603050405020304" pitchFamily="18" charset="0"/>
            </a:endParaRPr>
          </a:p>
        </p:txBody>
      </p:sp>
      <p:sp>
        <p:nvSpPr>
          <p:cNvPr id="116" name="Google Shape;116;p3"/>
          <p:cNvSpPr txBox="1"/>
          <p:nvPr/>
        </p:nvSpPr>
        <p:spPr>
          <a:xfrm>
            <a:off x="589935" y="1110192"/>
            <a:ext cx="11012130" cy="4247276"/>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800" dirty="0">
                <a:latin typeface="Times New Roman" panose="02020603050405020304" pitchFamily="18" charset="0"/>
                <a:cs typeface="Times New Roman" panose="02020603050405020304" pitchFamily="18" charset="0"/>
              </a:rPr>
              <a:t>Currently, the process of CNG vehicle registration is mostly offline. People have to visit government offices, fill out physical forms, and submit documents in person.</a:t>
            </a:r>
          </a:p>
          <a:p>
            <a:pPr lvl="0" algn="just">
              <a:lnSpc>
                <a:spcPct val="150000"/>
              </a:lnSpc>
            </a:pPr>
            <a:endParaRPr lang="en-US" sz="1800" dirty="0">
              <a:latin typeface="Times New Roman" panose="02020603050405020304" pitchFamily="18" charset="0"/>
              <a:cs typeface="Times New Roman" panose="02020603050405020304" pitchFamily="18" charset="0"/>
            </a:endParaRPr>
          </a:p>
          <a:p>
            <a:pPr marL="285750" lvl="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current challenges or limitations –</a:t>
            </a:r>
          </a:p>
          <a:p>
            <a:pPr marL="342900" lvl="0" indent="-342900" algn="just">
              <a:lnSpc>
                <a:spcPct val="150000"/>
              </a:lnSpc>
              <a:buAutoNum type="arabicParenR"/>
            </a:pPr>
            <a:r>
              <a:rPr lang="en-US" sz="1800" dirty="0">
                <a:latin typeface="Times New Roman" panose="02020603050405020304" pitchFamily="18" charset="0"/>
                <a:cs typeface="Times New Roman" panose="02020603050405020304" pitchFamily="18" charset="0"/>
              </a:rPr>
              <a:t>Long waiting times and crowded offices.</a:t>
            </a:r>
          </a:p>
          <a:p>
            <a:pPr marL="342900" lvl="0" indent="-342900" algn="just">
              <a:lnSpc>
                <a:spcPct val="150000"/>
              </a:lnSpc>
              <a:buAutoNum type="arabicParenR"/>
            </a:pPr>
            <a:r>
              <a:rPr lang="en-US" sz="1800" dirty="0">
                <a:latin typeface="Times New Roman" panose="02020603050405020304" pitchFamily="18" charset="0"/>
                <a:cs typeface="Times New Roman" panose="02020603050405020304" pitchFamily="18" charset="0"/>
              </a:rPr>
              <a:t>Paperwork delays and chances of form rejection due to mistakes.</a:t>
            </a:r>
          </a:p>
          <a:p>
            <a:pPr lvl="0" algn="just">
              <a:lnSpc>
                <a:spcPct val="150000"/>
              </a:lnSpc>
            </a:pP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These challenges make the CNG registration process slow, confusing, and tiring for vehicle owners. There is a clear need for a digital solution that can make this system faster, easier, and more transparent.</a:t>
            </a:r>
          </a:p>
          <a:p>
            <a:pPr lvl="0" algn="just">
              <a:lnSpc>
                <a:spcPct val="150000"/>
              </a:lnSpc>
            </a:pPr>
            <a:endParaRPr sz="18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BDD90F38-4CB1-55C6-9E1E-35EAC94B173D}"/>
              </a:ext>
            </a:extLst>
          </p:cNvPr>
          <p:cNvCxnSpPr>
            <a:cxnSpLocks/>
          </p:cNvCxnSpPr>
          <p:nvPr/>
        </p:nvCxnSpPr>
        <p:spPr>
          <a:xfrm>
            <a:off x="589935" y="988885"/>
            <a:ext cx="1101213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46448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589935" y="465705"/>
            <a:ext cx="9772649" cy="523180"/>
          </a:xfrm>
          <a:prstGeom prst="rect">
            <a:avLst/>
          </a:prstGeom>
          <a:noFill/>
          <a:ln>
            <a:noFill/>
          </a:ln>
        </p:spPr>
        <p:txBody>
          <a:bodyPr spcFirstLastPara="1" wrap="square" lIns="91425" tIns="45700" rIns="91425" bIns="45700" anchor="t" anchorCtr="0">
            <a:spAutoFit/>
          </a:bodyPr>
          <a:lstStyle/>
          <a:p>
            <a:pPr lvl="0"/>
            <a:r>
              <a:rPr lang="en-IN" sz="2800" b="1" dirty="0">
                <a:solidFill>
                  <a:schemeClr val="dk1"/>
                </a:solidFill>
                <a:latin typeface="Times New Roman" panose="02020603050405020304" pitchFamily="18" charset="0"/>
                <a:cs typeface="Times New Roman" panose="02020603050405020304" pitchFamily="18" charset="0"/>
              </a:rPr>
              <a:t>PROJECT OBJECTIVES </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a:t>
            </a:r>
            <a:endParaRPr sz="2800" dirty="0">
              <a:latin typeface="Times New Roman" panose="02020603050405020304" pitchFamily="18" charset="0"/>
              <a:cs typeface="Times New Roman" panose="02020603050405020304" pitchFamily="18" charset="0"/>
            </a:endParaRPr>
          </a:p>
        </p:txBody>
      </p:sp>
      <p:sp>
        <p:nvSpPr>
          <p:cNvPr id="116" name="Google Shape;116;p3"/>
          <p:cNvSpPr txBox="1"/>
          <p:nvPr/>
        </p:nvSpPr>
        <p:spPr>
          <a:xfrm>
            <a:off x="589935" y="1188850"/>
            <a:ext cx="11012130" cy="3416279"/>
          </a:xfrm>
          <a:prstGeom prst="rect">
            <a:avLst/>
          </a:prstGeom>
          <a:noFill/>
          <a:ln>
            <a:noFill/>
          </a:ln>
        </p:spPr>
        <p:txBody>
          <a:bodyPr spcFirstLastPara="1" wrap="square" lIns="91425" tIns="45700" rIns="91425" bIns="45700" anchor="t" anchorCtr="0">
            <a:spAutoFit/>
          </a:bodyPr>
          <a:lstStyle/>
          <a:p>
            <a:pPr lvl="0" algn="just">
              <a:lnSpc>
                <a:spcPct val="150000"/>
              </a:lnSpc>
            </a:pPr>
            <a:r>
              <a:rPr lang="en-US" sz="1800" dirty="0">
                <a:latin typeface="Times New Roman" panose="02020603050405020304" pitchFamily="18" charset="0"/>
                <a:cs typeface="Times New Roman" panose="02020603050405020304" pitchFamily="18" charset="0"/>
              </a:rPr>
              <a:t>The objectives of this project are designed using the SMART method which means the goals should be Specific, Measurable, Achievable, Relevant, and Time-bound.</a:t>
            </a:r>
          </a:p>
          <a:p>
            <a:pPr lvl="0" algn="just">
              <a:lnSpc>
                <a:spcPct val="150000"/>
              </a:lnSpc>
            </a:pPr>
            <a:endParaRPr lang="en-US" sz="1800" dirty="0">
              <a:latin typeface="Times New Roman" panose="02020603050405020304" pitchFamily="18" charset="0"/>
              <a:cs typeface="Times New Roman" panose="02020603050405020304" pitchFamily="18" charset="0"/>
            </a:endParaRP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Build a working online CNG registration system</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Process at least 100 applications/day with 95% accuracy</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Use affordable and simple web tools</a:t>
            </a: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US" altLang="en-US" sz="1800" dirty="0">
                <a:latin typeface="Times New Roman" panose="02020603050405020304" pitchFamily="18" charset="0"/>
                <a:cs typeface="Times New Roman" panose="02020603050405020304" pitchFamily="18" charset="0"/>
              </a:rPr>
              <a:t>Support eco-friendly and digital government services</a:t>
            </a:r>
          </a:p>
          <a:p>
            <a:pPr lvl="0" algn="just">
              <a:lnSpc>
                <a:spcPct val="150000"/>
              </a:lnSpc>
            </a:pPr>
            <a:endParaRPr sz="18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BDD90F38-4CB1-55C6-9E1E-35EAC94B173D}"/>
              </a:ext>
            </a:extLst>
          </p:cNvPr>
          <p:cNvCxnSpPr>
            <a:cxnSpLocks/>
          </p:cNvCxnSpPr>
          <p:nvPr/>
        </p:nvCxnSpPr>
        <p:spPr>
          <a:xfrm>
            <a:off x="589935" y="988885"/>
            <a:ext cx="11012130" cy="0"/>
          </a:xfrm>
          <a:prstGeom prst="line">
            <a:avLst/>
          </a:prstGeom>
        </p:spPr>
        <p:style>
          <a:lnRef idx="1">
            <a:schemeClr val="dk1"/>
          </a:lnRef>
          <a:fillRef idx="0">
            <a:schemeClr val="dk1"/>
          </a:fillRef>
          <a:effectRef idx="0">
            <a:schemeClr val="dk1"/>
          </a:effectRef>
          <a:fontRef idx="minor">
            <a:schemeClr val="tx1"/>
          </a:fontRef>
        </p:style>
      </p:cxnSp>
      <p:sp>
        <p:nvSpPr>
          <p:cNvPr id="3" name="Rectangle 1">
            <a:extLst>
              <a:ext uri="{FF2B5EF4-FFF2-40B4-BE49-F238E27FC236}">
                <a16:creationId xmlns:a16="http://schemas.microsoft.com/office/drawing/2014/main" id="{940D58DE-F7A9-5857-1FE8-C81966C9D99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195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589935" y="465705"/>
            <a:ext cx="9772649" cy="523180"/>
          </a:xfrm>
          <a:prstGeom prst="rect">
            <a:avLst/>
          </a:prstGeom>
          <a:noFill/>
          <a:ln>
            <a:noFill/>
          </a:ln>
        </p:spPr>
        <p:txBody>
          <a:bodyPr spcFirstLastPara="1" wrap="square" lIns="91425" tIns="45700" rIns="91425" bIns="45700" anchor="t" anchorCtr="0">
            <a:spAutoFit/>
          </a:bodyPr>
          <a:lstStyle/>
          <a:p>
            <a:pPr lvl="0"/>
            <a:r>
              <a:rPr lang="en-IN" sz="2800" b="1" dirty="0">
                <a:solidFill>
                  <a:schemeClr val="dk1"/>
                </a:solidFill>
                <a:latin typeface="Times New Roman" panose="02020603050405020304" pitchFamily="18" charset="0"/>
                <a:cs typeface="Times New Roman" panose="02020603050405020304" pitchFamily="18" charset="0"/>
              </a:rPr>
              <a:t>PROJECT SCOPE</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a:t>
            </a:r>
            <a:endParaRPr sz="2800" dirty="0">
              <a:latin typeface="Times New Roman" panose="02020603050405020304" pitchFamily="18" charset="0"/>
              <a:cs typeface="Times New Roman" panose="02020603050405020304" pitchFamily="18" charset="0"/>
            </a:endParaRPr>
          </a:p>
        </p:txBody>
      </p:sp>
      <p:sp>
        <p:nvSpPr>
          <p:cNvPr id="116" name="Google Shape;116;p3"/>
          <p:cNvSpPr txBox="1"/>
          <p:nvPr/>
        </p:nvSpPr>
        <p:spPr>
          <a:xfrm>
            <a:off x="589935" y="1188850"/>
            <a:ext cx="11012130" cy="3000781"/>
          </a:xfrm>
          <a:prstGeom prst="rect">
            <a:avLst/>
          </a:prstGeom>
          <a:noFill/>
          <a:ln>
            <a:noFill/>
          </a:ln>
        </p:spPr>
        <p:txBody>
          <a:bodyPr spcFirstLastPara="1" wrap="square" lIns="91425" tIns="45700" rIns="91425" bIns="45700" anchor="t" anchorCtr="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scope of a project means what is included in the project and what is not included. It helps to clearly understand the boundaries of the work we are going to do.</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User Registration/Login System </a:t>
            </a: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Online CNG Application Form</a:t>
            </a:r>
          </a:p>
          <a:p>
            <a:pPr marL="285750" indent="-285750" algn="just">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Document Upload Feature</a:t>
            </a:r>
            <a:endParaRPr lang="en-US" sz="1800" dirty="0">
              <a:latin typeface="Times New Roman" panose="02020603050405020304" pitchFamily="18" charset="0"/>
              <a:cs typeface="Times New Roman" panose="02020603050405020304" pitchFamily="18" charset="0"/>
            </a:endParaRPr>
          </a:p>
          <a:p>
            <a:pPr lvl="0" algn="just">
              <a:lnSpc>
                <a:spcPct val="150000"/>
              </a:lnSpc>
            </a:pPr>
            <a:endParaRPr sz="18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BDD90F38-4CB1-55C6-9E1E-35EAC94B173D}"/>
              </a:ext>
            </a:extLst>
          </p:cNvPr>
          <p:cNvCxnSpPr>
            <a:cxnSpLocks/>
          </p:cNvCxnSpPr>
          <p:nvPr/>
        </p:nvCxnSpPr>
        <p:spPr>
          <a:xfrm>
            <a:off x="589935" y="988885"/>
            <a:ext cx="11012130" cy="0"/>
          </a:xfrm>
          <a:prstGeom prst="line">
            <a:avLst/>
          </a:prstGeom>
        </p:spPr>
        <p:style>
          <a:lnRef idx="1">
            <a:schemeClr val="dk1"/>
          </a:lnRef>
          <a:fillRef idx="0">
            <a:schemeClr val="dk1"/>
          </a:fillRef>
          <a:effectRef idx="0">
            <a:schemeClr val="dk1"/>
          </a:effectRef>
          <a:fontRef idx="minor">
            <a:schemeClr val="tx1"/>
          </a:fontRef>
        </p:style>
      </p:cxnSp>
      <p:sp>
        <p:nvSpPr>
          <p:cNvPr id="6" name="Rectangle 4">
            <a:extLst>
              <a:ext uri="{FF2B5EF4-FFF2-40B4-BE49-F238E27FC236}">
                <a16:creationId xmlns:a16="http://schemas.microsoft.com/office/drawing/2014/main" id="{D8631DF5-536B-CB0A-03D6-6F4A5B830E57}"/>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BE432728-B75E-EB57-E8A4-3465BA1CDBD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530530C1-B8E7-9877-7DFC-80E186354EC8}"/>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7433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589935" y="465705"/>
            <a:ext cx="9772649" cy="523180"/>
          </a:xfrm>
          <a:prstGeom prst="rect">
            <a:avLst/>
          </a:prstGeom>
          <a:noFill/>
          <a:ln>
            <a:noFill/>
          </a:ln>
        </p:spPr>
        <p:txBody>
          <a:bodyPr spcFirstLastPara="1" wrap="square" lIns="91425" tIns="45700" rIns="91425" bIns="45700" anchor="t" anchorCtr="0">
            <a:spAutoFit/>
          </a:bodyPr>
          <a:lstStyle/>
          <a:p>
            <a:pPr lvl="0"/>
            <a:r>
              <a:rPr lang="en-IN" sz="2800" b="1" dirty="0">
                <a:solidFill>
                  <a:schemeClr val="dk1"/>
                </a:solidFill>
                <a:latin typeface="Times New Roman" panose="02020603050405020304" pitchFamily="18" charset="0"/>
                <a:cs typeface="Times New Roman" panose="02020603050405020304" pitchFamily="18" charset="0"/>
              </a:rPr>
              <a:t>METHODOLOGY:</a:t>
            </a:r>
          </a:p>
        </p:txBody>
      </p:sp>
      <p:cxnSp>
        <p:nvCxnSpPr>
          <p:cNvPr id="2" name="Straight Connector 1">
            <a:extLst>
              <a:ext uri="{FF2B5EF4-FFF2-40B4-BE49-F238E27FC236}">
                <a16:creationId xmlns:a16="http://schemas.microsoft.com/office/drawing/2014/main" id="{BDD90F38-4CB1-55C6-9E1E-35EAC94B173D}"/>
              </a:ext>
            </a:extLst>
          </p:cNvPr>
          <p:cNvCxnSpPr>
            <a:cxnSpLocks/>
          </p:cNvCxnSpPr>
          <p:nvPr/>
        </p:nvCxnSpPr>
        <p:spPr>
          <a:xfrm>
            <a:off x="589935" y="988885"/>
            <a:ext cx="11012130"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B0D9ADBC-74A5-9851-B353-9EAD8A75CF73}"/>
              </a:ext>
            </a:extLst>
          </p:cNvPr>
          <p:cNvSpPr txBox="1"/>
          <p:nvPr/>
        </p:nvSpPr>
        <p:spPr>
          <a:xfrm>
            <a:off x="589935" y="1188850"/>
            <a:ext cx="11012130" cy="2951064"/>
          </a:xfrm>
          <a:prstGeom prst="rect">
            <a:avLst/>
          </a:prstGeom>
          <a:noFill/>
        </p:spPr>
        <p:txBody>
          <a:bodyPr wrap="square">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Methodology means the step-by-step plan we will follow to complete the project. It also includes the tools, technologies, and techniques we will use to build the system.</a:t>
            </a:r>
          </a:p>
          <a:p>
            <a:pPr algn="just">
              <a:lnSpc>
                <a:spcPct val="150000"/>
              </a:lnSpc>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Frontend (User Interface) - HTML, CSS, JavaScript</a:t>
            </a:r>
            <a:endParaRPr lang="en-US" alt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Backend (Server Logic) - Java Programming Language</a:t>
            </a: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Database (Store data) - Firebase or </a:t>
            </a:r>
            <a:r>
              <a:rPr lang="en-IN" sz="1800" dirty="0" err="1">
                <a:latin typeface="Times New Roman" panose="02020603050405020304" pitchFamily="18" charset="0"/>
                <a:cs typeface="Times New Roman" panose="02020603050405020304" pitchFamily="18" charset="0"/>
              </a:rPr>
              <a:t>MySql</a:t>
            </a:r>
            <a:endParaRPr lang="en-IN"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1800">
                <a:latin typeface="Times New Roman" panose="02020603050405020304" pitchFamily="18" charset="0"/>
                <a:cs typeface="Times New Roman" panose="02020603050405020304" pitchFamily="18" charset="0"/>
              </a:rPr>
              <a:t>Additional Tools -c </a:t>
            </a:r>
            <a:r>
              <a:rPr lang="en-IN" sz="1800" dirty="0">
                <a:latin typeface="Times New Roman" panose="02020603050405020304" pitchFamily="18" charset="0"/>
                <a:cs typeface="Times New Roman" panose="02020603050405020304" pitchFamily="18" charset="0"/>
              </a:rPr>
              <a:t>VS Code, XAMPP, Git</a:t>
            </a:r>
          </a:p>
        </p:txBody>
      </p:sp>
    </p:spTree>
    <p:extLst>
      <p:ext uri="{BB962C8B-B14F-4D97-AF65-F5344CB8AC3E}">
        <p14:creationId xmlns:p14="http://schemas.microsoft.com/office/powerpoint/2010/main" val="392882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589935" y="465705"/>
            <a:ext cx="9713655" cy="523180"/>
          </a:xfrm>
          <a:prstGeom prst="rect">
            <a:avLst/>
          </a:prstGeom>
          <a:noFill/>
          <a:ln>
            <a:noFill/>
          </a:ln>
        </p:spPr>
        <p:txBody>
          <a:bodyPr spcFirstLastPara="1" wrap="square" lIns="91425" tIns="45700" rIns="91425" bIns="45700" anchor="t" anchorCtr="0">
            <a:spAutoFit/>
          </a:bodyPr>
          <a:lstStyle/>
          <a:p>
            <a:pPr lvl="0"/>
            <a:r>
              <a:rPr lang="en-IN" sz="2800" b="1" dirty="0">
                <a:solidFill>
                  <a:schemeClr val="dk1"/>
                </a:solidFill>
                <a:latin typeface="Times New Roman" panose="02020603050405020304" pitchFamily="18" charset="0"/>
                <a:cs typeface="Times New Roman" panose="02020603050405020304" pitchFamily="18" charset="0"/>
              </a:rPr>
              <a:t>EXPECTED OUTCOMES</a:t>
            </a:r>
            <a:r>
              <a:rPr lang="en-US" sz="2800" b="1" i="0" u="none" strike="noStrike" cap="none" dirty="0">
                <a:solidFill>
                  <a:schemeClr val="dk1"/>
                </a:solidFill>
                <a:latin typeface="Times New Roman" panose="02020603050405020304" pitchFamily="18" charset="0"/>
                <a:cs typeface="Times New Roman" panose="02020603050405020304" pitchFamily="18" charset="0"/>
                <a:sym typeface="Arial"/>
              </a:rPr>
              <a:t>:</a:t>
            </a:r>
            <a:endParaRPr sz="2800" dirty="0">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BDD90F38-4CB1-55C6-9E1E-35EAC94B173D}"/>
              </a:ext>
            </a:extLst>
          </p:cNvPr>
          <p:cNvCxnSpPr>
            <a:cxnSpLocks/>
          </p:cNvCxnSpPr>
          <p:nvPr/>
        </p:nvCxnSpPr>
        <p:spPr>
          <a:xfrm>
            <a:off x="589935" y="988885"/>
            <a:ext cx="11012130"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A2E329BD-3EA3-2E19-4BF6-322CFA9A3A2F}"/>
              </a:ext>
            </a:extLst>
          </p:cNvPr>
          <p:cNvSpPr txBox="1"/>
          <p:nvPr/>
        </p:nvSpPr>
        <p:spPr>
          <a:xfrm>
            <a:off x="866381" y="4196002"/>
            <a:ext cx="11012130" cy="584775"/>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endParaRPr lang="en-IN" dirty="0"/>
          </a:p>
        </p:txBody>
      </p:sp>
      <p:sp>
        <p:nvSpPr>
          <p:cNvPr id="4" name="Rectangle 1">
            <a:extLst>
              <a:ext uri="{FF2B5EF4-FFF2-40B4-BE49-F238E27FC236}">
                <a16:creationId xmlns:a16="http://schemas.microsoft.com/office/drawing/2014/main" id="{552AB9A3-50C7-E220-ACA5-17552C0A8555}"/>
              </a:ext>
            </a:extLst>
          </p:cNvPr>
          <p:cNvSpPr>
            <a:spLocks noChangeArrowheads="1"/>
          </p:cNvSpPr>
          <p:nvPr/>
        </p:nvSpPr>
        <p:spPr bwMode="auto">
          <a:xfrm>
            <a:off x="589935" y="981101"/>
            <a:ext cx="1101213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lgn="just" eaLnBrk="0" fontAlgn="base" hangingPunct="0">
              <a:lnSpc>
                <a:spcPct val="150000"/>
              </a:lnSpc>
              <a:spcBef>
                <a:spcPct val="0"/>
              </a:spcBef>
              <a:spcAft>
                <a:spcPct val="0"/>
              </a:spcAft>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Anticipated Results –</a:t>
            </a:r>
          </a:p>
          <a:p>
            <a:pPr marL="342900" lvl="0" indent="-342900" eaLnBrk="0" fontAlgn="base" hangingPunct="0">
              <a:lnSpc>
                <a:spcPct val="150000"/>
              </a:lnSpc>
              <a:spcBef>
                <a:spcPct val="0"/>
              </a:spcBef>
              <a:spcAft>
                <a:spcPct val="0"/>
              </a:spcAft>
              <a:buClrTx/>
              <a:buFont typeface="+mj-lt"/>
              <a:buAutoNum type="arabicParenR"/>
            </a:pPr>
            <a:r>
              <a:rPr lang="en-US" altLang="en-US" sz="1800" dirty="0">
                <a:latin typeface="Times New Roman" panose="02020603050405020304" pitchFamily="18" charset="0"/>
                <a:cs typeface="Times New Roman" panose="02020603050405020304" pitchFamily="18" charset="0"/>
              </a:rPr>
              <a:t>User-friendly</a:t>
            </a:r>
          </a:p>
          <a:p>
            <a:pPr marL="342900" lvl="0" indent="-342900" eaLnBrk="0" fontAlgn="base" hangingPunct="0">
              <a:lnSpc>
                <a:spcPct val="150000"/>
              </a:lnSpc>
              <a:spcBef>
                <a:spcPct val="0"/>
              </a:spcBef>
              <a:spcAft>
                <a:spcPct val="0"/>
              </a:spcAft>
              <a:buClrTx/>
              <a:buFont typeface="+mj-lt"/>
              <a:buAutoNum type="arabicParenR"/>
            </a:pPr>
            <a:r>
              <a:rPr lang="en-US" altLang="en-US" sz="1800" dirty="0">
                <a:latin typeface="Times New Roman" panose="02020603050405020304" pitchFamily="18" charset="0"/>
                <a:cs typeface="Times New Roman" panose="02020603050405020304" pitchFamily="18" charset="0"/>
              </a:rPr>
              <a:t>Fast and paperless</a:t>
            </a:r>
          </a:p>
          <a:p>
            <a:pPr marL="342900" lvl="0" indent="-342900" eaLnBrk="0" fontAlgn="base" hangingPunct="0">
              <a:lnSpc>
                <a:spcPct val="150000"/>
              </a:lnSpc>
              <a:spcBef>
                <a:spcPct val="0"/>
              </a:spcBef>
              <a:spcAft>
                <a:spcPct val="0"/>
              </a:spcAft>
              <a:buClrTx/>
              <a:buFont typeface="+mj-lt"/>
              <a:buAutoNum type="arabicParenR"/>
            </a:pPr>
            <a:r>
              <a:rPr lang="en-US" altLang="en-US" sz="1800" dirty="0">
                <a:latin typeface="Times New Roman" panose="02020603050405020304" pitchFamily="18" charset="0"/>
                <a:cs typeface="Times New Roman" panose="02020603050405020304" pitchFamily="18" charset="0"/>
              </a:rPr>
              <a:t>Available online anytime</a:t>
            </a:r>
          </a:p>
          <a:p>
            <a:pPr lvl="0" eaLnBrk="0" fontAlgn="base" hangingPunct="0">
              <a:lnSpc>
                <a:spcPct val="150000"/>
              </a:lnSpc>
              <a:spcBef>
                <a:spcPct val="0"/>
              </a:spcBef>
              <a:spcAft>
                <a:spcPct val="0"/>
              </a:spcAft>
              <a:buClrTx/>
            </a:pPr>
            <a:endParaRPr lang="en-US" altLang="en-US" sz="1800" dirty="0">
              <a:latin typeface="Times New Roman" panose="02020603050405020304" pitchFamily="18" charset="0"/>
              <a:cs typeface="Times New Roman" panose="02020603050405020304" pitchFamily="18" charset="0"/>
            </a:endParaRPr>
          </a:p>
          <a:p>
            <a:pPr marL="285750" indent="-285750" eaLnBrk="0" fontAlgn="base" hangingPunct="0">
              <a:lnSpc>
                <a:spcPct val="150000"/>
              </a:lnSpc>
              <a:spcBef>
                <a:spcPct val="0"/>
              </a:spcBef>
              <a:spcAft>
                <a:spcPct val="0"/>
              </a:spcAft>
              <a:buClrTx/>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Tangible Outputs (What we will actually build) –</a:t>
            </a:r>
          </a:p>
          <a:p>
            <a:pPr marL="342900" indent="-342900" eaLnBrk="0" fontAlgn="base" hangingPunct="0">
              <a:lnSpc>
                <a:spcPct val="150000"/>
              </a:lnSpc>
              <a:spcBef>
                <a:spcPct val="0"/>
              </a:spcBef>
              <a:spcAft>
                <a:spcPct val="0"/>
              </a:spcAft>
              <a:buClrTx/>
              <a:buFont typeface="+mj-lt"/>
              <a:buAutoNum type="arabicParenR"/>
            </a:pPr>
            <a:r>
              <a:rPr lang="en-US" altLang="en-US" sz="1800" dirty="0">
                <a:latin typeface="Times New Roman" panose="02020603050405020304" pitchFamily="18" charset="0"/>
                <a:cs typeface="Times New Roman" panose="02020603050405020304" pitchFamily="18" charset="0"/>
              </a:rPr>
              <a:t>A web application for users to apply for CNG registration</a:t>
            </a:r>
          </a:p>
          <a:p>
            <a:pPr marL="342900" indent="-342900" eaLnBrk="0" fontAlgn="base" hangingPunct="0">
              <a:lnSpc>
                <a:spcPct val="150000"/>
              </a:lnSpc>
              <a:spcBef>
                <a:spcPct val="0"/>
              </a:spcBef>
              <a:spcAft>
                <a:spcPct val="0"/>
              </a:spcAft>
              <a:buClrTx/>
              <a:buFont typeface="+mj-lt"/>
              <a:buAutoNum type="arabicParenR"/>
            </a:pPr>
            <a:r>
              <a:rPr lang="en-US" altLang="en-US" sz="1800" dirty="0">
                <a:latin typeface="Times New Roman" panose="02020603050405020304" pitchFamily="18" charset="0"/>
                <a:cs typeface="Times New Roman" panose="02020603050405020304" pitchFamily="18" charset="0"/>
              </a:rPr>
              <a:t>A login and registration system for users</a:t>
            </a:r>
          </a:p>
          <a:p>
            <a:pPr marL="342900" indent="-342900" eaLnBrk="0" fontAlgn="base" hangingPunct="0">
              <a:lnSpc>
                <a:spcPct val="150000"/>
              </a:lnSpc>
              <a:spcBef>
                <a:spcPct val="0"/>
              </a:spcBef>
              <a:spcAft>
                <a:spcPct val="0"/>
              </a:spcAft>
              <a:buClrTx/>
              <a:buFont typeface="+mj-lt"/>
              <a:buAutoNum type="arabicParenR"/>
            </a:pPr>
            <a:r>
              <a:rPr lang="en-US" altLang="en-US" sz="1800" dirty="0">
                <a:latin typeface="Times New Roman" panose="02020603050405020304" pitchFamily="18" charset="0"/>
                <a:cs typeface="Times New Roman" panose="02020603050405020304" pitchFamily="18" charset="0"/>
              </a:rPr>
              <a:t>A form submission system with document upload</a:t>
            </a:r>
          </a:p>
          <a:p>
            <a:pPr lvl="0" algn="just" eaLnBrk="0" fontAlgn="base" hangingPunct="0">
              <a:lnSpc>
                <a:spcPct val="150000"/>
              </a:lnSpc>
              <a:spcBef>
                <a:spcPct val="0"/>
              </a:spcBef>
              <a:spcAft>
                <a:spcPct val="0"/>
              </a:spcAft>
              <a:buClrTx/>
            </a:pPr>
            <a:endParaRPr lang="en-US" altLang="en-US" sz="18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696B7A82-4FC0-C939-43E2-B999ECDE388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593BD90-22F4-3EEF-1319-00445D915786}"/>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1239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p:nvPr/>
        </p:nvSpPr>
        <p:spPr>
          <a:xfrm>
            <a:off x="589935" y="465705"/>
            <a:ext cx="9772649" cy="523180"/>
          </a:xfrm>
          <a:prstGeom prst="rect">
            <a:avLst/>
          </a:prstGeom>
          <a:noFill/>
          <a:ln>
            <a:noFill/>
          </a:ln>
        </p:spPr>
        <p:txBody>
          <a:bodyPr spcFirstLastPara="1" wrap="square" lIns="91425" tIns="45700" rIns="91425" bIns="45700" anchor="t" anchorCtr="0">
            <a:spAutoFit/>
          </a:bodyPr>
          <a:lstStyle/>
          <a:p>
            <a:pPr lvl="0"/>
            <a:r>
              <a:rPr lang="en-IN" sz="2800" b="1" dirty="0">
                <a:solidFill>
                  <a:schemeClr val="dk1"/>
                </a:solidFill>
                <a:latin typeface="Times New Roman" panose="02020603050405020304" pitchFamily="18" charset="0"/>
                <a:cs typeface="Times New Roman" panose="02020603050405020304" pitchFamily="18" charset="0"/>
              </a:rPr>
              <a:t>JUSTIFICATION :</a:t>
            </a:r>
          </a:p>
        </p:txBody>
      </p:sp>
      <p:cxnSp>
        <p:nvCxnSpPr>
          <p:cNvPr id="2" name="Straight Connector 1">
            <a:extLst>
              <a:ext uri="{FF2B5EF4-FFF2-40B4-BE49-F238E27FC236}">
                <a16:creationId xmlns:a16="http://schemas.microsoft.com/office/drawing/2014/main" id="{BDD90F38-4CB1-55C6-9E1E-35EAC94B173D}"/>
              </a:ext>
            </a:extLst>
          </p:cNvPr>
          <p:cNvCxnSpPr>
            <a:cxnSpLocks/>
          </p:cNvCxnSpPr>
          <p:nvPr/>
        </p:nvCxnSpPr>
        <p:spPr>
          <a:xfrm>
            <a:off x="589935" y="988885"/>
            <a:ext cx="11012130" cy="0"/>
          </a:xfrm>
          <a:prstGeom prst="line">
            <a:avLst/>
          </a:prstGeom>
        </p:spPr>
        <p:style>
          <a:lnRef idx="1">
            <a:schemeClr val="dk1"/>
          </a:lnRef>
          <a:fillRef idx="0">
            <a:schemeClr val="dk1"/>
          </a:fillRef>
          <a:effectRef idx="0">
            <a:schemeClr val="dk1"/>
          </a:effectRef>
          <a:fontRef idx="minor">
            <a:schemeClr val="tx1"/>
          </a:fontRef>
        </p:style>
      </p:cxnSp>
      <p:sp>
        <p:nvSpPr>
          <p:cNvPr id="3" name="Rectangle 1">
            <a:extLst>
              <a:ext uri="{FF2B5EF4-FFF2-40B4-BE49-F238E27FC236}">
                <a16:creationId xmlns:a16="http://schemas.microsoft.com/office/drawing/2014/main" id="{2DA093D4-302F-9933-59A7-8BDA13AAD8DF}"/>
              </a:ext>
            </a:extLst>
          </p:cNvPr>
          <p:cNvSpPr>
            <a:spLocks noChangeArrowheads="1"/>
          </p:cNvSpPr>
          <p:nvPr/>
        </p:nvSpPr>
        <p:spPr bwMode="auto">
          <a:xfrm>
            <a:off x="589935" y="966738"/>
            <a:ext cx="1101213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eaLnBrk="0" fontAlgn="base" hangingPunct="0">
              <a:lnSpc>
                <a:spcPct val="150000"/>
              </a:lnSpc>
              <a:spcBef>
                <a:spcPct val="0"/>
              </a:spcBef>
              <a:spcAft>
                <a:spcPct val="0"/>
              </a:spcAft>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Feasibility of the project - </a:t>
            </a:r>
            <a:r>
              <a:rPr lang="en-US" sz="1800" dirty="0">
                <a:latin typeface="Times New Roman" panose="02020603050405020304" pitchFamily="18" charset="0"/>
                <a:cs typeface="Times New Roman" panose="02020603050405020304" pitchFamily="18" charset="0"/>
              </a:rPr>
              <a:t>Yes, this project is feasible because:</a:t>
            </a:r>
          </a:p>
          <a:p>
            <a:pPr marL="342900" lvl="0" indent="-342900" eaLnBrk="0" fontAlgn="base" hangingPunct="0">
              <a:lnSpc>
                <a:spcPct val="150000"/>
              </a:lnSpc>
              <a:spcBef>
                <a:spcPct val="0"/>
              </a:spcBef>
              <a:spcAft>
                <a:spcPct val="0"/>
              </a:spcAft>
              <a:buClrTx/>
              <a:buFont typeface="+mj-lt"/>
              <a:buAutoNum type="arabicParenR"/>
            </a:pPr>
            <a:r>
              <a:rPr lang="en-US" altLang="en-US" sz="1800" dirty="0">
                <a:latin typeface="Times New Roman" panose="02020603050405020304" pitchFamily="18" charset="0"/>
                <a:cs typeface="Times New Roman" panose="02020603050405020304" pitchFamily="18" charset="0"/>
              </a:rPr>
              <a:t>It can be built using basic web development tools.</a:t>
            </a:r>
          </a:p>
          <a:p>
            <a:pPr marL="342900" lvl="0" indent="-342900" eaLnBrk="0" fontAlgn="base" hangingPunct="0">
              <a:lnSpc>
                <a:spcPct val="150000"/>
              </a:lnSpc>
              <a:spcBef>
                <a:spcPct val="0"/>
              </a:spcBef>
              <a:spcAft>
                <a:spcPct val="0"/>
              </a:spcAft>
              <a:buClrTx/>
              <a:buFont typeface="+mj-lt"/>
              <a:buAutoNum type="arabicParenR"/>
            </a:pPr>
            <a:r>
              <a:rPr lang="en-US" altLang="en-US" sz="1800" dirty="0">
                <a:latin typeface="Times New Roman" panose="02020603050405020304" pitchFamily="18" charset="0"/>
                <a:cs typeface="Times New Roman" panose="02020603050405020304" pitchFamily="18" charset="0"/>
              </a:rPr>
              <a:t>It doesn’t require any complex or expensive technologies.</a:t>
            </a:r>
          </a:p>
          <a:p>
            <a:pPr lvl="0" eaLnBrk="0" fontAlgn="base" hangingPunct="0">
              <a:lnSpc>
                <a:spcPct val="150000"/>
              </a:lnSpc>
              <a:spcBef>
                <a:spcPct val="0"/>
              </a:spcBef>
              <a:spcAft>
                <a:spcPct val="0"/>
              </a:spcAft>
              <a:buClrTx/>
            </a:pPr>
            <a:endParaRPr lang="en-US" altLang="en-US" sz="1800" dirty="0">
              <a:latin typeface="Times New Roman" panose="02020603050405020304" pitchFamily="18" charset="0"/>
              <a:cs typeface="Times New Roman" panose="02020603050405020304" pitchFamily="18" charset="0"/>
            </a:endParaRPr>
          </a:p>
          <a:p>
            <a:pPr marL="285750" lvl="0" indent="-285750" eaLnBrk="0" fontAlgn="base" hangingPunct="0">
              <a:lnSpc>
                <a:spcPct val="150000"/>
              </a:lnSpc>
              <a:spcBef>
                <a:spcPct val="0"/>
              </a:spcBef>
              <a:spcAft>
                <a:spcPct val="0"/>
              </a:spcAft>
              <a:buClrTx/>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Guidance and Support</a:t>
            </a:r>
            <a:endParaRPr lang="en-US" altLang="en-US"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arenR"/>
            </a:pPr>
            <a:r>
              <a:rPr lang="en-US" sz="1800" dirty="0">
                <a:latin typeface="Times New Roman" panose="02020603050405020304" pitchFamily="18" charset="0"/>
                <a:cs typeface="Times New Roman" panose="02020603050405020304" pitchFamily="18" charset="0"/>
              </a:rPr>
              <a:t>Help from project guides or teachers</a:t>
            </a:r>
          </a:p>
          <a:p>
            <a:pPr marL="342900" indent="-342900">
              <a:lnSpc>
                <a:spcPct val="150000"/>
              </a:lnSpc>
              <a:buFont typeface="+mj-lt"/>
              <a:buAutoNum type="arabicParenR"/>
            </a:pPr>
            <a:r>
              <a:rPr lang="en-US" sz="1800" dirty="0">
                <a:latin typeface="Times New Roman" panose="02020603050405020304" pitchFamily="18" charset="0"/>
                <a:cs typeface="Times New Roman" panose="02020603050405020304" pitchFamily="18" charset="0"/>
              </a:rPr>
              <a:t>Support from online tutorials, YouTube, and developer communities</a:t>
            </a:r>
          </a:p>
          <a:p>
            <a:pPr marL="342900" indent="-342900">
              <a:lnSpc>
                <a:spcPct val="150000"/>
              </a:lnSpc>
              <a:buFont typeface="+mj-lt"/>
              <a:buAutoNum type="arabicParenR"/>
            </a:pPr>
            <a:r>
              <a:rPr lang="en-US" sz="1800" dirty="0">
                <a:latin typeface="Times New Roman" panose="02020603050405020304" pitchFamily="18" charset="0"/>
                <a:cs typeface="Times New Roman" panose="02020603050405020304" pitchFamily="18" charset="0"/>
              </a:rPr>
              <a:t>Feedback from friends or users for testing and suggestions</a:t>
            </a:r>
          </a:p>
          <a:p>
            <a:pPr marL="342900" lvl="0" indent="-342900" eaLnBrk="0" fontAlgn="base" hangingPunct="0">
              <a:lnSpc>
                <a:spcPct val="150000"/>
              </a:lnSpc>
              <a:spcBef>
                <a:spcPct val="0"/>
              </a:spcBef>
              <a:spcAft>
                <a:spcPct val="0"/>
              </a:spcAft>
              <a:buClrTx/>
              <a:buFont typeface="+mj-lt"/>
              <a:buAutoNum type="arabicParenR"/>
            </a:pPr>
            <a:endParaRPr lang="en-US" altLang="en-US" sz="1800"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ClrTx/>
            </a:pPr>
            <a:endParaRPr lang="en-US" altLang="en-US" sz="18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8480412-8CF2-B51D-1E80-BDDE81F78507}"/>
              </a:ext>
            </a:extLst>
          </p:cNvPr>
          <p:cNvSpPr>
            <a:spLocks noChangeArrowheads="1"/>
          </p:cNvSpPr>
          <p:nvPr/>
        </p:nvSpPr>
        <p:spPr bwMode="auto">
          <a:xfrm>
            <a:off x="3982064" y="2214404"/>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CFD5E5DE-298D-817B-FE29-4102194FFDFD}"/>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4598750"/>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TotalTime>
  <Words>590</Words>
  <Application>Microsoft Office PowerPoint</Application>
  <PresentationFormat>Widescreen</PresentationFormat>
  <Paragraphs>94</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Retrospect</vt:lpstr>
      <vt:lpstr>PowerPoint Presentation</vt:lpstr>
      <vt:lpstr>CONTENTS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Prafull Nalawade</dc:creator>
  <cp:lastModifiedBy>Avishkar Thorve</cp:lastModifiedBy>
  <cp:revision>31</cp:revision>
  <dcterms:created xsi:type="dcterms:W3CDTF">2023-09-18T07:56:32Z</dcterms:created>
  <dcterms:modified xsi:type="dcterms:W3CDTF">2025-07-26T03:51:41Z</dcterms:modified>
</cp:coreProperties>
</file>