
<file path=[Content_Types].xml><?xml version="1.0" encoding="utf-8"?>
<Types xmlns="http://schemas.openxmlformats.org/package/2006/content-types">
  <Default ContentType="image/jpeg" Extension="jpg"/>
  <Default ContentType="application/xml" Extension="xml"/>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11.xml"/><Relationship Id="rId10" Type="http://schemas.openxmlformats.org/officeDocument/2006/relationships/slide" Target="slides/slide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 name="Google Shape;17;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 name="Shape 18"/>
        <p:cNvGrpSpPr/>
        <p:nvPr/>
      </p:nvGrpSpPr>
      <p:grpSpPr>
        <a:xfrm>
          <a:off x="0" y="0"/>
          <a:ext cx="0" cy="0"/>
          <a:chOff x="0" y="0"/>
          <a:chExt cx="0" cy="0"/>
        </a:xfrm>
      </p:grpSpPr>
      <p:sp>
        <p:nvSpPr>
          <p:cNvPr id="19" name="Google Shape;19;g51fb1f6f5373bcb9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 name="Google Shape;20;g51fb1f6f5373bcb9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jpeg" /><Relationship Id="rId1" Type="http://schemas.openxmlformats.org/officeDocument/2006/relationships/slideLayout" Target="../slideLayouts/slideLayout5.xml" /><Relationship Id="rId4" Type="http://schemas.openxmlformats.org/officeDocument/2006/relationships/image" Target="../media/image3.jpg"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dirty="0"/>
          </a:p>
        </p:txBody>
      </p:sp>
      <p:pic>
        <p:nvPicPr>
          <p:cNvPr id="6" name="Picture 5" descr="A logo with a bird and a globe&#10;&#10;AI-generated content may be incorrect.">
            <a:extLst>
              <a:ext uri="{FF2B5EF4-FFF2-40B4-BE49-F238E27FC236}">
                <a16:creationId xmlns:a16="http://schemas.microsoft.com/office/drawing/2014/main" id="{AB6EB09A-EDA5-43DD-0F4F-FA4BAE13E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42900"/>
            <a:ext cx="2286000" cy="2057400"/>
          </a:xfrm>
          <a:prstGeom prst="rect">
            <a:avLst/>
          </a:prstGeom>
        </p:spPr>
      </p:pic>
      <p:sp>
        <p:nvSpPr>
          <p:cNvPr id="7" name="Title 6">
            <a:extLst>
              <a:ext uri="{FF2B5EF4-FFF2-40B4-BE49-F238E27FC236}">
                <a16:creationId xmlns:a16="http://schemas.microsoft.com/office/drawing/2014/main" id="{F5AB2EE7-8EA5-C849-644F-4BA6487D509A}"/>
              </a:ext>
            </a:extLst>
          </p:cNvPr>
          <p:cNvSpPr>
            <a:spLocks noGrp="1"/>
          </p:cNvSpPr>
          <p:nvPr>
            <p:ph type="title"/>
          </p:nvPr>
        </p:nvSpPr>
        <p:spPr>
          <a:xfrm>
            <a:off x="457200" y="274638"/>
            <a:ext cx="17830800" cy="1592262"/>
          </a:xfrm>
        </p:spPr>
        <p:txBody>
          <a:bodyPr>
            <a:normAutofit/>
          </a:bodyPr>
          <a:lstStyle/>
          <a:p>
            <a:r>
              <a:rPr lang="en-IN" sz="4800" b="1" dirty="0" err="1">
                <a:latin typeface="Times New Roman" panose="02020603050405020304" pitchFamily="18" charset="0"/>
                <a:cs typeface="Times New Roman" panose="02020603050405020304" pitchFamily="18" charset="0"/>
              </a:rPr>
              <a:t>Jaihind</a:t>
            </a:r>
            <a:r>
              <a:rPr lang="en-IN" sz="4800" b="1" dirty="0">
                <a:latin typeface="Times New Roman" panose="02020603050405020304" pitchFamily="18" charset="0"/>
                <a:cs typeface="Times New Roman" panose="02020603050405020304" pitchFamily="18" charset="0"/>
              </a:rPr>
              <a:t> </a:t>
            </a:r>
            <a:r>
              <a:rPr lang="en-IN" sz="4900" b="1" dirty="0">
                <a:latin typeface="Times New Roman" panose="02020603050405020304" pitchFamily="18" charset="0"/>
                <a:cs typeface="Times New Roman" panose="02020603050405020304" pitchFamily="18" charset="0"/>
              </a:rPr>
              <a:t>Comprehensive</a:t>
            </a:r>
            <a:r>
              <a:rPr lang="en-IN" sz="4800" b="1" dirty="0">
                <a:latin typeface="Times New Roman" panose="02020603050405020304" pitchFamily="18" charset="0"/>
                <a:cs typeface="Times New Roman" panose="02020603050405020304" pitchFamily="18" charset="0"/>
              </a:rPr>
              <a:t> Educational Institute’s </a:t>
            </a:r>
            <a:br>
              <a:rPr lang="en-IN" sz="4800" b="1" dirty="0">
                <a:latin typeface="Times New Roman" panose="02020603050405020304" pitchFamily="18" charset="0"/>
                <a:cs typeface="Times New Roman" panose="02020603050405020304" pitchFamily="18" charset="0"/>
              </a:rPr>
            </a:br>
            <a:r>
              <a:rPr lang="en-IN" sz="4800" b="1" dirty="0" err="1">
                <a:latin typeface="Times New Roman" panose="02020603050405020304" pitchFamily="18" charset="0"/>
                <a:cs typeface="Times New Roman" panose="02020603050405020304" pitchFamily="18" charset="0"/>
              </a:rPr>
              <a:t>Jaihind</a:t>
            </a:r>
            <a:r>
              <a:rPr lang="en-IN" sz="4800" b="1" dirty="0">
                <a:latin typeface="Times New Roman" panose="02020603050405020304" pitchFamily="18" charset="0"/>
                <a:cs typeface="Times New Roman" panose="02020603050405020304" pitchFamily="18" charset="0"/>
              </a:rPr>
              <a:t> College Of Engineering, Kuran.</a:t>
            </a:r>
          </a:p>
        </p:txBody>
      </p:sp>
      <p:pic>
        <p:nvPicPr>
          <p:cNvPr id="10" name="Content Placeholder 9" descr="A yellow and orange logo&#10;&#10;AI-generated content may be incorrect.">
            <a:extLst>
              <a:ext uri="{FF2B5EF4-FFF2-40B4-BE49-F238E27FC236}">
                <a16:creationId xmlns:a16="http://schemas.microsoft.com/office/drawing/2014/main" id="{CBEA4BBC-5B62-1CB8-DAF3-8D46394117E6}"/>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5857720" y="560960"/>
            <a:ext cx="1943100" cy="1457325"/>
          </a:xfrm>
        </p:spPr>
      </p:pic>
      <p:sp>
        <p:nvSpPr>
          <p:cNvPr id="13" name="Content Placeholder 12">
            <a:extLst>
              <a:ext uri="{FF2B5EF4-FFF2-40B4-BE49-F238E27FC236}">
                <a16:creationId xmlns:a16="http://schemas.microsoft.com/office/drawing/2014/main" id="{06CED949-B0A2-FAF3-1849-47CE09B6B37B}"/>
              </a:ext>
            </a:extLst>
          </p:cNvPr>
          <p:cNvSpPr>
            <a:spLocks noGrp="1"/>
          </p:cNvSpPr>
          <p:nvPr>
            <p:ph sz="quarter" idx="4"/>
          </p:nvPr>
        </p:nvSpPr>
        <p:spPr>
          <a:xfrm>
            <a:off x="3581401" y="2628900"/>
            <a:ext cx="11506200" cy="7383461"/>
          </a:xfrm>
        </p:spPr>
        <p:txBody>
          <a:bodyPr>
            <a:normAutofit fontScale="92500" lnSpcReduction="10000"/>
          </a:bodyPr>
          <a:lstStyle/>
          <a:p>
            <a:pPr marL="0" indent="0" algn="ctr">
              <a:buNone/>
            </a:pPr>
            <a:r>
              <a:rPr lang="en-IN" sz="3200" dirty="0">
                <a:latin typeface="Times New Roman" panose="02020603050405020304" pitchFamily="18" charset="0"/>
                <a:cs typeface="Times New Roman" panose="02020603050405020304" pitchFamily="18" charset="0"/>
              </a:rPr>
              <a:t>An Project Presentation On</a:t>
            </a:r>
          </a:p>
          <a:p>
            <a:pPr marL="0" indent="0" algn="ctr">
              <a:buNone/>
            </a:pPr>
            <a:r>
              <a:rPr lang="en-IN" sz="3200" b="1" dirty="0">
                <a:latin typeface="Times New Roman" panose="02020603050405020304" pitchFamily="18" charset="0"/>
                <a:cs typeface="Times New Roman" panose="02020603050405020304" pitchFamily="18" charset="0"/>
              </a:rPr>
              <a:t>“AI+SATELLITE SMART FARMING”</a:t>
            </a:r>
          </a:p>
          <a:p>
            <a:pPr marL="0" indent="0" algn="ctr">
              <a:buNone/>
            </a:pPr>
            <a:endParaRPr lang="en-IN" sz="3200" b="1" dirty="0">
              <a:latin typeface="Times New Roman" panose="02020603050405020304" pitchFamily="18" charset="0"/>
              <a:cs typeface="Times New Roman" panose="02020603050405020304" pitchFamily="18" charset="0"/>
            </a:endParaRPr>
          </a:p>
          <a:p>
            <a:pPr marL="0" indent="0" algn="ctr">
              <a:buNone/>
            </a:pPr>
            <a:r>
              <a:rPr lang="en-IN" sz="3200" b="1" dirty="0">
                <a:latin typeface="Times New Roman" panose="02020603050405020304" pitchFamily="18" charset="0"/>
                <a:cs typeface="Times New Roman" panose="02020603050405020304" pitchFamily="18" charset="0"/>
              </a:rPr>
              <a:t>Presented By:</a:t>
            </a:r>
          </a:p>
          <a:p>
            <a:pPr marL="0" indent="0" algn="ctr">
              <a:buNone/>
            </a:pPr>
            <a:r>
              <a:rPr lang="en-IN" sz="3200" dirty="0">
                <a:latin typeface="Times New Roman" panose="02020603050405020304" pitchFamily="18" charset="0"/>
                <a:cs typeface="Times New Roman" panose="02020603050405020304" pitchFamily="18" charset="0"/>
              </a:rPr>
              <a:t>Sonal Sanjay </a:t>
            </a:r>
            <a:r>
              <a:rPr lang="en-IN" sz="3200" dirty="0" err="1">
                <a:latin typeface="Times New Roman" panose="02020603050405020304" pitchFamily="18" charset="0"/>
                <a:cs typeface="Times New Roman" panose="02020603050405020304" pitchFamily="18" charset="0"/>
              </a:rPr>
              <a:t>Suryawanshi</a:t>
            </a:r>
            <a:endParaRPr lang="en-IN" sz="3200" dirty="0">
              <a:latin typeface="Times New Roman" panose="02020603050405020304" pitchFamily="18" charset="0"/>
              <a:cs typeface="Times New Roman" panose="02020603050405020304" pitchFamily="18" charset="0"/>
            </a:endParaRPr>
          </a:p>
          <a:p>
            <a:pPr marL="0" indent="0" algn="ctr">
              <a:buNone/>
            </a:pPr>
            <a:r>
              <a:rPr lang="en-IN" sz="3200" dirty="0">
                <a:latin typeface="Times New Roman" panose="02020603050405020304" pitchFamily="18" charset="0"/>
                <a:cs typeface="Times New Roman" panose="02020603050405020304" pitchFamily="18" charset="0"/>
              </a:rPr>
              <a:t>Amruta Sanjay </a:t>
            </a:r>
            <a:r>
              <a:rPr lang="en-IN" sz="3200" dirty="0" err="1">
                <a:latin typeface="Times New Roman" panose="02020603050405020304" pitchFamily="18" charset="0"/>
                <a:cs typeface="Times New Roman" panose="02020603050405020304" pitchFamily="18" charset="0"/>
              </a:rPr>
              <a:t>Yewale</a:t>
            </a:r>
            <a:endParaRPr lang="en-IN" sz="3200" dirty="0">
              <a:latin typeface="Times New Roman" panose="02020603050405020304" pitchFamily="18" charset="0"/>
              <a:cs typeface="Times New Roman" panose="02020603050405020304" pitchFamily="18" charset="0"/>
            </a:endParaRPr>
          </a:p>
          <a:p>
            <a:pPr marL="0" indent="0" algn="ctr">
              <a:buNone/>
            </a:pPr>
            <a:r>
              <a:rPr lang="en-IN" sz="3200" dirty="0" err="1">
                <a:latin typeface="Times New Roman" panose="02020603050405020304" pitchFamily="18" charset="0"/>
                <a:cs typeface="Times New Roman" panose="02020603050405020304" pitchFamily="18" charset="0"/>
              </a:rPr>
              <a:t>Rachana</a:t>
            </a:r>
            <a:r>
              <a:rPr lang="en-IN" sz="3200" dirty="0">
                <a:latin typeface="Times New Roman" panose="02020603050405020304" pitchFamily="18" charset="0"/>
                <a:cs typeface="Times New Roman" panose="02020603050405020304" pitchFamily="18" charset="0"/>
              </a:rPr>
              <a:t> Ravindra </a:t>
            </a:r>
            <a:r>
              <a:rPr lang="en-IN" sz="3200" dirty="0" err="1">
                <a:latin typeface="Times New Roman" panose="02020603050405020304" pitchFamily="18" charset="0"/>
                <a:cs typeface="Times New Roman" panose="02020603050405020304" pitchFamily="18" charset="0"/>
              </a:rPr>
              <a:t>Vare</a:t>
            </a:r>
            <a:endParaRPr lang="en-IN" sz="3200" dirty="0">
              <a:latin typeface="Times New Roman" panose="02020603050405020304" pitchFamily="18" charset="0"/>
              <a:cs typeface="Times New Roman" panose="02020603050405020304" pitchFamily="18" charset="0"/>
            </a:endParaRPr>
          </a:p>
          <a:p>
            <a:pPr marL="0" indent="0" algn="ctr">
              <a:buNone/>
            </a:pPr>
            <a:r>
              <a:rPr lang="en-IN" sz="3200" dirty="0">
                <a:latin typeface="Times New Roman" panose="02020603050405020304" pitchFamily="18" charset="0"/>
                <a:cs typeface="Times New Roman" panose="02020603050405020304" pitchFamily="18" charset="0"/>
              </a:rPr>
              <a:t>Namrata Navnath Tambade</a:t>
            </a: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r>
              <a:rPr lang="en-IN" sz="3200" b="1" dirty="0">
                <a:latin typeface="Times New Roman" panose="02020603050405020304" pitchFamily="18" charset="0"/>
                <a:cs typeface="Times New Roman" panose="02020603050405020304" pitchFamily="18" charset="0"/>
              </a:rPr>
              <a:t>Date Of Presentation</a:t>
            </a:r>
            <a:r>
              <a:rPr lang="en-IN" sz="3200" dirty="0">
                <a:latin typeface="Times New Roman" panose="02020603050405020304" pitchFamily="18" charset="0"/>
                <a:cs typeface="Times New Roman" panose="02020603050405020304" pitchFamily="18" charset="0"/>
              </a:rPr>
              <a:t>: </a:t>
            </a:r>
          </a:p>
          <a:p>
            <a:pPr marL="0" indent="0" algn="ctr">
              <a:buNone/>
            </a:pPr>
            <a:r>
              <a:rPr lang="en-IN" sz="3200" dirty="0">
                <a:latin typeface="Times New Roman" panose="02020603050405020304" pitchFamily="18" charset="0"/>
                <a:cs typeface="Times New Roman" panose="02020603050405020304" pitchFamily="18" charset="0"/>
              </a:rPr>
              <a:t>26 July 2025</a:t>
            </a: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r>
              <a:rPr lang="en-IN" sz="3200" dirty="0">
                <a:latin typeface="Times New Roman" panose="02020603050405020304" pitchFamily="18" charset="0"/>
                <a:cs typeface="Times New Roman" panose="02020603050405020304" pitchFamily="18" charset="0"/>
              </a:rPr>
              <a:t>Department Of AI&amp;DS Engineering,</a:t>
            </a:r>
          </a:p>
          <a:p>
            <a:pPr marL="0" indent="0" algn="ctr">
              <a:buNone/>
            </a:pPr>
            <a:r>
              <a:rPr lang="en-IN" sz="3200" dirty="0">
                <a:latin typeface="Times New Roman" panose="02020603050405020304" pitchFamily="18" charset="0"/>
                <a:cs typeface="Times New Roman" panose="02020603050405020304" pitchFamily="18" charset="0"/>
              </a:rPr>
              <a:t>2025-2026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sp>
        <p:nvSpPr>
          <p:cNvPr id="3" name="Title 2">
            <a:extLst>
              <a:ext uri="{FF2B5EF4-FFF2-40B4-BE49-F238E27FC236}">
                <a16:creationId xmlns:a16="http://schemas.microsoft.com/office/drawing/2014/main" id="{A761ECE2-E49E-E61A-B61D-85F91DF1E30F}"/>
              </a:ext>
            </a:extLst>
          </p:cNvPr>
          <p:cNvSpPr>
            <a:spLocks noGrp="1"/>
          </p:cNvSpPr>
          <p:nvPr>
            <p:ph type="title"/>
          </p:nvPr>
        </p:nvSpPr>
        <p:spPr>
          <a:xfrm>
            <a:off x="457200" y="274638"/>
            <a:ext cx="17297400" cy="9669462"/>
          </a:xfrm>
        </p:spPr>
        <p:txBody>
          <a:bodyPr>
            <a:noAutofit/>
          </a:bodyPr>
          <a:lstStyle/>
          <a:p>
            <a:r>
              <a:rPr lang="en-IN" sz="72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1"/>
          <p:cNvSpPr txBox="1"/>
          <p:nvPr>
            <p:ph type="title"/>
          </p:nvPr>
        </p:nvSpPr>
        <p:spPr>
          <a:xfrm>
            <a:off x="2583150" y="499078"/>
            <a:ext cx="13121700" cy="1659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IN" sz="7200">
                <a:latin typeface="Times New Roman"/>
                <a:ea typeface="Times New Roman"/>
                <a:cs typeface="Times New Roman"/>
                <a:sym typeface="Times New Roman"/>
              </a:rPr>
              <a:t>Expected Outcome </a:t>
            </a:r>
            <a:endParaRPr b="1" sz="7200">
              <a:latin typeface="Times New Roman"/>
              <a:ea typeface="Times New Roman"/>
              <a:cs typeface="Times New Roman"/>
              <a:sym typeface="Times New Roman"/>
            </a:endParaRPr>
          </a:p>
        </p:txBody>
      </p:sp>
      <p:sp>
        <p:nvSpPr>
          <p:cNvPr id="23" name="Google Shape;23;p1"/>
          <p:cNvSpPr txBox="1"/>
          <p:nvPr/>
        </p:nvSpPr>
        <p:spPr>
          <a:xfrm>
            <a:off x="1115675" y="2159025"/>
            <a:ext cx="14463900" cy="6110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533400" lvl="0" marL="457200" rtl="0" algn="l">
              <a:spcBef>
                <a:spcPts val="0"/>
              </a:spcBef>
              <a:spcAft>
                <a:spcPts val="0"/>
              </a:spcAft>
              <a:buSzPts val="4800"/>
              <a:buChar char="●"/>
            </a:pPr>
            <a:r>
              <a:rPr lang="en-IN" sz="4800"/>
              <a:t>Real-time crop health monitoring</a:t>
            </a:r>
            <a:endParaRPr sz="4800"/>
          </a:p>
          <a:p>
            <a:pPr indent="-533400" lvl="0" marL="457200" rtl="0" algn="l">
              <a:spcBef>
                <a:spcPts val="0"/>
              </a:spcBef>
              <a:spcAft>
                <a:spcPts val="0"/>
              </a:spcAft>
              <a:buSzPts val="4800"/>
              <a:buChar char="●"/>
            </a:pPr>
            <a:r>
              <a:rPr lang="en-IN" sz="4800"/>
              <a:t>Early pest/disease detection</a:t>
            </a:r>
            <a:endParaRPr sz="4800"/>
          </a:p>
          <a:p>
            <a:pPr indent="-533400" lvl="0" marL="457200" rtl="0" algn="l">
              <a:spcBef>
                <a:spcPts val="0"/>
              </a:spcBef>
              <a:spcAft>
                <a:spcPts val="0"/>
              </a:spcAft>
              <a:buSzPts val="4800"/>
              <a:buChar char="●"/>
            </a:pPr>
            <a:r>
              <a:rPr lang="en-IN" sz="4800"/>
              <a:t>Accurate yield prediction</a:t>
            </a:r>
            <a:endParaRPr sz="4800"/>
          </a:p>
          <a:p>
            <a:pPr indent="-533400" lvl="0" marL="457200" rtl="0" algn="l">
              <a:spcBef>
                <a:spcPts val="0"/>
              </a:spcBef>
              <a:spcAft>
                <a:spcPts val="0"/>
              </a:spcAft>
              <a:buSzPts val="4800"/>
              <a:buChar char="●"/>
            </a:pPr>
            <a:r>
              <a:rPr lang="en-IN" sz="4800"/>
              <a:t>Optimized use of water &amp; fertilizers</a:t>
            </a:r>
            <a:endParaRPr sz="4800"/>
          </a:p>
          <a:p>
            <a:pPr indent="-533400" lvl="0" marL="457200" rtl="0" algn="l">
              <a:spcBef>
                <a:spcPts val="0"/>
              </a:spcBef>
              <a:spcAft>
                <a:spcPts val="0"/>
              </a:spcAft>
              <a:buSzPts val="4800"/>
              <a:buChar char="●"/>
            </a:pPr>
            <a:r>
              <a:rPr lang="en-IN" sz="4800"/>
              <a:t>Reduced farming costs</a:t>
            </a:r>
            <a:endParaRPr sz="4800"/>
          </a:p>
          <a:p>
            <a:pPr indent="-533400" lvl="0" marL="457200" rtl="0" algn="l">
              <a:spcBef>
                <a:spcPts val="0"/>
              </a:spcBef>
              <a:spcAft>
                <a:spcPts val="0"/>
              </a:spcAft>
              <a:buSzPts val="4800"/>
              <a:buChar char="●"/>
            </a:pPr>
            <a:r>
              <a:rPr lang="en-IN" sz="4800"/>
              <a:t>Climate-adaptive farming</a:t>
            </a:r>
            <a:endParaRPr sz="4800"/>
          </a:p>
          <a:p>
            <a:pPr indent="-533400" lvl="0" marL="457200" rtl="0" algn="l">
              <a:spcBef>
                <a:spcPts val="0"/>
              </a:spcBef>
              <a:spcAft>
                <a:spcPts val="0"/>
              </a:spcAft>
              <a:buSzPts val="4800"/>
              <a:buChar char="●"/>
            </a:pPr>
            <a:r>
              <a:rPr lang="en-IN" sz="4800"/>
              <a:t>Data-driven decisions for farmers</a:t>
            </a:r>
            <a:endParaRPr sz="4800"/>
          </a:p>
          <a:p>
            <a:pPr indent="-533400" lvl="0" marL="457200" rtl="0" algn="l">
              <a:spcBef>
                <a:spcPts val="0"/>
              </a:spcBef>
              <a:spcAft>
                <a:spcPts val="0"/>
              </a:spcAft>
              <a:buSzPts val="4800"/>
              <a:buChar char="●"/>
            </a:pPr>
            <a:r>
              <a:rPr lang="en-IN" sz="4800"/>
              <a:t>Promotes sustainable agricultur</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sp>
        <p:nvSpPr>
          <p:cNvPr id="3" name="Title 2">
            <a:extLst>
              <a:ext uri="{FF2B5EF4-FFF2-40B4-BE49-F238E27FC236}">
                <a16:creationId xmlns:a16="http://schemas.microsoft.com/office/drawing/2014/main" id="{8C7E2810-E1F0-EDBC-A002-9EF66F5252B9}"/>
              </a:ext>
            </a:extLst>
          </p:cNvPr>
          <p:cNvSpPr>
            <a:spLocks noGrp="1"/>
          </p:cNvSpPr>
          <p:nvPr>
            <p:ph type="title"/>
          </p:nvPr>
        </p:nvSpPr>
        <p:spPr>
          <a:xfrm>
            <a:off x="457200" y="274638"/>
            <a:ext cx="11049000" cy="1668462"/>
          </a:xfrm>
        </p:spPr>
        <p:txBody>
          <a:bodyPr>
            <a:noAutofit/>
          </a:bodyPr>
          <a:lstStyle/>
          <a:p>
            <a:pPr algn="r"/>
            <a:r>
              <a:rPr lang="en-IN" sz="7200" b="1" dirty="0">
                <a:latin typeface="Times New Roman" panose="02020603050405020304" pitchFamily="18" charset="0"/>
                <a:cs typeface="Times New Roman" panose="02020603050405020304" pitchFamily="18" charset="0"/>
              </a:rPr>
              <a:t>Introduction</a:t>
            </a:r>
          </a:p>
        </p:txBody>
      </p:sp>
      <p:sp>
        <p:nvSpPr>
          <p:cNvPr id="4" name="Content Placeholder 3">
            <a:extLst>
              <a:ext uri="{FF2B5EF4-FFF2-40B4-BE49-F238E27FC236}">
                <a16:creationId xmlns:a16="http://schemas.microsoft.com/office/drawing/2014/main" id="{A5458A49-4A8B-5C42-F1E9-55878DFF2462}"/>
              </a:ext>
            </a:extLst>
          </p:cNvPr>
          <p:cNvSpPr>
            <a:spLocks noGrp="1"/>
          </p:cNvSpPr>
          <p:nvPr>
            <p:ph idx="1"/>
          </p:nvPr>
        </p:nvSpPr>
        <p:spPr>
          <a:xfrm>
            <a:off x="457200" y="2324100"/>
            <a:ext cx="17297400" cy="7315200"/>
          </a:xfrm>
        </p:spPr>
        <p:txBody>
          <a:bodyPr/>
          <a:lstStyle/>
          <a:p>
            <a:pPr algn="just"/>
            <a:r>
              <a:rPr lang="en-US" sz="3600" dirty="0">
                <a:latin typeface="Times New Roman" panose="02020603050405020304" pitchFamily="18" charset="0"/>
                <a:cs typeface="Times New Roman" panose="02020603050405020304" pitchFamily="18" charset="0"/>
              </a:rPr>
              <a:t>In India and globally, agriculture still heavily relies on manual practices. With climate change and resource constraints, there is a growing need to modernize farming using technology. Integrating AI with satellite and IoT data provides accurate, real-time insights that traditional farming lacks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rPr>
              <a:t>Modern agriculture faces numerous challenges — unpredictable weather, limited resources, and inefficient traditional methods. Our project leverages Artificial Intelligence (AI) and Satellite Imagery combined with IoT and Web Technologies to develop a Smart Farming solution that empowers farmers with data-driven decisions for better productivity and sustainability</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AAA4C41A-58BA-5EE1-DF3A-618CFE6266E3}"/>
              </a:ext>
            </a:extLst>
          </p:cNvPr>
          <p:cNvSpPr>
            <a:spLocks noChangeArrowheads="1"/>
          </p:cNvSpPr>
          <p:nvPr/>
        </p:nvSpPr>
        <p:spPr bwMode="auto">
          <a:xfrm>
            <a:off x="0" y="0"/>
            <a:ext cx="18288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4F0DB6A8-8E02-BB1A-02CD-7AF2894F307D}"/>
              </a:ext>
            </a:extLst>
          </p:cNvPr>
          <p:cNvSpPr>
            <a:spLocks noChangeArrowheads="1"/>
          </p:cNvSpPr>
          <p:nvPr/>
        </p:nvSpPr>
        <p:spPr bwMode="auto">
          <a:xfrm>
            <a:off x="0" y="15875"/>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sp>
        <p:nvSpPr>
          <p:cNvPr id="3" name="Title 2">
            <a:extLst>
              <a:ext uri="{FF2B5EF4-FFF2-40B4-BE49-F238E27FC236}">
                <a16:creationId xmlns:a16="http://schemas.microsoft.com/office/drawing/2014/main" id="{9A75DF46-4257-1C0E-461D-4B436A0002B8}"/>
              </a:ext>
            </a:extLst>
          </p:cNvPr>
          <p:cNvSpPr>
            <a:spLocks noGrp="1"/>
          </p:cNvSpPr>
          <p:nvPr>
            <p:ph type="title"/>
          </p:nvPr>
        </p:nvSpPr>
        <p:spPr>
          <a:xfrm>
            <a:off x="609600" y="647700"/>
            <a:ext cx="17373600" cy="1143000"/>
          </a:xfrm>
        </p:spPr>
        <p:txBody>
          <a:bodyPr>
            <a:noAutofit/>
          </a:bodyPr>
          <a:lstStyle/>
          <a:p>
            <a:r>
              <a:rPr lang="en-IN" sz="7200" b="1" dirty="0">
                <a:latin typeface="Times New Roman" panose="02020603050405020304" pitchFamily="18" charset="0"/>
                <a:cs typeface="Times New Roman" panose="02020603050405020304" pitchFamily="18" charset="0"/>
              </a:rPr>
              <a:t>Problem Statement</a:t>
            </a:r>
            <a:br>
              <a:rPr lang="en-IN" sz="7200" b="1" dirty="0">
                <a:latin typeface="Times New Roman" panose="02020603050405020304" pitchFamily="18" charset="0"/>
                <a:cs typeface="Times New Roman" panose="02020603050405020304" pitchFamily="18" charset="0"/>
              </a:rPr>
            </a:br>
            <a:endParaRPr lang="en-IN" sz="72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A26E4FD-B39F-69CA-68F1-A4759A28B56C}"/>
              </a:ext>
            </a:extLst>
          </p:cNvPr>
          <p:cNvSpPr>
            <a:spLocks noGrp="1"/>
          </p:cNvSpPr>
          <p:nvPr>
            <p:ph idx="1"/>
          </p:nvPr>
        </p:nvSpPr>
        <p:spPr>
          <a:xfrm>
            <a:off x="876300" y="2248738"/>
            <a:ext cx="16535400" cy="6324600"/>
          </a:xfrm>
        </p:spPr>
        <p:txBody>
          <a:bodyPr>
            <a:normAutofit/>
          </a:bodyPr>
          <a:lstStyle/>
          <a:p>
            <a:pPr algn="just">
              <a:buNone/>
            </a:pPr>
            <a:r>
              <a:rPr lang="en-US" sz="4000" b="1" dirty="0">
                <a:latin typeface="Times New Roman" panose="02020603050405020304" pitchFamily="18" charset="0"/>
                <a:cs typeface="Times New Roman" panose="02020603050405020304" pitchFamily="18" charset="0"/>
              </a:rPr>
              <a:t> ▪ </a:t>
            </a:r>
            <a:r>
              <a:rPr lang="en-US" sz="4000" dirty="0">
                <a:latin typeface="Times New Roman" panose="02020603050405020304" pitchFamily="18" charset="0"/>
                <a:cs typeface="Times New Roman" panose="02020603050405020304" pitchFamily="18" charset="0"/>
              </a:rPr>
              <a:t>Farmers often face challenges like low crop yield, unpredictable weather, and lack of real-time information. Traditional methods are not efficient enough to handle modern farming needs.</a:t>
            </a:r>
          </a:p>
          <a:p>
            <a:pPr algn="just"/>
            <a:r>
              <a:rPr lang="en-US" sz="4000" dirty="0">
                <a:latin typeface="Times New Roman" panose="02020603050405020304" pitchFamily="18" charset="0"/>
                <a:cs typeface="Times New Roman" panose="02020603050405020304" pitchFamily="18" charset="0"/>
              </a:rPr>
              <a:t>There is a need for a smart system that uses AI, satellite data, and IoT to give farmers accurate, real-time insights for better decision-making and improved productivity</a:t>
            </a:r>
            <a:r>
              <a:rPr lang="en-US" dirty="0">
                <a:latin typeface="Times New Roman" panose="02020603050405020304" pitchFamily="18" charset="0"/>
                <a:cs typeface="Times New Roman" panose="02020603050405020304" pitchFamily="18" charset="0"/>
              </a:rPr>
              <a:t>.</a:t>
            </a:r>
          </a:p>
          <a:p>
            <a:pPr marL="0" indent="0">
              <a:buNone/>
              <a:defRPr sz="1800"/>
            </a:pP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403" y="36012"/>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dirty="0"/>
          </a:p>
        </p:txBody>
      </p:sp>
      <p:sp>
        <p:nvSpPr>
          <p:cNvPr id="3" name="Title 2">
            <a:extLst>
              <a:ext uri="{FF2B5EF4-FFF2-40B4-BE49-F238E27FC236}">
                <a16:creationId xmlns:a16="http://schemas.microsoft.com/office/drawing/2014/main" id="{26679F84-8CE1-8143-6561-D77E0678E3BD}"/>
              </a:ext>
            </a:extLst>
          </p:cNvPr>
          <p:cNvSpPr>
            <a:spLocks noGrp="1"/>
          </p:cNvSpPr>
          <p:nvPr>
            <p:ph type="title"/>
          </p:nvPr>
        </p:nvSpPr>
        <p:spPr>
          <a:xfrm>
            <a:off x="457200" y="342900"/>
            <a:ext cx="17449800" cy="1981200"/>
          </a:xfrm>
        </p:spPr>
        <p:txBody>
          <a:bodyPr>
            <a:noAutofit/>
          </a:bodyPr>
          <a:lstStyle/>
          <a:p>
            <a:r>
              <a:rPr lang="en-IN" sz="7200" b="1" dirty="0">
                <a:latin typeface="Times New Roman" panose="02020603050405020304" pitchFamily="18" charset="0"/>
                <a:cs typeface="Times New Roman" panose="02020603050405020304" pitchFamily="18" charset="0"/>
              </a:rPr>
              <a:t>Project Objectives</a:t>
            </a:r>
            <a:br>
              <a:rPr lang="en-IN" sz="7200" b="1" dirty="0">
                <a:latin typeface="Times New Roman" panose="02020603050405020304" pitchFamily="18" charset="0"/>
                <a:cs typeface="Times New Roman" panose="02020603050405020304" pitchFamily="18" charset="0"/>
              </a:rPr>
            </a:br>
            <a:endParaRPr lang="en-IN" sz="7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7BECC4B-157A-613C-51A6-17089E963B20}"/>
              </a:ext>
            </a:extLst>
          </p:cNvPr>
          <p:cNvSpPr>
            <a:spLocks noGrp="1"/>
          </p:cNvSpPr>
          <p:nvPr>
            <p:ph idx="1"/>
          </p:nvPr>
        </p:nvSpPr>
        <p:spPr>
          <a:xfrm>
            <a:off x="538097" y="1960062"/>
            <a:ext cx="17145000" cy="6438900"/>
          </a:xfrm>
        </p:spPr>
        <p:txBody>
          <a:bodyPr anchor="t">
            <a:normAutofit fontScale="85000" lnSpcReduction="20000"/>
          </a:bodyPr>
          <a:lstStyle/>
          <a:p>
            <a:pPr>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To develop a smart farming system</a:t>
            </a:r>
            <a:r>
              <a:rPr lang="en-US" sz="4000" dirty="0">
                <a:latin typeface="Times New Roman" panose="02020603050405020304" pitchFamily="18" charset="0"/>
                <a:cs typeface="Times New Roman" panose="02020603050405020304" pitchFamily="18" charset="0"/>
              </a:rPr>
              <a:t> using AI, satellite data, and IoT for   real-time farm monitoring.</a:t>
            </a:r>
          </a:p>
          <a:p>
            <a:endParaRPr lang="en-US" sz="4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To analyze satellite imagery</a:t>
            </a:r>
            <a:r>
              <a:rPr lang="en-US" sz="4000" dirty="0">
                <a:latin typeface="Times New Roman" panose="02020603050405020304" pitchFamily="18" charset="0"/>
                <a:cs typeface="Times New Roman" panose="02020603050405020304" pitchFamily="18" charset="0"/>
              </a:rPr>
              <a:t> for tracking crop health and weather conditions.</a:t>
            </a:r>
          </a:p>
          <a:p>
            <a:pPr>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To collect real-time field data</a:t>
            </a:r>
            <a:r>
              <a:rPr lang="en-US" sz="4000" dirty="0">
                <a:latin typeface="Times New Roman" panose="02020603050405020304" pitchFamily="18" charset="0"/>
                <a:cs typeface="Times New Roman" panose="02020603050405020304" pitchFamily="18" charset="0"/>
              </a:rPr>
              <a:t> using IoT sensors (e.g., soil moisture, temperature).</a:t>
            </a:r>
          </a:p>
          <a:p>
            <a:pPr>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To build an AI model</a:t>
            </a:r>
            <a:r>
              <a:rPr lang="en-US" sz="4000" dirty="0">
                <a:latin typeface="Times New Roman" panose="02020603050405020304" pitchFamily="18" charset="0"/>
                <a:cs typeface="Times New Roman" panose="02020603050405020304" pitchFamily="18" charset="0"/>
              </a:rPr>
              <a:t> for crop prediction, disease detection, and yield forecasting.</a:t>
            </a:r>
          </a:p>
          <a:p>
            <a:endParaRPr lang="en-US" sz="4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To create a web-based dashboard</a:t>
            </a:r>
            <a:r>
              <a:rPr lang="en-US" sz="4000" dirty="0">
                <a:latin typeface="Times New Roman" panose="02020603050405020304" pitchFamily="18" charset="0"/>
                <a:cs typeface="Times New Roman" panose="02020603050405020304" pitchFamily="18" charset="0"/>
              </a:rPr>
              <a:t> for farmers to view insights and receive alerts.</a:t>
            </a:r>
          </a:p>
          <a:p>
            <a:endParaRPr lang="en-US" sz="4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To support precision farming</a:t>
            </a:r>
            <a:r>
              <a:rPr lang="en-US" sz="4000" dirty="0">
                <a:latin typeface="Times New Roman" panose="02020603050405020304" pitchFamily="18" charset="0"/>
                <a:cs typeface="Times New Roman" panose="02020603050405020304" pitchFamily="18" charset="0"/>
              </a:rPr>
              <a:t> by providing data-driven recommendations.</a:t>
            </a:r>
          </a:p>
          <a:p>
            <a:pPr marL="0" indent="0">
              <a:buNone/>
              <a:defRPr sz="1800"/>
            </a:pPr>
            <a:endParaRPr 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048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sp>
        <p:nvSpPr>
          <p:cNvPr id="5" name="Title 4">
            <a:extLst>
              <a:ext uri="{FF2B5EF4-FFF2-40B4-BE49-F238E27FC236}">
                <a16:creationId xmlns:a16="http://schemas.microsoft.com/office/drawing/2014/main" id="{9CE3F2D1-4B37-0DA9-C60A-58D8E9013A37}"/>
              </a:ext>
            </a:extLst>
          </p:cNvPr>
          <p:cNvSpPr>
            <a:spLocks noGrp="1"/>
          </p:cNvSpPr>
          <p:nvPr>
            <p:ph type="title"/>
          </p:nvPr>
        </p:nvSpPr>
        <p:spPr>
          <a:xfrm>
            <a:off x="457200" y="274638"/>
            <a:ext cx="15925800" cy="2535179"/>
          </a:xfrm>
        </p:spPr>
        <p:txBody>
          <a:bodyPr>
            <a:noAutofit/>
          </a:bodyPr>
          <a:lstStyle/>
          <a:p>
            <a:r>
              <a:rPr lang="en-IN" sz="7200" b="1" dirty="0">
                <a:latin typeface="Times New Roman" panose="02020603050405020304" pitchFamily="18" charset="0"/>
                <a:cs typeface="Times New Roman" panose="02020603050405020304" pitchFamily="18" charset="0"/>
              </a:rPr>
              <a:t>Tools &amp; Technologies</a:t>
            </a:r>
            <a:br>
              <a:rPr lang="en-IN" sz="7200" b="1" dirty="0">
                <a:latin typeface="Times New Roman" panose="02020603050405020304" pitchFamily="18" charset="0"/>
                <a:cs typeface="Times New Roman" panose="02020603050405020304" pitchFamily="18" charset="0"/>
              </a:rPr>
            </a:br>
            <a:endParaRPr lang="en-IN" sz="7200" b="1" dirty="0">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D1F5B55C-F390-E266-2B18-FA68CA279CD7}"/>
              </a:ext>
            </a:extLst>
          </p:cNvPr>
          <p:cNvSpPr>
            <a:spLocks noGrp="1"/>
          </p:cNvSpPr>
          <p:nvPr>
            <p:ph idx="1"/>
          </p:nvPr>
        </p:nvSpPr>
        <p:spPr>
          <a:xfrm>
            <a:off x="457200" y="2019300"/>
            <a:ext cx="16611600" cy="8831262"/>
          </a:xfrm>
        </p:spPr>
        <p:txBody>
          <a:bodyPr>
            <a:normAutofit/>
          </a:bodyPr>
          <a:lstStyle/>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Satellite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Sentinel-2, Landsat for crop monitoring using NDVI, NDWI, etc.</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Remote Sensing &amp; GIS: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Google Earth Engine, QGIS for image analysis &amp; mapping.</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AI/ML Frameworks: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Python, Scikit-learn, </a:t>
            </a:r>
            <a:r>
              <a:rPr lang="en-IN"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for yield prediction, crop health classification.</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Image Processing: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OpenCV, </a:t>
            </a:r>
            <a:r>
              <a:rPr lang="en-IN" dirty="0" err="1">
                <a:latin typeface="Times New Roman" panose="02020603050405020304" pitchFamily="18" charset="0"/>
                <a:cs typeface="Times New Roman" panose="02020603050405020304" pitchFamily="18" charset="0"/>
              </a:rPr>
              <a:t>Rasterio</a:t>
            </a:r>
            <a:r>
              <a:rPr lang="en-IN" dirty="0">
                <a:latin typeface="Times New Roman" panose="02020603050405020304" pitchFamily="18" charset="0"/>
                <a:cs typeface="Times New Roman" panose="02020603050405020304" pitchFamily="18" charset="0"/>
              </a:rPr>
              <a:t> for preprocessing satellite images.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Cloud Platforms: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Google Cloud, AWS for scalable data storage &amp; model deployment.</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IoT Integration (optional):</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Soil sensors, drones connected via </a:t>
            </a:r>
            <a:r>
              <a:rPr lang="en-IN" dirty="0" err="1">
                <a:latin typeface="Times New Roman" panose="02020603050405020304" pitchFamily="18" charset="0"/>
                <a:cs typeface="Times New Roman" panose="02020603050405020304" pitchFamily="18" charset="0"/>
              </a:rPr>
              <a:t>LoRaWAN</a:t>
            </a:r>
            <a:r>
              <a:rPr lang="en-IN" dirty="0">
                <a:latin typeface="Times New Roman" panose="02020603050405020304" pitchFamily="18" charset="0"/>
                <a:cs typeface="Times New Roman" panose="02020603050405020304" pitchFamily="18" charset="0"/>
              </a:rPr>
              <a:t> for precision insights.</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Visualization Tools:</a:t>
            </a:r>
            <a:br>
              <a:rPr lang="en-IN"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 Power BI for real-time dashboards and decision support.</a:t>
            </a:r>
          </a:p>
          <a:p>
            <a:pPr marL="0" inden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930" y="0"/>
            <a:ext cx="1912713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dirty="0"/>
          </a:p>
        </p:txBody>
      </p:sp>
      <p:sp>
        <p:nvSpPr>
          <p:cNvPr id="3" name="Title 2">
            <a:extLst>
              <a:ext uri="{FF2B5EF4-FFF2-40B4-BE49-F238E27FC236}">
                <a16:creationId xmlns:a16="http://schemas.microsoft.com/office/drawing/2014/main" id="{42FDF56C-DEB2-CC54-0458-430DA196E442}"/>
              </a:ext>
            </a:extLst>
          </p:cNvPr>
          <p:cNvSpPr>
            <a:spLocks noGrp="1"/>
          </p:cNvSpPr>
          <p:nvPr>
            <p:ph type="title"/>
          </p:nvPr>
        </p:nvSpPr>
        <p:spPr>
          <a:xfrm>
            <a:off x="457200" y="274638"/>
            <a:ext cx="17297400" cy="1897062"/>
          </a:xfrm>
        </p:spPr>
        <p:txBody>
          <a:bodyPr>
            <a:normAutofit fontScale="90000"/>
          </a:bodyPr>
          <a:lstStyle/>
          <a:p>
            <a:r>
              <a:rPr lang="en-IN" sz="8000" b="1" dirty="0">
                <a:latin typeface="Times New Roman" panose="02020603050405020304" pitchFamily="18" charset="0"/>
                <a:cs typeface="Times New Roman" panose="02020603050405020304" pitchFamily="18" charset="0"/>
              </a:rPr>
              <a:t>Features &amp; Functionality</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7" name="Content Placeholder 5">
            <a:extLst>
              <a:ext uri="{FF2B5EF4-FFF2-40B4-BE49-F238E27FC236}">
                <a16:creationId xmlns:a16="http://schemas.microsoft.com/office/drawing/2014/main" id="{8BD1BC62-2347-B5DD-3853-D364F01B0805}"/>
              </a:ext>
            </a:extLst>
          </p:cNvPr>
          <p:cNvSpPr txBox="1">
            <a:spLocks/>
          </p:cNvSpPr>
          <p:nvPr/>
        </p:nvSpPr>
        <p:spPr>
          <a:xfrm rot="10800000">
            <a:off x="2003742" y="7745263"/>
            <a:ext cx="16360458" cy="76508"/>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endParaRPr lang="en-IN" b="1"/>
          </a:p>
          <a:p>
            <a:endParaRPr lang="en-IN" dirty="0"/>
          </a:p>
        </p:txBody>
      </p:sp>
      <p:sp>
        <p:nvSpPr>
          <p:cNvPr id="8" name="Rectangle 1">
            <a:extLst>
              <a:ext uri="{FF2B5EF4-FFF2-40B4-BE49-F238E27FC236}">
                <a16:creationId xmlns:a16="http://schemas.microsoft.com/office/drawing/2014/main" id="{77FC5176-03D8-588B-9421-4B6A6977B1E8}"/>
              </a:ext>
            </a:extLst>
          </p:cNvPr>
          <p:cNvSpPr>
            <a:spLocks noChangeArrowheads="1"/>
          </p:cNvSpPr>
          <p:nvPr/>
        </p:nvSpPr>
        <p:spPr bwMode="auto">
          <a:xfrm rot="10800000" flipV="1">
            <a:off x="-436731" y="2621218"/>
            <a:ext cx="1950803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1" eaLnBrk="0" fontAlgn="base" hangingPunct="0">
              <a:spcBef>
                <a:spcPct val="0"/>
              </a:spcBef>
              <a:spcAft>
                <a:spcPct val="0"/>
              </a:spcAft>
            </a:pPr>
            <a:r>
              <a:rPr kumimoji="0" lang="en-US" altLang="en-US" sz="4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4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Crop Health Detection via satellite (NDVI)</a:t>
            </a:r>
          </a:p>
          <a:p>
            <a:pPr marL="0" marR="0" lvl="0" indent="0" algn="l" defTabSz="914400" rtl="0" eaLnBrk="0" fontAlgn="base" latinLnBrk="0" hangingPunct="0">
              <a:lnSpc>
                <a:spcPct val="100000"/>
              </a:lnSpc>
              <a:spcBef>
                <a:spcPct val="0"/>
              </a:spcBef>
              <a:spcAft>
                <a:spcPct val="0"/>
              </a:spcAft>
              <a:buClrTx/>
              <a:buSzTx/>
              <a:tabLst/>
            </a:pPr>
            <a:r>
              <a:rPr kumimoji="0" lang="en-US" altLang="en-US" sz="4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Yield Prediction using ML models</a:t>
            </a:r>
          </a:p>
          <a:p>
            <a:pPr marL="0" marR="0" lvl="0" indent="0" algn="l" defTabSz="914400" rtl="0" eaLnBrk="0" fontAlgn="base" latinLnBrk="0" hangingPunct="0">
              <a:lnSpc>
                <a:spcPct val="100000"/>
              </a:lnSpc>
              <a:spcBef>
                <a:spcPct val="0"/>
              </a:spcBef>
              <a:spcAft>
                <a:spcPct val="0"/>
              </a:spcAft>
              <a:buClrTx/>
              <a:buSzTx/>
              <a:tabLst/>
            </a:pPr>
            <a:r>
              <a:rPr kumimoji="0" lang="en-US" altLang="en-US" sz="4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Smart Irrigation Alerts</a:t>
            </a:r>
          </a:p>
          <a:p>
            <a:pPr marL="0" marR="0" lvl="0" indent="0" algn="l" defTabSz="914400" rtl="0" eaLnBrk="0" fontAlgn="base" latinLnBrk="0" hangingPunct="0">
              <a:lnSpc>
                <a:spcPct val="100000"/>
              </a:lnSpc>
              <a:spcBef>
                <a:spcPct val="0"/>
              </a:spcBef>
              <a:spcAft>
                <a:spcPct val="0"/>
              </a:spcAft>
              <a:buClrTx/>
              <a:buSzTx/>
              <a:tabLst/>
            </a:pPr>
            <a:r>
              <a:rPr kumimoji="0" lang="en-US" altLang="en-US" sz="4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Field Mapping &amp; Visualization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4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Real-time Dashboard for Insights</a:t>
            </a:r>
            <a:endParaRPr kumimoji="0" lang="en-US" altLang="en-US" sz="4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42900"/>
            <a:ext cx="18303240" cy="10904538"/>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dirty="0"/>
          </a:p>
        </p:txBody>
      </p:sp>
      <p:sp>
        <p:nvSpPr>
          <p:cNvPr id="3" name="Title 2">
            <a:extLst>
              <a:ext uri="{FF2B5EF4-FFF2-40B4-BE49-F238E27FC236}">
                <a16:creationId xmlns:a16="http://schemas.microsoft.com/office/drawing/2014/main" id="{DB458DCE-FA8B-D22C-3E8A-3C5F6B42CDD2}"/>
              </a:ext>
            </a:extLst>
          </p:cNvPr>
          <p:cNvSpPr>
            <a:spLocks noGrp="1"/>
          </p:cNvSpPr>
          <p:nvPr>
            <p:ph type="title"/>
          </p:nvPr>
        </p:nvSpPr>
        <p:spPr>
          <a:xfrm>
            <a:off x="457200" y="274638"/>
            <a:ext cx="17830800" cy="1897062"/>
          </a:xfrm>
        </p:spPr>
        <p:txBody>
          <a:bodyPr>
            <a:normAutofit fontScale="90000"/>
          </a:bodyPr>
          <a:lstStyle/>
          <a:p>
            <a:r>
              <a:rPr lang="en-IN" sz="8000" b="1" dirty="0">
                <a:latin typeface="Times New Roman" panose="02020603050405020304" pitchFamily="18" charset="0"/>
                <a:cs typeface="Times New Roman" panose="02020603050405020304" pitchFamily="18" charset="0"/>
              </a:rPr>
              <a:t>Applications</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376258F9-3857-262E-ABF3-D0D61AB61011}"/>
              </a:ext>
            </a:extLst>
          </p:cNvPr>
          <p:cNvSpPr>
            <a:spLocks noGrp="1" noChangeArrowheads="1"/>
          </p:cNvSpPr>
          <p:nvPr>
            <p:ph idx="1"/>
          </p:nvPr>
        </p:nvSpPr>
        <p:spPr bwMode="auto">
          <a:xfrm>
            <a:off x="697885" y="2789238"/>
            <a:ext cx="1619823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 Farming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Crop Health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Irrigation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Yield Forecasting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Disaster &amp; Pest Detection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72DB42-5291-728D-05D7-A0556929C281}"/>
              </a:ext>
            </a:extLst>
          </p:cNvPr>
          <p:cNvSpPr>
            <a:spLocks noGrp="1"/>
          </p:cNvSpPr>
          <p:nvPr>
            <p:ph type="title"/>
          </p:nvPr>
        </p:nvSpPr>
        <p:spPr>
          <a:xfrm>
            <a:off x="457200" y="571500"/>
            <a:ext cx="17907000" cy="1447800"/>
          </a:xfrm>
        </p:spPr>
        <p:txBody>
          <a:bodyPr>
            <a:normAutofit fontScale="90000"/>
          </a:bodyPr>
          <a:lstStyle/>
          <a:p>
            <a:r>
              <a:rPr lang="en-IN" sz="8000" b="1" dirty="0">
                <a:latin typeface="Times New Roman" panose="02020603050405020304" pitchFamily="18" charset="0"/>
                <a:cs typeface="Times New Roman" panose="02020603050405020304" pitchFamily="18" charset="0"/>
              </a:rPr>
              <a:t>Conclusion</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B77524E-43F6-F457-E4A6-2A8636DB83B3}"/>
              </a:ext>
            </a:extLst>
          </p:cNvPr>
          <p:cNvSpPr txBox="1"/>
          <p:nvPr/>
        </p:nvSpPr>
        <p:spPr>
          <a:xfrm>
            <a:off x="593597" y="2281178"/>
            <a:ext cx="17100805" cy="2862322"/>
          </a:xfrm>
          <a:prstGeom prst="rect">
            <a:avLst/>
          </a:prstGeom>
          <a:noFill/>
        </p:spPr>
        <p:txBody>
          <a:bodyPr wrap="square">
            <a:spAutoFit/>
          </a:bodyPr>
          <a:lstStyle/>
          <a:p>
            <a:pPr algn="just"/>
            <a:r>
              <a:rPr lang="en-US" sz="3600" dirty="0">
                <a:latin typeface="Times New Roman" panose="02020603050405020304" pitchFamily="18" charset="0"/>
                <a:cs typeface="Times New Roman" panose="02020603050405020304" pitchFamily="18" charset="0"/>
              </a:rPr>
              <a:t>AI and Satellite-based Smart Farming is revolutionizing agriculture by combining real-time data with intelligent decision-making. It enables farmers to monitor crop health, optimize irrigation, predict yields, and respond quickly to risks like pests or drought. By leveraging advanced technologies, this approach increases productivity, reduces resource wastage, and promotes sustainable farming practices for the future.</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txBody>
          <a:bodyPr/>
          <a:lstStyle/>
          <a:p>
            <a:endParaRPr lang="en-IN"/>
          </a:p>
        </p:txBody>
      </p:sp>
      <p:sp>
        <p:nvSpPr>
          <p:cNvPr id="3" name="Title 2">
            <a:extLst>
              <a:ext uri="{FF2B5EF4-FFF2-40B4-BE49-F238E27FC236}">
                <a16:creationId xmlns:a16="http://schemas.microsoft.com/office/drawing/2014/main" id="{54AB3C19-35B8-CA2A-F9ED-72B0C0BB1B7D}"/>
              </a:ext>
            </a:extLst>
          </p:cNvPr>
          <p:cNvSpPr>
            <a:spLocks noGrp="1"/>
          </p:cNvSpPr>
          <p:nvPr>
            <p:ph type="title"/>
          </p:nvPr>
        </p:nvSpPr>
        <p:spPr>
          <a:xfrm>
            <a:off x="457200" y="274638"/>
            <a:ext cx="17221200" cy="1973262"/>
          </a:xfrm>
        </p:spPr>
        <p:txBody>
          <a:bodyPr>
            <a:normAutofit/>
          </a:bodyPr>
          <a:lstStyle/>
          <a:p>
            <a:r>
              <a:rPr lang="en-IN" sz="7200" b="1" dirty="0">
                <a:latin typeface="Times New Roman" panose="02020603050405020304" pitchFamily="18" charset="0"/>
                <a:cs typeface="Times New Roman" panose="02020603050405020304" pitchFamily="18" charset="0"/>
              </a:rPr>
              <a:t>References</a:t>
            </a:r>
          </a:p>
        </p:txBody>
      </p:sp>
      <p:sp>
        <p:nvSpPr>
          <p:cNvPr id="4" name="Content Placeholder 3">
            <a:extLst>
              <a:ext uri="{FF2B5EF4-FFF2-40B4-BE49-F238E27FC236}">
                <a16:creationId xmlns:a16="http://schemas.microsoft.com/office/drawing/2014/main" id="{70CAD509-7964-6E2D-2A8A-BE73E75B253F}"/>
              </a:ext>
            </a:extLst>
          </p:cNvPr>
          <p:cNvSpPr>
            <a:spLocks noGrp="1"/>
          </p:cNvSpPr>
          <p:nvPr>
            <p:ph idx="1"/>
          </p:nvPr>
        </p:nvSpPr>
        <p:spPr>
          <a:xfrm>
            <a:off x="609600" y="1693194"/>
            <a:ext cx="17068800" cy="5334000"/>
          </a:xfrm>
        </p:spPr>
        <p:txBody>
          <a:bodyPr>
            <a:normAutofit/>
          </a:bodyPr>
          <a:lstStyle/>
          <a:p>
            <a:pPr marL="0" indent="0">
              <a:buNone/>
              <a:defRPr sz="1800"/>
            </a:pPr>
            <a:endParaRPr lang="en-US" sz="3600" dirty="0">
              <a:latin typeface="Times New Roman" panose="02020603050405020304" pitchFamily="18" charset="0"/>
              <a:cs typeface="Times New Roman" panose="02020603050405020304" pitchFamily="18" charset="0"/>
            </a:endParaRPr>
          </a:p>
          <a:p>
            <a:pPr>
              <a:buFont typeface="+mj-lt"/>
              <a:buAutoNum type="arabicPeriod"/>
            </a:pPr>
            <a:r>
              <a:rPr lang="en-IN" sz="3600" b="1" dirty="0">
                <a:latin typeface="Times New Roman" panose="02020603050405020304" pitchFamily="18" charset="0"/>
                <a:cs typeface="Times New Roman" panose="02020603050405020304" pitchFamily="18" charset="0"/>
              </a:rPr>
              <a:t>European Space Agency (ESA)</a:t>
            </a:r>
            <a:r>
              <a:rPr lang="en-IN" sz="3600" dirty="0">
                <a:latin typeface="Times New Roman" panose="02020603050405020304" pitchFamily="18" charset="0"/>
                <a:cs typeface="Times New Roman" panose="02020603050405020304" pitchFamily="18" charset="0"/>
              </a:rPr>
              <a:t> – Sentinel-2 Satellite Missions</a:t>
            </a:r>
            <a:br>
              <a:rPr lang="en-IN" sz="3600" dirty="0">
                <a:latin typeface="Times New Roman" panose="02020603050405020304" pitchFamily="18" charset="0"/>
                <a:cs typeface="Times New Roman" panose="02020603050405020304" pitchFamily="18" charset="0"/>
              </a:rPr>
            </a:br>
            <a:r>
              <a:rPr lang="en-IN" sz="3600" i="1" dirty="0">
                <a:latin typeface="Times New Roman" panose="02020603050405020304" pitchFamily="18" charset="0"/>
                <a:cs typeface="Times New Roman" panose="02020603050405020304" pitchFamily="18" charset="0"/>
              </a:rPr>
              <a:t>https://www.esa.int/Applications/Observing_the_Earth/Copernicus/Sentinel-2</a:t>
            </a:r>
            <a:endParaRPr lang="en-IN" sz="3600" dirty="0">
              <a:latin typeface="Times New Roman" panose="02020603050405020304" pitchFamily="18" charset="0"/>
              <a:cs typeface="Times New Roman" panose="02020603050405020304" pitchFamily="18" charset="0"/>
            </a:endParaRPr>
          </a:p>
          <a:p>
            <a:pPr>
              <a:buFont typeface="+mj-lt"/>
              <a:buAutoNum type="arabicPeriod"/>
            </a:pPr>
            <a:r>
              <a:rPr lang="en-IN" sz="3600" b="1" dirty="0">
                <a:latin typeface="Times New Roman" panose="02020603050405020304" pitchFamily="18" charset="0"/>
                <a:cs typeface="Times New Roman" panose="02020603050405020304" pitchFamily="18" charset="0"/>
              </a:rPr>
              <a:t>Google Earth Engine Documentation</a:t>
            </a:r>
            <a:r>
              <a:rPr lang="en-IN" sz="3600" dirty="0">
                <a:latin typeface="Times New Roman" panose="02020603050405020304" pitchFamily="18" charset="0"/>
                <a:cs typeface="Times New Roman" panose="02020603050405020304" pitchFamily="18" charset="0"/>
              </a:rPr>
              <a:t> – Satellite data processing &amp; analysis</a:t>
            </a:r>
            <a:br>
              <a:rPr lang="en-IN" sz="3600" dirty="0">
                <a:latin typeface="Times New Roman" panose="02020603050405020304" pitchFamily="18" charset="0"/>
                <a:cs typeface="Times New Roman" panose="02020603050405020304" pitchFamily="18" charset="0"/>
              </a:rPr>
            </a:br>
            <a:r>
              <a:rPr lang="en-IN" sz="3600" i="1" dirty="0">
                <a:latin typeface="Times New Roman" panose="02020603050405020304" pitchFamily="18" charset="0"/>
                <a:cs typeface="Times New Roman" panose="02020603050405020304" pitchFamily="18" charset="0"/>
              </a:rPr>
              <a:t>https://developers.google.com/earth-engine</a:t>
            </a:r>
            <a:endParaRPr lang="en-IN" sz="3600" dirty="0">
              <a:latin typeface="Times New Roman" panose="02020603050405020304" pitchFamily="18" charset="0"/>
              <a:cs typeface="Times New Roman" panose="02020603050405020304" pitchFamily="18" charset="0"/>
            </a:endParaRPr>
          </a:p>
          <a:p>
            <a:pPr>
              <a:buFont typeface="+mj-lt"/>
              <a:buAutoNum type="arabicPeriod"/>
            </a:pPr>
            <a:r>
              <a:rPr lang="en-IN" sz="3600" b="1" dirty="0">
                <a:latin typeface="Times New Roman" panose="02020603050405020304" pitchFamily="18" charset="0"/>
                <a:cs typeface="Times New Roman" panose="02020603050405020304" pitchFamily="18" charset="0"/>
              </a:rPr>
              <a:t>IEEE Xplore Article</a:t>
            </a:r>
            <a:r>
              <a:rPr lang="en-IN" sz="3600" dirty="0">
                <a:latin typeface="Times New Roman" panose="02020603050405020304" pitchFamily="18" charset="0"/>
                <a:cs typeface="Times New Roman" panose="02020603050405020304" pitchFamily="18" charset="0"/>
              </a:rPr>
              <a:t> – "Smart Farming Using AI and Satellite Data"</a:t>
            </a:r>
            <a:br>
              <a:rPr lang="en-IN" sz="3600" dirty="0">
                <a:latin typeface="Times New Roman" panose="02020603050405020304" pitchFamily="18" charset="0"/>
                <a:cs typeface="Times New Roman" panose="02020603050405020304" pitchFamily="18" charset="0"/>
              </a:rPr>
            </a:br>
            <a:r>
              <a:rPr lang="en-IN" sz="3600" i="1" dirty="0">
                <a:latin typeface="Times New Roman" panose="02020603050405020304" pitchFamily="18" charset="0"/>
                <a:cs typeface="Times New Roman" panose="02020603050405020304" pitchFamily="18" charset="0"/>
              </a:rPr>
              <a:t>https://ieeexplore.ieee.org/document/9053046</a:t>
            </a:r>
            <a:endParaRPr lang="en-IN" sz="3600" dirty="0">
              <a:latin typeface="Times New Roman" panose="02020603050405020304" pitchFamily="18" charset="0"/>
              <a:cs typeface="Times New Roman" panose="02020603050405020304" pitchFamily="18" charset="0"/>
            </a:endParaRPr>
          </a:p>
          <a:p>
            <a:pPr marL="0" indent="0">
              <a:buNone/>
              <a:defRPr sz="1800"/>
            </a:pP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