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13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813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0091"/>
            <a:ext cx="2945659" cy="49813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0" y="94270"/>
            <a:ext cx="10515600" cy="1415400"/>
          </a:xfrm>
          <a:prstGeom prst="rect">
            <a:avLst/>
          </a:prstGeom>
          <a:noFill/>
          <a:ln>
            <a:noFill/>
          </a:ln>
        </p:spPr>
        <p:txBody>
          <a:bodyPr anchorCtr="0" anchor="ctr" bIns="45700" lIns="91425" spcFirstLastPara="1" rIns="91425" wrap="square" tIns="45700">
            <a:normAutofit fontScale="90000"/>
          </a:bodyPr>
          <a:lstStyle/>
          <a:p>
            <a:pPr indent="-228600" lvl="0" marL="228600" rtl="0" algn="l">
              <a:lnSpc>
                <a:spcPct val="90000"/>
              </a:lnSpc>
              <a:spcBef>
                <a:spcPts val="0"/>
              </a:spcBef>
              <a:spcAft>
                <a:spcPts val="0"/>
              </a:spcAft>
              <a:buClr>
                <a:srgbClr val="0E4094"/>
              </a:buClr>
              <a:buSzPct val="100000"/>
              <a:buFont typeface="Arial"/>
              <a:buNone/>
            </a:pPr>
            <a:br>
              <a:rPr b="1" lang="en-IN" sz="3100">
                <a:solidFill>
                  <a:srgbClr val="0E4094"/>
                </a:solidFill>
                <a:latin typeface="Times New Roman"/>
                <a:ea typeface="Times New Roman"/>
                <a:cs typeface="Times New Roman"/>
                <a:sym typeface="Times New Roman"/>
              </a:rPr>
            </a:br>
            <a:r>
              <a:rPr b="1" lang="en-IN" sz="3100">
                <a:solidFill>
                  <a:srgbClr val="0E4094"/>
                </a:solidFill>
                <a:latin typeface="Times New Roman"/>
                <a:ea typeface="Times New Roman"/>
                <a:cs typeface="Times New Roman"/>
                <a:sym typeface="Times New Roman"/>
              </a:rPr>
              <a:t>Abstract</a:t>
            </a:r>
            <a:r>
              <a:rPr b="1" lang="en-IN" sz="2000">
                <a:latin typeface="Times New Roman"/>
                <a:ea typeface="Times New Roman"/>
                <a:cs typeface="Times New Roman"/>
                <a:sym typeface="Times New Roman"/>
              </a:rPr>
              <a:t> </a:t>
            </a:r>
            <a:r>
              <a:rPr b="1" lang="en-IN" sz="3100">
                <a:solidFill>
                  <a:srgbClr val="0E4094"/>
                </a:solidFill>
                <a:latin typeface="Times New Roman"/>
                <a:ea typeface="Times New Roman"/>
                <a:cs typeface="Times New Roman"/>
                <a:sym typeface="Times New Roman"/>
              </a:rPr>
              <a:t>Submission</a:t>
            </a:r>
            <a:br>
              <a:rPr b="1" lang="en-IN" sz="2000">
                <a:latin typeface="Times New Roman"/>
                <a:ea typeface="Times New Roman"/>
                <a:cs typeface="Times New Roman"/>
                <a:sym typeface="Times New Roman"/>
              </a:rPr>
            </a:br>
            <a:br>
              <a:rPr b="1" lang="en-IN" sz="1600">
                <a:latin typeface="Times New Roman"/>
                <a:ea typeface="Times New Roman"/>
                <a:cs typeface="Times New Roman"/>
                <a:sym typeface="Times New Roman"/>
              </a:rPr>
            </a:br>
            <a:r>
              <a:rPr b="1" lang="en-IN" sz="1600">
                <a:latin typeface="Times New Roman"/>
                <a:ea typeface="Times New Roman"/>
                <a:cs typeface="Times New Roman"/>
                <a:sym typeface="Times New Roman"/>
              </a:rPr>
              <a:t>Mentor(s) Name: Dr. </a:t>
            </a:r>
            <a:r>
              <a:rPr b="1" lang="en-IN" sz="1600">
                <a:latin typeface="Times New Roman"/>
                <a:ea typeface="Times New Roman"/>
                <a:cs typeface="Times New Roman"/>
                <a:sym typeface="Times New Roman"/>
              </a:rPr>
              <a:t>Rahul Upadhyay</a:t>
            </a:r>
            <a:r>
              <a:rPr b="1" lang="en-IN" sz="1600">
                <a:latin typeface="Times New Roman"/>
                <a:ea typeface="Times New Roman"/>
                <a:cs typeface="Times New Roman"/>
                <a:sym typeface="Times New Roman"/>
              </a:rPr>
              <a:t>, Dr. Vinay Kumar</a:t>
            </a:r>
            <a:br>
              <a:rPr b="1" lang="en-IN" sz="1600">
                <a:latin typeface="Times New Roman"/>
                <a:ea typeface="Times New Roman"/>
                <a:cs typeface="Times New Roman"/>
                <a:sym typeface="Times New Roman"/>
              </a:rPr>
            </a:br>
            <a:r>
              <a:rPr b="1" lang="en-IN" sz="1600">
                <a:latin typeface="Times New Roman"/>
                <a:ea typeface="Times New Roman"/>
                <a:cs typeface="Times New Roman"/>
                <a:sym typeface="Times New Roman"/>
              </a:rPr>
              <a:t>Team Number: 9</a:t>
            </a:r>
            <a:br>
              <a:rPr b="1" lang="en-IN" sz="1600">
                <a:latin typeface="Times New Roman"/>
                <a:ea typeface="Times New Roman"/>
                <a:cs typeface="Times New Roman"/>
                <a:sym typeface="Times New Roman"/>
              </a:rPr>
            </a:br>
            <a:r>
              <a:rPr b="1" lang="en-IN" sz="1600">
                <a:latin typeface="Times New Roman"/>
                <a:ea typeface="Times New Roman"/>
                <a:cs typeface="Times New Roman"/>
                <a:sym typeface="Times New Roman"/>
              </a:rPr>
              <a:t>Team Member(s) Roll No.: 101915001,101915005,101915018,101915050,101915051</a:t>
            </a:r>
            <a:br>
              <a:rPr b="1" lang="en-IN" sz="1600">
                <a:latin typeface="Times New Roman"/>
                <a:ea typeface="Times New Roman"/>
                <a:cs typeface="Times New Roman"/>
                <a:sym typeface="Times New Roman"/>
              </a:rPr>
            </a:br>
            <a:endParaRPr b="1" sz="1600">
              <a:latin typeface="Times New Roman"/>
              <a:ea typeface="Times New Roman"/>
              <a:cs typeface="Times New Roman"/>
              <a:sym typeface="Times New Roman"/>
            </a:endParaRPr>
          </a:p>
        </p:txBody>
      </p:sp>
      <p:sp>
        <p:nvSpPr>
          <p:cNvPr id="89" name="Google Shape;89;p13"/>
          <p:cNvSpPr txBox="1"/>
          <p:nvPr>
            <p:ph idx="1" type="body"/>
          </p:nvPr>
        </p:nvSpPr>
        <p:spPr>
          <a:xfrm>
            <a:off x="253738" y="1831877"/>
            <a:ext cx="5181600" cy="4351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55000" lnSpcReduction="20000"/>
          </a:bodyPr>
          <a:lstStyle/>
          <a:p>
            <a:pPr indent="0" lvl="0" marL="0" rtl="0" algn="just">
              <a:lnSpc>
                <a:spcPct val="70000"/>
              </a:lnSpc>
              <a:spcBef>
                <a:spcPts val="0"/>
              </a:spcBef>
              <a:spcAft>
                <a:spcPts val="0"/>
              </a:spcAft>
              <a:buClr>
                <a:srgbClr val="0E4094"/>
              </a:buClr>
              <a:buSzPct val="53333"/>
              <a:buNone/>
            </a:pPr>
            <a:r>
              <a:rPr b="1" lang="en-IN" sz="5250">
                <a:solidFill>
                  <a:srgbClr val="0E4094"/>
                </a:solidFill>
                <a:latin typeface="Times New Roman"/>
                <a:ea typeface="Times New Roman"/>
                <a:cs typeface="Times New Roman"/>
                <a:sym typeface="Times New Roman"/>
              </a:rPr>
              <a:t>Problem Statement </a:t>
            </a:r>
            <a:r>
              <a:rPr b="1" lang="en-IN" sz="11200">
                <a:solidFill>
                  <a:srgbClr val="0E4094"/>
                </a:solidFill>
                <a:latin typeface="Times New Roman"/>
                <a:ea typeface="Times New Roman"/>
                <a:cs typeface="Times New Roman"/>
                <a:sym typeface="Times New Roman"/>
              </a:rPr>
              <a:t> </a:t>
            </a:r>
            <a:endParaRPr b="1" sz="11200">
              <a:solidFill>
                <a:srgbClr val="0E4094"/>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ct val="31428"/>
              <a:buFont typeface="Arial"/>
              <a:buNone/>
            </a:pPr>
            <a:r>
              <a:rPr lang="en-IN" sz="3500">
                <a:solidFill>
                  <a:srgbClr val="231F20"/>
                </a:solidFill>
                <a:latin typeface="Times New Roman"/>
                <a:ea typeface="Times New Roman"/>
                <a:cs typeface="Times New Roman"/>
                <a:sym typeface="Times New Roman"/>
              </a:rPr>
              <a:t>Skin cancer is the abnormal growth of skin cells. It’s a common cancer that can form on any part of the body, but it often occurs on sun-exposed skin.</a:t>
            </a:r>
            <a:endParaRPr sz="3500">
              <a:solidFill>
                <a:srgbClr val="231F20"/>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ct val="31428"/>
              <a:buFont typeface="Arial"/>
              <a:buNone/>
            </a:pPr>
            <a:r>
              <a:rPr lang="en-IN" sz="3500">
                <a:latin typeface="Times New Roman"/>
                <a:ea typeface="Times New Roman"/>
                <a:cs typeface="Times New Roman"/>
                <a:sym typeface="Times New Roman"/>
              </a:rPr>
              <a:t>The survival rate for early detection in case of skin cancer is almost 98 percent, but it falls to 62 percent when the cancer reaches the lymph node, and 18 percent when it metastasizes to distant organs. </a:t>
            </a:r>
            <a:endParaRPr sz="35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ct val="31428"/>
              <a:buFont typeface="Arial"/>
              <a:buNone/>
            </a:pPr>
            <a:r>
              <a:rPr lang="en-IN" sz="3500">
                <a:latin typeface="Times New Roman"/>
                <a:ea typeface="Times New Roman"/>
                <a:cs typeface="Times New Roman"/>
                <a:sym typeface="Times New Roman"/>
              </a:rPr>
              <a:t>We want to resolve this problem by detecting whether the cancer is malignant or benign .</a:t>
            </a:r>
            <a:endParaRPr sz="35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78571"/>
              <a:buNone/>
            </a:pPr>
            <a:r>
              <a:t/>
            </a:r>
            <a:endParaRPr sz="1400">
              <a:latin typeface="Times New Roman"/>
              <a:ea typeface="Times New Roman"/>
              <a:cs typeface="Times New Roman"/>
              <a:sym typeface="Times New Roman"/>
            </a:endParaRPr>
          </a:p>
        </p:txBody>
      </p:sp>
      <p:sp>
        <p:nvSpPr>
          <p:cNvPr id="90" name="Google Shape;90;p13"/>
          <p:cNvSpPr txBox="1"/>
          <p:nvPr>
            <p:ph idx="2" type="body"/>
          </p:nvPr>
        </p:nvSpPr>
        <p:spPr>
          <a:xfrm>
            <a:off x="6172200" y="1825625"/>
            <a:ext cx="5181600" cy="43512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lnSpcReduction="20000"/>
          </a:bodyPr>
          <a:lstStyle/>
          <a:p>
            <a:pPr indent="0" lvl="0" marL="0" rtl="0" algn="just">
              <a:lnSpc>
                <a:spcPct val="100000"/>
              </a:lnSpc>
              <a:spcBef>
                <a:spcPts val="0"/>
              </a:spcBef>
              <a:spcAft>
                <a:spcPts val="0"/>
              </a:spcAft>
              <a:buClr>
                <a:srgbClr val="0E4094"/>
              </a:buClr>
              <a:buSzPts val="2800"/>
              <a:buNone/>
            </a:pPr>
            <a:r>
              <a:rPr b="1" lang="en-IN">
                <a:solidFill>
                  <a:srgbClr val="0E4094"/>
                </a:solidFill>
                <a:latin typeface="Times New Roman"/>
                <a:ea typeface="Times New Roman"/>
                <a:cs typeface="Times New Roman"/>
                <a:sym typeface="Times New Roman"/>
              </a:rPr>
              <a:t>Key Objectives</a:t>
            </a:r>
            <a:endParaRPr b="1">
              <a:solidFill>
                <a:srgbClr val="0E4094"/>
              </a:solidFill>
              <a:latin typeface="Times New Roman"/>
              <a:ea typeface="Times New Roman"/>
              <a:cs typeface="Times New Roman"/>
              <a:sym typeface="Times New Roman"/>
            </a:endParaRPr>
          </a:p>
          <a:p>
            <a:pPr indent="-225425" lvl="0" marL="228600" rtl="0" algn="just">
              <a:lnSpc>
                <a:spcPct val="90000"/>
              </a:lnSpc>
              <a:spcBef>
                <a:spcPts val="1000"/>
              </a:spcBef>
              <a:spcAft>
                <a:spcPts val="0"/>
              </a:spcAft>
              <a:buSzPts val="2750"/>
              <a:buFont typeface="Times New Roman"/>
              <a:buChar char="•"/>
            </a:pPr>
            <a:r>
              <a:rPr lang="en-IN">
                <a:latin typeface="Times New Roman"/>
                <a:ea typeface="Times New Roman"/>
                <a:cs typeface="Times New Roman"/>
                <a:sym typeface="Times New Roman"/>
              </a:rPr>
              <a:t>Identifying </a:t>
            </a:r>
            <a:r>
              <a:rPr lang="en-IN">
                <a:latin typeface="Times New Roman"/>
                <a:ea typeface="Times New Roman"/>
                <a:cs typeface="Times New Roman"/>
                <a:sym typeface="Times New Roman"/>
              </a:rPr>
              <a:t>malignant</a:t>
            </a:r>
            <a:r>
              <a:rPr lang="en-IN">
                <a:latin typeface="Times New Roman"/>
                <a:ea typeface="Times New Roman"/>
                <a:cs typeface="Times New Roman"/>
                <a:sym typeface="Times New Roman"/>
              </a:rPr>
              <a:t> patches on skin</a:t>
            </a:r>
            <a:endParaRPr>
              <a:latin typeface="Times New Roman"/>
              <a:ea typeface="Times New Roman"/>
              <a:cs typeface="Times New Roman"/>
              <a:sym typeface="Times New Roman"/>
            </a:endParaRPr>
          </a:p>
          <a:p>
            <a:pPr indent="-225425" lvl="0" marL="228600" rtl="0" algn="just">
              <a:lnSpc>
                <a:spcPct val="90000"/>
              </a:lnSpc>
              <a:spcBef>
                <a:spcPts val="1000"/>
              </a:spcBef>
              <a:spcAft>
                <a:spcPts val="0"/>
              </a:spcAft>
              <a:buSzPts val="2750"/>
              <a:buFont typeface="Times New Roman"/>
              <a:buChar char="•"/>
            </a:pPr>
            <a:r>
              <a:rPr lang="en-IN">
                <a:latin typeface="Times New Roman"/>
                <a:ea typeface="Times New Roman"/>
                <a:cs typeface="Times New Roman"/>
                <a:sym typeface="Times New Roman"/>
              </a:rPr>
              <a:t>Designing a</a:t>
            </a:r>
            <a:r>
              <a:rPr lang="en-IN">
                <a:latin typeface="Times New Roman"/>
                <a:ea typeface="Times New Roman"/>
                <a:cs typeface="Times New Roman"/>
                <a:sym typeface="Times New Roman"/>
              </a:rPr>
              <a:t>lgorithm for detecting cancerous cells</a:t>
            </a:r>
            <a:endParaRPr>
              <a:latin typeface="Times New Roman"/>
              <a:ea typeface="Times New Roman"/>
              <a:cs typeface="Times New Roman"/>
              <a:sym typeface="Times New Roman"/>
            </a:endParaRPr>
          </a:p>
          <a:p>
            <a:pPr indent="-225425" lvl="0" marL="228600" rtl="0" algn="just">
              <a:spcBef>
                <a:spcPts val="1000"/>
              </a:spcBef>
              <a:spcAft>
                <a:spcPts val="0"/>
              </a:spcAft>
              <a:buSzPts val="2750"/>
              <a:buFont typeface="Times New Roman"/>
              <a:buChar char="•"/>
            </a:pPr>
            <a:r>
              <a:rPr lang="en-IN">
                <a:latin typeface="Times New Roman"/>
                <a:ea typeface="Times New Roman"/>
                <a:cs typeface="Times New Roman"/>
                <a:sym typeface="Times New Roman"/>
              </a:rPr>
              <a:t>Using neural compute stick and single board computer to </a:t>
            </a:r>
            <a:r>
              <a:rPr lang="en-IN">
                <a:latin typeface="Times New Roman"/>
                <a:ea typeface="Times New Roman"/>
                <a:cs typeface="Times New Roman"/>
                <a:sym typeface="Times New Roman"/>
              </a:rPr>
              <a:t>capture</a:t>
            </a:r>
            <a:r>
              <a:rPr lang="en-IN">
                <a:latin typeface="Times New Roman"/>
                <a:ea typeface="Times New Roman"/>
                <a:cs typeface="Times New Roman"/>
                <a:sym typeface="Times New Roman"/>
              </a:rPr>
              <a:t> and process images.</a:t>
            </a:r>
            <a:endParaRPr>
              <a:latin typeface="Times New Roman"/>
              <a:ea typeface="Times New Roman"/>
              <a:cs typeface="Times New Roman"/>
              <a:sym typeface="Times New Roman"/>
            </a:endParaRPr>
          </a:p>
          <a:p>
            <a:pPr indent="-225425" lvl="0" marL="228600" rtl="0" algn="just">
              <a:spcBef>
                <a:spcPts val="1000"/>
              </a:spcBef>
              <a:spcAft>
                <a:spcPts val="0"/>
              </a:spcAft>
              <a:buSzPts val="2750"/>
              <a:buFont typeface="Times New Roman"/>
              <a:buChar char="•"/>
            </a:pPr>
            <a:r>
              <a:rPr lang="en-IN">
                <a:latin typeface="Times New Roman"/>
                <a:ea typeface="Times New Roman"/>
                <a:cs typeface="Times New Roman"/>
                <a:sym typeface="Times New Roman"/>
              </a:rPr>
              <a:t>Displaying </a:t>
            </a:r>
            <a:r>
              <a:rPr lang="en-IN">
                <a:latin typeface="Times New Roman"/>
                <a:ea typeface="Times New Roman"/>
                <a:cs typeface="Times New Roman"/>
                <a:sym typeface="Times New Roman"/>
              </a:rPr>
              <a:t>results</a:t>
            </a:r>
            <a:r>
              <a:rPr lang="en-IN">
                <a:latin typeface="Times New Roman"/>
                <a:ea typeface="Times New Roman"/>
                <a:cs typeface="Times New Roman"/>
                <a:sym typeface="Times New Roman"/>
              </a:rPr>
              <a:t> on output device.</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91" name="Google Shape;91;p13"/>
          <p:cNvPicPr preferRelativeResize="0"/>
          <p:nvPr/>
        </p:nvPicPr>
        <p:blipFill rotWithShape="1">
          <a:blip r:embed="rId3">
            <a:alphaModFix/>
          </a:blip>
          <a:srcRect b="0" l="0" r="0" t="0"/>
          <a:stretch/>
        </p:blipFill>
        <p:spPr>
          <a:xfrm>
            <a:off x="10587891" y="18425"/>
            <a:ext cx="1594898" cy="905401"/>
          </a:xfrm>
          <a:prstGeom prst="rect">
            <a:avLst/>
          </a:prstGeom>
          <a:noFill/>
          <a:ln>
            <a:noFill/>
          </a:ln>
        </p:spPr>
      </p:pic>
      <p:sp>
        <p:nvSpPr>
          <p:cNvPr id="92" name="Google Shape;92;p13"/>
          <p:cNvSpPr txBox="1"/>
          <p:nvPr>
            <p:ph idx="10" type="dt"/>
          </p:nvPr>
        </p:nvSpPr>
        <p:spPr>
          <a:xfrm>
            <a:off x="9439589"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09-02-2022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