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6858000" cx="121920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13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813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0091"/>
            <a:ext cx="2945659" cy="49813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79768" y="4777958"/>
            <a:ext cx="5438140" cy="390923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0" y="94270"/>
            <a:ext cx="10515600" cy="1415400"/>
          </a:xfrm>
          <a:prstGeom prst="rect">
            <a:avLst/>
          </a:prstGeom>
          <a:noFill/>
          <a:ln>
            <a:noFill/>
          </a:ln>
        </p:spPr>
        <p:txBody>
          <a:bodyPr anchorCtr="0" anchor="ctr" bIns="45700" lIns="91425" spcFirstLastPara="1" rIns="91425" wrap="square" tIns="45700">
            <a:normAutofit fontScale="90000"/>
          </a:bodyPr>
          <a:lstStyle/>
          <a:p>
            <a:pPr indent="-228600" lvl="0" marL="228600" rtl="0" algn="l">
              <a:lnSpc>
                <a:spcPct val="90000"/>
              </a:lnSpc>
              <a:spcBef>
                <a:spcPts val="0"/>
              </a:spcBef>
              <a:spcAft>
                <a:spcPts val="0"/>
              </a:spcAft>
              <a:buClr>
                <a:srgbClr val="0E4094"/>
              </a:buClr>
              <a:buSzPct val="100000"/>
              <a:buFont typeface="Arial"/>
              <a:buNone/>
            </a:pPr>
            <a:br>
              <a:rPr b="1" lang="en-IN" sz="3100">
                <a:solidFill>
                  <a:srgbClr val="0E4094"/>
                </a:solidFill>
                <a:latin typeface="Arial"/>
                <a:ea typeface="Arial"/>
                <a:cs typeface="Arial"/>
                <a:sym typeface="Arial"/>
              </a:rPr>
            </a:br>
            <a:r>
              <a:rPr b="1" lang="en-IN" sz="3100">
                <a:solidFill>
                  <a:srgbClr val="0E4094"/>
                </a:solidFill>
                <a:latin typeface="Arial"/>
                <a:ea typeface="Arial"/>
                <a:cs typeface="Arial"/>
                <a:sym typeface="Arial"/>
              </a:rPr>
              <a:t>Abstract</a:t>
            </a:r>
            <a:r>
              <a:rPr b="1" lang="en-IN" sz="2000">
                <a:latin typeface="Times New Roman"/>
                <a:ea typeface="Times New Roman"/>
                <a:cs typeface="Times New Roman"/>
                <a:sym typeface="Times New Roman"/>
              </a:rPr>
              <a:t> </a:t>
            </a:r>
            <a:r>
              <a:rPr b="1" lang="en-IN" sz="3100">
                <a:solidFill>
                  <a:srgbClr val="0E4094"/>
                </a:solidFill>
                <a:latin typeface="Arial"/>
                <a:ea typeface="Arial"/>
                <a:cs typeface="Arial"/>
                <a:sym typeface="Arial"/>
              </a:rPr>
              <a:t>Submission</a:t>
            </a:r>
            <a:br>
              <a:rPr b="1" lang="en-IN" sz="2000">
                <a:latin typeface="Times New Roman"/>
                <a:ea typeface="Times New Roman"/>
                <a:cs typeface="Times New Roman"/>
                <a:sym typeface="Times New Roman"/>
              </a:rPr>
            </a:br>
            <a:br>
              <a:rPr b="1" lang="en-IN" sz="1600">
                <a:latin typeface="Times New Roman"/>
                <a:ea typeface="Times New Roman"/>
                <a:cs typeface="Times New Roman"/>
                <a:sym typeface="Times New Roman"/>
              </a:rPr>
            </a:br>
            <a:r>
              <a:rPr b="1" lang="en-IN" sz="1600">
                <a:latin typeface="Times New Roman"/>
                <a:ea typeface="Times New Roman"/>
                <a:cs typeface="Times New Roman"/>
                <a:sym typeface="Times New Roman"/>
              </a:rPr>
              <a:t>Mentor(s) Name: Dr. </a:t>
            </a:r>
            <a:r>
              <a:rPr b="1" lang="en-IN" sz="1600">
                <a:latin typeface="Times New Roman"/>
                <a:ea typeface="Times New Roman"/>
                <a:cs typeface="Times New Roman"/>
                <a:sym typeface="Times New Roman"/>
              </a:rPr>
              <a:t>Rahul Upadhyay</a:t>
            </a:r>
            <a:r>
              <a:rPr b="1" lang="en-IN" sz="1600">
                <a:latin typeface="Times New Roman"/>
                <a:ea typeface="Times New Roman"/>
                <a:cs typeface="Times New Roman"/>
                <a:sym typeface="Times New Roman"/>
              </a:rPr>
              <a:t>, Dr. Vinay Kumar</a:t>
            </a:r>
            <a:br>
              <a:rPr b="1" lang="en-IN" sz="1600">
                <a:latin typeface="Times New Roman"/>
                <a:ea typeface="Times New Roman"/>
                <a:cs typeface="Times New Roman"/>
                <a:sym typeface="Times New Roman"/>
              </a:rPr>
            </a:br>
            <a:r>
              <a:rPr b="1" lang="en-IN" sz="1600">
                <a:latin typeface="Times New Roman"/>
                <a:ea typeface="Times New Roman"/>
                <a:cs typeface="Times New Roman"/>
                <a:sym typeface="Times New Roman"/>
              </a:rPr>
              <a:t>Team Number: 9</a:t>
            </a:r>
            <a:br>
              <a:rPr b="1" lang="en-IN" sz="1600">
                <a:latin typeface="Times New Roman"/>
                <a:ea typeface="Times New Roman"/>
                <a:cs typeface="Times New Roman"/>
                <a:sym typeface="Times New Roman"/>
              </a:rPr>
            </a:br>
            <a:r>
              <a:rPr b="1" lang="en-IN" sz="1600">
                <a:latin typeface="Times New Roman"/>
                <a:ea typeface="Times New Roman"/>
                <a:cs typeface="Times New Roman"/>
                <a:sym typeface="Times New Roman"/>
              </a:rPr>
              <a:t>Team Member(s) Roll No.: 101915001,101915005,101915018,101915050,101915051</a:t>
            </a:r>
            <a:br>
              <a:rPr b="1" lang="en-IN" sz="1600">
                <a:latin typeface="Times New Roman"/>
                <a:ea typeface="Times New Roman"/>
                <a:cs typeface="Times New Roman"/>
                <a:sym typeface="Times New Roman"/>
              </a:rPr>
            </a:br>
            <a:endParaRPr b="1" sz="1600">
              <a:latin typeface="Times New Roman"/>
              <a:ea typeface="Times New Roman"/>
              <a:cs typeface="Times New Roman"/>
              <a:sym typeface="Times New Roman"/>
            </a:endParaRPr>
          </a:p>
        </p:txBody>
      </p:sp>
      <p:sp>
        <p:nvSpPr>
          <p:cNvPr id="89" name="Google Shape;89;p13"/>
          <p:cNvSpPr txBox="1"/>
          <p:nvPr>
            <p:ph idx="1" type="body"/>
          </p:nvPr>
        </p:nvSpPr>
        <p:spPr>
          <a:xfrm>
            <a:off x="253738" y="1831877"/>
            <a:ext cx="5181600" cy="4351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Clr>
                <a:srgbClr val="0E4094"/>
              </a:buClr>
              <a:buSzPts val="700"/>
              <a:buNone/>
            </a:pPr>
            <a:r>
              <a:rPr b="1" lang="en-IN" sz="11200">
                <a:solidFill>
                  <a:srgbClr val="0E4094"/>
                </a:solidFill>
                <a:latin typeface="Arial"/>
                <a:ea typeface="Arial"/>
                <a:cs typeface="Arial"/>
                <a:sym typeface="Arial"/>
              </a:rPr>
              <a:t>Problem Statement  </a:t>
            </a:r>
            <a:endParaRPr b="1" sz="11200">
              <a:solidFill>
                <a:srgbClr val="0E4094"/>
              </a:solidFill>
              <a:latin typeface="Arial"/>
              <a:ea typeface="Arial"/>
              <a:cs typeface="Arial"/>
              <a:sym typeface="Arial"/>
            </a:endParaRPr>
          </a:p>
          <a:p>
            <a:pPr indent="0" lvl="0" marL="0" rtl="0" algn="just">
              <a:lnSpc>
                <a:spcPct val="115000"/>
              </a:lnSpc>
              <a:spcBef>
                <a:spcPts val="1000"/>
              </a:spcBef>
              <a:spcAft>
                <a:spcPts val="0"/>
              </a:spcAft>
              <a:buClr>
                <a:schemeClr val="dk1"/>
              </a:buClr>
              <a:buSzPts val="275"/>
              <a:buNone/>
            </a:pPr>
            <a:r>
              <a:rPr lang="en-IN" sz="5600">
                <a:latin typeface="Times New Roman"/>
                <a:ea typeface="Times New Roman"/>
                <a:cs typeface="Times New Roman"/>
                <a:sym typeface="Times New Roman"/>
              </a:rPr>
              <a:t>The incidence of both non-melanoma and melanoma skin cancers has been increasing over the past decades. Currently, around 2 to 3 million non-melanoma skin cancers and 1,32,000 melanoma skin cancers occur globally each year. One in every three cancers diagnosed is a skin cancer.</a:t>
            </a:r>
            <a:endParaRPr sz="56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275"/>
              <a:buNone/>
            </a:pPr>
            <a:r>
              <a:rPr lang="en-IN" sz="5600">
                <a:highlight>
                  <a:schemeClr val="lt1"/>
                </a:highlight>
                <a:latin typeface="Times New Roman"/>
                <a:ea typeface="Times New Roman"/>
                <a:cs typeface="Times New Roman"/>
                <a:sym typeface="Times New Roman"/>
              </a:rPr>
              <a:t>If the cells are not cancerous, the tumor is benign. A benign tumor is less worrisome unless it is pressing on nearby tissues, nerves, or blood vessels causing damage. Malignant Tumors are cancerous means that the tumor is made of cancer cells. These cells can invade nearby tissues. Some cancer cells can move into the bloodstream or lymph nodes. From there, they can spread to other tissues within the body</a:t>
            </a:r>
            <a:r>
              <a:rPr lang="en-IN" sz="5600">
                <a:latin typeface="Times New Roman"/>
                <a:ea typeface="Times New Roman"/>
                <a:cs typeface="Times New Roman"/>
                <a:sym typeface="Times New Roman"/>
              </a:rPr>
              <a:t>. </a:t>
            </a:r>
            <a:endParaRPr sz="56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275"/>
              <a:buFont typeface="Arial"/>
              <a:buNone/>
            </a:pPr>
            <a:r>
              <a:rPr lang="en-IN" sz="5600">
                <a:latin typeface="Times New Roman"/>
                <a:ea typeface="Times New Roman"/>
                <a:cs typeface="Times New Roman"/>
                <a:sym typeface="Times New Roman"/>
              </a:rPr>
              <a:t>The survival rate for early detection is almost 98 percent, but it falls to 62 percent when the cancer reaches the lymph node, and 18 percent when it metastasizes to distant organs. </a:t>
            </a:r>
            <a:endParaRPr sz="56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275"/>
              <a:buFont typeface="Arial"/>
              <a:buNone/>
            </a:pPr>
            <a:r>
              <a:rPr lang="en-IN" sz="5600">
                <a:latin typeface="Times New Roman"/>
                <a:ea typeface="Times New Roman"/>
                <a:cs typeface="Times New Roman"/>
                <a:sym typeface="Times New Roman"/>
              </a:rPr>
              <a:t>We want to resolve this problem by detecting cancer at earlier stages.</a:t>
            </a:r>
            <a:endParaRPr sz="56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ct val="78571"/>
              <a:buNone/>
            </a:pPr>
            <a:r>
              <a:t/>
            </a:r>
            <a:endParaRPr sz="1400">
              <a:latin typeface="Times New Roman"/>
              <a:ea typeface="Times New Roman"/>
              <a:cs typeface="Times New Roman"/>
              <a:sym typeface="Times New Roman"/>
            </a:endParaRPr>
          </a:p>
        </p:txBody>
      </p:sp>
      <p:sp>
        <p:nvSpPr>
          <p:cNvPr id="90" name="Google Shape;90;p13"/>
          <p:cNvSpPr txBox="1"/>
          <p:nvPr>
            <p:ph idx="2" type="body"/>
          </p:nvPr>
        </p:nvSpPr>
        <p:spPr>
          <a:xfrm>
            <a:off x="6172200" y="1825625"/>
            <a:ext cx="5181600" cy="4351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E4094"/>
              </a:buClr>
              <a:buSzPts val="2800"/>
              <a:buNone/>
            </a:pPr>
            <a:r>
              <a:rPr b="1" lang="en-IN">
                <a:solidFill>
                  <a:srgbClr val="0E4094"/>
                </a:solidFill>
                <a:latin typeface="Arial"/>
                <a:ea typeface="Arial"/>
                <a:cs typeface="Arial"/>
                <a:sym typeface="Arial"/>
              </a:rPr>
              <a:t>Key Objectives</a:t>
            </a:r>
            <a:endParaRPr/>
          </a:p>
          <a:p>
            <a:pPr indent="0" lvl="0" marL="0" rtl="0" algn="l">
              <a:lnSpc>
                <a:spcPct val="90000"/>
              </a:lnSpc>
              <a:spcBef>
                <a:spcPts val="1000"/>
              </a:spcBef>
              <a:spcAft>
                <a:spcPts val="0"/>
              </a:spcAft>
              <a:buClr>
                <a:schemeClr val="dk1"/>
              </a:buClr>
              <a:buSzPts val="2800"/>
              <a:buNone/>
            </a:pPr>
            <a:r>
              <a:t/>
            </a:r>
            <a:endParaRPr b="1">
              <a:solidFill>
                <a:srgbClr val="0E4094"/>
              </a:solidFill>
              <a:latin typeface="Arial"/>
              <a:ea typeface="Arial"/>
              <a:cs typeface="Arial"/>
              <a:sym typeface="Arial"/>
            </a:endParaRPr>
          </a:p>
          <a:p>
            <a:pPr indent="-228600" lvl="0" marL="228600" rtl="0" algn="l">
              <a:lnSpc>
                <a:spcPct val="90000"/>
              </a:lnSpc>
              <a:spcBef>
                <a:spcPts val="1000"/>
              </a:spcBef>
              <a:spcAft>
                <a:spcPts val="0"/>
              </a:spcAft>
              <a:buClr>
                <a:srgbClr val="0E4094"/>
              </a:buClr>
              <a:buSzPts val="2800"/>
              <a:buChar char="•"/>
            </a:pPr>
            <a:r>
              <a:rPr b="1" lang="en-IN">
                <a:solidFill>
                  <a:srgbClr val="0E4094"/>
                </a:solidFill>
                <a:latin typeface="Arial"/>
                <a:ea typeface="Arial"/>
                <a:cs typeface="Arial"/>
                <a:sym typeface="Arial"/>
              </a:rPr>
              <a:t>Detection of skin cancer</a:t>
            </a:r>
            <a:endParaRPr b="1">
              <a:solidFill>
                <a:srgbClr val="0E4094"/>
              </a:solidFill>
              <a:latin typeface="Arial"/>
              <a:ea typeface="Arial"/>
              <a:cs typeface="Arial"/>
              <a:sym typeface="Arial"/>
            </a:endParaRPr>
          </a:p>
          <a:p>
            <a:pPr indent="-228600" lvl="0" marL="228600" rtl="0" algn="l">
              <a:lnSpc>
                <a:spcPct val="90000"/>
              </a:lnSpc>
              <a:spcBef>
                <a:spcPts val="1000"/>
              </a:spcBef>
              <a:spcAft>
                <a:spcPts val="0"/>
              </a:spcAft>
              <a:buClr>
                <a:srgbClr val="0E4094"/>
              </a:buClr>
              <a:buSzPts val="2800"/>
              <a:buChar char="•"/>
            </a:pPr>
            <a:r>
              <a:rPr b="1" lang="en-IN">
                <a:solidFill>
                  <a:srgbClr val="0E4094"/>
                </a:solidFill>
                <a:latin typeface="Arial"/>
                <a:ea typeface="Arial"/>
                <a:cs typeface="Arial"/>
                <a:sym typeface="Arial"/>
              </a:rPr>
              <a:t>Achieve accuracy at an acceptable level</a:t>
            </a:r>
            <a:endParaRPr/>
          </a:p>
          <a:p>
            <a:pPr indent="-228600" lvl="0" marL="228600" rtl="0" algn="l">
              <a:spcBef>
                <a:spcPts val="1000"/>
              </a:spcBef>
              <a:spcAft>
                <a:spcPts val="0"/>
              </a:spcAft>
              <a:buClr>
                <a:srgbClr val="0E4094"/>
              </a:buClr>
              <a:buSzPts val="2800"/>
              <a:buChar char="•"/>
            </a:pPr>
            <a:r>
              <a:rPr b="1" lang="en-IN">
                <a:solidFill>
                  <a:srgbClr val="0E4094"/>
                </a:solidFill>
                <a:latin typeface="Arial"/>
                <a:ea typeface="Arial"/>
                <a:cs typeface="Arial"/>
                <a:sym typeface="Arial"/>
              </a:rPr>
              <a:t>Achieve portability</a:t>
            </a:r>
            <a:endParaRPr b="1">
              <a:solidFill>
                <a:srgbClr val="0E4094"/>
              </a:solidFill>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pic>
        <p:nvPicPr>
          <p:cNvPr id="91" name="Google Shape;91;p13"/>
          <p:cNvPicPr preferRelativeResize="0"/>
          <p:nvPr/>
        </p:nvPicPr>
        <p:blipFill rotWithShape="1">
          <a:blip r:embed="rId3">
            <a:alphaModFix/>
          </a:blip>
          <a:srcRect b="0" l="0" r="0" t="0"/>
          <a:stretch/>
        </p:blipFill>
        <p:spPr>
          <a:xfrm>
            <a:off x="10587891" y="18425"/>
            <a:ext cx="1594898" cy="905401"/>
          </a:xfrm>
          <a:prstGeom prst="rect">
            <a:avLst/>
          </a:prstGeom>
          <a:noFill/>
          <a:ln>
            <a:noFill/>
          </a:ln>
        </p:spPr>
      </p:pic>
      <p:sp>
        <p:nvSpPr>
          <p:cNvPr id="92" name="Google Shape;92;p13"/>
          <p:cNvSpPr txBox="1"/>
          <p:nvPr>
            <p:ph idx="10" type="dt"/>
          </p:nvPr>
        </p:nvSpPr>
        <p:spPr>
          <a:xfrm>
            <a:off x="9439589"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IN"/>
              <a:t>09-02-2022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