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8" r:id="rId6"/>
    <p:sldId id="270" r:id="rId7"/>
    <p:sldId id="271" r:id="rId8"/>
    <p:sldId id="272" r:id="rId9"/>
    <p:sldId id="276" r:id="rId10"/>
    <p:sldId id="274" r:id="rId11"/>
    <p:sldId id="275" r:id="rId12"/>
    <p:sldId id="277" r:id="rId13"/>
    <p:sldId id="278" r:id="rId14"/>
    <p:sldId id="27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4.2441119472039386E-2"/>
          <c:y val="0.13786818314377369"/>
          <c:w val="0.81635996997049431"/>
          <c:h val="0.65853091280256637"/>
        </c:manualLayout>
      </c:layout>
      <c:lineChart>
        <c:grouping val="standard"/>
        <c:varyColors val="0"/>
        <c:ser>
          <c:idx val="0"/>
          <c:order val="0"/>
          <c:tx>
            <c:v>TFB Bugs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</c:strLit>
          </c:cat>
          <c:val>
            <c:numLit>
              <c:formatCode>General</c:formatCode>
              <c:ptCount val="1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1</c:v>
              </c:pt>
              <c:pt idx="4">
                <c:v>2</c:v>
              </c:pt>
              <c:pt idx="5">
                <c:v>3</c:v>
              </c:pt>
              <c:pt idx="6">
                <c:v>3</c:v>
              </c:pt>
              <c:pt idx="7">
                <c:v>3</c:v>
              </c:pt>
              <c:pt idx="8">
                <c:v>3</c:v>
              </c:pt>
              <c:pt idx="9">
                <c:v>3</c:v>
              </c:pt>
              <c:pt idx="10">
                <c:v>3</c:v>
              </c:pt>
              <c:pt idx="11">
                <c:v>3</c:v>
              </c:pt>
              <c:pt idx="12">
                <c:v>3</c:v>
              </c:pt>
              <c:pt idx="13">
                <c:v>3</c:v>
              </c:pt>
              <c:pt idx="14">
                <c:v>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B273-4781-8A25-486F80EC4547}"/>
            </c:ext>
          </c:extLst>
        </c:ser>
        <c:ser>
          <c:idx val="1"/>
          <c:order val="1"/>
          <c:tx>
            <c:v>IG Bugs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Lit>
              <c:ptCount val="15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</c:strLit>
          </c:cat>
          <c:val>
            <c:numLit>
              <c:formatCode>General</c:formatCode>
              <c:ptCount val="15"/>
              <c:pt idx="0">
                <c:v>1</c:v>
              </c:pt>
              <c:pt idx="1">
                <c:v>2</c:v>
              </c:pt>
              <c:pt idx="2">
                <c:v>2</c:v>
              </c:pt>
              <c:pt idx="3">
                <c:v>2</c:v>
              </c:pt>
              <c:pt idx="4">
                <c:v>2</c:v>
              </c:pt>
              <c:pt idx="5">
                <c:v>2</c:v>
              </c:pt>
              <c:pt idx="6">
                <c:v>2</c:v>
              </c:pt>
              <c:pt idx="7">
                <c:v>2</c:v>
              </c:pt>
              <c:pt idx="8">
                <c:v>2</c:v>
              </c:pt>
              <c:pt idx="9">
                <c:v>2</c:v>
              </c:pt>
              <c:pt idx="10">
                <c:v>2</c:v>
              </c:pt>
              <c:pt idx="11">
                <c:v>2</c:v>
              </c:pt>
              <c:pt idx="12">
                <c:v>2</c:v>
              </c:pt>
              <c:pt idx="13">
                <c:v>2</c:v>
              </c:pt>
              <c:pt idx="14">
                <c:v>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B273-4781-8A25-486F80EC4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6137008"/>
        <c:axId val="496136352"/>
      </c:lineChart>
      <c:catAx>
        <c:axId val="49613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96136352"/>
        <c:crosses val="autoZero"/>
        <c:auto val="1"/>
        <c:lblAlgn val="ctr"/>
        <c:lblOffset val="100"/>
        <c:noMultiLvlLbl val="0"/>
      </c:catAx>
      <c:valAx>
        <c:axId val="496136352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9613700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208178704849095"/>
          <c:y val="0.44003156321877673"/>
          <c:w val="9.8510875228084729E-2"/>
          <c:h val="0.208778380314400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0.01317</cdr:x>
      <cdr:y>0.02345</cdr:y>
    </cdr:from>
    <cdr:to>
      <cdr:x>0.07244</cdr:x>
      <cdr:y>0.08955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4B3F357-F064-42C7-96FC-CFC8F7A5F5D2}"/>
            </a:ext>
          </a:extLst>
        </cdr:cNvPr>
        <cdr:cNvSpPr txBox="1"/>
      </cdr:nvSpPr>
      <cdr:spPr>
        <a:xfrm xmlns:a="http://schemas.openxmlformats.org/drawingml/2006/main">
          <a:off x="106680" y="83820"/>
          <a:ext cx="480060" cy="2362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</cdr:x>
      <cdr:y>0.02132</cdr:y>
    </cdr:from>
    <cdr:to>
      <cdr:x>0.108</cdr:x>
      <cdr:y>0.08453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D6EC7A4C-F64C-4341-BC5D-D7D8B4E94619}"/>
            </a:ext>
          </a:extLst>
        </cdr:cNvPr>
        <cdr:cNvSpPr txBox="1"/>
      </cdr:nvSpPr>
      <cdr:spPr>
        <a:xfrm xmlns:a="http://schemas.openxmlformats.org/drawingml/2006/main">
          <a:off x="0" y="76193"/>
          <a:ext cx="874783" cy="2259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50" dirty="0">
              <a:solidFill>
                <a:schemeClr val="bg1"/>
              </a:solidFill>
            </a:rPr>
            <a:t># of Bugs</a:t>
          </a:r>
        </a:p>
      </cdr:txBody>
    </cdr:sp>
  </cdr:relSizeAnchor>
  <cdr:relSizeAnchor xmlns:cdr="http://schemas.openxmlformats.org/drawingml/2006/chartDrawing">
    <cdr:from>
      <cdr:x>0.87927</cdr:x>
      <cdr:y>0.7946</cdr:y>
    </cdr:from>
    <cdr:to>
      <cdr:x>0.98918</cdr:x>
      <cdr:y>0.86951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F4F0A2B-7FE9-4E19-85A2-74C269DD08B1}"/>
            </a:ext>
          </a:extLst>
        </cdr:cNvPr>
        <cdr:cNvSpPr txBox="1"/>
      </cdr:nvSpPr>
      <cdr:spPr>
        <a:xfrm xmlns:a="http://schemas.openxmlformats.org/drawingml/2006/main">
          <a:off x="7122140" y="2839726"/>
          <a:ext cx="890290" cy="267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bg1"/>
              </a:solidFill>
            </a:rPr>
            <a:t># of Tests</a:t>
          </a:r>
        </a:p>
      </cdr:txBody>
    </cdr:sp>
  </cdr:relSizeAnchor>
  <cdr:relSizeAnchor xmlns:cdr="http://schemas.openxmlformats.org/drawingml/2006/chartDrawing">
    <cdr:from>
      <cdr:x>0.30762</cdr:x>
      <cdr:y>0.04264</cdr:y>
    </cdr:from>
    <cdr:to>
      <cdr:x>0.65663</cdr:x>
      <cdr:y>0.1194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FAC1D15F-69DA-493A-A6F9-6757F7346F6B}"/>
            </a:ext>
          </a:extLst>
        </cdr:cNvPr>
        <cdr:cNvSpPr txBox="1"/>
      </cdr:nvSpPr>
      <cdr:spPr>
        <a:xfrm xmlns:a="http://schemas.openxmlformats.org/drawingml/2006/main">
          <a:off x="2491740" y="152400"/>
          <a:ext cx="2827020" cy="2743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0.29069</cdr:x>
      <cdr:y>0.03625</cdr:y>
    </cdr:from>
    <cdr:to>
      <cdr:x>0.73189</cdr:x>
      <cdr:y>0.10661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06CEEFD0-A49A-4926-A4EF-4ADCB09E247A}"/>
            </a:ext>
          </a:extLst>
        </cdr:cNvPr>
        <cdr:cNvSpPr txBox="1"/>
      </cdr:nvSpPr>
      <cdr:spPr>
        <a:xfrm xmlns:a="http://schemas.openxmlformats.org/drawingml/2006/main">
          <a:off x="2354580" y="129540"/>
          <a:ext cx="3573780" cy="2514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>
              <a:solidFill>
                <a:schemeClr val="bg1"/>
              </a:solidFill>
            </a:rPr>
            <a:t>Compare</a:t>
          </a:r>
          <a:r>
            <a:rPr lang="en-US" sz="1400" baseline="0">
              <a:solidFill>
                <a:schemeClr val="bg1"/>
              </a:solidFill>
            </a:rPr>
            <a:t> IG Vs. TFB Algorithm</a:t>
          </a:r>
          <a:endParaRPr lang="en-US" sz="140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488799" cy="3035808"/>
          </a:xfrm>
        </p:spPr>
        <p:txBody>
          <a:bodyPr/>
          <a:lstStyle/>
          <a:p>
            <a:pPr algn="ctr"/>
            <a:r>
              <a:rPr lang="en-US" sz="6600" dirty="0"/>
              <a:t>Test SET optimization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E52CD5-4862-423C-9681-E64859ECA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883726"/>
            <a:ext cx="7098376" cy="862447"/>
          </a:xfrm>
        </p:spPr>
        <p:txBody>
          <a:bodyPr>
            <a:normAutofit fontScale="92500" lnSpcReduction="10000"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dirty="0"/>
              <a:t>Amir </a:t>
            </a:r>
            <a:r>
              <a:rPr lang="en-US" dirty="0" err="1"/>
              <a:t>Avitan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Stav Sapir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295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Entropy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971249"/>
              </p:ext>
            </p:extLst>
          </p:nvPr>
        </p:nvGraphicFramePr>
        <p:xfrm>
          <a:off x="1069847" y="1869225"/>
          <a:ext cx="8864139" cy="745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923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26450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20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20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03D100-F6AA-46EE-B76A-F5881765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31766"/>
              </p:ext>
            </p:extLst>
          </p:nvPr>
        </p:nvGraphicFramePr>
        <p:xfrm>
          <a:off x="1069847" y="2854797"/>
          <a:ext cx="3848381" cy="570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8381">
                  <a:extLst>
                    <a:ext uri="{9D8B030D-6E8A-4147-A177-3AD203B41FA5}">
                      <a16:colId xmlns:a16="http://schemas.microsoft.com/office/drawing/2014/main" val="4001021760"/>
                    </a:ext>
                  </a:extLst>
                </a:gridCol>
              </a:tblGrid>
              <a:tr h="372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General Entropy  (components success priors)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3356523"/>
                  </a:ext>
                </a:extLst>
              </a:tr>
              <a:tr h="198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Entropy(0.75,0.88,0.56,0.3,0.97)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451953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998827" y="3772249"/>
            <a:ext cx="10058400" cy="288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Entropy = TestE1 + TestE2</a:t>
            </a:r>
          </a:p>
          <a:p>
            <a:pPr marL="0" indent="0">
              <a:buNone/>
            </a:pPr>
            <a:r>
              <a:rPr lang="en-US" dirty="0"/>
              <a:t>   Where : </a:t>
            </a:r>
          </a:p>
          <a:p>
            <a:pPr marL="822960" lvl="3" indent="0">
              <a:buNone/>
            </a:pPr>
            <a:r>
              <a:rPr lang="en-US" sz="1500" dirty="0"/>
              <a:t>TestE1  = </a:t>
            </a:r>
            <a:r>
              <a:rPr lang="en-US" altLang="en-US" sz="1500" dirty="0" err="1"/>
              <a:t>success_probability</a:t>
            </a:r>
            <a:r>
              <a:rPr lang="en-US" altLang="en-US" sz="1500" dirty="0"/>
              <a:t>(test) * </a:t>
            </a:r>
            <a:r>
              <a:rPr lang="en-US" altLang="en-US" sz="1500" dirty="0" err="1"/>
              <a:t>success_entropy</a:t>
            </a:r>
            <a:r>
              <a:rPr lang="en-US" altLang="en-US" sz="1500" dirty="0"/>
              <a:t>(test) </a:t>
            </a:r>
          </a:p>
          <a:p>
            <a:pPr marL="822960" lvl="3" indent="0">
              <a:buNone/>
            </a:pPr>
            <a:r>
              <a:rPr lang="en-US" sz="1500" dirty="0"/>
              <a:t>TestE2  = </a:t>
            </a:r>
            <a:r>
              <a:rPr lang="en-US" altLang="en-US" sz="1500" dirty="0" err="1"/>
              <a:t>failure_probability</a:t>
            </a:r>
            <a:r>
              <a:rPr lang="en-US" altLang="en-US" sz="1500" dirty="0"/>
              <a:t>(test) * </a:t>
            </a:r>
            <a:r>
              <a:rPr lang="en-US" altLang="en-US" sz="1500" dirty="0" err="1"/>
              <a:t>failure_entropy</a:t>
            </a:r>
            <a:r>
              <a:rPr lang="en-US" altLang="en-US" sz="1500" dirty="0"/>
              <a:t>(test)</a:t>
            </a:r>
            <a:endParaRPr lang="en-US" sz="1700" dirty="0"/>
          </a:p>
          <a:p>
            <a:r>
              <a:rPr lang="en-US" dirty="0"/>
              <a:t>For each test:</a:t>
            </a:r>
          </a:p>
          <a:p>
            <a:pPr lvl="1"/>
            <a:r>
              <a:rPr lang="en-US" dirty="0"/>
              <a:t>Simulate running test with fail and pass outcome using SFL </a:t>
            </a:r>
            <a:r>
              <a:rPr lang="en-US" dirty="0" err="1"/>
              <a:t>Diagnoser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Get test components new failure probabilities from SFL </a:t>
            </a:r>
            <a:r>
              <a:rPr lang="en-US" dirty="0" err="1"/>
              <a:t>Diagnoser</a:t>
            </a:r>
            <a:r>
              <a:rPr lang="en-US" dirty="0"/>
              <a:t> and combine it with the rest of the components. </a:t>
            </a:r>
          </a:p>
          <a:p>
            <a:pPr lvl="1"/>
            <a:r>
              <a:rPr lang="en-US" dirty="0"/>
              <a:t>Choose the test with maximum information(minimum entropy) gain by:</a:t>
            </a:r>
          </a:p>
          <a:p>
            <a:pPr marL="274320" lvl="1" indent="0">
              <a:buNone/>
            </a:pPr>
            <a:r>
              <a:rPr lang="en-US" dirty="0"/>
              <a:t>    argmax </a:t>
            </a:r>
            <a:r>
              <a:rPr lang="en-US" sz="1200" dirty="0" err="1"/>
              <a:t>i</a:t>
            </a:r>
            <a:r>
              <a:rPr lang="en-US" dirty="0"/>
              <a:t>(general entropy – test </a:t>
            </a:r>
            <a:r>
              <a:rPr lang="en-US" dirty="0" err="1"/>
              <a:t>i</a:t>
            </a:r>
            <a:r>
              <a:rPr lang="en-US" dirty="0"/>
              <a:t> entropy)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354683-3426-4960-9101-F5C26BAA8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67390"/>
              </p:ext>
            </p:extLst>
          </p:nvPr>
        </p:nvGraphicFramePr>
        <p:xfrm>
          <a:off x="5104660" y="2854797"/>
          <a:ext cx="482932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857">
                  <a:extLst>
                    <a:ext uri="{9D8B030D-6E8A-4147-A177-3AD203B41FA5}">
                      <a16:colId xmlns:a16="http://schemas.microsoft.com/office/drawing/2014/main" val="4135053980"/>
                    </a:ext>
                  </a:extLst>
                </a:gridCol>
                <a:gridCol w="2264469">
                  <a:extLst>
                    <a:ext uri="{9D8B030D-6E8A-4147-A177-3AD203B41FA5}">
                      <a16:colId xmlns:a16="http://schemas.microsoft.com/office/drawing/2014/main" val="3755596868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Simulation Test1 (Comp1,Comp3,Comp4)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78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 pass - 1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Test fail  - 0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7290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Entropy(0.74,0.12,0.79,0.52,0.03)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Entropy(0.18,0.12,0.23,0.08,0.03)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76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0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Test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8FABFF-5365-458D-AD3F-EDA32436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88647"/>
              </p:ext>
            </p:extLst>
          </p:nvPr>
        </p:nvGraphicFramePr>
        <p:xfrm>
          <a:off x="1509203" y="1873189"/>
          <a:ext cx="8229600" cy="1493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909">
                  <a:extLst>
                    <a:ext uri="{9D8B030D-6E8A-4147-A177-3AD203B41FA5}">
                      <a16:colId xmlns:a16="http://schemas.microsoft.com/office/drawing/2014/main" val="2684657707"/>
                    </a:ext>
                  </a:extLst>
                </a:gridCol>
                <a:gridCol w="2705880">
                  <a:extLst>
                    <a:ext uri="{9D8B030D-6E8A-4147-A177-3AD203B41FA5}">
                      <a16:colId xmlns:a16="http://schemas.microsoft.com/office/drawing/2014/main" val="1501670750"/>
                    </a:ext>
                  </a:extLst>
                </a:gridCol>
                <a:gridCol w="1777823">
                  <a:extLst>
                    <a:ext uri="{9D8B030D-6E8A-4147-A177-3AD203B41FA5}">
                      <a16:colId xmlns:a16="http://schemas.microsoft.com/office/drawing/2014/main" val="1915315137"/>
                    </a:ext>
                  </a:extLst>
                </a:gridCol>
                <a:gridCol w="2379988">
                  <a:extLst>
                    <a:ext uri="{9D8B030D-6E8A-4147-A177-3AD203B41FA5}">
                      <a16:colId xmlns:a16="http://schemas.microsoft.com/office/drawing/2014/main" val="953681896"/>
                    </a:ext>
                  </a:extLst>
                </a:gridCol>
              </a:tblGrid>
              <a:tr h="40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General Entropy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 Entropy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Information Gain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683983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643451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067329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0792516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5.4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9066662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664215"/>
                  </a:ext>
                </a:extLst>
              </a:tr>
            </a:tbl>
          </a:graphicData>
        </a:graphic>
      </p:graphicFrame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1CE854A-98B5-43A9-8177-D9857E749422}"/>
              </a:ext>
            </a:extLst>
          </p:cNvPr>
          <p:cNvSpPr/>
          <p:nvPr/>
        </p:nvSpPr>
        <p:spPr>
          <a:xfrm>
            <a:off x="8296091" y="3290805"/>
            <a:ext cx="3271512" cy="788233"/>
          </a:xfrm>
          <a:prstGeom prst="wedgeEllipseCallout">
            <a:avLst>
              <a:gd name="adj1" fmla="val -37330"/>
              <a:gd name="adj2" fmla="val -794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Information Gain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3665717"/>
            <a:ext cx="10058400" cy="2882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Test4 chosen by it’s highest information gain.</a:t>
            </a:r>
          </a:p>
          <a:p>
            <a:r>
              <a:rPr lang="en-US" dirty="0"/>
              <a:t>Test4 will actually run and get new components prior probabilities for failure.</a:t>
            </a:r>
          </a:p>
          <a:p>
            <a:r>
              <a:rPr lang="en-US" dirty="0"/>
              <a:t>The test entropy calculation will perform again without test4 and choose the next test with the highest information gain and  repeat till the chosen test count reaches the a required number n.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 test selection using information gain selection vs. top high failure probability tests.</a:t>
            </a:r>
          </a:p>
          <a:p>
            <a:pPr marL="0" indent="0">
              <a:buNone/>
            </a:pPr>
            <a:r>
              <a:rPr lang="en-US" dirty="0"/>
              <a:t>   n – number of tests</a:t>
            </a:r>
          </a:p>
          <a:p>
            <a:pPr marL="0" indent="0">
              <a:buNone/>
            </a:pPr>
            <a:r>
              <a:rPr lang="en-US" dirty="0"/>
              <a:t>   IG - Information gain selection </a:t>
            </a:r>
          </a:p>
          <a:p>
            <a:pPr marL="0" indent="0">
              <a:buNone/>
            </a:pPr>
            <a:r>
              <a:rPr lang="en-US" dirty="0"/>
              <a:t>   TFB - Top high failure probability tests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  	F – Failed		P - Passed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E1C502-65E4-42D3-B7C7-5A7060622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05029"/>
              </p:ext>
            </p:extLst>
          </p:nvPr>
        </p:nvGraphicFramePr>
        <p:xfrm>
          <a:off x="1571346" y="3848750"/>
          <a:ext cx="5637322" cy="1158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739">
                  <a:extLst>
                    <a:ext uri="{9D8B030D-6E8A-4147-A177-3AD203B41FA5}">
                      <a16:colId xmlns:a16="http://schemas.microsoft.com/office/drawing/2014/main" val="2753448739"/>
                    </a:ext>
                  </a:extLst>
                </a:gridCol>
                <a:gridCol w="948908">
                  <a:extLst>
                    <a:ext uri="{9D8B030D-6E8A-4147-A177-3AD203B41FA5}">
                      <a16:colId xmlns:a16="http://schemas.microsoft.com/office/drawing/2014/main" val="521429234"/>
                    </a:ext>
                  </a:extLst>
                </a:gridCol>
                <a:gridCol w="1270310">
                  <a:extLst>
                    <a:ext uri="{9D8B030D-6E8A-4147-A177-3AD203B41FA5}">
                      <a16:colId xmlns:a16="http://schemas.microsoft.com/office/drawing/2014/main" val="870603807"/>
                    </a:ext>
                  </a:extLst>
                </a:gridCol>
                <a:gridCol w="1698848">
                  <a:extLst>
                    <a:ext uri="{9D8B030D-6E8A-4147-A177-3AD203B41FA5}">
                      <a16:colId xmlns:a16="http://schemas.microsoft.com/office/drawing/2014/main" val="1007441220"/>
                    </a:ext>
                  </a:extLst>
                </a:gridCol>
                <a:gridCol w="979517">
                  <a:extLst>
                    <a:ext uri="{9D8B030D-6E8A-4147-A177-3AD203B41FA5}">
                      <a16:colId xmlns:a16="http://schemas.microsoft.com/office/drawing/2014/main" val="3187038757"/>
                    </a:ext>
                  </a:extLst>
                </a:gridCol>
              </a:tblGrid>
              <a:tr h="242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IG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TFB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0720"/>
                  </a:ext>
                </a:extLst>
              </a:tr>
              <a:tr h="2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failed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passed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failed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passed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391373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9618930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4893697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4757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544039-450B-4396-9F76-C969FBC8F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63037"/>
              </p:ext>
            </p:extLst>
          </p:nvPr>
        </p:nvGraphicFramePr>
        <p:xfrm>
          <a:off x="1269504" y="5459767"/>
          <a:ext cx="8025412" cy="984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264">
                  <a:extLst>
                    <a:ext uri="{9D8B030D-6E8A-4147-A177-3AD203B41FA5}">
                      <a16:colId xmlns:a16="http://schemas.microsoft.com/office/drawing/2014/main" val="3782272989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1690900973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753862312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680481878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1673871201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577789882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4076877026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598410897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774049590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3981941535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302642864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4056216738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4152103717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225485838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334898662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588748758"/>
                    </a:ext>
                  </a:extLst>
                </a:gridCol>
              </a:tblGrid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Test#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809687"/>
                  </a:ext>
                </a:extLst>
              </a:tr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IG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9102543"/>
                  </a:ext>
                </a:extLst>
              </a:tr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TFB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727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50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Compare test selection using information gain selection vs. top high failure probability tests.</a:t>
            </a:r>
          </a:p>
          <a:p>
            <a:pPr marL="0" indent="0">
              <a:buNone/>
            </a:pPr>
            <a:r>
              <a:rPr lang="en-US" sz="1600" dirty="0"/>
              <a:t>   IG - Information gain selection </a:t>
            </a:r>
          </a:p>
          <a:p>
            <a:pPr marL="0" indent="0">
              <a:buNone/>
            </a:pPr>
            <a:r>
              <a:rPr lang="en-US" sz="1600" dirty="0"/>
              <a:t>   TFB - Top high failure probability tests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22F8D6-0FAF-4E0A-A7DC-217A0C889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404693"/>
              </p:ext>
            </p:extLst>
          </p:nvPr>
        </p:nvGraphicFramePr>
        <p:xfrm>
          <a:off x="1596256" y="3004822"/>
          <a:ext cx="8655728" cy="3749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842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CF0E-7CE9-465E-AEE8-6F11580C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9C22-CB34-46E4-9845-1FC09DD7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SFL </a:t>
            </a:r>
            <a:r>
              <a:rPr lang="en-US" dirty="0" err="1"/>
              <a:t>Diagnoser</a:t>
            </a:r>
            <a:r>
              <a:rPr lang="en-US" dirty="0"/>
              <a:t> does not allow state fail in some cases (run test simulation required).</a:t>
            </a:r>
          </a:p>
          <a:p>
            <a:r>
              <a:rPr lang="en-US" dirty="0"/>
              <a:t>Need to implement failure probability calculation independently from SFL </a:t>
            </a:r>
            <a:r>
              <a:rPr lang="en-US" dirty="0" err="1"/>
              <a:t>Diagnoser</a:t>
            </a:r>
            <a:r>
              <a:rPr lang="en-US" dirty="0"/>
              <a:t>.</a:t>
            </a:r>
          </a:p>
          <a:p>
            <a:r>
              <a:rPr lang="en-US" dirty="0"/>
              <a:t>Compare IG test selection algorithm according in terms of component test covering. </a:t>
            </a:r>
          </a:p>
          <a:p>
            <a:r>
              <a:rPr lang="en-US" dirty="0"/>
              <a:t>Optimize the algorithm to find more </a:t>
            </a:r>
            <a:r>
              <a:rPr lang="en-US"/>
              <a:t>failing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1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94688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6000" dirty="0">
                <a:sym typeface="Wingdings" panose="05000000000000000000" pitchFamily="2" charset="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0895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279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23" y="2036913"/>
            <a:ext cx="3476625" cy="23050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Right Arrow 6"/>
          <p:cNvSpPr/>
          <p:nvPr/>
        </p:nvSpPr>
        <p:spPr>
          <a:xfrm>
            <a:off x="5063020" y="3053087"/>
            <a:ext cx="1811096" cy="41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116" y="1868820"/>
            <a:ext cx="3665601" cy="26412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TextBox 8"/>
          <p:cNvSpPr txBox="1"/>
          <p:nvPr/>
        </p:nvSpPr>
        <p:spPr>
          <a:xfrm>
            <a:off x="989254" y="5307461"/>
            <a:ext cx="469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Many tests…Which should I choose?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07" y="4634627"/>
            <a:ext cx="4645152" cy="16720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TextBox 9"/>
          <p:cNvSpPr txBox="1"/>
          <p:nvPr/>
        </p:nvSpPr>
        <p:spPr>
          <a:xfrm>
            <a:off x="1262723" y="1487424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Lots of code…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5117" y="1489106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Need </a:t>
            </a:r>
            <a:r>
              <a:rPr lang="en-US" sz="2000"/>
              <a:t>to test…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920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525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9848" y="1755648"/>
            <a:ext cx="10058400" cy="3828288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Software components (classes) with probability for having bug(failure).</a:t>
            </a:r>
          </a:p>
          <a:p>
            <a:r>
              <a:rPr lang="en-US" sz="2400" dirty="0"/>
              <a:t>Test pass trough 1…n software  components (classes).</a:t>
            </a:r>
          </a:p>
          <a:p>
            <a:r>
              <a:rPr lang="en-US" sz="2400" dirty="0"/>
              <a:t>Each test has its joint probability for having bug(failure).</a:t>
            </a:r>
          </a:p>
          <a:p>
            <a:r>
              <a:rPr lang="en-US" sz="2400" dirty="0"/>
              <a:t>Each test has its joint probability for pass(success).</a:t>
            </a:r>
          </a:p>
          <a:p>
            <a:r>
              <a:rPr lang="en-US" sz="2400" dirty="0"/>
              <a:t>Real outcome of tests trace(0 –fail 1- pass).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Target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Sub -Set of tests of constant size that maximizes the number of bugs.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621278"/>
            <a:ext cx="4529467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E7538-8B62-9C4C-B6DA-0AB9F37A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1" y="2621278"/>
            <a:ext cx="4495106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94913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 number of tests to perform from N tests.</a:t>
            </a:r>
          </a:p>
          <a:p>
            <a:r>
              <a:rPr lang="en-US" dirty="0"/>
              <a:t>Calculate components entropy for all components.</a:t>
            </a:r>
          </a:p>
          <a:p>
            <a:r>
              <a:rPr lang="en-US" dirty="0"/>
              <a:t>Simulate running the test with fail and pass outcome.</a:t>
            </a:r>
          </a:p>
          <a:p>
            <a:r>
              <a:rPr lang="en-US" dirty="0"/>
              <a:t>Calculate test components new failure probabilities using SFL </a:t>
            </a:r>
            <a:r>
              <a:rPr lang="en-US" dirty="0" err="1"/>
              <a:t>diagnoser</a:t>
            </a:r>
            <a:r>
              <a:rPr lang="en-US" dirty="0"/>
              <a:t>. </a:t>
            </a:r>
          </a:p>
          <a:p>
            <a:r>
              <a:rPr lang="en-US" dirty="0"/>
              <a:t>Calculate components entropy after test simulation(for fail and pass outcome).</a:t>
            </a:r>
          </a:p>
          <a:p>
            <a:r>
              <a:rPr lang="en-US" dirty="0"/>
              <a:t>Choose the test with minimum entropy = maximum information gain given the previous tests already chosen.</a:t>
            </a:r>
          </a:p>
          <a:p>
            <a:r>
              <a:rPr lang="en-US" dirty="0"/>
              <a:t>Continue choose tests till reach n.</a:t>
            </a:r>
          </a:p>
        </p:txBody>
      </p:sp>
    </p:spTree>
    <p:extLst>
      <p:ext uri="{BB962C8B-B14F-4D97-AF65-F5344CB8AC3E}">
        <p14:creationId xmlns:p14="http://schemas.microsoft.com/office/powerpoint/2010/main" val="268862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 - Test Entropy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Entropy = TestE1 + TestE2</a:t>
            </a:r>
          </a:p>
          <a:p>
            <a:pPr marL="0" indent="0">
              <a:buNone/>
            </a:pPr>
            <a:r>
              <a:rPr lang="en-US" dirty="0"/>
              <a:t>   Where :</a:t>
            </a:r>
          </a:p>
          <a:p>
            <a:pPr marL="0" indent="0">
              <a:buNone/>
            </a:pPr>
            <a:r>
              <a:rPr lang="en-US" dirty="0"/>
              <a:t>   TestE1  = </a:t>
            </a:r>
            <a:r>
              <a:rPr lang="en-US" altLang="en-US" dirty="0" err="1"/>
              <a:t>success_probability</a:t>
            </a:r>
            <a:r>
              <a:rPr lang="en-US" altLang="en-US" dirty="0"/>
              <a:t>(test) * </a:t>
            </a:r>
            <a:r>
              <a:rPr lang="en-US" altLang="en-US" dirty="0" err="1"/>
              <a:t>success_entropy</a:t>
            </a:r>
            <a:r>
              <a:rPr lang="en-US" altLang="en-US" dirty="0"/>
              <a:t>(test)</a:t>
            </a:r>
          </a:p>
          <a:p>
            <a:pPr marL="0" indent="0">
              <a:buNone/>
            </a:pPr>
            <a:r>
              <a:rPr lang="en-US" dirty="0"/>
              <a:t>   TestE2  = </a:t>
            </a:r>
            <a:r>
              <a:rPr lang="en-US" altLang="en-US" dirty="0" err="1"/>
              <a:t>failure_probability</a:t>
            </a:r>
            <a:r>
              <a:rPr lang="en-US" altLang="en-US" dirty="0"/>
              <a:t>(test) * </a:t>
            </a:r>
            <a:r>
              <a:rPr lang="en-US" altLang="en-US" dirty="0" err="1"/>
              <a:t>failure_entropy</a:t>
            </a:r>
            <a:r>
              <a:rPr lang="en-US" altLang="en-US" dirty="0"/>
              <a:t>(test)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Entropy calculated on all </a:t>
            </a:r>
            <a:r>
              <a:rPr lang="en-US" altLang="en-US" dirty="0" err="1"/>
              <a:t>componenets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53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62138"/>
              </p:ext>
            </p:extLst>
          </p:nvPr>
        </p:nvGraphicFramePr>
        <p:xfrm>
          <a:off x="1069118" y="2891809"/>
          <a:ext cx="10059130" cy="1171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630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3905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>
                    <a:pattFill prst="pct8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0.44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EDFADF-5E97-469F-A860-DB2844210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399"/>
              </p:ext>
            </p:extLst>
          </p:nvPr>
        </p:nvGraphicFramePr>
        <p:xfrm>
          <a:off x="1069118" y="4220309"/>
          <a:ext cx="10058400" cy="2311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8123">
                  <a:extLst>
                    <a:ext uri="{9D8B030D-6E8A-4147-A177-3AD203B41FA5}">
                      <a16:colId xmlns:a16="http://schemas.microsoft.com/office/drawing/2014/main" val="1069312243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602297419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3113265691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4104595099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995296926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3877867921"/>
                    </a:ext>
                  </a:extLst>
                </a:gridCol>
              </a:tblGrid>
              <a:tr h="278729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Tests Trace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>
                    <a:pattFill prst="pct8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54512"/>
                  </a:ext>
                </a:extLst>
              </a:tr>
              <a:tr h="290342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(1 - indicates that test pass through component)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06138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1355789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7905118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7770495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073205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253901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531925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FDC21-33EA-49FD-98E2-29D9AABCE9E0}"/>
              </a:ext>
            </a:extLst>
          </p:cNvPr>
          <p:cNvSpPr txBox="1">
            <a:spLocks/>
          </p:cNvSpPr>
          <p:nvPr/>
        </p:nvSpPr>
        <p:spPr>
          <a:xfrm>
            <a:off x="939220" y="1777842"/>
            <a:ext cx="9973290" cy="87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Comp# - represent component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/>
              <a:t>Test# - represent test j which pass through comp1….n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3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6E85E-C3C5-4A1F-8EDE-EF894229D6C2}"/>
              </a:ext>
            </a:extLst>
          </p:cNvPr>
          <p:cNvSpPr/>
          <p:nvPr/>
        </p:nvSpPr>
        <p:spPr>
          <a:xfrm>
            <a:off x="5151149" y="1850729"/>
            <a:ext cx="1837589" cy="5812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components general entropy (priors)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A8D94A-F67E-423B-A732-34895DC0E6AD}"/>
              </a:ext>
            </a:extLst>
          </p:cNvPr>
          <p:cNvSpPr/>
          <p:nvPr/>
        </p:nvSpPr>
        <p:spPr>
          <a:xfrm>
            <a:off x="1847840" y="2771687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joint success probability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D1484-EB9F-460D-9013-9746E5C9D52D}"/>
              </a:ext>
            </a:extLst>
          </p:cNvPr>
          <p:cNvSpPr/>
          <p:nvPr/>
        </p:nvSpPr>
        <p:spPr>
          <a:xfrm>
            <a:off x="6350141" y="2768728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joint failure probability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706A20-D74C-4096-8123-1074C3459771}"/>
              </a:ext>
            </a:extLst>
          </p:cNvPr>
          <p:cNvSpPr/>
          <p:nvPr/>
        </p:nvSpPr>
        <p:spPr>
          <a:xfrm>
            <a:off x="4095347" y="2768728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success entropy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AB5285-96E2-417F-93C6-0651F49A4FD1}"/>
              </a:ext>
            </a:extLst>
          </p:cNvPr>
          <p:cNvSpPr/>
          <p:nvPr/>
        </p:nvSpPr>
        <p:spPr>
          <a:xfrm>
            <a:off x="8604935" y="2771687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</a:t>
            </a:r>
          </a:p>
          <a:p>
            <a:pPr algn="ctr"/>
            <a:r>
              <a:rPr lang="en-US" sz="1200" dirty="0"/>
              <a:t>failure entropy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8FE70-810C-4BF7-A94E-56AC82D37C65}"/>
              </a:ext>
            </a:extLst>
          </p:cNvPr>
          <p:cNvSpPr txBox="1"/>
          <p:nvPr/>
        </p:nvSpPr>
        <p:spPr>
          <a:xfrm>
            <a:off x="73162" y="2834116"/>
            <a:ext cx="163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test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10DF84-A7E3-498F-AF43-C1C937E8C649}"/>
              </a:ext>
            </a:extLst>
          </p:cNvPr>
          <p:cNvCxnSpPr>
            <a:cxnSpLocks/>
            <a:stCxn id="8" idx="2"/>
            <a:endCxn id="26" idx="1"/>
          </p:cNvCxnSpPr>
          <p:nvPr/>
        </p:nvCxnSpPr>
        <p:spPr>
          <a:xfrm>
            <a:off x="2654340" y="3271795"/>
            <a:ext cx="2496809" cy="78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531552-CE9E-4C90-BA15-FC7B83DC487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4901847" y="3268836"/>
            <a:ext cx="1168097" cy="4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17DB97-16C2-44D1-92C7-B3505CDD9A16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6069944" y="3268836"/>
            <a:ext cx="1086697" cy="4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ADE5B4-B020-4EE3-8768-B91FC70531FA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988738" y="3256998"/>
            <a:ext cx="2198772" cy="79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BF2706-1B2E-453B-B3AE-0DBC12F1E3D4}"/>
              </a:ext>
            </a:extLst>
          </p:cNvPr>
          <p:cNvSpPr/>
          <p:nvPr/>
        </p:nvSpPr>
        <p:spPr>
          <a:xfrm>
            <a:off x="5151149" y="3761547"/>
            <a:ext cx="1837589" cy="5812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simulated entropy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EB0BBD1-CB88-4FEE-8309-5C34E0B476F3}"/>
              </a:ext>
            </a:extLst>
          </p:cNvPr>
          <p:cNvSpPr/>
          <p:nvPr/>
        </p:nvSpPr>
        <p:spPr>
          <a:xfrm>
            <a:off x="5066988" y="4796363"/>
            <a:ext cx="2005909" cy="5812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test with highest Information Gain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A3685D-37F1-400E-9286-250878D232B6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6069943" y="4342799"/>
            <a:ext cx="1" cy="45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7A5476F-0FC8-46EC-B4E2-694029194104}"/>
              </a:ext>
            </a:extLst>
          </p:cNvPr>
          <p:cNvSpPr/>
          <p:nvPr/>
        </p:nvSpPr>
        <p:spPr>
          <a:xfrm>
            <a:off x="5066986" y="5668241"/>
            <a:ext cx="2005909" cy="5812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the chosen test and update its components new failure priors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D2129C-EB73-424F-AE40-D795428495C9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6069941" y="5377615"/>
            <a:ext cx="2" cy="29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DF1DF76C-52DD-461A-BA71-71E2632BE4D3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675924" y="3226853"/>
            <a:ext cx="4391063" cy="2732014"/>
          </a:xfrm>
          <a:prstGeom prst="curvedConnector3">
            <a:avLst>
              <a:gd name="adj1" fmla="val 10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A8553A-1F12-46BE-8280-BB6E643CCC34}"/>
              </a:ext>
            </a:extLst>
          </p:cNvPr>
          <p:cNvSpPr txBox="1"/>
          <p:nvPr/>
        </p:nvSpPr>
        <p:spPr>
          <a:xfrm>
            <a:off x="675923" y="5908649"/>
            <a:ext cx="4661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Continue to the next test that maximizes the IG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5B661B-833A-4391-9B0F-E42082FB21D5}"/>
              </a:ext>
            </a:extLst>
          </p:cNvPr>
          <p:cNvCxnSpPr>
            <a:cxnSpLocks/>
          </p:cNvCxnSpPr>
          <p:nvPr/>
        </p:nvCxnSpPr>
        <p:spPr>
          <a:xfrm>
            <a:off x="10746411" y="1839067"/>
            <a:ext cx="0" cy="40695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FC9F7DF-4ED3-4A91-8AAE-5CDD112DA0BE}"/>
              </a:ext>
            </a:extLst>
          </p:cNvPr>
          <p:cNvSpPr txBox="1"/>
          <p:nvPr/>
        </p:nvSpPr>
        <p:spPr>
          <a:xfrm>
            <a:off x="10379947" y="5888747"/>
            <a:ext cx="89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6816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joint probability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9130" cy="1171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630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3905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461E6D-3012-4A5B-BF65-8B2033A10153}"/>
              </a:ext>
            </a:extLst>
          </p:cNvPr>
          <p:cNvGraphicFramePr>
            <a:graphicFrameLocks noGrp="1"/>
          </p:cNvGraphicFramePr>
          <p:nvPr/>
        </p:nvGraphicFramePr>
        <p:xfrm>
          <a:off x="1313895" y="3426781"/>
          <a:ext cx="9019714" cy="2970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382">
                  <a:extLst>
                    <a:ext uri="{9D8B030D-6E8A-4147-A177-3AD203B41FA5}">
                      <a16:colId xmlns:a16="http://schemas.microsoft.com/office/drawing/2014/main" val="2496544097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3731515335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583802974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1985669728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670716264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41380092"/>
                    </a:ext>
                  </a:extLst>
                </a:gridCol>
                <a:gridCol w="2575126">
                  <a:extLst>
                    <a:ext uri="{9D8B030D-6E8A-4147-A177-3AD203B41FA5}">
                      <a16:colId xmlns:a16="http://schemas.microsoft.com/office/drawing/2014/main" val="1127255555"/>
                    </a:ext>
                  </a:extLst>
                </a:gridCol>
                <a:gridCol w="2490416">
                  <a:extLst>
                    <a:ext uri="{9D8B030D-6E8A-4147-A177-3AD203B41FA5}">
                      <a16:colId xmlns:a16="http://schemas.microsoft.com/office/drawing/2014/main" val="2056522444"/>
                    </a:ext>
                  </a:extLst>
                </a:gridCol>
              </a:tblGrid>
              <a:tr h="37479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Tests Trace</a:t>
                      </a: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(1 - indicates that test pass through component)</a:t>
                      </a:r>
                    </a:p>
                    <a:p>
                      <a:pPr algn="ctr" fontAlgn="b"/>
                      <a:endParaRPr lang="en-US" sz="1100" b="1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6066975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 Comp4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Prior Failure Joint 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Prior Success Joint 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6018524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(1 - (1- 0.25)*(1-0.44)*(1-0.7) 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(1- 0.25)*(1-0.44)*(1-0.7)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9680067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(1-0.12)*(1-0.44) *(1-0.03))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(1-0.12)*(1-0.44) *(1-0.03)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5319824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(1-0.12)*(1-0.44)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(1-0.12)*(1-0.44)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6137200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(1-0.25)*(1-0.03)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(1-0.25)*(1-0.03)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3582692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(1- 0.25)*(1-0.12)*(1-0.44) 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(1- 0.25)*(1-0.12)*(1-0.44)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661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5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1633</TotalTime>
  <Words>1007</Words>
  <Application>Microsoft Office PowerPoint</Application>
  <PresentationFormat>Widescreen</PresentationFormat>
  <Paragraphs>327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David</vt:lpstr>
      <vt:lpstr>Rockwell</vt:lpstr>
      <vt:lpstr>Rockwell Condensed</vt:lpstr>
      <vt:lpstr>Wingdings</vt:lpstr>
      <vt:lpstr>Wood Type</vt:lpstr>
      <vt:lpstr>Test SET optimization</vt:lpstr>
      <vt:lpstr>Motivation</vt:lpstr>
      <vt:lpstr>Input</vt:lpstr>
      <vt:lpstr>Target OUTPUT</vt:lpstr>
      <vt:lpstr>Algorithm</vt:lpstr>
      <vt:lpstr>Algorithm - Test Entropy </vt:lpstr>
      <vt:lpstr>Example</vt:lpstr>
      <vt:lpstr>Test selection</vt:lpstr>
      <vt:lpstr>Test joint probability Calculation</vt:lpstr>
      <vt:lpstr>Test Entropy Calculation</vt:lpstr>
      <vt:lpstr>Choose Test </vt:lpstr>
      <vt:lpstr>Experiment Results</vt:lpstr>
      <vt:lpstr>Experiment Results</vt:lpstr>
      <vt:lpstr>Open Issues &amp; Future Work</vt:lpstr>
      <vt:lpstr>PowerPoint Presentation</vt:lpstr>
    </vt:vector>
  </TitlesOfParts>
  <Company>Nova Measuring Instruments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optimization using MDP</dc:title>
  <dc:creator>Amir Avitan</dc:creator>
  <cp:lastModifiedBy>Stav Sapir</cp:lastModifiedBy>
  <cp:revision>136</cp:revision>
  <dcterms:created xsi:type="dcterms:W3CDTF">2018-06-15T20:42:08Z</dcterms:created>
  <dcterms:modified xsi:type="dcterms:W3CDTF">2018-07-24T14:16:12Z</dcterms:modified>
</cp:coreProperties>
</file>