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8" r:id="rId6"/>
    <p:sldId id="270" r:id="rId7"/>
    <p:sldId id="271" r:id="rId8"/>
    <p:sldId id="272" r:id="rId9"/>
    <p:sldId id="276" r:id="rId10"/>
    <p:sldId id="274" r:id="rId11"/>
    <p:sldId id="275" r:id="rId12"/>
    <p:sldId id="277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7/14/2018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59" y="1432223"/>
            <a:ext cx="10488799" cy="3035808"/>
          </a:xfrm>
        </p:spPr>
        <p:txBody>
          <a:bodyPr/>
          <a:lstStyle/>
          <a:p>
            <a:pPr algn="ctr"/>
            <a:r>
              <a:rPr lang="en-US" sz="6600" dirty="0"/>
              <a:t>Test SET optimization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4E52CD5-4862-423C-9681-E64859ECA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883726"/>
            <a:ext cx="7098376" cy="862447"/>
          </a:xfrm>
        </p:spPr>
        <p:txBody>
          <a:bodyPr>
            <a:normAutofit fontScale="92500" lnSpcReduction="10000"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</a:pPr>
            <a:r>
              <a:rPr lang="en-US" dirty="0"/>
              <a:t>Amir </a:t>
            </a:r>
            <a:r>
              <a:rPr lang="en-US" dirty="0" err="1"/>
              <a:t>Avitan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Stav Sapir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32951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Entropy Calculation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4BCBD3-D197-4A30-8542-13A1BD004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971249"/>
              </p:ext>
            </p:extLst>
          </p:nvPr>
        </p:nvGraphicFramePr>
        <p:xfrm>
          <a:off x="1069847" y="1869225"/>
          <a:ext cx="8864139" cy="745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1923">
                  <a:extLst>
                    <a:ext uri="{9D8B030D-6E8A-4147-A177-3AD203B41FA5}">
                      <a16:colId xmlns:a16="http://schemas.microsoft.com/office/drawing/2014/main" val="647474070"/>
                    </a:ext>
                  </a:extLst>
                </a:gridCol>
                <a:gridCol w="1745554">
                  <a:extLst>
                    <a:ext uri="{9D8B030D-6E8A-4147-A177-3AD203B41FA5}">
                      <a16:colId xmlns:a16="http://schemas.microsoft.com/office/drawing/2014/main" val="4172325040"/>
                    </a:ext>
                  </a:extLst>
                </a:gridCol>
                <a:gridCol w="1745554">
                  <a:extLst>
                    <a:ext uri="{9D8B030D-6E8A-4147-A177-3AD203B41FA5}">
                      <a16:colId xmlns:a16="http://schemas.microsoft.com/office/drawing/2014/main" val="2112222264"/>
                    </a:ext>
                  </a:extLst>
                </a:gridCol>
                <a:gridCol w="1745554">
                  <a:extLst>
                    <a:ext uri="{9D8B030D-6E8A-4147-A177-3AD203B41FA5}">
                      <a16:colId xmlns:a16="http://schemas.microsoft.com/office/drawing/2014/main" val="3712134187"/>
                    </a:ext>
                  </a:extLst>
                </a:gridCol>
                <a:gridCol w="1745554">
                  <a:extLst>
                    <a:ext uri="{9D8B030D-6E8A-4147-A177-3AD203B41FA5}">
                      <a16:colId xmlns:a16="http://schemas.microsoft.com/office/drawing/2014/main" val="2451542488"/>
                    </a:ext>
                  </a:extLst>
                </a:gridCol>
              </a:tblGrid>
              <a:tr h="26450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Prior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Component Failure Probability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40237"/>
                  </a:ext>
                </a:extLst>
              </a:tr>
              <a:tr h="2010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13837790"/>
                  </a:ext>
                </a:extLst>
              </a:tr>
              <a:tr h="2010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6256716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03D100-F6AA-46EE-B76A-F5881765C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431766"/>
              </p:ext>
            </p:extLst>
          </p:nvPr>
        </p:nvGraphicFramePr>
        <p:xfrm>
          <a:off x="1069847" y="2854797"/>
          <a:ext cx="3848381" cy="570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48381">
                  <a:extLst>
                    <a:ext uri="{9D8B030D-6E8A-4147-A177-3AD203B41FA5}">
                      <a16:colId xmlns:a16="http://schemas.microsoft.com/office/drawing/2014/main" val="4001021760"/>
                    </a:ext>
                  </a:extLst>
                </a:gridCol>
              </a:tblGrid>
              <a:tr h="3720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General Entropy  (components success priors)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3356523"/>
                  </a:ext>
                </a:extLst>
              </a:tr>
              <a:tr h="1984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Entropy(0.75,0.88,0.56,0.3,0.97)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4519535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BCA04D-4A8B-47A6-B72E-18B9FFC206D7}"/>
              </a:ext>
            </a:extLst>
          </p:cNvPr>
          <p:cNvSpPr txBox="1">
            <a:spLocks/>
          </p:cNvSpPr>
          <p:nvPr/>
        </p:nvSpPr>
        <p:spPr>
          <a:xfrm>
            <a:off x="1069848" y="3665717"/>
            <a:ext cx="10058400" cy="2882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Entropy = TestE1 + TestE2</a:t>
            </a:r>
          </a:p>
          <a:p>
            <a:pPr marL="0" indent="0">
              <a:buNone/>
            </a:pPr>
            <a:r>
              <a:rPr lang="en-US" dirty="0"/>
              <a:t>   Where : </a:t>
            </a:r>
          </a:p>
          <a:p>
            <a:pPr marL="822960" lvl="3" indent="0">
              <a:buNone/>
            </a:pPr>
            <a:r>
              <a:rPr lang="en-US" sz="1500" dirty="0"/>
              <a:t>TestE1  = </a:t>
            </a:r>
            <a:r>
              <a:rPr lang="en-US" altLang="en-US" sz="1500" dirty="0" err="1"/>
              <a:t>success_probability</a:t>
            </a:r>
            <a:r>
              <a:rPr lang="en-US" altLang="en-US" sz="1500" dirty="0"/>
              <a:t>(test) * </a:t>
            </a:r>
            <a:r>
              <a:rPr lang="en-US" altLang="en-US" sz="1500" dirty="0" err="1"/>
              <a:t>success_entropy</a:t>
            </a:r>
            <a:r>
              <a:rPr lang="en-US" altLang="en-US" sz="1500" dirty="0"/>
              <a:t>(test) </a:t>
            </a:r>
          </a:p>
          <a:p>
            <a:pPr marL="822960" lvl="3" indent="0">
              <a:buNone/>
            </a:pPr>
            <a:r>
              <a:rPr lang="en-US" sz="1500" dirty="0"/>
              <a:t>TestE2  = </a:t>
            </a:r>
            <a:r>
              <a:rPr lang="en-US" altLang="en-US" sz="1500" dirty="0" err="1"/>
              <a:t>failure_probability</a:t>
            </a:r>
            <a:r>
              <a:rPr lang="en-US" altLang="en-US" sz="1500" dirty="0"/>
              <a:t>(test) * </a:t>
            </a:r>
            <a:r>
              <a:rPr lang="en-US" altLang="en-US" sz="1500" dirty="0" err="1"/>
              <a:t>failure_entropy</a:t>
            </a:r>
            <a:r>
              <a:rPr lang="en-US" altLang="en-US" sz="1500" dirty="0"/>
              <a:t>(test)</a:t>
            </a:r>
            <a:endParaRPr lang="en-US" sz="1700" dirty="0"/>
          </a:p>
          <a:p>
            <a:r>
              <a:rPr lang="en-US" dirty="0"/>
              <a:t>For each test:</a:t>
            </a:r>
          </a:p>
          <a:p>
            <a:pPr lvl="1"/>
            <a:r>
              <a:rPr lang="en-US" dirty="0"/>
              <a:t>Simulate running test with fail and pass outcome using SFL </a:t>
            </a:r>
            <a:r>
              <a:rPr lang="en-US" dirty="0" err="1"/>
              <a:t>Diagnoser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Get test components new failure probabilities from SFL </a:t>
            </a:r>
            <a:r>
              <a:rPr lang="en-US" dirty="0" err="1"/>
              <a:t>Diagnoser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Choose the test with maximum information(minimum entropy) gain by:</a:t>
            </a:r>
          </a:p>
          <a:p>
            <a:pPr marL="274320" lvl="1" indent="0">
              <a:buNone/>
            </a:pPr>
            <a:r>
              <a:rPr lang="en-US" dirty="0"/>
              <a:t>    argmax </a:t>
            </a:r>
            <a:r>
              <a:rPr lang="en-US" sz="1200" dirty="0" err="1"/>
              <a:t>i</a:t>
            </a:r>
            <a:r>
              <a:rPr lang="en-US" dirty="0"/>
              <a:t>(general entropy – test </a:t>
            </a:r>
            <a:r>
              <a:rPr lang="en-US" dirty="0" err="1"/>
              <a:t>i</a:t>
            </a:r>
            <a:r>
              <a:rPr lang="en-US" dirty="0"/>
              <a:t> entropy)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7795D5-FBBE-4D68-907B-4157CC007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83025"/>
              </p:ext>
            </p:extLst>
          </p:nvPr>
        </p:nvGraphicFramePr>
        <p:xfrm>
          <a:off x="5228085" y="2876593"/>
          <a:ext cx="4581740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3364">
                  <a:extLst>
                    <a:ext uri="{9D8B030D-6E8A-4147-A177-3AD203B41FA5}">
                      <a16:colId xmlns:a16="http://schemas.microsoft.com/office/drawing/2014/main" val="721525919"/>
                    </a:ext>
                  </a:extLst>
                </a:gridCol>
                <a:gridCol w="2148376">
                  <a:extLst>
                    <a:ext uri="{9D8B030D-6E8A-4147-A177-3AD203B41FA5}">
                      <a16:colId xmlns:a16="http://schemas.microsoft.com/office/drawing/2014/main" val="466377387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Simulation Test1 (Comp1,Comp3,Comp4)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183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Test pass - 1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Test fail  - 0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23164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Entropy(0.74,0.79,0.52)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Entropy(0.18,0.23,0.08)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224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905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Test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BCA04D-4A8B-47A6-B72E-18B9FFC206D7}"/>
              </a:ext>
            </a:extLst>
          </p:cNvPr>
          <p:cNvSpPr txBox="1">
            <a:spLocks/>
          </p:cNvSpPr>
          <p:nvPr/>
        </p:nvSpPr>
        <p:spPr>
          <a:xfrm>
            <a:off x="1069848" y="1873189"/>
            <a:ext cx="10058400" cy="467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8FABFF-5365-458D-AD3F-EDA32436B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988647"/>
              </p:ext>
            </p:extLst>
          </p:nvPr>
        </p:nvGraphicFramePr>
        <p:xfrm>
          <a:off x="1509203" y="1873189"/>
          <a:ext cx="8229600" cy="1493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5909">
                  <a:extLst>
                    <a:ext uri="{9D8B030D-6E8A-4147-A177-3AD203B41FA5}">
                      <a16:colId xmlns:a16="http://schemas.microsoft.com/office/drawing/2014/main" val="2684657707"/>
                    </a:ext>
                  </a:extLst>
                </a:gridCol>
                <a:gridCol w="2705880">
                  <a:extLst>
                    <a:ext uri="{9D8B030D-6E8A-4147-A177-3AD203B41FA5}">
                      <a16:colId xmlns:a16="http://schemas.microsoft.com/office/drawing/2014/main" val="1501670750"/>
                    </a:ext>
                  </a:extLst>
                </a:gridCol>
                <a:gridCol w="1777823">
                  <a:extLst>
                    <a:ext uri="{9D8B030D-6E8A-4147-A177-3AD203B41FA5}">
                      <a16:colId xmlns:a16="http://schemas.microsoft.com/office/drawing/2014/main" val="1915315137"/>
                    </a:ext>
                  </a:extLst>
                </a:gridCol>
                <a:gridCol w="2379988">
                  <a:extLst>
                    <a:ext uri="{9D8B030D-6E8A-4147-A177-3AD203B41FA5}">
                      <a16:colId xmlns:a16="http://schemas.microsoft.com/office/drawing/2014/main" val="953681896"/>
                    </a:ext>
                  </a:extLst>
                </a:gridCol>
              </a:tblGrid>
              <a:tr h="4023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Test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General Entropy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Test Entropy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Information Gain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683983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3.7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643451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4.8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5067329"/>
                  </a:ext>
                </a:extLst>
              </a:tr>
              <a:tr h="223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0792516"/>
                  </a:ext>
                </a:extLst>
              </a:tr>
              <a:tr h="223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2.1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5.4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9066662"/>
                  </a:ext>
                </a:extLst>
              </a:tr>
              <a:tr h="2146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5.6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7664215"/>
                  </a:ext>
                </a:extLst>
              </a:tr>
            </a:tbl>
          </a:graphicData>
        </a:graphic>
      </p:graphicFrame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D1CE854A-98B5-43A9-8177-D9857E749422}"/>
              </a:ext>
            </a:extLst>
          </p:cNvPr>
          <p:cNvSpPr/>
          <p:nvPr/>
        </p:nvSpPr>
        <p:spPr>
          <a:xfrm>
            <a:off x="8296091" y="3290805"/>
            <a:ext cx="3271512" cy="788233"/>
          </a:xfrm>
          <a:prstGeom prst="wedgeEllipseCallout">
            <a:avLst>
              <a:gd name="adj1" fmla="val -37330"/>
              <a:gd name="adj2" fmla="val -794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Information Gain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E1D6B5-6C74-48AD-A4A6-FE46AB101D5F}"/>
              </a:ext>
            </a:extLst>
          </p:cNvPr>
          <p:cNvSpPr txBox="1">
            <a:spLocks/>
          </p:cNvSpPr>
          <p:nvPr/>
        </p:nvSpPr>
        <p:spPr>
          <a:xfrm>
            <a:off x="1069848" y="3665717"/>
            <a:ext cx="10058400" cy="2882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Test4 chosen by it’s highest information gain.</a:t>
            </a:r>
          </a:p>
          <a:p>
            <a:r>
              <a:rPr lang="en-US" dirty="0"/>
              <a:t>Test4 will actually run and get new components prior probabilities for failure.</a:t>
            </a:r>
          </a:p>
          <a:p>
            <a:r>
              <a:rPr lang="en-US" dirty="0"/>
              <a:t>The test entropy calculation will perform again without test4 and choose the next test with the highest information gain and  repeat till the chosen test count reaches the a required number n.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3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BCA04D-4A8B-47A6-B72E-18B9FFC206D7}"/>
              </a:ext>
            </a:extLst>
          </p:cNvPr>
          <p:cNvSpPr txBox="1">
            <a:spLocks/>
          </p:cNvSpPr>
          <p:nvPr/>
        </p:nvSpPr>
        <p:spPr>
          <a:xfrm>
            <a:off x="1069848" y="1873189"/>
            <a:ext cx="10058400" cy="4675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E1D6B5-6C74-48AD-A4A6-FE46AB101D5F}"/>
              </a:ext>
            </a:extLst>
          </p:cNvPr>
          <p:cNvSpPr txBox="1">
            <a:spLocks/>
          </p:cNvSpPr>
          <p:nvPr/>
        </p:nvSpPr>
        <p:spPr>
          <a:xfrm>
            <a:off x="1069848" y="1873189"/>
            <a:ext cx="10058400" cy="4675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Compare test selection using information gain selection vs. top high failure probability tests.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02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94688"/>
            <a:ext cx="10058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6000" dirty="0">
                <a:sym typeface="Wingdings" panose="05000000000000000000" pitchFamily="2" charset="2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00895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02792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723" y="2036913"/>
            <a:ext cx="3476625" cy="230505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7" name="Right Arrow 6"/>
          <p:cNvSpPr/>
          <p:nvPr/>
        </p:nvSpPr>
        <p:spPr>
          <a:xfrm>
            <a:off x="5063020" y="3053087"/>
            <a:ext cx="1811096" cy="414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116" y="1868820"/>
            <a:ext cx="3665601" cy="264123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9" name="TextBox 8"/>
          <p:cNvSpPr txBox="1"/>
          <p:nvPr/>
        </p:nvSpPr>
        <p:spPr>
          <a:xfrm>
            <a:off x="989254" y="5307461"/>
            <a:ext cx="4699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Many tests…Which should I choose?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207" y="4634627"/>
            <a:ext cx="4645152" cy="167206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0" name="TextBox 9"/>
          <p:cNvSpPr txBox="1"/>
          <p:nvPr/>
        </p:nvSpPr>
        <p:spPr>
          <a:xfrm>
            <a:off x="1262723" y="1487424"/>
            <a:ext cx="4425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Lots of code…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25117" y="1489106"/>
            <a:ext cx="4425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Need </a:t>
            </a:r>
            <a:r>
              <a:rPr lang="en-US" sz="2000"/>
              <a:t>to test…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920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0525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69848" y="1755648"/>
            <a:ext cx="10058400" cy="3828288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Software components (classes) with probability for having bug(failure).</a:t>
            </a:r>
          </a:p>
          <a:p>
            <a:r>
              <a:rPr lang="en-US" sz="2400" dirty="0"/>
              <a:t>Test pass trough 1…n software  components (classes).</a:t>
            </a:r>
          </a:p>
          <a:p>
            <a:r>
              <a:rPr lang="en-US" sz="2400" dirty="0"/>
              <a:t>Each test has its joint probability for having bug(failure).</a:t>
            </a:r>
          </a:p>
          <a:p>
            <a:r>
              <a:rPr lang="en-US" sz="2400" dirty="0"/>
              <a:t>Each test has its joint probability for pass(success).</a:t>
            </a:r>
          </a:p>
          <a:p>
            <a:r>
              <a:rPr lang="en-US" sz="2400" dirty="0"/>
              <a:t>Real outcome of tests trace(0 –fail 1- pass).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90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/>
              <a:t>Target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Sub -Set of tests of constant size that maximizes the number of bugs.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621278"/>
            <a:ext cx="4529467" cy="30510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0E7538-8B62-9C4C-B6DA-0AB9F37A9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91" y="2621278"/>
            <a:ext cx="4495106" cy="305105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94913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 number of tests to perform from N tests.</a:t>
            </a:r>
          </a:p>
          <a:p>
            <a:r>
              <a:rPr lang="en-US" dirty="0"/>
              <a:t>Calculate components failure entropy for all components.</a:t>
            </a:r>
          </a:p>
          <a:p>
            <a:r>
              <a:rPr lang="en-US" dirty="0"/>
              <a:t>Calculate components failure entropy for each test.</a:t>
            </a:r>
          </a:p>
          <a:p>
            <a:r>
              <a:rPr lang="en-US" dirty="0"/>
              <a:t>Simulate running the test with fail and pass outcome.</a:t>
            </a:r>
          </a:p>
          <a:p>
            <a:r>
              <a:rPr lang="en-US" dirty="0"/>
              <a:t>Calculate test components new failure probabilities using SFL </a:t>
            </a:r>
            <a:r>
              <a:rPr lang="en-US" dirty="0" err="1"/>
              <a:t>diagnoser</a:t>
            </a:r>
            <a:r>
              <a:rPr lang="en-US" dirty="0"/>
              <a:t>. </a:t>
            </a:r>
          </a:p>
          <a:p>
            <a:r>
              <a:rPr lang="en-US" dirty="0"/>
              <a:t>Choose the test with minimum entropy = maximum information gain given the previous tests already chosen.</a:t>
            </a:r>
          </a:p>
          <a:p>
            <a:r>
              <a:rPr lang="en-US" dirty="0"/>
              <a:t>Continue choose tests till reach n.</a:t>
            </a:r>
          </a:p>
        </p:txBody>
      </p:sp>
    </p:spTree>
    <p:extLst>
      <p:ext uri="{BB962C8B-B14F-4D97-AF65-F5344CB8AC3E}">
        <p14:creationId xmlns:p14="http://schemas.microsoft.com/office/powerpoint/2010/main" val="268862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/>
              <a:t>Algorithm - Test Entropy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Entropy = TestE1 + TestE2</a:t>
            </a:r>
          </a:p>
          <a:p>
            <a:pPr marL="0" indent="0">
              <a:buNone/>
            </a:pPr>
            <a:r>
              <a:rPr lang="en-US" dirty="0"/>
              <a:t>   Where :</a:t>
            </a:r>
          </a:p>
          <a:p>
            <a:pPr marL="0" indent="0">
              <a:buNone/>
            </a:pPr>
            <a:r>
              <a:rPr lang="en-US" dirty="0"/>
              <a:t>   TestE1  = </a:t>
            </a:r>
            <a:r>
              <a:rPr lang="en-US" altLang="en-US" dirty="0" err="1"/>
              <a:t>success_probability</a:t>
            </a:r>
            <a:r>
              <a:rPr lang="en-US" altLang="en-US" dirty="0"/>
              <a:t>(test) * </a:t>
            </a:r>
            <a:r>
              <a:rPr lang="en-US" altLang="en-US" dirty="0" err="1"/>
              <a:t>success_entropy</a:t>
            </a:r>
            <a:r>
              <a:rPr lang="en-US" altLang="en-US" dirty="0"/>
              <a:t>(test)</a:t>
            </a:r>
          </a:p>
          <a:p>
            <a:pPr marL="0" indent="0">
              <a:buNone/>
            </a:pPr>
            <a:r>
              <a:rPr lang="en-US" dirty="0"/>
              <a:t>   TestE2  = </a:t>
            </a:r>
            <a:r>
              <a:rPr lang="en-US" altLang="en-US" dirty="0" err="1"/>
              <a:t>failure_probability</a:t>
            </a:r>
            <a:r>
              <a:rPr lang="en-US" altLang="en-US" dirty="0"/>
              <a:t>(test) * </a:t>
            </a:r>
            <a:r>
              <a:rPr lang="en-US" altLang="en-US" dirty="0" err="1"/>
              <a:t>failure_entropy</a:t>
            </a:r>
            <a:r>
              <a:rPr lang="en-US" altLang="en-US" dirty="0"/>
              <a:t>(test)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153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4BCBD3-D197-4A30-8542-13A1BD004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162138"/>
              </p:ext>
            </p:extLst>
          </p:nvPr>
        </p:nvGraphicFramePr>
        <p:xfrm>
          <a:off x="1069118" y="2891809"/>
          <a:ext cx="10059130" cy="11716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5630">
                  <a:extLst>
                    <a:ext uri="{9D8B030D-6E8A-4147-A177-3AD203B41FA5}">
                      <a16:colId xmlns:a16="http://schemas.microsoft.com/office/drawing/2014/main" val="647474070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4172325040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2112222264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3712134187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2451542488"/>
                    </a:ext>
                  </a:extLst>
                </a:gridCol>
              </a:tblGrid>
              <a:tr h="39054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Prior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Component Failure Probability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b">
                    <a:pattFill prst="pct8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40237"/>
                  </a:ext>
                </a:extLst>
              </a:tr>
              <a:tr h="390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 Comp5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13837790"/>
                  </a:ext>
                </a:extLst>
              </a:tr>
              <a:tr h="390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0.25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0.44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0.03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6256716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EDFADF-5E97-469F-A860-DB2844210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4399"/>
              </p:ext>
            </p:extLst>
          </p:nvPr>
        </p:nvGraphicFramePr>
        <p:xfrm>
          <a:off x="1069118" y="4220309"/>
          <a:ext cx="10058400" cy="23111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8123">
                  <a:extLst>
                    <a:ext uri="{9D8B030D-6E8A-4147-A177-3AD203B41FA5}">
                      <a16:colId xmlns:a16="http://schemas.microsoft.com/office/drawing/2014/main" val="1069312243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1602297419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3113265691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4104595099"/>
                    </a:ext>
                  </a:extLst>
                </a:gridCol>
                <a:gridCol w="1688123">
                  <a:extLst>
                    <a:ext uri="{9D8B030D-6E8A-4147-A177-3AD203B41FA5}">
                      <a16:colId xmlns:a16="http://schemas.microsoft.com/office/drawing/2014/main" val="1995296926"/>
                    </a:ext>
                  </a:extLst>
                </a:gridCol>
                <a:gridCol w="1617785">
                  <a:extLst>
                    <a:ext uri="{9D8B030D-6E8A-4147-A177-3AD203B41FA5}">
                      <a16:colId xmlns:a16="http://schemas.microsoft.com/office/drawing/2014/main" val="3877867921"/>
                    </a:ext>
                  </a:extLst>
                </a:gridCol>
              </a:tblGrid>
              <a:tr h="278729"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Tests Trace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>
                    <a:pattFill prst="pct80">
                      <a:fgClr>
                        <a:schemeClr val="accent1">
                          <a:tint val="2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954512"/>
                  </a:ext>
                </a:extLst>
              </a:tr>
              <a:tr h="290342">
                <a:tc gridSpan="6"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(1 - indicates that test pass through component)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706138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 Comp5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1355789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7905118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7770495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5073205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4253901"/>
                  </a:ext>
                </a:extLst>
              </a:tr>
              <a:tr h="2903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u="none" strike="noStrike" dirty="0">
                          <a:effectLst/>
                        </a:rPr>
                        <a:t>Test5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531925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3FDC21-33EA-49FD-98E2-29D9AABCE9E0}"/>
              </a:ext>
            </a:extLst>
          </p:cNvPr>
          <p:cNvSpPr txBox="1">
            <a:spLocks/>
          </p:cNvSpPr>
          <p:nvPr/>
        </p:nvSpPr>
        <p:spPr>
          <a:xfrm>
            <a:off x="939220" y="1777842"/>
            <a:ext cx="9973290" cy="87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Comp# - represent component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r>
              <a:rPr lang="en-US" dirty="0"/>
              <a:t>Test# - represent test j which pass through comp1….n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3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9096"/>
          </a:xfrm>
        </p:spPr>
        <p:txBody>
          <a:bodyPr/>
          <a:lstStyle/>
          <a:p>
            <a:r>
              <a:rPr lang="en-US" dirty="0"/>
              <a:t>Test selection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96E85E-C3C5-4A1F-8EDE-EF894229D6C2}"/>
              </a:ext>
            </a:extLst>
          </p:cNvPr>
          <p:cNvSpPr/>
          <p:nvPr/>
        </p:nvSpPr>
        <p:spPr>
          <a:xfrm>
            <a:off x="5151149" y="1850729"/>
            <a:ext cx="1837589" cy="5812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components general entropy (priors)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A8D94A-F67E-423B-A732-34895DC0E6AD}"/>
              </a:ext>
            </a:extLst>
          </p:cNvPr>
          <p:cNvSpPr/>
          <p:nvPr/>
        </p:nvSpPr>
        <p:spPr>
          <a:xfrm>
            <a:off x="1847840" y="2771687"/>
            <a:ext cx="1612999" cy="500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test joint success probability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0D1484-EB9F-460D-9013-9746E5C9D52D}"/>
              </a:ext>
            </a:extLst>
          </p:cNvPr>
          <p:cNvSpPr/>
          <p:nvPr/>
        </p:nvSpPr>
        <p:spPr>
          <a:xfrm>
            <a:off x="6350141" y="2768728"/>
            <a:ext cx="1612999" cy="500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test joint failure probability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706A20-D74C-4096-8123-1074C3459771}"/>
              </a:ext>
            </a:extLst>
          </p:cNvPr>
          <p:cNvSpPr/>
          <p:nvPr/>
        </p:nvSpPr>
        <p:spPr>
          <a:xfrm>
            <a:off x="4095347" y="2768728"/>
            <a:ext cx="1612999" cy="500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test success entropy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AB5285-96E2-417F-93C6-0651F49A4FD1}"/>
              </a:ext>
            </a:extLst>
          </p:cNvPr>
          <p:cNvSpPr/>
          <p:nvPr/>
        </p:nvSpPr>
        <p:spPr>
          <a:xfrm>
            <a:off x="8604935" y="2771687"/>
            <a:ext cx="1612999" cy="5001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Calculate test </a:t>
            </a:r>
          </a:p>
          <a:p>
            <a:pPr algn="ctr"/>
            <a:r>
              <a:rPr lang="en-US" sz="1200" dirty="0"/>
              <a:t>failure entropy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28FE70-810C-4BF7-A94E-56AC82D37C65}"/>
              </a:ext>
            </a:extLst>
          </p:cNvPr>
          <p:cNvSpPr txBox="1"/>
          <p:nvPr/>
        </p:nvSpPr>
        <p:spPr>
          <a:xfrm>
            <a:off x="73162" y="2834116"/>
            <a:ext cx="163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test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10DF84-A7E3-498F-AF43-C1C937E8C649}"/>
              </a:ext>
            </a:extLst>
          </p:cNvPr>
          <p:cNvCxnSpPr>
            <a:cxnSpLocks/>
            <a:stCxn id="8" idx="2"/>
            <a:endCxn id="26" idx="1"/>
          </p:cNvCxnSpPr>
          <p:nvPr/>
        </p:nvCxnSpPr>
        <p:spPr>
          <a:xfrm>
            <a:off x="2654340" y="3271795"/>
            <a:ext cx="2496809" cy="780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531552-CE9E-4C90-BA15-FC7B83DC4875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>
            <a:off x="4901847" y="3268836"/>
            <a:ext cx="1168097" cy="49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17DB97-16C2-44D1-92C7-B3505CDD9A16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 flipH="1">
            <a:off x="6069944" y="3268836"/>
            <a:ext cx="1086697" cy="49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ADE5B4-B020-4EE3-8768-B91FC70531FA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988738" y="3256998"/>
            <a:ext cx="2198772" cy="795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ABF2706-1B2E-453B-B3AE-0DBC12F1E3D4}"/>
              </a:ext>
            </a:extLst>
          </p:cNvPr>
          <p:cNvSpPr/>
          <p:nvPr/>
        </p:nvSpPr>
        <p:spPr>
          <a:xfrm>
            <a:off x="5151149" y="3761547"/>
            <a:ext cx="1837589" cy="58125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simulated entropy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EB0BBD1-CB88-4FEE-8309-5C34E0B476F3}"/>
              </a:ext>
            </a:extLst>
          </p:cNvPr>
          <p:cNvSpPr/>
          <p:nvPr/>
        </p:nvSpPr>
        <p:spPr>
          <a:xfrm>
            <a:off x="5066988" y="4796363"/>
            <a:ext cx="2005909" cy="58125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Choose test with highest Information Gain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A3685D-37F1-400E-9286-250878D232B6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flipH="1">
            <a:off x="6069943" y="4342799"/>
            <a:ext cx="1" cy="45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7A5476F-0FC8-46EC-B4E2-694029194104}"/>
              </a:ext>
            </a:extLst>
          </p:cNvPr>
          <p:cNvSpPr/>
          <p:nvPr/>
        </p:nvSpPr>
        <p:spPr>
          <a:xfrm>
            <a:off x="5066986" y="5668241"/>
            <a:ext cx="2005909" cy="58125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 the chosen test and update its components new failure priors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D2129C-EB73-424F-AE40-D795428495C9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6069941" y="5377615"/>
            <a:ext cx="2" cy="29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DF1DF76C-52DD-461A-BA71-71E2632BE4D3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>
            <a:off x="675924" y="3226853"/>
            <a:ext cx="4391063" cy="2732014"/>
          </a:xfrm>
          <a:prstGeom prst="curvedConnector3">
            <a:avLst>
              <a:gd name="adj1" fmla="val 1005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2A8553A-1F12-46BE-8280-BB6E643CCC34}"/>
              </a:ext>
            </a:extLst>
          </p:cNvPr>
          <p:cNvSpPr txBox="1"/>
          <p:nvPr/>
        </p:nvSpPr>
        <p:spPr>
          <a:xfrm>
            <a:off x="675923" y="5908649"/>
            <a:ext cx="4661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Continue to the next test that maximizes the IG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A5B661B-833A-4391-9B0F-E42082FB21D5}"/>
              </a:ext>
            </a:extLst>
          </p:cNvPr>
          <p:cNvCxnSpPr>
            <a:cxnSpLocks/>
          </p:cNvCxnSpPr>
          <p:nvPr/>
        </p:nvCxnSpPr>
        <p:spPr>
          <a:xfrm>
            <a:off x="10746411" y="1839067"/>
            <a:ext cx="0" cy="406958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FC9F7DF-4ED3-4A91-8AAE-5CDD112DA0BE}"/>
              </a:ext>
            </a:extLst>
          </p:cNvPr>
          <p:cNvSpPr txBox="1"/>
          <p:nvPr/>
        </p:nvSpPr>
        <p:spPr>
          <a:xfrm>
            <a:off x="10379947" y="5888747"/>
            <a:ext cx="89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86816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joint probability Calculation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4BCBD3-D197-4A30-8542-13A1BD0042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2120900"/>
          <a:ext cx="10059130" cy="11716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5630">
                  <a:extLst>
                    <a:ext uri="{9D8B030D-6E8A-4147-A177-3AD203B41FA5}">
                      <a16:colId xmlns:a16="http://schemas.microsoft.com/office/drawing/2014/main" val="647474070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4172325040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2112222264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3712134187"/>
                    </a:ext>
                  </a:extLst>
                </a:gridCol>
                <a:gridCol w="1980875">
                  <a:extLst>
                    <a:ext uri="{9D8B030D-6E8A-4147-A177-3AD203B41FA5}">
                      <a16:colId xmlns:a16="http://schemas.microsoft.com/office/drawing/2014/main" val="2451542488"/>
                    </a:ext>
                  </a:extLst>
                </a:gridCol>
              </a:tblGrid>
              <a:tr h="39054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Prior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Component Failure Probability</a:t>
                      </a:r>
                    </a:p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140237"/>
                  </a:ext>
                </a:extLst>
              </a:tr>
              <a:tr h="390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 Comp5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13837790"/>
                  </a:ext>
                </a:extLst>
              </a:tr>
              <a:tr h="390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249" marR="17249" marT="7620" marB="0" anchor="ctr"/>
                </a:tc>
                <a:extLst>
                  <a:ext uri="{0D108BD9-81ED-4DB2-BD59-A6C34878D82A}">
                    <a16:rowId xmlns:a16="http://schemas.microsoft.com/office/drawing/2014/main" val="24625671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461E6D-3012-4A5B-BF65-8B2033A10153}"/>
              </a:ext>
            </a:extLst>
          </p:cNvPr>
          <p:cNvGraphicFramePr>
            <a:graphicFrameLocks noGrp="1"/>
          </p:cNvGraphicFramePr>
          <p:nvPr/>
        </p:nvGraphicFramePr>
        <p:xfrm>
          <a:off x="1313895" y="3426781"/>
          <a:ext cx="9019714" cy="29709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1382">
                  <a:extLst>
                    <a:ext uri="{9D8B030D-6E8A-4147-A177-3AD203B41FA5}">
                      <a16:colId xmlns:a16="http://schemas.microsoft.com/office/drawing/2014/main" val="2496544097"/>
                    </a:ext>
                  </a:extLst>
                </a:gridCol>
                <a:gridCol w="650558">
                  <a:extLst>
                    <a:ext uri="{9D8B030D-6E8A-4147-A177-3AD203B41FA5}">
                      <a16:colId xmlns:a16="http://schemas.microsoft.com/office/drawing/2014/main" val="3731515335"/>
                    </a:ext>
                  </a:extLst>
                </a:gridCol>
                <a:gridCol w="650558">
                  <a:extLst>
                    <a:ext uri="{9D8B030D-6E8A-4147-A177-3AD203B41FA5}">
                      <a16:colId xmlns:a16="http://schemas.microsoft.com/office/drawing/2014/main" val="583802974"/>
                    </a:ext>
                  </a:extLst>
                </a:gridCol>
                <a:gridCol w="650558">
                  <a:extLst>
                    <a:ext uri="{9D8B030D-6E8A-4147-A177-3AD203B41FA5}">
                      <a16:colId xmlns:a16="http://schemas.microsoft.com/office/drawing/2014/main" val="1985669728"/>
                    </a:ext>
                  </a:extLst>
                </a:gridCol>
                <a:gridCol w="650558">
                  <a:extLst>
                    <a:ext uri="{9D8B030D-6E8A-4147-A177-3AD203B41FA5}">
                      <a16:colId xmlns:a16="http://schemas.microsoft.com/office/drawing/2014/main" val="670716264"/>
                    </a:ext>
                  </a:extLst>
                </a:gridCol>
                <a:gridCol w="650558">
                  <a:extLst>
                    <a:ext uri="{9D8B030D-6E8A-4147-A177-3AD203B41FA5}">
                      <a16:colId xmlns:a16="http://schemas.microsoft.com/office/drawing/2014/main" val="41380092"/>
                    </a:ext>
                  </a:extLst>
                </a:gridCol>
                <a:gridCol w="2575126">
                  <a:extLst>
                    <a:ext uri="{9D8B030D-6E8A-4147-A177-3AD203B41FA5}">
                      <a16:colId xmlns:a16="http://schemas.microsoft.com/office/drawing/2014/main" val="1127255555"/>
                    </a:ext>
                  </a:extLst>
                </a:gridCol>
                <a:gridCol w="2490416">
                  <a:extLst>
                    <a:ext uri="{9D8B030D-6E8A-4147-A177-3AD203B41FA5}">
                      <a16:colId xmlns:a16="http://schemas.microsoft.com/office/drawing/2014/main" val="2056522444"/>
                    </a:ext>
                  </a:extLst>
                </a:gridCol>
              </a:tblGrid>
              <a:tr h="374798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Tests Trace</a:t>
                      </a:r>
                    </a:p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(1 - indicates that test pass through component)</a:t>
                      </a:r>
                    </a:p>
                    <a:p>
                      <a:pPr algn="ctr" fontAlgn="b"/>
                      <a:endParaRPr lang="en-US" sz="1100" b="1" u="none" strike="noStrike" dirty="0">
                        <a:effectLst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96066975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Comp1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Comp2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Comp3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 Comp4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 Comp5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Prior Failure Joint Probability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Prior Success Joint Probability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6018524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(1 - (1- 0.25)*(1-0.44)*(1-0.7) )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(1- 0.25)*(1-0.44)*(1-0.7)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9680067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(1 - (1-0.12)*(1-0.44) *(1-0.03))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(1-0.12)*(1-0.44) *(1-0.03)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75319824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(1 - (1-0.12)*(1-0.44) 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 (1-0.12)*(1-0.44)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6137200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(1 - (1-0.25)*(1-0.03) 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 (1-0.25)*(1-0.03)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13582692"/>
                  </a:ext>
                </a:extLst>
              </a:tr>
              <a:tr h="4100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Test5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(1 - (1- 0.25)*(1-0.12)*(1-0.44) 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(1- 0.25)*(1-0.12)*(1-0.44)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6613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252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1545</TotalTime>
  <Words>796</Words>
  <Application>Microsoft Office PowerPoint</Application>
  <PresentationFormat>Widescreen</PresentationFormat>
  <Paragraphs>218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David</vt:lpstr>
      <vt:lpstr>Rockwell</vt:lpstr>
      <vt:lpstr>Rockwell Condensed</vt:lpstr>
      <vt:lpstr>Wingdings</vt:lpstr>
      <vt:lpstr>Wood Type</vt:lpstr>
      <vt:lpstr>Test SET optimization</vt:lpstr>
      <vt:lpstr>Motivation</vt:lpstr>
      <vt:lpstr>Input</vt:lpstr>
      <vt:lpstr>Target OUTPUT</vt:lpstr>
      <vt:lpstr>Algorithm</vt:lpstr>
      <vt:lpstr>Algorithm - Test Entropy </vt:lpstr>
      <vt:lpstr>Example</vt:lpstr>
      <vt:lpstr>Test selection</vt:lpstr>
      <vt:lpstr>Test joint probability Calculation</vt:lpstr>
      <vt:lpstr>Test Entropy Calculation</vt:lpstr>
      <vt:lpstr>Choose Test </vt:lpstr>
      <vt:lpstr>Experiment </vt:lpstr>
      <vt:lpstr>PowerPoint Presentation</vt:lpstr>
    </vt:vector>
  </TitlesOfParts>
  <Company>Nova Measuring Instruments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Tests optimization using MDP</dc:title>
  <dc:creator>Amir Avitan</dc:creator>
  <cp:lastModifiedBy>Amir Avitan</cp:lastModifiedBy>
  <cp:revision>114</cp:revision>
  <dcterms:created xsi:type="dcterms:W3CDTF">2018-06-15T20:42:08Z</dcterms:created>
  <dcterms:modified xsi:type="dcterms:W3CDTF">2018-07-15T05:38:09Z</dcterms:modified>
</cp:coreProperties>
</file>