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/>
              <a:t>Test SET optimization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Entropy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71249"/>
              </p:ext>
            </p:extLst>
          </p:nvPr>
        </p:nvGraphicFramePr>
        <p:xfrm>
          <a:off x="1069847" y="1869225"/>
          <a:ext cx="8864139" cy="7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923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264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3D100-F6AA-46EE-B76A-F5881765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766"/>
              </p:ext>
            </p:extLst>
          </p:nvPr>
        </p:nvGraphicFramePr>
        <p:xfrm>
          <a:off x="1069847" y="2854797"/>
          <a:ext cx="3848381" cy="5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381">
                  <a:extLst>
                    <a:ext uri="{9D8B030D-6E8A-4147-A177-3AD203B41FA5}">
                      <a16:colId xmlns:a16="http://schemas.microsoft.com/office/drawing/2014/main" val="4001021760"/>
                    </a:ext>
                  </a:extLst>
                </a:gridCol>
              </a:tblGrid>
              <a:tr h="372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General Entropy  (components success priors)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356523"/>
                  </a:ext>
                </a:extLst>
              </a:tr>
              <a:tr h="198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Entropy(0.75,0.88,0.56,0.3,0.97)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519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998827" y="3772249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 </a:t>
            </a:r>
          </a:p>
          <a:p>
            <a:pPr marL="822960" lvl="3" indent="0">
              <a:buNone/>
            </a:pPr>
            <a:r>
              <a:rPr lang="en-US" sz="1500" dirty="0"/>
              <a:t>TestE1  = </a:t>
            </a:r>
            <a:r>
              <a:rPr lang="en-US" altLang="en-US" sz="1500" dirty="0" err="1"/>
              <a:t>success_probability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success_entropy</a:t>
            </a:r>
            <a:r>
              <a:rPr lang="en-US" altLang="en-US" sz="1500" dirty="0"/>
              <a:t>(test) </a:t>
            </a:r>
          </a:p>
          <a:p>
            <a:pPr marL="822960" lvl="3" indent="0">
              <a:buNone/>
            </a:pPr>
            <a:r>
              <a:rPr lang="en-US" sz="1500" dirty="0"/>
              <a:t>TestE2  = </a:t>
            </a:r>
            <a:r>
              <a:rPr lang="en-US" altLang="en-US" sz="1500" dirty="0" err="1"/>
              <a:t>failure_probability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failure_entropy</a:t>
            </a:r>
            <a:r>
              <a:rPr lang="en-US" altLang="en-US" sz="1500" dirty="0"/>
              <a:t>(test)</a:t>
            </a:r>
            <a:endParaRPr lang="en-US" sz="1700" dirty="0"/>
          </a:p>
          <a:p>
            <a:r>
              <a:rPr lang="en-US" dirty="0"/>
              <a:t>For each test:</a:t>
            </a:r>
          </a:p>
          <a:p>
            <a:pPr lvl="1"/>
            <a:r>
              <a:rPr lang="en-US" dirty="0"/>
              <a:t>Simulate running test with fail and pass outcome using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Get test components new failure probabilities from SFL </a:t>
            </a:r>
            <a:r>
              <a:rPr lang="en-US" dirty="0" err="1"/>
              <a:t>Diagnoser</a:t>
            </a:r>
            <a:r>
              <a:rPr lang="en-US" dirty="0"/>
              <a:t> and combine it with the rest of the components. </a:t>
            </a:r>
          </a:p>
          <a:p>
            <a:pPr lvl="1"/>
            <a:r>
              <a:rPr lang="en-US" dirty="0"/>
              <a:t>Choose the test with maximum information(minimum entropy) gain by:</a:t>
            </a:r>
          </a:p>
          <a:p>
            <a:pPr marL="274320" lvl="1" indent="0">
              <a:buNone/>
            </a:pPr>
            <a:r>
              <a:rPr lang="en-US" dirty="0"/>
              <a:t>    argmax </a:t>
            </a:r>
            <a:r>
              <a:rPr lang="en-US" sz="1200" dirty="0" err="1"/>
              <a:t>i</a:t>
            </a:r>
            <a:r>
              <a:rPr lang="en-US" dirty="0"/>
              <a:t>(general entropy – test </a:t>
            </a:r>
            <a:r>
              <a:rPr lang="en-US" dirty="0" err="1"/>
              <a:t>i</a:t>
            </a:r>
            <a:r>
              <a:rPr lang="en-US" dirty="0"/>
              <a:t> entropy)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354683-3426-4960-9101-F5C26BAA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67390"/>
              </p:ext>
            </p:extLst>
          </p:nvPr>
        </p:nvGraphicFramePr>
        <p:xfrm>
          <a:off x="5104660" y="2854797"/>
          <a:ext cx="482932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857">
                  <a:extLst>
                    <a:ext uri="{9D8B030D-6E8A-4147-A177-3AD203B41FA5}">
                      <a16:colId xmlns:a16="http://schemas.microsoft.com/office/drawing/2014/main" val="4135053980"/>
                    </a:ext>
                  </a:extLst>
                </a:gridCol>
                <a:gridCol w="2264469">
                  <a:extLst>
                    <a:ext uri="{9D8B030D-6E8A-4147-A177-3AD203B41FA5}">
                      <a16:colId xmlns:a16="http://schemas.microsoft.com/office/drawing/2014/main" val="375559686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Simulation Test1 (Comp1,Comp3,Comp4)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78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pass - 1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fail  - 0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7290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Entropy(0.74,0.12,0.79,0.52,0.03)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Entropy(0.18,0.12,0.23,0.08,0.03)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6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FABFF-5365-458D-AD3F-EDA32436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8647"/>
              </p:ext>
            </p:extLst>
          </p:nvPr>
        </p:nvGraphicFramePr>
        <p:xfrm>
          <a:off x="1509203" y="1873189"/>
          <a:ext cx="8229600" cy="149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909">
                  <a:extLst>
                    <a:ext uri="{9D8B030D-6E8A-4147-A177-3AD203B41FA5}">
                      <a16:colId xmlns:a16="http://schemas.microsoft.com/office/drawing/2014/main" val="2684657707"/>
                    </a:ext>
                  </a:extLst>
                </a:gridCol>
                <a:gridCol w="2705880">
                  <a:extLst>
                    <a:ext uri="{9D8B030D-6E8A-4147-A177-3AD203B41FA5}">
                      <a16:colId xmlns:a16="http://schemas.microsoft.com/office/drawing/2014/main" val="1501670750"/>
                    </a:ext>
                  </a:extLst>
                </a:gridCol>
                <a:gridCol w="1777823">
                  <a:extLst>
                    <a:ext uri="{9D8B030D-6E8A-4147-A177-3AD203B41FA5}">
                      <a16:colId xmlns:a16="http://schemas.microsoft.com/office/drawing/2014/main" val="1915315137"/>
                    </a:ext>
                  </a:extLst>
                </a:gridCol>
                <a:gridCol w="2379988">
                  <a:extLst>
                    <a:ext uri="{9D8B030D-6E8A-4147-A177-3AD203B41FA5}">
                      <a16:colId xmlns:a16="http://schemas.microsoft.com/office/drawing/2014/main" val="953681896"/>
                    </a:ext>
                  </a:extLst>
                </a:gridCol>
              </a:tblGrid>
              <a:tr h="40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General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Information Gain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68398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64345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067329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0792516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06666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664215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CE854A-98B5-43A9-8177-D9857E749422}"/>
              </a:ext>
            </a:extLst>
          </p:cNvPr>
          <p:cNvSpPr/>
          <p:nvPr/>
        </p:nvSpPr>
        <p:spPr>
          <a:xfrm>
            <a:off x="8296091" y="3290805"/>
            <a:ext cx="3271512" cy="788233"/>
          </a:xfrm>
          <a:prstGeom prst="wedgeEllipseCallout">
            <a:avLst>
              <a:gd name="adj1" fmla="val -37330"/>
              <a:gd name="adj2" fmla="val -794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Information 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Test4 chosen by it’s highest information gain.</a:t>
            </a:r>
          </a:p>
          <a:p>
            <a:r>
              <a:rPr lang="en-US" dirty="0"/>
              <a:t>Test4 will actually run and get new components prior probabilities for failure.</a:t>
            </a:r>
          </a:p>
          <a:p>
            <a:r>
              <a:rPr lang="en-US" dirty="0"/>
              <a:t>The test entropy calculation will perform again without test4 and choose the next test with the highest information gain and  repeat till the chosen test count reaches the a required number 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dirty="0"/>
              <a:t>   n – number of tests</a:t>
            </a:r>
          </a:p>
          <a:p>
            <a:pPr marL="0" indent="0">
              <a:buNone/>
            </a:pPr>
            <a:r>
              <a:rPr lang="en-US" dirty="0"/>
              <a:t>   IG - Information gain selection </a:t>
            </a:r>
          </a:p>
          <a:p>
            <a:pPr marL="0" indent="0">
              <a:buNone/>
            </a:pPr>
            <a:r>
              <a:rPr lang="en-US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	F – Failed		P - Passed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E1C502-65E4-42D3-B7C7-5A706062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75649"/>
              </p:ext>
            </p:extLst>
          </p:nvPr>
        </p:nvGraphicFramePr>
        <p:xfrm>
          <a:off x="1571346" y="3848750"/>
          <a:ext cx="5637322" cy="11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39">
                  <a:extLst>
                    <a:ext uri="{9D8B030D-6E8A-4147-A177-3AD203B41FA5}">
                      <a16:colId xmlns:a16="http://schemas.microsoft.com/office/drawing/2014/main" val="2753448739"/>
                    </a:ext>
                  </a:extLst>
                </a:gridCol>
                <a:gridCol w="948908">
                  <a:extLst>
                    <a:ext uri="{9D8B030D-6E8A-4147-A177-3AD203B41FA5}">
                      <a16:colId xmlns:a16="http://schemas.microsoft.com/office/drawing/2014/main" val="521429234"/>
                    </a:ext>
                  </a:extLst>
                </a:gridCol>
                <a:gridCol w="1270310">
                  <a:extLst>
                    <a:ext uri="{9D8B030D-6E8A-4147-A177-3AD203B41FA5}">
                      <a16:colId xmlns:a16="http://schemas.microsoft.com/office/drawing/2014/main" val="870603807"/>
                    </a:ext>
                  </a:extLst>
                </a:gridCol>
                <a:gridCol w="1698848">
                  <a:extLst>
                    <a:ext uri="{9D8B030D-6E8A-4147-A177-3AD203B41FA5}">
                      <a16:colId xmlns:a16="http://schemas.microsoft.com/office/drawing/2014/main" val="1007441220"/>
                    </a:ext>
                  </a:extLst>
                </a:gridCol>
                <a:gridCol w="979517">
                  <a:extLst>
                    <a:ext uri="{9D8B030D-6E8A-4147-A177-3AD203B41FA5}">
                      <a16:colId xmlns:a16="http://schemas.microsoft.com/office/drawing/2014/main" val="3187038757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IG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0720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91373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9618930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4893697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47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44039-450B-4396-9F76-C969FBC8F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33334"/>
              </p:ext>
            </p:extLst>
          </p:nvPr>
        </p:nvGraphicFramePr>
        <p:xfrm>
          <a:off x="1269504" y="5459767"/>
          <a:ext cx="8025412" cy="98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264">
                  <a:extLst>
                    <a:ext uri="{9D8B030D-6E8A-4147-A177-3AD203B41FA5}">
                      <a16:colId xmlns:a16="http://schemas.microsoft.com/office/drawing/2014/main" val="3782272989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90900973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75386231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680481878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73871201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7778988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4076877026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98410897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774049590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3981941535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02642864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056216738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152103717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225485838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34898662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588748758"/>
                    </a:ext>
                  </a:extLst>
                </a:gridCol>
              </a:tblGrid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Test#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809687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102543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TFB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27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tests…Which should I choose?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code…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</a:t>
            </a:r>
            <a:r>
              <a:rPr lang="en-US" sz="200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Software components (classes) with probability for having bug(failure).</a:t>
            </a:r>
          </a:p>
          <a:p>
            <a:r>
              <a:rPr lang="en-US" sz="2400" dirty="0"/>
              <a:t>Test pass trough 1…n software  components (classes).</a:t>
            </a:r>
          </a:p>
          <a:p>
            <a:r>
              <a:rPr lang="en-US" sz="2400" dirty="0"/>
              <a:t>Each test has its joint probability for having bug(failure).</a:t>
            </a:r>
          </a:p>
          <a:p>
            <a:r>
              <a:rPr lang="en-US" sz="2400" dirty="0"/>
              <a:t>Each test has its joint probability for pass(success).</a:t>
            </a:r>
          </a:p>
          <a:p>
            <a:r>
              <a:rPr lang="en-US" sz="2400" dirty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Target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 -Set of tests of constant size that maximizes the number of bugs.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number of tests to perform from N tests.</a:t>
            </a:r>
          </a:p>
          <a:p>
            <a:r>
              <a:rPr lang="en-US" dirty="0"/>
              <a:t>Calculate components entropy for all components.</a:t>
            </a:r>
          </a:p>
          <a:p>
            <a:r>
              <a:rPr lang="en-US" dirty="0"/>
              <a:t>Simulate running the test with fail and pass outcome.</a:t>
            </a:r>
          </a:p>
          <a:p>
            <a:r>
              <a:rPr lang="en-US" dirty="0"/>
              <a:t>Calculate test components new failure probabilities using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r>
              <a:rPr lang="en-US" dirty="0"/>
              <a:t>Calculate components entropy after test simulation(for fail and pass outcome).</a:t>
            </a:r>
          </a:p>
          <a:p>
            <a:r>
              <a:rPr lang="en-US" dirty="0"/>
              <a:t>Choose the test with minimum entropy = maximum information gain given the previous tests already chosen.</a:t>
            </a:r>
          </a:p>
          <a:p>
            <a:r>
              <a:rPr lang="en-US" dirty="0"/>
              <a:t>Continue choose tests till reach n.</a:t>
            </a:r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</a:t>
            </a:r>
          </a:p>
          <a:p>
            <a:pPr marL="0" indent="0">
              <a:buNone/>
            </a:pPr>
            <a:r>
              <a:rPr lang="en-US" dirty="0"/>
              <a:t>   TestE1  = </a:t>
            </a:r>
            <a:r>
              <a:rPr lang="en-US" altLang="en-US" dirty="0" err="1"/>
              <a:t>success_probability</a:t>
            </a:r>
            <a:r>
              <a:rPr lang="en-US" altLang="en-US" dirty="0"/>
              <a:t>(test) * </a:t>
            </a:r>
            <a:r>
              <a:rPr lang="en-US" altLang="en-US" dirty="0" err="1"/>
              <a:t>success_entropy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r>
              <a:rPr lang="en-US" dirty="0"/>
              <a:t>   TestE2  = </a:t>
            </a:r>
            <a:r>
              <a:rPr lang="en-US" altLang="en-US" dirty="0" err="1"/>
              <a:t>failure_probability</a:t>
            </a:r>
            <a:r>
              <a:rPr lang="en-US" altLang="en-US" dirty="0"/>
              <a:t>(test) * </a:t>
            </a:r>
            <a:r>
              <a:rPr lang="en-US" altLang="en-US" dirty="0" err="1"/>
              <a:t>failure_entropy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Entropy calculated on all </a:t>
            </a:r>
            <a:r>
              <a:rPr lang="en-US" altLang="en-US" dirty="0" err="1"/>
              <a:t>componenets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62138"/>
              </p:ext>
            </p:extLst>
          </p:nvPr>
        </p:nvGraphicFramePr>
        <p:xfrm>
          <a:off x="1069118" y="2891809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DFADF-5E97-469F-A860-DB284421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99"/>
              </p:ext>
            </p:extLst>
          </p:nvPr>
        </p:nvGraphicFramePr>
        <p:xfrm>
          <a:off x="1069118" y="4220309"/>
          <a:ext cx="10058400" cy="2311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6931224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60229741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113265691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459509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95296926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877867921"/>
                    </a:ext>
                  </a:extLst>
                </a:gridCol>
              </a:tblGrid>
              <a:tr h="27872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54512"/>
                  </a:ext>
                </a:extLst>
              </a:tr>
              <a:tr h="290342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0613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355789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90511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77049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07320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253901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3192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FDC21-33EA-49FD-98E2-29D9AABCE9E0}"/>
              </a:ext>
            </a:extLst>
          </p:cNvPr>
          <p:cNvSpPr txBox="1">
            <a:spLocks/>
          </p:cNvSpPr>
          <p:nvPr/>
        </p:nvSpPr>
        <p:spPr>
          <a:xfrm>
            <a:off x="939220" y="1777842"/>
            <a:ext cx="9973290" cy="87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Comp# - represent component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Test# - represent test j which pass through comp1….n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6E85E-C3C5-4A1F-8EDE-EF894229D6C2}"/>
              </a:ext>
            </a:extLst>
          </p:cNvPr>
          <p:cNvSpPr/>
          <p:nvPr/>
        </p:nvSpPr>
        <p:spPr>
          <a:xfrm>
            <a:off x="5151149" y="1850729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components general entropy (priors)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A8D94A-F67E-423B-A732-34895DC0E6AD}"/>
              </a:ext>
            </a:extLst>
          </p:cNvPr>
          <p:cNvSpPr/>
          <p:nvPr/>
        </p:nvSpPr>
        <p:spPr>
          <a:xfrm>
            <a:off x="1847840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success probability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D1484-EB9F-460D-9013-9746E5C9D52D}"/>
              </a:ext>
            </a:extLst>
          </p:cNvPr>
          <p:cNvSpPr/>
          <p:nvPr/>
        </p:nvSpPr>
        <p:spPr>
          <a:xfrm>
            <a:off x="6350141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failure probability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706A20-D74C-4096-8123-1074C3459771}"/>
              </a:ext>
            </a:extLst>
          </p:cNvPr>
          <p:cNvSpPr/>
          <p:nvPr/>
        </p:nvSpPr>
        <p:spPr>
          <a:xfrm>
            <a:off x="4095347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success entropy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AB5285-96E2-417F-93C6-0651F49A4FD1}"/>
              </a:ext>
            </a:extLst>
          </p:cNvPr>
          <p:cNvSpPr/>
          <p:nvPr/>
        </p:nvSpPr>
        <p:spPr>
          <a:xfrm>
            <a:off x="8604935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</a:t>
            </a:r>
          </a:p>
          <a:p>
            <a:pPr algn="ctr"/>
            <a:r>
              <a:rPr lang="en-US" sz="1200" dirty="0"/>
              <a:t>failure 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FE70-810C-4BF7-A94E-56AC82D37C65}"/>
              </a:ext>
            </a:extLst>
          </p:cNvPr>
          <p:cNvSpPr txBox="1"/>
          <p:nvPr/>
        </p:nvSpPr>
        <p:spPr>
          <a:xfrm>
            <a:off x="73162" y="2834116"/>
            <a:ext cx="16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0DF84-A7E3-498F-AF43-C1C937E8C649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>
            <a:off x="2654340" y="3271795"/>
            <a:ext cx="2496809" cy="7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531552-CE9E-4C90-BA15-FC7B83DC487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901847" y="3268836"/>
            <a:ext cx="11680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7DB97-16C2-44D1-92C7-B3505CDD9A1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69944" y="3268836"/>
            <a:ext cx="10866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DE5B4-B020-4EE3-8768-B91FC70531F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88738" y="3256998"/>
            <a:ext cx="2198772" cy="7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BF2706-1B2E-453B-B3AE-0DBC12F1E3D4}"/>
              </a:ext>
            </a:extLst>
          </p:cNvPr>
          <p:cNvSpPr/>
          <p:nvPr/>
        </p:nvSpPr>
        <p:spPr>
          <a:xfrm>
            <a:off x="5151149" y="3761547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simulated entropy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B0BBD1-CB88-4FEE-8309-5C34E0B476F3}"/>
              </a:ext>
            </a:extLst>
          </p:cNvPr>
          <p:cNvSpPr/>
          <p:nvPr/>
        </p:nvSpPr>
        <p:spPr>
          <a:xfrm>
            <a:off x="5066988" y="4796363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test with highest Information 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A3685D-37F1-400E-9286-250878D232B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6069943" y="4342799"/>
            <a:ext cx="1" cy="4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A5476F-0FC8-46EC-B4E2-694029194104}"/>
              </a:ext>
            </a:extLst>
          </p:cNvPr>
          <p:cNvSpPr/>
          <p:nvPr/>
        </p:nvSpPr>
        <p:spPr>
          <a:xfrm>
            <a:off x="5066986" y="5668241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the chosen test and update its components new failure priors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D2129C-EB73-424F-AE40-D795428495C9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69941" y="5377615"/>
            <a:ext cx="2" cy="2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F1DF76C-52DD-461A-BA71-71E2632BE4D3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75924" y="3226853"/>
            <a:ext cx="4391063" cy="2732014"/>
          </a:xfrm>
          <a:prstGeom prst="curvedConnector3">
            <a:avLst>
              <a:gd name="adj1" fmla="val 10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8553A-1F12-46BE-8280-BB6E643CCC34}"/>
              </a:ext>
            </a:extLst>
          </p:cNvPr>
          <p:cNvSpPr txBox="1"/>
          <p:nvPr/>
        </p:nvSpPr>
        <p:spPr>
          <a:xfrm>
            <a:off x="675923" y="5908649"/>
            <a:ext cx="4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the next test that maximizes the IG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5B661B-833A-4391-9B0F-E42082FB21D5}"/>
              </a:ext>
            </a:extLst>
          </p:cNvPr>
          <p:cNvCxnSpPr>
            <a:cxnSpLocks/>
          </p:cNvCxnSpPr>
          <p:nvPr/>
        </p:nvCxnSpPr>
        <p:spPr>
          <a:xfrm>
            <a:off x="10746411" y="1839067"/>
            <a:ext cx="0" cy="4069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C9F7DF-4ED3-4A91-8AAE-5CDD112DA0BE}"/>
              </a:ext>
            </a:extLst>
          </p:cNvPr>
          <p:cNvSpPr txBox="1"/>
          <p:nvPr/>
        </p:nvSpPr>
        <p:spPr>
          <a:xfrm>
            <a:off x="10379947" y="5888747"/>
            <a:ext cx="8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68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joint probability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61E6D-3012-4A5B-BF65-8B2033A10153}"/>
              </a:ext>
            </a:extLst>
          </p:cNvPr>
          <p:cNvGraphicFramePr>
            <a:graphicFrameLocks noGrp="1"/>
          </p:cNvGraphicFramePr>
          <p:nvPr/>
        </p:nvGraphicFramePr>
        <p:xfrm>
          <a:off x="1313895" y="3426781"/>
          <a:ext cx="9019714" cy="2970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2496544097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3731515335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58380297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1985669728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67071626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41380092"/>
                    </a:ext>
                  </a:extLst>
                </a:gridCol>
                <a:gridCol w="2575126">
                  <a:extLst>
                    <a:ext uri="{9D8B030D-6E8A-4147-A177-3AD203B41FA5}">
                      <a16:colId xmlns:a16="http://schemas.microsoft.com/office/drawing/2014/main" val="1127255555"/>
                    </a:ext>
                  </a:extLst>
                </a:gridCol>
                <a:gridCol w="2490416">
                  <a:extLst>
                    <a:ext uri="{9D8B030D-6E8A-4147-A177-3AD203B41FA5}">
                      <a16:colId xmlns:a16="http://schemas.microsoft.com/office/drawing/2014/main" val="2056522444"/>
                    </a:ext>
                  </a:extLst>
                </a:gridCol>
              </a:tblGrid>
              <a:tr h="37479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</a:p>
                    <a:p>
                      <a:pPr algn="ctr" fontAlgn="b"/>
                      <a:endParaRPr lang="en-US" sz="1100" b="1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066975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Comp4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Failure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Success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60185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(1 - (1- 0.25)*(1-0.44)*(1-0.7) 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(1- 0.25)*(1-0.44)*(1-0.7)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680067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*(1-0.03))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(1-0.12)*(1-0.44) *(1-0.03)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53198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(1-0.12)*(1-0.44)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137200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(1-0.25)*(1-0.03)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(1-0.25)*(1-0.03)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582692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(1- 0.25)*(1-0.12)*(1-0.44) 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(1- 0.25)*(1-0.12)*(1-0.44)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66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1604</TotalTime>
  <Words>909</Words>
  <Application>Microsoft Office PowerPoint</Application>
  <PresentationFormat>Widescreen</PresentationFormat>
  <Paragraphs>306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Example</vt:lpstr>
      <vt:lpstr>Test selection</vt:lpstr>
      <vt:lpstr>Test joint probability Calculation</vt:lpstr>
      <vt:lpstr>Test Entropy Calculation</vt:lpstr>
      <vt:lpstr>Choose Test </vt:lpstr>
      <vt:lpstr>Experiment Results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Amir Avitan</cp:lastModifiedBy>
  <cp:revision>128</cp:revision>
  <dcterms:created xsi:type="dcterms:W3CDTF">2018-06-15T20:42:08Z</dcterms:created>
  <dcterms:modified xsi:type="dcterms:W3CDTF">2018-07-16T20:57:00Z</dcterms:modified>
</cp:coreProperties>
</file>