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4.2441119472039386E-2"/>
          <c:y val="0.13786818314377369"/>
          <c:w val="0.81635996997049431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v>TFB Bugs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2</c:v>
              </c:pt>
              <c:pt idx="5">
                <c:v>3</c:v>
              </c:pt>
              <c:pt idx="6">
                <c:v>3</c:v>
              </c:pt>
              <c:pt idx="7">
                <c:v>3</c:v>
              </c:pt>
              <c:pt idx="8">
                <c:v>3</c:v>
              </c:pt>
              <c:pt idx="9">
                <c:v>3</c:v>
              </c:pt>
              <c:pt idx="10">
                <c:v>3</c:v>
              </c:pt>
              <c:pt idx="11">
                <c:v>3</c:v>
              </c:pt>
              <c:pt idx="12">
                <c:v>3</c:v>
              </c:pt>
              <c:pt idx="13">
                <c:v>3</c:v>
              </c:pt>
              <c:pt idx="14">
                <c:v>4</c:v>
              </c:pt>
            </c:numLit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13-4A7B-A01D-61AAFB6F3E56}"/>
            </c:ext>
          </c:extLst>
        </c:ser>
        <c:ser>
          <c:idx val="1"/>
          <c:order val="1"/>
          <c:tx>
            <c:v>IG Bugs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2</c:v>
              </c:pt>
              <c:pt idx="5">
                <c:v>2</c:v>
              </c:pt>
              <c:pt idx="6">
                <c:v>3</c:v>
              </c:pt>
              <c:pt idx="7">
                <c:v>4</c:v>
              </c:pt>
              <c:pt idx="8">
                <c:v>4</c:v>
              </c:pt>
              <c:pt idx="9">
                <c:v>5</c:v>
              </c:pt>
              <c:pt idx="10">
                <c:v>6</c:v>
              </c:pt>
              <c:pt idx="11">
                <c:v>7</c:v>
              </c:pt>
              <c:pt idx="12">
                <c:v>8</c:v>
              </c:pt>
              <c:pt idx="13">
                <c:v>8</c:v>
              </c:pt>
              <c:pt idx="14">
                <c:v>8</c:v>
              </c:pt>
            </c:numLit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A13-4A7B-A01D-61AAFB6F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211216"/>
        <c:axId val="499221800"/>
      </c:lineChart>
      <c:catAx>
        <c:axId val="49921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1800"/>
        <c:crosses val="autoZero"/>
        <c:auto val="1"/>
        <c:lblAlgn val="ctr"/>
        <c:lblOffset val="100"/>
        <c:noMultiLvlLbl val="0"/>
      </c:catAx>
      <c:valAx>
        <c:axId val="499221800"/>
        <c:scaling>
          <c:orientation val="minMax"/>
          <c:max val="9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112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8178704849095"/>
          <c:y val="0.44003156321877673"/>
          <c:w val="9.8510875228084729E-2"/>
          <c:h val="0.20877838031440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0.01317</cdr:x>
      <cdr:y>0.02345</cdr:y>
    </cdr:from>
    <cdr:to>
      <cdr:x>0.07244</cdr:x>
      <cdr:y>0.08955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64B3F357-F064-42C7-96FC-CFC8F7A5F5D2}"/>
            </a:ext>
          </a:extLst>
        </cdr:cNvPr>
        <cdr:cNvSpPr txBox="1"/>
      </cdr:nvSpPr>
      <cdr:spPr>
        <a:xfrm xmlns:a="http://schemas.openxmlformats.org/drawingml/2006/main">
          <a:off x="106680" y="83820"/>
          <a:ext cx="4800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0.02132</cdr:y>
    </cdr:from>
    <cdr:to>
      <cdr:x>0.108</cdr:x>
      <cdr:y>0.08453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="" xmlns:a16="http://schemas.microsoft.com/office/drawing/2014/main" id="{D6EC7A4C-F64C-4341-BC5D-D7D8B4E94619}"/>
            </a:ext>
          </a:extLst>
        </cdr:cNvPr>
        <cdr:cNvSpPr txBox="1"/>
      </cdr:nvSpPr>
      <cdr:spPr>
        <a:xfrm xmlns:a="http://schemas.openxmlformats.org/drawingml/2006/main">
          <a:off x="0" y="76193"/>
          <a:ext cx="874783" cy="22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Bugs</a:t>
          </a:r>
        </a:p>
      </cdr:txBody>
    </cdr:sp>
  </cdr:relSizeAnchor>
  <cdr:relSizeAnchor xmlns:cdr="http://schemas.openxmlformats.org/drawingml/2006/chartDrawing">
    <cdr:from>
      <cdr:x>0.87927</cdr:x>
      <cdr:y>0.7946</cdr:y>
    </cdr:from>
    <cdr:to>
      <cdr:x>0.98918</cdr:x>
      <cdr:y>0.86951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BF4F0A2B-7FE9-4E19-85A2-74C269DD08B1}"/>
            </a:ext>
          </a:extLst>
        </cdr:cNvPr>
        <cdr:cNvSpPr txBox="1"/>
      </cdr:nvSpPr>
      <cdr:spPr>
        <a:xfrm xmlns:a="http://schemas.openxmlformats.org/drawingml/2006/main">
          <a:off x="7122140" y="2839726"/>
          <a:ext cx="890290" cy="267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Tests</a:t>
          </a:r>
        </a:p>
      </cdr:txBody>
    </cdr:sp>
  </cdr:relSizeAnchor>
  <cdr:relSizeAnchor xmlns:cdr="http://schemas.openxmlformats.org/drawingml/2006/chartDrawing">
    <cdr:from>
      <cdr:x>0.30762</cdr:x>
      <cdr:y>0.04264</cdr:y>
    </cdr:from>
    <cdr:to>
      <cdr:x>0.65663</cdr:x>
      <cdr:y>0.1194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="" xmlns:a16="http://schemas.microsoft.com/office/drawing/2014/main" id="{FAC1D15F-69DA-493A-A6F9-6757F7346F6B}"/>
            </a:ext>
          </a:extLst>
        </cdr:cNvPr>
        <cdr:cNvSpPr txBox="1"/>
      </cdr:nvSpPr>
      <cdr:spPr>
        <a:xfrm xmlns:a="http://schemas.openxmlformats.org/drawingml/2006/main">
          <a:off x="2491740" y="152400"/>
          <a:ext cx="282702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0.29069</cdr:x>
      <cdr:y>0.03625</cdr:y>
    </cdr:from>
    <cdr:to>
      <cdr:x>0.73189</cdr:x>
      <cdr:y>0.10661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="" xmlns:a16="http://schemas.microsoft.com/office/drawing/2014/main" id="{06CEEFD0-A49A-4926-A4EF-4ADCB09E247A}"/>
            </a:ext>
          </a:extLst>
        </cdr:cNvPr>
        <cdr:cNvSpPr txBox="1"/>
      </cdr:nvSpPr>
      <cdr:spPr>
        <a:xfrm xmlns:a="http://schemas.openxmlformats.org/drawingml/2006/main">
          <a:off x="2354580" y="129540"/>
          <a:ext cx="35737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>
              <a:solidFill>
                <a:schemeClr val="bg1"/>
              </a:solidFill>
            </a:rPr>
            <a:t>Compare</a:t>
          </a:r>
          <a:r>
            <a:rPr lang="en-US" sz="1400" baseline="0">
              <a:solidFill>
                <a:schemeClr val="bg1"/>
              </a:solidFill>
            </a:rPr>
            <a:t> IG Vs. TFB Algorithm</a:t>
          </a:r>
          <a:endParaRPr lang="en-US" sz="14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=""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=""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=""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=""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=""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=""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=""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=""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=""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=""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=""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=""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=""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691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=""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=""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=""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=""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=""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520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=""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=""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=""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sz="1600" dirty="0"/>
              <a:t>   IG - Information gain selection </a:t>
            </a:r>
          </a:p>
          <a:p>
            <a:pPr marL="0" indent="0">
              <a:buNone/>
            </a:pPr>
            <a:r>
              <a:rPr lang="en-US" sz="1600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A22F8D6-0FAF-4E0A-A7DC-217A0C88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37497"/>
              </p:ext>
            </p:extLst>
          </p:nvPr>
        </p:nvGraphicFramePr>
        <p:xfrm>
          <a:off x="2254833" y="2971771"/>
          <a:ext cx="7184135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42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0FCF0E-7CE9-465E-AEE8-6F11580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59C22-CB34-46E4-9845-1FC09DD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SFL </a:t>
            </a:r>
            <a:r>
              <a:rPr lang="en-US" dirty="0" err="1"/>
              <a:t>Diagnoser</a:t>
            </a:r>
            <a:r>
              <a:rPr lang="en-US" dirty="0"/>
              <a:t> does not allow state fail in some cases (run test simulation required).</a:t>
            </a:r>
          </a:p>
          <a:p>
            <a:r>
              <a:rPr lang="en-US" dirty="0"/>
              <a:t>Need to implement failure probability calculation independently from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r>
              <a:rPr lang="en-US" dirty="0"/>
              <a:t>Compare IG test selection algorithm according in terms of component test covering. </a:t>
            </a:r>
          </a:p>
        </p:txBody>
      </p:sp>
    </p:spTree>
    <p:extLst>
      <p:ext uri="{BB962C8B-B14F-4D97-AF65-F5344CB8AC3E}">
        <p14:creationId xmlns:p14="http://schemas.microsoft.com/office/powerpoint/2010/main" val="3331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 smtClean="0"/>
              <a:t>Normalize all components probabilities.</a:t>
            </a:r>
          </a:p>
          <a:p>
            <a:r>
              <a:rPr lang="en-US" dirty="0" smtClean="0"/>
              <a:t>Calculate </a:t>
            </a:r>
            <a:r>
              <a:rPr lang="en-US" dirty="0"/>
              <a:t>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 smtClean="0"/>
              <a:t>componenets</a:t>
            </a:r>
            <a:r>
              <a:rPr lang="en-US" altLang="en-US" dirty="0"/>
              <a:t> </a:t>
            </a:r>
            <a:r>
              <a:rPr lang="en-US" altLang="en-US" smtClean="0"/>
              <a:t>after normalization.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=""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=""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=""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=""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=""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=""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=""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=""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=""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=""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=""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=""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=""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=""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1636</TotalTime>
  <Words>945</Words>
  <Application>Microsoft Office PowerPoint</Application>
  <PresentationFormat>Widescreen</PresentationFormat>
  <Paragraphs>327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Experiment Results</vt:lpstr>
      <vt:lpstr>Open Issues &amp; Future Work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Sapir, Stav</cp:lastModifiedBy>
  <cp:revision>139</cp:revision>
  <dcterms:created xsi:type="dcterms:W3CDTF">2018-06-15T20:42:08Z</dcterms:created>
  <dcterms:modified xsi:type="dcterms:W3CDTF">2018-08-02T10:19:02Z</dcterms:modified>
</cp:coreProperties>
</file>