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18"/>
  </p:normalViewPr>
  <p:slideViewPr>
    <p:cSldViewPr snapToGrid="0" snapToObjects="1">
      <p:cViewPr varScale="1">
        <p:scale>
          <a:sx n="117" d="100"/>
          <a:sy n="117" d="100"/>
        </p:scale>
        <p:origin x="138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1007534" y="0"/>
            <a:ext cx="5898825"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6906359"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958856" y="3428999"/>
            <a:ext cx="4138550" cy="2268559"/>
          </a:xfrm>
        </p:spPr>
        <p:txBody>
          <a:bodyPr anchor="t">
            <a:normAutofit/>
          </a:bodyPr>
          <a:lstStyle>
            <a:lvl1pPr algn="r">
              <a:defRPr sz="4200"/>
            </a:lvl1pPr>
          </a:lstStyle>
          <a:p>
            <a:r>
              <a:rPr lang="en-US"/>
              <a:t>Click to edit Master title style</a:t>
            </a:r>
            <a:endParaRPr lang="en-US" dirty="0"/>
          </a:p>
        </p:txBody>
      </p:sp>
      <p:sp>
        <p:nvSpPr>
          <p:cNvPr id="3" name="Subtitle 2"/>
          <p:cNvSpPr>
            <a:spLocks noGrp="1"/>
          </p:cNvSpPr>
          <p:nvPr>
            <p:ph type="subTitle" idx="1"/>
          </p:nvPr>
        </p:nvSpPr>
        <p:spPr>
          <a:xfrm>
            <a:off x="2131292" y="2268787"/>
            <a:ext cx="3966114" cy="1160213"/>
          </a:xfrm>
        </p:spPr>
        <p:txBody>
          <a:bodyPr tIns="0" anchor="b">
            <a:normAutofit/>
          </a:bodyPr>
          <a:lstStyle>
            <a:lvl1pPr marL="0" indent="0" algn="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C1FF6DA9-008F-8B48-92A6-B652298478BF}" type="slidenum">
              <a:rPr lang="en-US" smtClean="0"/>
              <a:t>‹#›</a:t>
            </a:fld>
            <a:endParaRPr lang="en-US"/>
          </a:p>
        </p:txBody>
      </p:sp>
      <p:sp>
        <p:nvSpPr>
          <p:cNvPr id="24" name="TextBox 23"/>
          <p:cNvSpPr txBox="1"/>
          <p:nvPr/>
        </p:nvSpPr>
        <p:spPr>
          <a:xfrm>
            <a:off x="1641440" y="3262168"/>
            <a:ext cx="311727" cy="430887"/>
          </a:xfrm>
          <a:prstGeom prst="rect">
            <a:avLst/>
          </a:prstGeom>
          <a:noFill/>
        </p:spPr>
        <p:txBody>
          <a:bodyPr wrap="square" rtlCol="0">
            <a:spAutoFit/>
          </a:bodyPr>
          <a:lstStyle/>
          <a:p>
            <a:pPr algn="r"/>
            <a:r>
              <a:rPr lang="en-US" sz="2200" dirty="0">
                <a:solidFill>
                  <a:schemeClr val="accent6"/>
                </a:solidFill>
                <a:latin typeface="Wingdings 3" panose="05040102010807070707" pitchFamily="18" charset="2"/>
              </a:rPr>
              <a:t>z</a:t>
            </a:r>
            <a:endParaRPr lang="en-US" sz="22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114670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58857" y="808057"/>
            <a:ext cx="5885350"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120792" y="2049878"/>
            <a:ext cx="5723414" cy="40000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374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8" name="Rectangle 17"/>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TextBox 22"/>
          <p:cNvSpPr txBox="1"/>
          <p:nvPr/>
        </p:nvSpPr>
        <p:spPr>
          <a:xfrm rot="5400000">
            <a:off x="7688343" y="480678"/>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6849317" y="805818"/>
            <a:ext cx="99488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64598" y="970410"/>
            <a:ext cx="4715441"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16124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Box 6"/>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910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57405" y="3199028"/>
            <a:ext cx="5967420" cy="1372971"/>
          </a:xfrm>
        </p:spPr>
        <p:txBody>
          <a:bodyPr anchor="t">
            <a:normAutofit/>
          </a:bodyPr>
          <a:lstStyle>
            <a:lvl1pPr algn="r">
              <a:defRPr sz="2800"/>
            </a:lvl1pPr>
          </a:lstStyle>
          <a:p>
            <a:r>
              <a:rPr lang="en-US"/>
              <a:t>Click to edit Master title style</a:t>
            </a:r>
            <a:endParaRPr lang="en-US" dirty="0"/>
          </a:p>
        </p:txBody>
      </p:sp>
      <p:sp>
        <p:nvSpPr>
          <p:cNvPr id="3" name="Text Placeholder 2"/>
          <p:cNvSpPr>
            <a:spLocks noGrp="1"/>
          </p:cNvSpPr>
          <p:nvPr>
            <p:ph type="body" idx="1"/>
          </p:nvPr>
        </p:nvSpPr>
        <p:spPr>
          <a:xfrm>
            <a:off x="2121131" y="2272143"/>
            <a:ext cx="5803294" cy="926885"/>
          </a:xfrm>
        </p:spPr>
        <p:txBody>
          <a:bodyPr tIns="0" anchor="b">
            <a:normAutofit/>
          </a:bodyPr>
          <a:lstStyle>
            <a:lvl1pPr marL="0" indent="0" algn="r">
              <a:buNone/>
              <a:defRPr sz="16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6" name="TextBox 15"/>
          <p:cNvSpPr txBox="1"/>
          <p:nvPr/>
        </p:nvSpPr>
        <p:spPr>
          <a:xfrm>
            <a:off x="1644924" y="3023993"/>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53321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961426" y="805818"/>
            <a:ext cx="5882780"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965406" y="2056800"/>
            <a:ext cx="285554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84679" y="2056800"/>
            <a:ext cx="2859527" cy="3993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Rectangle 10"/>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TextBox 18"/>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725978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Rectangle 13"/>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extBox 23"/>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63589" y="805818"/>
            <a:ext cx="5880617" cy="107702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63589" y="2054563"/>
            <a:ext cx="2857364"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62510" y="2851330"/>
            <a:ext cx="2858443"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84679" y="2054563"/>
            <a:ext cx="2859527" cy="713818"/>
          </a:xfrm>
        </p:spPr>
        <p:txBody>
          <a:bodyPr anchor="b">
            <a:noAutofit/>
          </a:bodyPr>
          <a:lstStyle>
            <a:lvl1pPr marL="0" indent="0" algn="l">
              <a:lnSpc>
                <a:spcPct val="100000"/>
              </a:lnSpc>
              <a:buNone/>
              <a:defRPr sz="2000" b="0" cap="none" baseline="0">
                <a:solidFill>
                  <a:schemeClr val="accent6"/>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84680" y="2851330"/>
            <a:ext cx="2859526" cy="3198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394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p:cNvSpPr txBox="1"/>
          <p:nvPr/>
        </p:nvSpPr>
        <p:spPr>
          <a:xfrm>
            <a:off x="1651862" y="636541"/>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7860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Rectangle 8"/>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8/13/25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482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ectangle 16"/>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485983" y="1296618"/>
            <a:ext cx="2120703" cy="1889075"/>
          </a:xfrm>
        </p:spPr>
        <p:txBody>
          <a:bodyPr anchor="b">
            <a:normAutofit/>
          </a:bodyPr>
          <a:lstStyle>
            <a:lvl1pPr algn="l">
              <a:defRPr sz="2000"/>
            </a:lvl1pPr>
          </a:lstStyle>
          <a:p>
            <a:r>
              <a:rPr lang="en-US"/>
              <a:t>Click to edit Master title style</a:t>
            </a:r>
            <a:endParaRPr lang="en-US" dirty="0"/>
          </a:p>
        </p:txBody>
      </p:sp>
      <p:sp>
        <p:nvSpPr>
          <p:cNvPr id="3" name="Content Placeholder 2"/>
          <p:cNvSpPr>
            <a:spLocks noGrp="1"/>
          </p:cNvSpPr>
          <p:nvPr>
            <p:ph idx="1"/>
          </p:nvPr>
        </p:nvSpPr>
        <p:spPr>
          <a:xfrm>
            <a:off x="4088538" y="805818"/>
            <a:ext cx="375566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5982" y="3186155"/>
            <a:ext cx="2120703" cy="2386397"/>
          </a:xfrm>
        </p:spPr>
        <p:txBody>
          <a:bodyPr>
            <a:normAutofit/>
          </a:bodyPr>
          <a:lstStyle>
            <a:lvl1pPr marL="0" indent="0" algn="l">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8792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1007534" y="0"/>
            <a:ext cx="7315560"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32116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TextBox 12"/>
          <p:cNvSpPr txBox="1"/>
          <p:nvPr/>
        </p:nvSpPr>
        <p:spPr>
          <a:xfrm>
            <a:off x="1179466" y="1127642"/>
            <a:ext cx="311727" cy="338554"/>
          </a:xfrm>
          <a:prstGeom prst="rect">
            <a:avLst/>
          </a:prstGeom>
          <a:noFill/>
        </p:spPr>
        <p:txBody>
          <a:bodyPr wrap="square" rtlCol="0">
            <a:spAutoFit/>
          </a:bodyPr>
          <a:lstStyle/>
          <a:p>
            <a:pPr algn="r"/>
            <a:r>
              <a:rPr lang="en-US" sz="1600" dirty="0">
                <a:solidFill>
                  <a:schemeClr val="accent6"/>
                </a:solidFill>
                <a:latin typeface="Wingdings 3" panose="05040102010807070707" pitchFamily="18" charset="2"/>
              </a:rPr>
              <a:t>z</a:t>
            </a:r>
            <a:endParaRPr lang="en-US" sz="1600" dirty="0">
              <a:solidFill>
                <a:schemeClr val="accent6"/>
              </a:solidFill>
              <a:latin typeface="MS Shell Dlg 2" panose="020B0604030504040204" pitchFamily="34" charset="0"/>
            </a:endParaRPr>
          </a:p>
        </p:txBody>
      </p:sp>
      <p:sp>
        <p:nvSpPr>
          <p:cNvPr id="3" name="Picture Placeholder 2"/>
          <p:cNvSpPr>
            <a:spLocks noGrp="1" noChangeAspect="1"/>
          </p:cNvSpPr>
          <p:nvPr>
            <p:ph type="pic" idx="1"/>
          </p:nvPr>
        </p:nvSpPr>
        <p:spPr>
          <a:xfrm>
            <a:off x="4582987" y="3229"/>
            <a:ext cx="3727769"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1486671" y="1296618"/>
            <a:ext cx="2603212" cy="1886308"/>
          </a:xfrm>
        </p:spPr>
        <p:txBody>
          <a:bodyPr anchor="b">
            <a:normAutofit/>
          </a:bodyPr>
          <a:lstStyle>
            <a:lvl1pPr algn="l">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1485984" y="3182928"/>
            <a:ext cx="2603794" cy="2386394"/>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159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71060" y="2912532"/>
            <a:ext cx="7772939" cy="3945467"/>
          </a:xfrm>
          <a:prstGeom prst="rect">
            <a:avLst/>
          </a:prstGeom>
        </p:spPr>
      </p:pic>
      <p:pic>
        <p:nvPicPr>
          <p:cNvPr id="15" name="Picture 14"/>
          <p:cNvPicPr>
            <a:picLocks noChangeAspect="1"/>
          </p:cNvPicPr>
          <p:nvPr/>
        </p:nvPicPr>
        <p:blipFill rotWithShape="1">
          <a:blip r:embed="rId14">
            <a:extLst>
              <a:ext uri="{28A0092B-C50C-407E-A947-70E740481C1C}">
                <a14:useLocalDpi xmlns:a14="http://schemas.microsoft.com/office/drawing/2010/main" val="0"/>
              </a:ext>
            </a:extLst>
          </a:blip>
          <a:srcRect r="24998"/>
          <a:stretch/>
        </p:blipFill>
        <p:spPr>
          <a:xfrm>
            <a:off x="1" y="0"/>
            <a:ext cx="9143999" cy="6858000"/>
          </a:xfrm>
          <a:prstGeom prst="rect">
            <a:avLst/>
          </a:prstGeom>
        </p:spPr>
      </p:pic>
      <p:sp>
        <p:nvSpPr>
          <p:cNvPr id="12" name="Rectangle 11"/>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61317" y="808057"/>
            <a:ext cx="587801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126236" y="2049878"/>
            <a:ext cx="5713092" cy="40000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28294" y="5272451"/>
            <a:ext cx="2662729" cy="179188"/>
          </a:xfrm>
          <a:prstGeom prst="rect">
            <a:avLst/>
          </a:prstGeom>
        </p:spPr>
        <p:txBody>
          <a:bodyPr vert="horz" lIns="91440" tIns="18288" rIns="91440" bIns="45720" rtlCol="0" anchor="t"/>
          <a:lstStyle>
            <a:lvl1pPr algn="r">
              <a:defRPr sz="900">
                <a:solidFill>
                  <a:schemeClr val="tx1">
                    <a:tint val="75000"/>
                  </a:schemeClr>
                </a:solidFill>
                <a:latin typeface="+mn-lt"/>
              </a:defRPr>
            </a:lvl1pPr>
          </a:lstStyle>
          <a:p>
            <a:fld id="{5BCAD085-E8A6-8845-BD4E-CB4CCA059FC4}" type="datetimeFigureOut">
              <a:rPr lang="en-US" smtClean="0"/>
              <a:t>8/13/25</a:t>
            </a:fld>
            <a:endParaRPr lang="en-US"/>
          </a:p>
        </p:txBody>
      </p:sp>
      <p:sp>
        <p:nvSpPr>
          <p:cNvPr id="5" name="Footer Placeholder 4"/>
          <p:cNvSpPr>
            <a:spLocks noGrp="1"/>
          </p:cNvSpPr>
          <p:nvPr>
            <p:ph type="ftr" sz="quarter" idx="3"/>
          </p:nvPr>
        </p:nvSpPr>
        <p:spPr>
          <a:xfrm rot="5400000">
            <a:off x="-2258177" y="3658900"/>
            <a:ext cx="5885352" cy="183663"/>
          </a:xfrm>
          <a:prstGeom prst="rect">
            <a:avLst/>
          </a:prstGeom>
        </p:spPr>
        <p:txBody>
          <a:bodyPr vert="horz" lIns="91440" tIns="45720" rIns="91440" bIns="18288" rtlCol="0" anchor="b"/>
          <a:lstStyle>
            <a:lvl1pPr algn="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62136" y="164594"/>
            <a:ext cx="638312" cy="322850"/>
          </a:xfrm>
          <a:prstGeom prst="rect">
            <a:avLst/>
          </a:prstGeom>
        </p:spPr>
        <p:txBody>
          <a:bodyPr vert="horz" lIns="91440" tIns="45720" rIns="45720" bIns="45720" rtlCol="0" anchor="ctr"/>
          <a:lstStyle>
            <a:lvl1pPr algn="r">
              <a:defRPr sz="16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1644726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p:titleStyle>
    <p:bodyStyle>
      <a:lvl1pPr marL="258366" indent="-258366" algn="l" defTabSz="685800" rtl="0" eaLnBrk="1" latinLnBrk="0" hangingPunct="1">
        <a:lnSpc>
          <a:spcPct val="120000"/>
        </a:lnSpc>
        <a:spcBef>
          <a:spcPts val="750"/>
        </a:spcBef>
        <a:spcAft>
          <a:spcPts val="45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1pPr>
      <a:lvl2pPr marL="5965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2pPr>
      <a:lvl3pPr marL="9441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3pPr>
      <a:lvl4pPr marL="1282304" indent="-253604"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4pPr>
      <a:lvl5pPr marL="1629966" indent="-258366"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1975104"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6pPr>
      <a:lvl7pPr marL="224028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7pPr>
      <a:lvl8pPr marL="2670048"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baseline="0">
          <a:solidFill>
            <a:schemeClr val="tx1"/>
          </a:solidFill>
          <a:effectLst/>
          <a:latin typeface="+mn-lt"/>
          <a:ea typeface="+mn-ea"/>
          <a:cs typeface="+mn-cs"/>
        </a:defRPr>
      </a:lvl8pPr>
      <a:lvl9pPr marL="3017520" indent="-256032" algn="l" defTabSz="685800" rtl="0" eaLnBrk="1" latinLnBrk="0" hangingPunct="1">
        <a:lnSpc>
          <a:spcPct val="120000"/>
        </a:lnSpc>
        <a:spcBef>
          <a:spcPts val="375"/>
        </a:spcBef>
        <a:spcAft>
          <a:spcPts val="450"/>
        </a:spcAft>
        <a:buClr>
          <a:schemeClr val="accent6"/>
        </a:buClr>
        <a:buSzPct val="90000"/>
        <a:buFont typeface="Wingdings" panose="05000000000000000000" pitchFamily="2" charset="2"/>
        <a:buChar char="§"/>
        <a:defRPr sz="11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8112" y="1210312"/>
            <a:ext cx="5846201" cy="2268559"/>
          </a:xfrm>
        </p:spPr>
        <p:txBody>
          <a:bodyPr/>
          <a:lstStyle/>
          <a:p>
            <a:pPr algn="ctr"/>
            <a:r>
              <a:rPr dirty="0"/>
              <a:t>Airline Ticket Price Analysis Dashboard</a:t>
            </a:r>
          </a:p>
        </p:txBody>
      </p:sp>
      <p:sp>
        <p:nvSpPr>
          <p:cNvPr id="3" name="Subtitle 2"/>
          <p:cNvSpPr>
            <a:spLocks noGrp="1"/>
          </p:cNvSpPr>
          <p:nvPr>
            <p:ph type="subTitle" idx="1"/>
          </p:nvPr>
        </p:nvSpPr>
        <p:spPr>
          <a:xfrm>
            <a:off x="1227778" y="1764484"/>
            <a:ext cx="3966114" cy="1160213"/>
          </a:xfrm>
        </p:spPr>
        <p:txBody>
          <a:bodyPr/>
          <a:lstStyle/>
          <a:p>
            <a:r>
              <a:rPr dirty="0"/>
              <a:t>Analyst: Avitus Just</a:t>
            </a:r>
          </a:p>
        </p:txBody>
      </p:sp>
      <p:pic>
        <p:nvPicPr>
          <p:cNvPr id="5" name="Picture 4">
            <a:extLst>
              <a:ext uri="{FF2B5EF4-FFF2-40B4-BE49-F238E27FC236}">
                <a16:creationId xmlns:a16="http://schemas.microsoft.com/office/drawing/2014/main" id="{FA50B1D3-2C2D-24B4-67C9-3B9767EB23AB}"/>
              </a:ext>
            </a:extLst>
          </p:cNvPr>
          <p:cNvPicPr>
            <a:picLocks noChangeAspect="1"/>
          </p:cNvPicPr>
          <p:nvPr/>
        </p:nvPicPr>
        <p:blipFill>
          <a:blip r:embed="rId2"/>
          <a:srcRect/>
          <a:stretch/>
        </p:blipFill>
        <p:spPr>
          <a:xfrm>
            <a:off x="3001145" y="3478869"/>
            <a:ext cx="2760133" cy="2070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317" y="1276143"/>
            <a:ext cx="5878011" cy="1077229"/>
          </a:xfrm>
        </p:spPr>
        <p:txBody>
          <a:bodyPr/>
          <a:lstStyle/>
          <a:p>
            <a:pPr algn="l"/>
            <a:r>
              <a:rPr b="1" u="sng" dirty="0"/>
              <a:t>Overview</a:t>
            </a:r>
          </a:p>
        </p:txBody>
      </p:sp>
      <p:sp>
        <p:nvSpPr>
          <p:cNvPr id="3" name="Content Placeholder 2"/>
          <p:cNvSpPr>
            <a:spLocks noGrp="1"/>
          </p:cNvSpPr>
          <p:nvPr>
            <p:ph idx="1"/>
          </p:nvPr>
        </p:nvSpPr>
        <p:spPr>
          <a:xfrm>
            <a:off x="1415143" y="1581791"/>
            <a:ext cx="6424185" cy="4000066"/>
          </a:xfrm>
        </p:spPr>
        <p:txBody>
          <a:bodyPr>
            <a:normAutofit/>
          </a:bodyPr>
          <a:lstStyle/>
          <a:p>
            <a:pPr algn="just"/>
            <a:r>
              <a:rPr sz="2400" dirty="0"/>
              <a:t>This dashboard provides insights into airline ticket prices, flight frequencies, and travel trends across major Indian cities. It transforms raw flight data into actionable intelligence for better pricing strategies, route planning, and operational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314" y="808056"/>
            <a:ext cx="5878011" cy="1077229"/>
          </a:xfrm>
        </p:spPr>
        <p:txBody>
          <a:bodyPr/>
          <a:lstStyle/>
          <a:p>
            <a:pPr algn="l"/>
            <a:r>
              <a:rPr b="1" dirty="0"/>
              <a:t>Key Insights</a:t>
            </a:r>
          </a:p>
        </p:txBody>
      </p:sp>
      <p:sp>
        <p:nvSpPr>
          <p:cNvPr id="3" name="Content Placeholder 2"/>
          <p:cNvSpPr>
            <a:spLocks noGrp="1"/>
          </p:cNvSpPr>
          <p:nvPr>
            <p:ph idx="1"/>
          </p:nvPr>
        </p:nvSpPr>
        <p:spPr>
          <a:xfrm>
            <a:off x="1110342" y="1755964"/>
            <a:ext cx="6631014" cy="4000066"/>
          </a:xfrm>
        </p:spPr>
        <p:txBody>
          <a:bodyPr>
            <a:noAutofit/>
          </a:bodyPr>
          <a:lstStyle/>
          <a:p>
            <a:r>
              <a:rPr sz="2000" dirty="0"/>
              <a:t>- Average Ticket Price: ₹21K with significant airline and class variations</a:t>
            </a:r>
          </a:p>
          <a:p>
            <a:r>
              <a:rPr sz="2000" dirty="0"/>
              <a:t>- Cheapest Departure Time: Early Morning (~₹1.7K)</a:t>
            </a:r>
          </a:p>
          <a:p>
            <a:r>
              <a:rPr sz="2000" dirty="0"/>
              <a:t>- Highest Avg Price: Vistara (₹30K)</a:t>
            </a:r>
          </a:p>
          <a:p>
            <a:r>
              <a:rPr sz="2000" dirty="0"/>
              <a:t>- Lowest Avg Price: AirAsia (₹4K)</a:t>
            </a:r>
          </a:p>
          <a:p>
            <a:r>
              <a:rPr sz="2000" dirty="0"/>
              <a:t>- Busiest Departure Cities: Delhi &amp; Mumbai (61K each)</a:t>
            </a:r>
          </a:p>
          <a:p>
            <a:r>
              <a:rPr sz="2000" dirty="0"/>
              <a:t>- Top Arrival City: Mumbai (59K)</a:t>
            </a:r>
          </a:p>
          <a:p>
            <a:r>
              <a:rPr sz="2000" dirty="0"/>
              <a:t>- Business class fares far exceed Economy across all airlines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5260" y="1178171"/>
            <a:ext cx="5878011" cy="1077229"/>
          </a:xfrm>
        </p:spPr>
        <p:txBody>
          <a:bodyPr/>
          <a:lstStyle/>
          <a:p>
            <a:pPr algn="l"/>
            <a:r>
              <a:rPr b="1" dirty="0"/>
              <a:t>Dashboard Features</a:t>
            </a:r>
          </a:p>
        </p:txBody>
      </p:sp>
      <p:sp>
        <p:nvSpPr>
          <p:cNvPr id="3" name="Content Placeholder 2"/>
          <p:cNvSpPr>
            <a:spLocks noGrp="1"/>
          </p:cNvSpPr>
          <p:nvPr>
            <p:ph idx="1"/>
          </p:nvPr>
        </p:nvSpPr>
        <p:spPr>
          <a:xfrm>
            <a:off x="1288036" y="1505592"/>
            <a:ext cx="5713092" cy="4000066"/>
          </a:xfrm>
        </p:spPr>
        <p:txBody>
          <a:bodyPr/>
          <a:lstStyle/>
          <a:p>
            <a:pPr algn="just"/>
            <a:r>
              <a:rPr dirty="0"/>
              <a:t>- Dynamic filters for airline, departure time, and travel class</a:t>
            </a:r>
          </a:p>
          <a:p>
            <a:pPr algn="just"/>
            <a:r>
              <a:rPr dirty="0"/>
              <a:t>- Multiple visualization types: heatmaps, line charts, tree</a:t>
            </a:r>
            <a:r>
              <a:rPr lang="en-US" dirty="0"/>
              <a:t> </a:t>
            </a:r>
            <a:r>
              <a:rPr dirty="0"/>
              <a:t>maps, bar graphs</a:t>
            </a:r>
          </a:p>
          <a:p>
            <a:pPr algn="just"/>
            <a:r>
              <a:rPr dirty="0"/>
              <a:t>- KPIs: Average price, average days to departure, total flights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9690" y="1254370"/>
            <a:ext cx="5878011" cy="1077229"/>
          </a:xfrm>
        </p:spPr>
        <p:txBody>
          <a:bodyPr/>
          <a:lstStyle/>
          <a:p>
            <a:pPr algn="l"/>
            <a:r>
              <a:rPr b="1" dirty="0"/>
              <a:t>Business Use Case</a:t>
            </a:r>
          </a:p>
        </p:txBody>
      </p:sp>
      <p:sp>
        <p:nvSpPr>
          <p:cNvPr id="3" name="Content Placeholder 2"/>
          <p:cNvSpPr>
            <a:spLocks noGrp="1"/>
          </p:cNvSpPr>
          <p:nvPr>
            <p:ph idx="1"/>
          </p:nvPr>
        </p:nvSpPr>
        <p:spPr>
          <a:xfrm>
            <a:off x="1309808" y="1346670"/>
            <a:ext cx="5713092" cy="4000066"/>
          </a:xfrm>
        </p:spPr>
        <p:txBody>
          <a:bodyPr/>
          <a:lstStyle/>
          <a:p>
            <a:r>
              <a:rPr dirty="0"/>
              <a:t>This analysis supports airline managers, travel agencies, and pricing analysts in:</a:t>
            </a:r>
          </a:p>
          <a:p>
            <a:r>
              <a:rPr dirty="0"/>
              <a:t>- Setting competitive fares</a:t>
            </a:r>
          </a:p>
          <a:p>
            <a:r>
              <a:rPr dirty="0"/>
              <a:t>- Optimizing route planning</a:t>
            </a:r>
          </a:p>
          <a:p>
            <a:r>
              <a:rPr dirty="0"/>
              <a:t>- Forecasting demand trends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8</TotalTime>
  <Words>198</Words>
  <Application>Microsoft Macintosh PowerPoint</Application>
  <PresentationFormat>On-screen Show (4:3)</PresentationFormat>
  <Paragraphs>21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MS Shell Dlg 2</vt:lpstr>
      <vt:lpstr>Arial</vt:lpstr>
      <vt:lpstr>Wingdings</vt:lpstr>
      <vt:lpstr>Wingdings 3</vt:lpstr>
      <vt:lpstr>Madison</vt:lpstr>
      <vt:lpstr>Airline Ticket Price Analysis Dashboard</vt:lpstr>
      <vt:lpstr>Overview</vt:lpstr>
      <vt:lpstr>Key Insights</vt:lpstr>
      <vt:lpstr>Dashboard Features</vt:lpstr>
      <vt:lpstr>Business Use Case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avitus Just</cp:lastModifiedBy>
  <cp:revision>2</cp:revision>
  <dcterms:created xsi:type="dcterms:W3CDTF">2013-01-27T09:14:16Z</dcterms:created>
  <dcterms:modified xsi:type="dcterms:W3CDTF">2025-08-13T16:51:07Z</dcterms:modified>
  <cp:category/>
</cp:coreProperties>
</file>