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83" r:id="rId2"/>
    <p:sldId id="259" r:id="rId3"/>
    <p:sldId id="287" r:id="rId4"/>
    <p:sldId id="278" r:id="rId5"/>
    <p:sldId id="290" r:id="rId6"/>
    <p:sldId id="262" r:id="rId7"/>
    <p:sldId id="269" r:id="rId8"/>
    <p:sldId id="281" r:id="rId9"/>
    <p:sldId id="284" r:id="rId1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304" autoAdjust="0"/>
    <p:restoredTop sz="93662" autoAdjust="0"/>
  </p:normalViewPr>
  <p:slideViewPr>
    <p:cSldViewPr>
      <p:cViewPr>
        <p:scale>
          <a:sx n="66" d="100"/>
          <a:sy n="66" d="100"/>
        </p:scale>
        <p:origin x="204" y="4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C562DBC-A057-4482-B1DA-F1223766652F}" type="datetimeFigureOut">
              <a:rPr lang="he-IL" smtClean="0"/>
              <a:t>כ"ו/טבת/תשע"ז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7328767-BE34-4EAC-BFF6-8EADB210D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66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72168-67EB-4E58-85AA-EDFD7A3D899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81C2B-38DC-427F-9F6F-35E2AA12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7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16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8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8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08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1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RIT\Documents\Clients\Firefly\Collateral\Mazeget\Page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Final_Firefly_Logo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417513"/>
            <a:ext cx="2290762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2075538"/>
            <a:ext cx="5105400" cy="20002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ts val="4500"/>
              </a:lnSpc>
              <a:defRPr sz="4000" b="0" spc="-100" baseline="0">
                <a:solidFill>
                  <a:schemeClr val="bg1"/>
                </a:solidFill>
                <a:latin typeface="Arial Black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267200"/>
            <a:ext cx="51054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Open Sans Condensed Light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5197475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8401" y="6376243"/>
            <a:ext cx="39506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3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1143000"/>
          </a:xfrm>
        </p:spPr>
        <p:txBody>
          <a:bodyPr/>
          <a:lstStyle>
            <a:lvl1pPr>
              <a:defRPr sz="3200" cap="all" baseline="0">
                <a:latin typeface="+mj-lt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000"/>
              </a:lnSpc>
              <a:buClr>
                <a:srgbClr val="FFC20F"/>
              </a:buClr>
              <a:defRPr sz="2000" i="0">
                <a:latin typeface="+mn-lt"/>
                <a:cs typeface="Arial" pitchFamily="34" charset="0"/>
              </a:defRPr>
            </a:lvl1pPr>
            <a:lvl2pPr marL="742950" indent="-285750">
              <a:buClr>
                <a:srgbClr val="FFC20F"/>
              </a:buClr>
              <a:buFont typeface="Calibri" pitchFamily="34" charset="0"/>
              <a:buChar char="-"/>
              <a:defRPr sz="2000" i="0">
                <a:latin typeface="+mn-lt"/>
                <a:cs typeface="Arial" pitchFamily="34" charset="0"/>
              </a:defRPr>
            </a:lvl2pPr>
            <a:lvl3pPr>
              <a:defRPr i="0">
                <a:latin typeface="+mn-lt"/>
                <a:cs typeface="Arial" pitchFamily="34" charset="0"/>
              </a:defRPr>
            </a:lvl3pPr>
            <a:lvl4pPr>
              <a:defRPr i="0">
                <a:latin typeface="+mn-lt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8401" y="6376243"/>
            <a:ext cx="39506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1" descr="Final_Firefly_Logo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8" y="6156575"/>
            <a:ext cx="1858714" cy="58479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Noam\Downloads\Moshe with trail (1)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87"/>
          <a:stretch/>
        </p:blipFill>
        <p:spPr bwMode="auto">
          <a:xfrm>
            <a:off x="7956376" y="241234"/>
            <a:ext cx="1187624" cy="102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1143000"/>
          </a:xfrm>
        </p:spPr>
        <p:txBody>
          <a:bodyPr/>
          <a:lstStyle>
            <a:lvl1pPr>
              <a:defRPr sz="3200" cap="all" baseline="0">
                <a:latin typeface="+mj-lt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000"/>
              </a:lnSpc>
              <a:buClr>
                <a:srgbClr val="FFC20F"/>
              </a:buClr>
              <a:defRPr sz="2000" i="0">
                <a:latin typeface="+mn-lt"/>
                <a:cs typeface="Arial" pitchFamily="34" charset="0"/>
              </a:defRPr>
            </a:lvl1pPr>
            <a:lvl2pPr marL="742950" indent="-285750">
              <a:buClr>
                <a:srgbClr val="FFC20F"/>
              </a:buClr>
              <a:buFont typeface="Calibri" pitchFamily="34" charset="0"/>
              <a:buChar char="-"/>
              <a:defRPr sz="2000" i="0">
                <a:latin typeface="+mn-lt"/>
                <a:cs typeface="Arial" pitchFamily="34" charset="0"/>
              </a:defRPr>
            </a:lvl2pPr>
            <a:lvl3pPr>
              <a:defRPr i="0">
                <a:latin typeface="+mn-lt"/>
                <a:cs typeface="Arial" pitchFamily="34" charset="0"/>
              </a:defRPr>
            </a:lvl3pPr>
            <a:lvl4pPr>
              <a:defRPr i="0">
                <a:latin typeface="+mn-lt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2" descr="C:\Users\Noam\Downloads\Moshe with trail (1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87"/>
          <a:stretch/>
        </p:blipFill>
        <p:spPr bwMode="auto">
          <a:xfrm>
            <a:off x="7956376" y="241234"/>
            <a:ext cx="1187624" cy="102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0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92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76363" y="2636838"/>
            <a:ext cx="6219825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27C6A-FD7E-4C5F-AD2B-DB1ED8C36AA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1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AF708B-2053-4AF1-9637-C758253FA8AA}" type="slidenum">
              <a:rPr lang="he-IL" i="1">
                <a:latin typeface="Verdana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rgbClr val="FFC20F"/>
          </a:solidFill>
          <a:ln w="0">
            <a:solidFill>
              <a:srgbClr val="FFC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3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261B3"/>
          </a:solidFill>
          <a:latin typeface="+mj-lt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•"/>
        <a:defRPr sz="2800" i="1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–"/>
        <a:defRPr sz="2400" i="1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Firefly Training</a:t>
            </a:r>
            <a:br>
              <a:rPr lang="en-US" dirty="0"/>
            </a:br>
            <a:endParaRPr lang="en-US" dirty="0">
              <a:solidFill>
                <a:srgbClr val="FFC20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33900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C# (</a:t>
            </a:r>
            <a:r>
              <a:rPr lang="en-US" dirty="0" err="1"/>
              <a:t>csharp</a:t>
            </a:r>
            <a:r>
              <a:rPr lang="en-US" dirty="0"/>
              <a:t>)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2116832"/>
          </a:xfrm>
        </p:spPr>
        <p:txBody>
          <a:bodyPr/>
          <a:lstStyle/>
          <a:p>
            <a:r>
              <a:rPr lang="en-US" dirty="0"/>
              <a:t>C# is case sensitive</a:t>
            </a:r>
          </a:p>
          <a:p>
            <a:r>
              <a:rPr lang="en-US" dirty="0"/>
              <a:t>Every execution statement ends with a ;</a:t>
            </a:r>
          </a:p>
          <a:p>
            <a:r>
              <a:rPr lang="en-US" dirty="0"/>
              <a:t>The code is organized in classes</a:t>
            </a:r>
          </a:p>
          <a:p>
            <a:r>
              <a:rPr lang="en-US" dirty="0"/>
              <a:t>Classes have members (Methods, fields, properties, events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r>
              <a:rPr lang="en-US" dirty="0"/>
              <a:t>Classes are organized in namespaces (like folders)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8601"/>
          <a:stretch/>
        </p:blipFill>
        <p:spPr>
          <a:xfrm>
            <a:off x="1763688" y="3764889"/>
            <a:ext cx="2162175" cy="24724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4088323"/>
            <a:ext cx="4878772" cy="205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5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65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Access modifiers are keywords used to specify the declared accessibility of a member or a type. It determines which code can use this class or method. There are four access modifiers: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private</a:t>
            </a:r>
            <a:r>
              <a:rPr lang="en-US" dirty="0"/>
              <a:t> – only visible to code within class and inner classes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protected</a:t>
            </a:r>
            <a:r>
              <a:rPr lang="en-US" dirty="0"/>
              <a:t> – also visible to code within class that inherit from this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Internal</a:t>
            </a:r>
            <a:r>
              <a:rPr lang="en-US" dirty="0"/>
              <a:t> – visible to any code within my assembly (</a:t>
            </a:r>
            <a:r>
              <a:rPr lang="en-US" dirty="0" err="1"/>
              <a:t>dll</a:t>
            </a:r>
            <a:r>
              <a:rPr lang="en-US" dirty="0"/>
              <a:t>/exe)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public</a:t>
            </a:r>
            <a:r>
              <a:rPr lang="en-US" dirty="0"/>
              <a:t> – visible to any code</a:t>
            </a:r>
          </a:p>
          <a:p>
            <a:pPr marL="0" indent="0">
              <a:buNone/>
            </a:pPr>
            <a:r>
              <a:rPr lang="en-US" dirty="0"/>
              <a:t>Defaults: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Classes are “internal”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Members (methods, fields </a:t>
            </a:r>
            <a:r>
              <a:rPr lang="en-US" dirty="0" err="1"/>
              <a:t>etc</a:t>
            </a:r>
            <a:r>
              <a:rPr lang="en-US" dirty="0"/>
              <a:t>…) and inner classes are “private”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7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Calling a controller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655676"/>
            <a:ext cx="5660138" cy="505029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 rot="5400000">
            <a:off x="3532166" y="289041"/>
            <a:ext cx="648072" cy="4329043"/>
          </a:xfrm>
          <a:prstGeom prst="rightBrace">
            <a:avLst>
              <a:gd name="adj1" fmla="val 8333"/>
              <a:gd name="adj2" fmla="val 540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684"/>
          <a:stretch/>
        </p:blipFill>
        <p:spPr>
          <a:xfrm>
            <a:off x="107504" y="3933056"/>
            <a:ext cx="8154030" cy="2083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862686" y="2887275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Calls the constructor and creates an instance</a:t>
            </a:r>
            <a:endParaRPr lang="en-US" sz="2000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2123728" y="3595161"/>
            <a:ext cx="1431146" cy="337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2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Controller life cycle 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9792" y="1600200"/>
            <a:ext cx="6264696" cy="45651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When the </a:t>
            </a:r>
            <a:r>
              <a:rPr lang="en-US" b="1" u="sng" dirty="0" smtClean="0"/>
              <a:t>Execute()</a:t>
            </a:r>
            <a:r>
              <a:rPr lang="en-US" dirty="0" smtClean="0"/>
              <a:t> method is called the controller runs and performs the following events:</a:t>
            </a:r>
          </a:p>
          <a:p>
            <a:r>
              <a:rPr lang="en-US" b="1" dirty="0" err="1" smtClean="0"/>
              <a:t>OnLoad</a:t>
            </a:r>
            <a:endParaRPr lang="en-US" b="1" dirty="0" smtClean="0"/>
          </a:p>
          <a:p>
            <a:r>
              <a:rPr lang="en-US" b="1" dirty="0" err="1" smtClean="0"/>
              <a:t>OnStart</a:t>
            </a:r>
            <a:endParaRPr lang="en-US" b="1" dirty="0" smtClean="0"/>
          </a:p>
          <a:p>
            <a:r>
              <a:rPr lang="en-US" dirty="0" smtClean="0"/>
              <a:t>Load data and for each row:</a:t>
            </a:r>
          </a:p>
          <a:p>
            <a:pPr marL="857250" lvl="1" indent="-457200"/>
            <a:r>
              <a:rPr lang="en-US" b="1" dirty="0" err="1" smtClean="0"/>
              <a:t>OnEnterRow</a:t>
            </a:r>
            <a:endParaRPr lang="en-US" b="1" dirty="0" smtClean="0"/>
          </a:p>
          <a:p>
            <a:pPr marL="857250" lvl="1" indent="-457200"/>
            <a:r>
              <a:rPr lang="en-US" b="1" dirty="0" err="1" smtClean="0"/>
              <a:t>OnLeaveRow</a:t>
            </a:r>
            <a:endParaRPr lang="en-US" b="1" dirty="0" smtClean="0"/>
          </a:p>
          <a:p>
            <a:pPr marL="857250" lvl="1" indent="-457200"/>
            <a:r>
              <a:rPr lang="en-US" b="1" dirty="0" err="1" smtClean="0"/>
              <a:t>OnSavingRow</a:t>
            </a:r>
            <a:r>
              <a:rPr lang="en-US" dirty="0" smtClean="0"/>
              <a:t> – if the row was changed</a:t>
            </a:r>
          </a:p>
          <a:p>
            <a:pPr marL="857250" lvl="1" indent="-457200"/>
            <a:r>
              <a:rPr lang="en-US" dirty="0" smtClean="0"/>
              <a:t>Save changes to the database</a:t>
            </a:r>
          </a:p>
          <a:p>
            <a:r>
              <a:rPr lang="en-US" b="1" dirty="0" err="1" smtClean="0"/>
              <a:t>OnEnd</a:t>
            </a:r>
            <a:endParaRPr lang="en-US" b="1" dirty="0" smtClean="0"/>
          </a:p>
          <a:p>
            <a:r>
              <a:rPr lang="en-US" b="1" dirty="0" err="1" smtClean="0"/>
              <a:t>OnUnLoad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177"/>
          <a:stretch/>
        </p:blipFill>
        <p:spPr>
          <a:xfrm>
            <a:off x="308877" y="1965659"/>
            <a:ext cx="1860242" cy="883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683568" y="2287866"/>
            <a:ext cx="1152128" cy="349046"/>
          </a:xfrm>
          <a:prstGeom prst="roundRect">
            <a:avLst>
              <a:gd name="adj" fmla="val 19546"/>
            </a:avLst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64231"/>
            <a:ext cx="3765397" cy="335969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10" idx="2"/>
            <a:endCxn id="6" idx="0"/>
          </p:cNvCxnSpPr>
          <p:nvPr/>
        </p:nvCxnSpPr>
        <p:spPr>
          <a:xfrm flipH="1">
            <a:off x="1238998" y="1604729"/>
            <a:ext cx="1985482" cy="360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807013" y="1268760"/>
            <a:ext cx="834933" cy="33596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11560" y="2636912"/>
            <a:ext cx="2195454" cy="373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45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33" y="2604810"/>
            <a:ext cx="4312301" cy="15442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/>
          <a:lstStyle/>
          <a:p>
            <a:r>
              <a:rPr lang="en-US" dirty="0"/>
              <a:t>Initialization Demo -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608" y="3157267"/>
            <a:ext cx="2016224" cy="245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6444208" y="2492896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sp>
        <p:nvSpPr>
          <p:cNvPr id="9" name="Oval 8"/>
          <p:cNvSpPr/>
          <p:nvPr/>
        </p:nvSpPr>
        <p:spPr>
          <a:xfrm>
            <a:off x="4427984" y="3212976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0" name="Straight Arrow Connector 9"/>
          <p:cNvCxnSpPr>
            <a:stCxn id="9" idx="6"/>
            <a:endCxn id="7" idx="2"/>
          </p:cNvCxnSpPr>
          <p:nvPr/>
        </p:nvCxnSpPr>
        <p:spPr>
          <a:xfrm>
            <a:off x="5007964" y="3501008"/>
            <a:ext cx="1436244" cy="2700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43608" y="3407260"/>
            <a:ext cx="2016224" cy="245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608" y="3618568"/>
            <a:ext cx="2016224" cy="245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27984" y="5008314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6" name="Straight Arrow Connector 15"/>
          <p:cNvCxnSpPr>
            <a:stCxn id="15" idx="7"/>
          </p:cNvCxnSpPr>
          <p:nvPr/>
        </p:nvCxnSpPr>
        <p:spPr>
          <a:xfrm flipV="1">
            <a:off x="4923028" y="3653173"/>
            <a:ext cx="1521180" cy="143950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be 19"/>
          <p:cNvSpPr/>
          <p:nvPr/>
        </p:nvSpPr>
        <p:spPr>
          <a:xfrm>
            <a:off x="6444208" y="4264585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Sandy</a:t>
            </a:r>
          </a:p>
        </p:txBody>
      </p:sp>
      <p:cxnSp>
        <p:nvCxnSpPr>
          <p:cNvPr id="21" name="Straight Arrow Connector 20"/>
          <p:cNvCxnSpPr>
            <a:stCxn id="15" idx="6"/>
            <a:endCxn id="20" idx="2"/>
          </p:cNvCxnSpPr>
          <p:nvPr/>
        </p:nvCxnSpPr>
        <p:spPr>
          <a:xfrm>
            <a:off x="5007964" y="5296346"/>
            <a:ext cx="1436244" cy="335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4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3" grpId="1" animBg="1"/>
      <p:bldP spid="14" grpId="0" animBg="1"/>
      <p:bldP spid="15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88" y="1552414"/>
            <a:ext cx="5867378" cy="2405625"/>
          </a:xfrm>
          <a:prstGeom prst="rect">
            <a:avLst/>
          </a:prstGeom>
        </p:spPr>
      </p:pic>
      <p:sp>
        <p:nvSpPr>
          <p:cNvPr id="7" name="Cube 6"/>
          <p:cNvSpPr/>
          <p:nvPr/>
        </p:nvSpPr>
        <p:spPr>
          <a:xfrm>
            <a:off x="4067944" y="3746702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1143000"/>
          </a:xfrm>
        </p:spPr>
        <p:txBody>
          <a:bodyPr/>
          <a:lstStyle/>
          <a:p>
            <a:r>
              <a:rPr lang="en-US" dirty="0"/>
              <a:t>Initialization Demo - Column</a:t>
            </a:r>
          </a:p>
        </p:txBody>
      </p:sp>
      <p:sp>
        <p:nvSpPr>
          <p:cNvPr id="3" name="Oval 2"/>
          <p:cNvSpPr/>
          <p:nvPr/>
        </p:nvSpPr>
        <p:spPr>
          <a:xfrm>
            <a:off x="2207542" y="4473728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3" name="Straight Arrow Connector 12"/>
          <p:cNvCxnSpPr>
            <a:stCxn id="3" idx="6"/>
            <a:endCxn id="7" idx="2"/>
          </p:cNvCxnSpPr>
          <p:nvPr/>
        </p:nvCxnSpPr>
        <p:spPr>
          <a:xfrm>
            <a:off x="2787522" y="4761760"/>
            <a:ext cx="1280422" cy="2005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79452" y="2204864"/>
            <a:ext cx="3392548" cy="3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63677" y="5614851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79452" y="2492896"/>
            <a:ext cx="3392548" cy="3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9452" y="2842377"/>
            <a:ext cx="3392548" cy="3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79452" y="3157651"/>
            <a:ext cx="3392548" cy="3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27984" y="374670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tx2"/>
                </a:solidFill>
              </a:rPr>
              <a:t>Column</a:t>
            </a:r>
          </a:p>
        </p:txBody>
      </p:sp>
      <p:sp>
        <p:nvSpPr>
          <p:cNvPr id="21" name="Oval 20"/>
          <p:cNvSpPr/>
          <p:nvPr/>
        </p:nvSpPr>
        <p:spPr>
          <a:xfrm>
            <a:off x="4394129" y="4419417"/>
            <a:ext cx="864096" cy="6951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  <p:sp>
        <p:nvSpPr>
          <p:cNvPr id="22" name="Cube 21"/>
          <p:cNvSpPr/>
          <p:nvPr/>
        </p:nvSpPr>
        <p:spPr>
          <a:xfrm>
            <a:off x="7046830" y="2748581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cxnSp>
        <p:nvCxnSpPr>
          <p:cNvPr id="23" name="Straight Arrow Connector 22"/>
          <p:cNvCxnSpPr>
            <a:stCxn id="21" idx="6"/>
            <a:endCxn id="22" idx="2"/>
          </p:cNvCxnSpPr>
          <p:nvPr/>
        </p:nvCxnSpPr>
        <p:spPr>
          <a:xfrm flipV="1">
            <a:off x="5258225" y="3783696"/>
            <a:ext cx="1788605" cy="98329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699792" y="4905776"/>
            <a:ext cx="1368152" cy="873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6948264" y="4611788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Sandy</a:t>
            </a:r>
          </a:p>
        </p:txBody>
      </p:sp>
      <p:cxnSp>
        <p:nvCxnSpPr>
          <p:cNvPr id="29" name="Straight Arrow Connector 28"/>
          <p:cNvCxnSpPr>
            <a:stCxn id="21" idx="6"/>
          </p:cNvCxnSpPr>
          <p:nvPr/>
        </p:nvCxnSpPr>
        <p:spPr>
          <a:xfrm>
            <a:off x="5258225" y="4766994"/>
            <a:ext cx="1694006" cy="84291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9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1" grpId="0" animBg="1"/>
      <p:bldP spid="11" grpId="1" animBg="1"/>
      <p:bldP spid="14" grpId="0" animBg="1"/>
      <p:bldP spid="14" grpId="1" animBg="1"/>
      <p:bldP spid="16" grpId="0" animBg="1"/>
      <p:bldP spid="21" grpId="0" animBg="1"/>
      <p:bldP spid="22" grpId="0" animBg="1"/>
      <p:bldP spid="22" grpId="1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5" y="1417638"/>
            <a:ext cx="5252773" cy="27314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/>
          <a:lstStyle/>
          <a:p>
            <a:r>
              <a:rPr lang="en-US" dirty="0"/>
              <a:t>Initialization Demo – </a:t>
            </a:r>
            <a:br>
              <a:rPr lang="en-US" dirty="0"/>
            </a:br>
            <a:r>
              <a:rPr lang="en-US" dirty="0"/>
              <a:t>Text parameter</a:t>
            </a:r>
          </a:p>
        </p:txBody>
      </p:sp>
      <p:sp>
        <p:nvSpPr>
          <p:cNvPr id="7" name="Cube 6"/>
          <p:cNvSpPr/>
          <p:nvPr/>
        </p:nvSpPr>
        <p:spPr>
          <a:xfrm>
            <a:off x="6444208" y="2492896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sp>
        <p:nvSpPr>
          <p:cNvPr id="9" name="Oval 8"/>
          <p:cNvSpPr/>
          <p:nvPr/>
        </p:nvSpPr>
        <p:spPr>
          <a:xfrm>
            <a:off x="4427984" y="3284984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0" name="Straight Arrow Connector 9"/>
          <p:cNvCxnSpPr>
            <a:stCxn id="9" idx="6"/>
          </p:cNvCxnSpPr>
          <p:nvPr/>
        </p:nvCxnSpPr>
        <p:spPr>
          <a:xfrm>
            <a:off x="5007964" y="3573016"/>
            <a:ext cx="1436244" cy="2700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427984" y="5008314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0" name="Cube 19"/>
          <p:cNvSpPr/>
          <p:nvPr/>
        </p:nvSpPr>
        <p:spPr>
          <a:xfrm>
            <a:off x="6444208" y="4264585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cxnSp>
        <p:nvCxnSpPr>
          <p:cNvPr id="21" name="Straight Arrow Connector 20"/>
          <p:cNvCxnSpPr>
            <a:stCxn id="15" idx="6"/>
            <a:endCxn id="20" idx="2"/>
          </p:cNvCxnSpPr>
          <p:nvPr/>
        </p:nvCxnSpPr>
        <p:spPr>
          <a:xfrm>
            <a:off x="5007964" y="5296346"/>
            <a:ext cx="1436244" cy="335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7584" y="2060848"/>
            <a:ext cx="2641636" cy="237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7584" y="2315397"/>
            <a:ext cx="2641636" cy="261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3040" y="3507390"/>
            <a:ext cx="2641636" cy="237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6444208" y="4264585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76626" y="3023595"/>
            <a:ext cx="2887462" cy="261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9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0" grpId="1" animBg="1"/>
      <p:bldP spid="12" grpId="0" animBg="1"/>
      <p:bldP spid="13" grpId="0" animBg="1"/>
      <p:bldP spid="13" grpId="1" animBg="1"/>
      <p:bldP spid="14" grpId="0" animBg="1"/>
      <p:bldP spid="17" grpId="0" animBg="1"/>
      <p:bldP spid="18" grpId="2" animBg="1"/>
      <p:bldP spid="18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39" y="1221572"/>
            <a:ext cx="4949129" cy="2632785"/>
          </a:xfrm>
          <a:prstGeom prst="rect">
            <a:avLst/>
          </a:prstGeom>
        </p:spPr>
      </p:pic>
      <p:sp>
        <p:nvSpPr>
          <p:cNvPr id="7" name="Cube 6"/>
          <p:cNvSpPr/>
          <p:nvPr/>
        </p:nvSpPr>
        <p:spPr>
          <a:xfrm>
            <a:off x="4067944" y="3746702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1143000"/>
          </a:xfrm>
        </p:spPr>
        <p:txBody>
          <a:bodyPr/>
          <a:lstStyle/>
          <a:p>
            <a:r>
              <a:rPr lang="en-US" dirty="0"/>
              <a:t>Initialization Demo - </a:t>
            </a:r>
            <a:br>
              <a:rPr lang="en-US" dirty="0"/>
            </a:br>
            <a:r>
              <a:rPr lang="en-US" dirty="0"/>
              <a:t>Column parameter</a:t>
            </a:r>
          </a:p>
        </p:txBody>
      </p:sp>
      <p:sp>
        <p:nvSpPr>
          <p:cNvPr id="3" name="Oval 2"/>
          <p:cNvSpPr/>
          <p:nvPr/>
        </p:nvSpPr>
        <p:spPr>
          <a:xfrm>
            <a:off x="2207542" y="4473728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3" name="Straight Arrow Connector 12"/>
          <p:cNvCxnSpPr>
            <a:stCxn id="3" idx="6"/>
            <a:endCxn id="7" idx="2"/>
          </p:cNvCxnSpPr>
          <p:nvPr/>
        </p:nvCxnSpPr>
        <p:spPr>
          <a:xfrm>
            <a:off x="2787522" y="4761760"/>
            <a:ext cx="1280422" cy="2005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5576" y="1772816"/>
            <a:ext cx="2520280" cy="23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63677" y="5614851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7984" y="374670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tx2"/>
                </a:solidFill>
              </a:rPr>
              <a:t>Column</a:t>
            </a:r>
          </a:p>
        </p:txBody>
      </p:sp>
      <p:sp>
        <p:nvSpPr>
          <p:cNvPr id="21" name="Oval 20"/>
          <p:cNvSpPr/>
          <p:nvPr/>
        </p:nvSpPr>
        <p:spPr>
          <a:xfrm>
            <a:off x="4394129" y="4419417"/>
            <a:ext cx="864096" cy="6951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  <p:sp>
        <p:nvSpPr>
          <p:cNvPr id="22" name="Cube 21"/>
          <p:cNvSpPr/>
          <p:nvPr/>
        </p:nvSpPr>
        <p:spPr>
          <a:xfrm>
            <a:off x="7046830" y="2748581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cxnSp>
        <p:nvCxnSpPr>
          <p:cNvPr id="23" name="Straight Arrow Connector 22"/>
          <p:cNvCxnSpPr>
            <a:stCxn id="21" idx="6"/>
            <a:endCxn id="22" idx="2"/>
          </p:cNvCxnSpPr>
          <p:nvPr/>
        </p:nvCxnSpPr>
        <p:spPr>
          <a:xfrm flipV="1">
            <a:off x="5258225" y="3783696"/>
            <a:ext cx="1788605" cy="98329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699792" y="4905776"/>
            <a:ext cx="1368152" cy="873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6948264" y="4611788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Sandy</a:t>
            </a:r>
          </a:p>
        </p:txBody>
      </p:sp>
      <p:cxnSp>
        <p:nvCxnSpPr>
          <p:cNvPr id="29" name="Straight Arrow Connector 28"/>
          <p:cNvCxnSpPr>
            <a:stCxn id="21" idx="6"/>
          </p:cNvCxnSpPr>
          <p:nvPr/>
        </p:nvCxnSpPr>
        <p:spPr>
          <a:xfrm>
            <a:off x="5258225" y="4766994"/>
            <a:ext cx="1694006" cy="84291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55576" y="1988840"/>
            <a:ext cx="2520280" cy="23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5576" y="2204864"/>
            <a:ext cx="2520280" cy="23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576" y="3198131"/>
            <a:ext cx="2520280" cy="23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23728" y="2780928"/>
            <a:ext cx="2952328" cy="253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4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22" grpId="0" animBg="1"/>
      <p:bldP spid="22" grpId="1" animBg="1"/>
      <p:bldP spid="27" grpId="0" animBg="1"/>
      <p:bldP spid="24" grpId="0" animBg="1"/>
      <p:bldP spid="24" grpId="1" animBg="1"/>
      <p:bldP spid="26" grpId="0" animBg="1"/>
      <p:bldP spid="26" grpId="1" animBg="1"/>
      <p:bldP spid="28" grpId="0" animBg="1"/>
      <p:bldP spid="30" grpId="0" animBg="1"/>
      <p:bldP spid="30" grpId="1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22212</TotalTime>
  <Words>250</Words>
  <Application>Microsoft Office PowerPoint</Application>
  <PresentationFormat>On-screen Show (4:3)</PresentationFormat>
  <Paragraphs>67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Calibri</vt:lpstr>
      <vt:lpstr>Microsoft Sans Serif</vt:lpstr>
      <vt:lpstr>Open Sans Condensed</vt:lpstr>
      <vt:lpstr>Open Sans Condensed Light</vt:lpstr>
      <vt:lpstr>Segoe UI</vt:lpstr>
      <vt:lpstr>Verdana</vt:lpstr>
      <vt:lpstr>1_Office Theme</vt:lpstr>
      <vt:lpstr>Firefly Training </vt:lpstr>
      <vt:lpstr>The C# (csharp) Language</vt:lpstr>
      <vt:lpstr>Access Modifiers</vt:lpstr>
      <vt:lpstr>Calling a controller</vt:lpstr>
      <vt:lpstr>Controller life cycle </vt:lpstr>
      <vt:lpstr>Initialization Demo - Text</vt:lpstr>
      <vt:lpstr>Initialization Demo - Column</vt:lpstr>
      <vt:lpstr>Initialization Demo –  Text parameter</vt:lpstr>
      <vt:lpstr>Initialization Demo -  Column parameter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UIController</dc:title>
  <dc:creator>Gilad</dc:creator>
  <cp:lastModifiedBy>Conference</cp:lastModifiedBy>
  <cp:revision>78</cp:revision>
  <dcterms:created xsi:type="dcterms:W3CDTF">2014-07-16T13:45:44Z</dcterms:created>
  <dcterms:modified xsi:type="dcterms:W3CDTF">2017-01-24T12:29:07Z</dcterms:modified>
</cp:coreProperties>
</file>