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3" r:id="rId2"/>
    <p:sldId id="259" r:id="rId3"/>
    <p:sldId id="285" r:id="rId4"/>
    <p:sldId id="261" r:id="rId5"/>
    <p:sldId id="286" r:id="rId6"/>
    <p:sldId id="280" r:id="rId7"/>
    <p:sldId id="279" r:id="rId8"/>
    <p:sldId id="258" r:id="rId9"/>
    <p:sldId id="257" r:id="rId10"/>
    <p:sldId id="278" r:id="rId11"/>
    <p:sldId id="262" r:id="rId12"/>
    <p:sldId id="269" r:id="rId13"/>
    <p:sldId id="281" r:id="rId14"/>
    <p:sldId id="284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04" autoAdjust="0"/>
    <p:restoredTop sz="93662" autoAdjust="0"/>
  </p:normalViewPr>
  <p:slideViewPr>
    <p:cSldViewPr>
      <p:cViewPr varScale="1">
        <p:scale>
          <a:sx n="243" d="100"/>
          <a:sy n="243" d="100"/>
        </p:scale>
        <p:origin x="316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Circle of Life</a:t>
            </a: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3127375" y="2062163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 dirty="0" err="1">
                <a:latin typeface="Arial" panose="020B0604020202020204" pitchFamily="34" charset="0"/>
              </a:rPr>
              <a:t>OnLoad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468313" y="1268413"/>
            <a:ext cx="1800225" cy="503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i="0" dirty="0">
                <a:latin typeface="Arial" panose="020B0604020202020204" pitchFamily="34" charset="0"/>
              </a:rPr>
              <a:t>Constructor</a:t>
            </a:r>
          </a:p>
        </p:txBody>
      </p:sp>
      <p:sp>
        <p:nvSpPr>
          <p:cNvPr id="501768" name="Text Box 8"/>
          <p:cNvSpPr txBox="1">
            <a:spLocks noChangeArrowheads="1"/>
          </p:cNvSpPr>
          <p:nvPr/>
        </p:nvSpPr>
        <p:spPr bwMode="auto">
          <a:xfrm>
            <a:off x="3059113" y="1284288"/>
            <a:ext cx="3384550" cy="56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Define the </a:t>
            </a:r>
            <a:r>
              <a:rPr lang="en-US" altLang="en-US" dirty="0" err="1"/>
              <a:t>DataView</a:t>
            </a:r>
            <a:r>
              <a:rPr lang="en-US" altLang="en-US" dirty="0"/>
              <a:t> 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Construct the task</a:t>
            </a:r>
          </a:p>
        </p:txBody>
      </p:sp>
      <p:sp>
        <p:nvSpPr>
          <p:cNvPr id="501769" name="Rectangle 9"/>
          <p:cNvSpPr>
            <a:spLocks noChangeArrowheads="1"/>
          </p:cNvSpPr>
          <p:nvPr/>
        </p:nvSpPr>
        <p:spPr bwMode="auto">
          <a:xfrm>
            <a:off x="468313" y="1844675"/>
            <a:ext cx="1800225" cy="4941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i="0" u="sng">
                <a:latin typeface="Arial" panose="020B0604020202020204" pitchFamily="34" charset="0"/>
              </a:rPr>
              <a:t>Run Method:</a:t>
            </a:r>
          </a:p>
          <a:p>
            <a:pPr algn="ctr" rtl="0" eaLnBrk="1" hangingPunct="1"/>
            <a:r>
              <a:rPr lang="en-US" altLang="en-US" i="0">
                <a:latin typeface="Arial" panose="020B0604020202020204" pitchFamily="34" charset="0"/>
              </a:rPr>
              <a:t>Base.Execute();</a:t>
            </a:r>
          </a:p>
        </p:txBody>
      </p:sp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3127375" y="2981325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OnStart</a:t>
            </a:r>
          </a:p>
        </p:txBody>
      </p:sp>
      <p:sp>
        <p:nvSpPr>
          <p:cNvPr id="501771" name="Rectangle 11"/>
          <p:cNvSpPr>
            <a:spLocks noChangeArrowheads="1"/>
          </p:cNvSpPr>
          <p:nvPr/>
        </p:nvSpPr>
        <p:spPr bwMode="auto">
          <a:xfrm>
            <a:off x="4659625" y="3996531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OnEnterRow</a:t>
            </a:r>
          </a:p>
        </p:txBody>
      </p:sp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4654525" y="4471647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OnLeaveRow</a:t>
            </a:r>
          </a:p>
        </p:txBody>
      </p:sp>
      <p:sp>
        <p:nvSpPr>
          <p:cNvPr id="501773" name="Rectangle 13"/>
          <p:cNvSpPr>
            <a:spLocks noChangeArrowheads="1"/>
          </p:cNvSpPr>
          <p:nvPr/>
        </p:nvSpPr>
        <p:spPr bwMode="auto">
          <a:xfrm>
            <a:off x="4652938" y="4914940"/>
            <a:ext cx="17335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OnSavingRow</a:t>
            </a:r>
          </a:p>
        </p:txBody>
      </p:sp>
      <p:sp>
        <p:nvSpPr>
          <p:cNvPr id="501774" name="Rectangle 14"/>
          <p:cNvSpPr>
            <a:spLocks noChangeArrowheads="1"/>
          </p:cNvSpPr>
          <p:nvPr/>
        </p:nvSpPr>
        <p:spPr bwMode="auto">
          <a:xfrm>
            <a:off x="4659625" y="5343059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 dirty="0" err="1">
                <a:latin typeface="Arial" panose="020B0604020202020204" pitchFamily="34" charset="0"/>
              </a:rPr>
              <a:t>OnEnd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501775" name="Text Box 15"/>
          <p:cNvSpPr txBox="1">
            <a:spLocks noChangeArrowheads="1"/>
          </p:cNvSpPr>
          <p:nvPr/>
        </p:nvSpPr>
        <p:spPr bwMode="auto">
          <a:xfrm>
            <a:off x="3127375" y="2559050"/>
            <a:ext cx="38163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Filter is determined and fixed</a:t>
            </a:r>
          </a:p>
        </p:txBody>
      </p:sp>
      <p:sp>
        <p:nvSpPr>
          <p:cNvPr id="501776" name="Text Box 16"/>
          <p:cNvSpPr txBox="1">
            <a:spLocks noChangeArrowheads="1"/>
          </p:cNvSpPr>
          <p:nvPr/>
        </p:nvSpPr>
        <p:spPr bwMode="auto">
          <a:xfrm>
            <a:off x="4830961" y="2970284"/>
            <a:ext cx="406151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Rows are fetched from the database</a:t>
            </a:r>
          </a:p>
        </p:txBody>
      </p:sp>
      <p:sp>
        <p:nvSpPr>
          <p:cNvPr id="501777" name="Text Box 17"/>
          <p:cNvSpPr txBox="1">
            <a:spLocks noChangeArrowheads="1"/>
          </p:cNvSpPr>
          <p:nvPr/>
        </p:nvSpPr>
        <p:spPr bwMode="auto">
          <a:xfrm>
            <a:off x="4830961" y="3456821"/>
            <a:ext cx="4608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Specific row is loaded, and bound values are evaluated</a:t>
            </a:r>
          </a:p>
        </p:txBody>
      </p:sp>
      <p:sp>
        <p:nvSpPr>
          <p:cNvPr id="501780" name="AutoShape 20"/>
          <p:cNvSpPr>
            <a:spLocks noChangeArrowheads="1"/>
          </p:cNvSpPr>
          <p:nvPr/>
        </p:nvSpPr>
        <p:spPr bwMode="auto">
          <a:xfrm rot="10800000">
            <a:off x="4263561" y="3789039"/>
            <a:ext cx="287337" cy="1912795"/>
          </a:xfrm>
          <a:prstGeom prst="curvedLeftArrow">
            <a:avLst>
              <a:gd name="adj1" fmla="val 185415"/>
              <a:gd name="adj2" fmla="val 370829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781" name="Text Box 21"/>
          <p:cNvSpPr txBox="1">
            <a:spLocks noChangeArrowheads="1"/>
          </p:cNvSpPr>
          <p:nvPr/>
        </p:nvSpPr>
        <p:spPr bwMode="auto">
          <a:xfrm>
            <a:off x="6386489" y="6004593"/>
            <a:ext cx="265000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Specific row is saved</a:t>
            </a:r>
          </a:p>
        </p:txBody>
      </p:sp>
      <p:sp>
        <p:nvSpPr>
          <p:cNvPr id="501782" name="Text Box 22"/>
          <p:cNvSpPr txBox="1">
            <a:spLocks noChangeArrowheads="1"/>
          </p:cNvSpPr>
          <p:nvPr/>
        </p:nvSpPr>
        <p:spPr bwMode="auto">
          <a:xfrm>
            <a:off x="4932363" y="2060575"/>
            <a:ext cx="38163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All the task settings are set</a:t>
            </a:r>
          </a:p>
        </p:txBody>
      </p:sp>
      <p:sp>
        <p:nvSpPr>
          <p:cNvPr id="501783" name="Text Box 23"/>
          <p:cNvSpPr txBox="1">
            <a:spLocks noChangeArrowheads="1"/>
          </p:cNvSpPr>
          <p:nvPr/>
        </p:nvSpPr>
        <p:spPr bwMode="auto">
          <a:xfrm>
            <a:off x="6386488" y="5393097"/>
            <a:ext cx="2001936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Only for rows that were changed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127375" y="5967286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 dirty="0" err="1">
                <a:latin typeface="Arial" panose="020B0604020202020204" pitchFamily="34" charset="0"/>
              </a:rPr>
              <a:t>OnUnLoad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002509" y="6409678"/>
            <a:ext cx="265000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IO and DB </a:t>
            </a:r>
            <a:r>
              <a:rPr lang="en-US" altLang="en-US" dirty="0" err="1"/>
              <a:t>Relase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6" grpId="0" animBg="1"/>
      <p:bldP spid="501768" grpId="0"/>
      <p:bldP spid="501769" grpId="0" animBg="1"/>
      <p:bldP spid="501770" grpId="0" animBg="1"/>
      <p:bldP spid="501771" grpId="0" animBg="1"/>
      <p:bldP spid="501772" grpId="0" animBg="1"/>
      <p:bldP spid="501773" grpId="0" animBg="1"/>
      <p:bldP spid="501774" grpId="0" animBg="1"/>
      <p:bldP spid="501775" grpId="0"/>
      <p:bldP spid="501776" grpId="0"/>
      <p:bldP spid="501777" grpId="0"/>
      <p:bldP spid="501780" grpId="0" animBg="1"/>
      <p:bldP spid="501781" grpId="0"/>
      <p:bldP spid="501782" grpId="0"/>
      <p:bldP spid="501783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64889"/>
            <a:ext cx="216217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899593"/>
            <a:ext cx="3240360" cy="2630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64889"/>
            <a:ext cx="216217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899593"/>
            <a:ext cx="3240360" cy="2630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3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12369"/>
            <a:ext cx="8233886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Code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/>
          <a:lstStyle/>
          <a:p>
            <a:r>
              <a:rPr lang="en-US" dirty="0"/>
              <a:t>Let’s look into the method we created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" name="Speech Bubble: Rectangle 15"/>
          <p:cNvSpPr/>
          <p:nvPr/>
        </p:nvSpPr>
        <p:spPr>
          <a:xfrm>
            <a:off x="539552" y="2068253"/>
            <a:ext cx="7488832" cy="2088232"/>
          </a:xfrm>
          <a:prstGeom prst="wedgeRectCallout">
            <a:avLst>
              <a:gd name="adj1" fmla="val -33489"/>
              <a:gd name="adj2" fmla="val 7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Public is a modifier </a:t>
            </a:r>
            <a:r>
              <a:rPr lang="en-US" dirty="0" err="1"/>
              <a:t>Modifier</a:t>
            </a:r>
            <a:r>
              <a:rPr lang="en-US" dirty="0"/>
              <a:t>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private – only visible to code within class and inner classes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protected – also visible to code within class that inherit from this class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Internal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public – visible to any code</a:t>
            </a:r>
          </a:p>
          <a:p>
            <a:pPr algn="l" rtl="0"/>
            <a:r>
              <a:rPr lang="en-US" dirty="0"/>
              <a:t>By default classes are “internal” and members are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5643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04512"/>
            <a:ext cx="8233886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Code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/>
          <a:lstStyle/>
          <a:p>
            <a:r>
              <a:rPr lang="en-US" dirty="0"/>
              <a:t>Let’s identity the different parts of the call to the MessageBox Show method: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2794316" y="3881614"/>
            <a:ext cx="860641" cy="2489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4788020" y="4482700"/>
            <a:ext cx="860641" cy="12926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5745193" y="4893681"/>
            <a:ext cx="893976" cy="504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8857" y="5563786"/>
            <a:ext cx="136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0328" y="556595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5699993" y="5886553"/>
            <a:ext cx="10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929598" y="4342983"/>
            <a:ext cx="860641" cy="1624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0192" y="559269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58038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196975"/>
            <a:ext cx="1608137" cy="568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079625"/>
            <a:ext cx="4427538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382838"/>
            <a:ext cx="442753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349500"/>
            <a:ext cx="44640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.NET Project Structure</a:t>
            </a:r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7816850" y="4581525"/>
            <a:ext cx="647700" cy="719138"/>
          </a:xfrm>
          <a:prstGeom prst="upArrow">
            <a:avLst>
              <a:gd name="adj1" fmla="val 50000"/>
              <a:gd name="adj2" fmla="val 3177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10800000" wrap="none" anchor="ctr"/>
          <a:lstStyle/>
          <a:p>
            <a:endParaRPr lang="he-IL">
              <a:solidFill>
                <a:srgbClr val="5F5F5F"/>
              </a:solidFill>
            </a:endParaRPr>
          </a:p>
        </p:txBody>
      </p:sp>
      <p:sp>
        <p:nvSpPr>
          <p:cNvPr id="470025" name="Text Box 9"/>
          <p:cNvSpPr txBox="1">
            <a:spLocks noChangeArrowheads="1"/>
          </p:cNvSpPr>
          <p:nvPr/>
        </p:nvSpPr>
        <p:spPr bwMode="auto">
          <a:xfrm>
            <a:off x="7245350" y="4943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i="0">
                <a:latin typeface="Arial" charset="0"/>
              </a:rPr>
              <a:t>Magic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 rot="-5400000">
            <a:off x="1510506" y="2026444"/>
            <a:ext cx="792163" cy="1006475"/>
          </a:xfrm>
          <a:prstGeom prst="downArrow">
            <a:avLst>
              <a:gd name="adj1" fmla="val 50000"/>
              <a:gd name="adj2" fmla="val 31764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he-IL" i="0">
              <a:latin typeface="Arial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116013" y="1698625"/>
            <a:ext cx="11509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sz="3200" i="0" dirty="0">
                <a:latin typeface="Arial" charset="0"/>
              </a:rPr>
              <a:t>.NET</a:t>
            </a:r>
          </a:p>
        </p:txBody>
      </p:sp>
      <p:sp>
        <p:nvSpPr>
          <p:cNvPr id="470028" name="Rectangle 12"/>
          <p:cNvSpPr>
            <a:spLocks noChangeArrowheads="1"/>
          </p:cNvSpPr>
          <p:nvPr/>
        </p:nvSpPr>
        <p:spPr bwMode="auto">
          <a:xfrm>
            <a:off x="2843213" y="5164138"/>
            <a:ext cx="1271587" cy="1649412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29" name="AutoShape 13"/>
          <p:cNvSpPr>
            <a:spLocks noChangeArrowheads="1"/>
          </p:cNvSpPr>
          <p:nvPr/>
        </p:nvSpPr>
        <p:spPr bwMode="auto">
          <a:xfrm>
            <a:off x="107950" y="5084763"/>
            <a:ext cx="2232025" cy="1512887"/>
          </a:xfrm>
          <a:prstGeom prst="wedgeRoundRectCallout">
            <a:avLst>
              <a:gd name="adj1" fmla="val 71796"/>
              <a:gd name="adj2" fmla="val -2387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 rtl="0">
              <a:spcBef>
                <a:spcPct val="50000"/>
              </a:spcBef>
            </a:pPr>
            <a:r>
              <a:rPr lang="en-US" i="0" dirty="0">
                <a:latin typeface="Arial" charset="0"/>
              </a:rPr>
              <a:t>Each program is converted to a class in the resulting .NET project</a:t>
            </a:r>
          </a:p>
        </p:txBody>
      </p:sp>
      <p:sp>
        <p:nvSpPr>
          <p:cNvPr id="470030" name="Rectangle 14"/>
          <p:cNvSpPr>
            <a:spLocks noChangeArrowheads="1"/>
          </p:cNvSpPr>
          <p:nvPr/>
        </p:nvSpPr>
        <p:spPr bwMode="auto">
          <a:xfrm>
            <a:off x="2843213" y="2384425"/>
            <a:ext cx="1368425" cy="1031875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1" name="AutoShape 15"/>
          <p:cNvSpPr>
            <a:spLocks noChangeArrowheads="1"/>
          </p:cNvSpPr>
          <p:nvPr/>
        </p:nvSpPr>
        <p:spPr bwMode="auto">
          <a:xfrm>
            <a:off x="4616450" y="1212850"/>
            <a:ext cx="3060700" cy="633413"/>
          </a:xfrm>
          <a:prstGeom prst="wedgeRoundRectCallout">
            <a:avLst>
              <a:gd name="adj1" fmla="val -62366"/>
              <a:gd name="adj2" fmla="val 15302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0"/>
            <a:r>
              <a:rPr lang="en-US" sz="1600" i="0" dirty="0">
                <a:latin typeface="Arial" charset="0"/>
              </a:rPr>
              <a:t>Tables become classes in the Models namespace</a:t>
            </a:r>
          </a:p>
        </p:txBody>
      </p:sp>
      <p:sp>
        <p:nvSpPr>
          <p:cNvPr id="470032" name="Rectangle 16"/>
          <p:cNvSpPr>
            <a:spLocks noChangeArrowheads="1"/>
          </p:cNvSpPr>
          <p:nvPr/>
        </p:nvSpPr>
        <p:spPr bwMode="auto">
          <a:xfrm>
            <a:off x="2843213" y="3648075"/>
            <a:ext cx="1152525" cy="592138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3" name="Rectangle 17"/>
          <p:cNvSpPr>
            <a:spLocks noChangeArrowheads="1"/>
          </p:cNvSpPr>
          <p:nvPr/>
        </p:nvSpPr>
        <p:spPr bwMode="auto">
          <a:xfrm>
            <a:off x="4860925" y="2781300"/>
            <a:ext cx="1655763" cy="747713"/>
          </a:xfrm>
          <a:prstGeom prst="rect">
            <a:avLst/>
          </a:prstGeom>
          <a:noFill/>
          <a:ln w="25400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6" name="AutoShape 20"/>
          <p:cNvSpPr>
            <a:spLocks noChangeArrowheads="1"/>
          </p:cNvSpPr>
          <p:nvPr/>
        </p:nvSpPr>
        <p:spPr bwMode="auto">
          <a:xfrm>
            <a:off x="4311650" y="5286375"/>
            <a:ext cx="3097213" cy="614363"/>
          </a:xfrm>
          <a:prstGeom prst="wedgeRoundRectCallout">
            <a:avLst>
              <a:gd name="adj1" fmla="val -59935"/>
              <a:gd name="adj2" fmla="val -26544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0"/>
            <a:r>
              <a:rPr lang="en-US" sz="1600" i="0" dirty="0">
                <a:latin typeface="Arial" charset="0"/>
              </a:rPr>
              <a:t>Field Models, become classes in the Types namespace</a:t>
            </a:r>
          </a:p>
        </p:txBody>
      </p:sp>
      <p:sp>
        <p:nvSpPr>
          <p:cNvPr id="470038" name="Rectangle 22"/>
          <p:cNvSpPr>
            <a:spLocks noChangeArrowheads="1"/>
          </p:cNvSpPr>
          <p:nvPr/>
        </p:nvSpPr>
        <p:spPr bwMode="auto">
          <a:xfrm>
            <a:off x="2843213" y="4213225"/>
            <a:ext cx="1271587" cy="950913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9" name="AutoShape 23"/>
          <p:cNvSpPr>
            <a:spLocks noChangeArrowheads="1"/>
          </p:cNvSpPr>
          <p:nvPr/>
        </p:nvSpPr>
        <p:spPr bwMode="auto">
          <a:xfrm>
            <a:off x="107950" y="3357563"/>
            <a:ext cx="2232025" cy="1512887"/>
          </a:xfrm>
          <a:prstGeom prst="wedgeRoundRectCallout">
            <a:avLst>
              <a:gd name="adj1" fmla="val 72449"/>
              <a:gd name="adj2" fmla="val 1212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 rtl="0">
              <a:spcBef>
                <a:spcPct val="50000"/>
              </a:spcBef>
            </a:pPr>
            <a:r>
              <a:rPr lang="en-US" i="0" dirty="0">
                <a:latin typeface="Arial" charset="0"/>
              </a:rPr>
              <a:t>The UI of the programs is converted to forms in the Views namespace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4" grpId="0" animBg="1"/>
      <p:bldP spid="470025" grpId="0"/>
      <p:bldP spid="470028" grpId="0" animBg="1"/>
      <p:bldP spid="470028" grpId="1" animBg="1"/>
      <p:bldP spid="470029" grpId="0" animBg="1"/>
      <p:bldP spid="470029" grpId="1" animBg="1"/>
      <p:bldP spid="470030" grpId="0" animBg="1"/>
      <p:bldP spid="470030" grpId="1" animBg="1"/>
      <p:bldP spid="470031" grpId="0" animBg="1"/>
      <p:bldP spid="470031" grpId="1" animBg="1"/>
      <p:bldP spid="470032" grpId="0" animBg="1"/>
      <p:bldP spid="470033" grpId="0" animBg="1"/>
      <p:bldP spid="470036" grpId="0" animBg="1"/>
      <p:bldP spid="470038" grpId="0" animBg="1"/>
      <p:bldP spid="470038" grpId="1" animBg="1"/>
      <p:bldP spid="470039" grpId="0" animBg="1"/>
      <p:bldP spid="4700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Online Tasks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cs typeface="Arial" charset="0"/>
              </a:rPr>
              <a:t>Partitioned to separate business logic code from UI code</a:t>
            </a:r>
          </a:p>
        </p:txBody>
      </p:sp>
      <p:pic>
        <p:nvPicPr>
          <p:cNvPr id="4649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5257800"/>
            <a:ext cx="4459287" cy="858838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blurRad="149987" dist="250190" dir="8460000" algn="tr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4905" name="Text Box 9"/>
          <p:cNvSpPr txBox="1">
            <a:spLocks noChangeArrowheads="1"/>
          </p:cNvSpPr>
          <p:nvPr/>
        </p:nvSpPr>
        <p:spPr bwMode="auto">
          <a:xfrm>
            <a:off x="1043608" y="5524500"/>
            <a:ext cx="3049588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UI Code, goes into the Views namespace, and is designed using Visual Studio’s Form Designer. 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1112838" y="5392738"/>
            <a:ext cx="2663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Logic code, goes into a class that inherits from the </a:t>
            </a:r>
            <a:r>
              <a:rPr lang="en-US" dirty="0" err="1"/>
              <a:t>UIController</a:t>
            </a:r>
            <a:r>
              <a:rPr lang="en-US" dirty="0"/>
              <a:t> class, and controls the UI interactions. </a:t>
            </a:r>
          </a:p>
        </p:txBody>
      </p: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038350"/>
            <a:ext cx="1590675" cy="33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2060575"/>
            <a:ext cx="5765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803275" y="4143375"/>
            <a:ext cx="925513" cy="131763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733425" y="5224463"/>
            <a:ext cx="760413" cy="149225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 flipV="1">
            <a:off x="1800225" y="3355975"/>
            <a:ext cx="1152525" cy="792163"/>
          </a:xfrm>
          <a:prstGeom prst="line">
            <a:avLst/>
          </a:prstGeom>
          <a:noFill/>
          <a:ln w="50800">
            <a:solidFill>
              <a:srgbClr val="1261B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1728788" y="5257800"/>
            <a:ext cx="2627312" cy="254000"/>
          </a:xfrm>
          <a:prstGeom prst="line">
            <a:avLst/>
          </a:prstGeom>
          <a:noFill/>
          <a:ln w="50800">
            <a:solidFill>
              <a:srgbClr val="1261B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5" grpId="0"/>
      <p:bldP spid="464905" grpId="1"/>
      <p:bldP spid="464906" grpId="0"/>
      <p:bldP spid="464903" grpId="0" animBg="1"/>
      <p:bldP spid="464903" grpId="1" animBg="1"/>
      <p:bldP spid="464903" grpId="2" animBg="1"/>
      <p:bldP spid="464907" grpId="0" animBg="1"/>
      <p:bldP spid="464907" grpId="1" animBg="1"/>
      <p:bldP spid="464907" grpId="2" animBg="1"/>
      <p:bldP spid="464904" grpId="0" animBg="1"/>
      <p:bldP spid="4649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UIController Diagram</a:t>
            </a:r>
          </a:p>
        </p:txBody>
      </p:sp>
      <p:pic>
        <p:nvPicPr>
          <p:cNvPr id="1026" name="Picture 2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5" y="1722308"/>
            <a:ext cx="2820551" cy="28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64" y="1779979"/>
            <a:ext cx="2419588" cy="2719480"/>
          </a:xfrm>
          <a:prstGeom prst="rect">
            <a:avLst/>
          </a:prstGeom>
        </p:spPr>
      </p:pic>
      <p:pic>
        <p:nvPicPr>
          <p:cNvPr id="7" name="Picture 2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66" y="4999451"/>
            <a:ext cx="1725689" cy="17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61" y="4946069"/>
            <a:ext cx="1818115" cy="18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09183" y="1210603"/>
            <a:ext cx="18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Arial" charset="0"/>
                <a:cs typeface="Arial" charset="0"/>
              </a:rPr>
              <a:t>View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rial" charset="0"/>
                <a:cs typeface="Arial" charset="0"/>
              </a:rPr>
              <a:t>(UI)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6512" y="4576737"/>
            <a:ext cx="148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en-US" dirty="0"/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Behind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3974" y="458147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Designer</a:t>
            </a:r>
            <a:r>
              <a:rPr lang="en-US" dirty="0"/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2"/>
          </p:cNvCxnSpPr>
          <p:nvPr/>
        </p:nvCxnSpPr>
        <p:spPr>
          <a:xfrm flipH="1" flipV="1">
            <a:off x="6530558" y="4499459"/>
            <a:ext cx="636118" cy="7235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 flipV="1">
            <a:off x="5797949" y="4499459"/>
            <a:ext cx="732609" cy="7235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7938" y="5748051"/>
            <a:ext cx="1405119" cy="95410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_controller</a:t>
            </a:r>
          </a:p>
          <a:p>
            <a:pPr algn="ctr"/>
            <a:r>
              <a:rPr lang="en-US" sz="1400" b="1" dirty="0"/>
              <a:t>+</a:t>
            </a:r>
          </a:p>
          <a:p>
            <a:pPr algn="ctr"/>
            <a:r>
              <a:rPr lang="en-US" sz="1400" b="1" dirty="0"/>
              <a:t>Event handlers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66676" y="5903256"/>
            <a:ext cx="1293867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Auto generated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4219" y="2708920"/>
            <a:ext cx="1904871" cy="163121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+</a:t>
            </a:r>
          </a:p>
          <a:p>
            <a:pPr algn="ctr"/>
            <a:r>
              <a:rPr lang="en-US" sz="2000" b="1" dirty="0"/>
              <a:t>Logic Code (</a:t>
            </a:r>
            <a:r>
              <a:rPr lang="en-US" sz="2000" b="1" dirty="0" err="1"/>
              <a:t>OnEnterRow,OnEnd</a:t>
            </a:r>
            <a:r>
              <a:rPr lang="en-US" sz="2000" b="1" dirty="0"/>
              <a:t>…)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4712" y="124836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865581" y="4542859"/>
            <a:ext cx="3101517" cy="1360397"/>
            <a:chOff x="1865581" y="4542859"/>
            <a:chExt cx="3101517" cy="1360397"/>
          </a:xfrm>
        </p:grpSpPr>
        <p:cxnSp>
          <p:nvCxnSpPr>
            <p:cNvPr id="18" name="Straight Arrow Connector 17"/>
            <p:cNvCxnSpPr>
              <a:endCxn id="1026" idx="2"/>
            </p:cNvCxnSpPr>
            <p:nvPr/>
          </p:nvCxnSpPr>
          <p:spPr>
            <a:xfrm flipH="1" flipV="1">
              <a:off x="1865581" y="4542859"/>
              <a:ext cx="3101517" cy="1360397"/>
            </a:xfrm>
            <a:prstGeom prst="straightConnector1">
              <a:avLst/>
            </a:prstGeom>
            <a:ln w="698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374246">
              <a:off x="2918777" y="4830701"/>
              <a:ext cx="118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6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8" name="AutoShape 6"/>
          <p:cNvSpPr>
            <a:spLocks noChangeArrowheads="1"/>
          </p:cNvSpPr>
          <p:nvPr/>
        </p:nvSpPr>
        <p:spPr bwMode="auto">
          <a:xfrm rot="-5400000">
            <a:off x="6908738" y="1312863"/>
            <a:ext cx="582612" cy="792162"/>
          </a:xfrm>
          <a:prstGeom prst="upArrow">
            <a:avLst>
              <a:gd name="adj1" fmla="val 50000"/>
              <a:gd name="adj2" fmla="val 3183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e-IL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7823200" y="15255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i="0" dirty="0">
                <a:solidFill>
                  <a:prstClr val="black"/>
                </a:solidFill>
                <a:latin typeface="Arial" charset="0"/>
              </a:rPr>
              <a:t>Magic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08720"/>
            <a:ext cx="26098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UIController</a:t>
            </a:r>
            <a:endParaRPr lang="en-US" dirty="0">
              <a:cs typeface="Arial" charset="0"/>
            </a:endParaRPr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7740650" y="4724003"/>
            <a:ext cx="1152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i="0" dirty="0">
                <a:solidFill>
                  <a:prstClr val="black"/>
                </a:solidFill>
                <a:latin typeface="Arial" charset="0"/>
              </a:rPr>
              <a:t>.NET</a:t>
            </a:r>
          </a:p>
        </p:txBody>
      </p:sp>
      <p:sp>
        <p:nvSpPr>
          <p:cNvPr id="469001" name="AutoShape 9"/>
          <p:cNvSpPr>
            <a:spLocks noChangeArrowheads="1"/>
          </p:cNvSpPr>
          <p:nvPr/>
        </p:nvSpPr>
        <p:spPr bwMode="auto">
          <a:xfrm rot="5400000">
            <a:off x="6696076" y="4473177"/>
            <a:ext cx="647700" cy="1006475"/>
          </a:xfrm>
          <a:prstGeom prst="downArrow">
            <a:avLst>
              <a:gd name="adj1" fmla="val 50000"/>
              <a:gd name="adj2" fmla="val 3433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i="1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0768"/>
            <a:ext cx="608647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31" y="3766739"/>
            <a:ext cx="417195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504" y="2089312"/>
            <a:ext cx="1400175" cy="1771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336" y="2356371"/>
            <a:ext cx="1219200" cy="2076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8744" y="5157192"/>
            <a:ext cx="12192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ounded Rectangle 22"/>
          <p:cNvSpPr/>
          <p:nvPr/>
        </p:nvSpPr>
        <p:spPr>
          <a:xfrm>
            <a:off x="827584" y="1833922"/>
            <a:ext cx="2160240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83443" y="1827882"/>
            <a:ext cx="83257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091818" y="2176387"/>
            <a:ext cx="1208374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27584" y="2533108"/>
            <a:ext cx="2160240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83443" y="2527068"/>
            <a:ext cx="83257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91818" y="2691112"/>
            <a:ext cx="1208374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168" y="4029405"/>
            <a:ext cx="1459847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6168" y="4331422"/>
            <a:ext cx="2657680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43210" y="4643611"/>
            <a:ext cx="3740758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4763" y="4950834"/>
            <a:ext cx="276109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66468" y="5104375"/>
            <a:ext cx="3252319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8384" y="5248532"/>
            <a:ext cx="171102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16016" y="1971786"/>
            <a:ext cx="1800672" cy="89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40870" y="2373367"/>
            <a:ext cx="1246177" cy="25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62716" y="2344816"/>
            <a:ext cx="750575" cy="27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854840" y="2699558"/>
            <a:ext cx="165086" cy="92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40870" y="2907112"/>
            <a:ext cx="1131028" cy="29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06384" y="2881364"/>
            <a:ext cx="565514" cy="28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741834" y="3212349"/>
            <a:ext cx="165086" cy="92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 animBg="1"/>
      <p:bldP spid="468999" grpId="0"/>
      <p:bldP spid="469000" grpId="0"/>
      <p:bldP spid="469001" grpId="0" animBg="1"/>
      <p:bldP spid="23" grpId="0" animBg="1"/>
      <p:bldP spid="23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22072</TotalTime>
  <Words>438</Words>
  <Application>Microsoft Office PowerPoint</Application>
  <PresentationFormat>On-screen Show (4:3)</PresentationFormat>
  <Paragraphs>116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The C# (csharp) Language</vt:lpstr>
      <vt:lpstr>Identifying Code elements</vt:lpstr>
      <vt:lpstr>Identifying Code elements</vt:lpstr>
      <vt:lpstr>.NET Project Structure</vt:lpstr>
      <vt:lpstr>Online Tasks</vt:lpstr>
      <vt:lpstr>UIController Diagram</vt:lpstr>
      <vt:lpstr>UIController</vt:lpstr>
      <vt:lpstr>Task Circle of Life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noam@fireflybox.com</cp:lastModifiedBy>
  <cp:revision>69</cp:revision>
  <dcterms:created xsi:type="dcterms:W3CDTF">2014-07-16T13:45:44Z</dcterms:created>
  <dcterms:modified xsi:type="dcterms:W3CDTF">2017-01-13T09:27:20Z</dcterms:modified>
</cp:coreProperties>
</file>