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notesMasterIdLst>
    <p:notesMasterId r:id="rId17"/>
  </p:notesMasterIdLst>
  <p:handoutMasterIdLst>
    <p:handoutMasterId r:id="rId18"/>
  </p:handoutMasterIdLst>
  <p:sldIdLst>
    <p:sldId id="283" r:id="rId2"/>
    <p:sldId id="259" r:id="rId3"/>
    <p:sldId id="287" r:id="rId4"/>
    <p:sldId id="278" r:id="rId5"/>
    <p:sldId id="290" r:id="rId6"/>
    <p:sldId id="294" r:id="rId7"/>
    <p:sldId id="291" r:id="rId8"/>
    <p:sldId id="292" r:id="rId9"/>
    <p:sldId id="293" r:id="rId10"/>
    <p:sldId id="295" r:id="rId11"/>
    <p:sldId id="296" r:id="rId12"/>
    <p:sldId id="262" r:id="rId13"/>
    <p:sldId id="269" r:id="rId14"/>
    <p:sldId id="281" r:id="rId15"/>
    <p:sldId id="284" r:id="rId16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0304" autoAdjust="0"/>
    <p:restoredTop sz="93662" autoAdjust="0"/>
  </p:normalViewPr>
  <p:slideViewPr>
    <p:cSldViewPr>
      <p:cViewPr varScale="1">
        <p:scale>
          <a:sx n="65" d="100"/>
          <a:sy n="65" d="100"/>
        </p:scale>
        <p:origin x="234" y="6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3858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0C562DBC-A057-4482-B1DA-F1223766652F}" type="datetimeFigureOut">
              <a:rPr lang="he-IL" smtClean="0"/>
              <a:t>כ"ו/טבת/תשע"ז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C7328767-BE34-4EAC-BFF6-8EADB210DC5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83664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B72168-67EB-4E58-85AA-EDFD7A3D899E}" type="datetimeFigureOut">
              <a:rPr lang="en-US" smtClean="0"/>
              <a:t>1/24/2017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481C2B-38DC-427F-9F6F-35E2AA129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572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481C2B-38DC-427F-9F6F-35E2AA129D6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0167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481C2B-38DC-427F-9F6F-35E2AA129D6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9891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481C2B-38DC-427F-9F6F-35E2AA129D6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1284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481C2B-38DC-427F-9F6F-35E2AA129D6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077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481C2B-38DC-427F-9F6F-35E2AA129D6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5375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481C2B-38DC-427F-9F6F-35E2AA129D6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5896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481C2B-38DC-427F-9F6F-35E2AA129D6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3288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481C2B-38DC-427F-9F6F-35E2AA129D6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7084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481C2B-38DC-427F-9F6F-35E2AA129D6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2107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ORIT\Documents\Clients\Firefly\Collateral\Mazeget\Page3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1" descr="Final_Firefly_Logo.jpg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988" y="417513"/>
            <a:ext cx="2290762" cy="7207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52800" y="2075538"/>
            <a:ext cx="5105400" cy="200025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lnSpc>
                <a:spcPts val="4500"/>
              </a:lnSpc>
              <a:defRPr sz="4000" b="0" spc="-100" baseline="0">
                <a:solidFill>
                  <a:schemeClr val="bg1"/>
                </a:solidFill>
                <a:latin typeface="Arial Black" pitchFamily="34" charset="0"/>
                <a:ea typeface="Open Sans Condensed" pitchFamily="34" charset="0"/>
                <a:cs typeface="Open Sans Condensed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0" y="4267200"/>
            <a:ext cx="5105400" cy="8382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000" b="0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Open Sans Condensed Light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3200400" y="5197475"/>
            <a:ext cx="2133600" cy="365125"/>
          </a:xfrm>
        </p:spPr>
        <p:txBody>
          <a:bodyPr/>
          <a:lstStyle>
            <a:lvl1pPr>
              <a:defRPr sz="2000" b="1">
                <a:solidFill>
                  <a:schemeClr val="tx1">
                    <a:lumMod val="50000"/>
                    <a:lumOff val="50000"/>
                  </a:schemeClr>
                </a:solidFill>
                <a:latin typeface="Open Sans Condensed" pitchFamily="34" charset="0"/>
                <a:ea typeface="Open Sans Condensed" pitchFamily="34" charset="0"/>
                <a:cs typeface="Open Sans Condensed" pitchFamily="34" charset="0"/>
              </a:defRPr>
            </a:lvl1pPr>
          </a:lstStyle>
          <a:p>
            <a:pPr>
              <a:defRPr/>
            </a:pPr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28401" y="6376243"/>
            <a:ext cx="39506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A4A91C-EC18-4A23-96E0-5487FD4C836A}" type="slidenum">
              <a:rPr lang="he-IL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432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283152" cy="1143000"/>
          </a:xfrm>
        </p:spPr>
        <p:txBody>
          <a:bodyPr/>
          <a:lstStyle>
            <a:lvl1pPr>
              <a:defRPr sz="3200" cap="all" baseline="0">
                <a:latin typeface="+mj-lt"/>
                <a:cs typeface="Microsoft Sans Serif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ts val="3000"/>
              </a:lnSpc>
              <a:buClr>
                <a:srgbClr val="FFC20F"/>
              </a:buClr>
              <a:defRPr sz="2000" i="0">
                <a:latin typeface="+mn-lt"/>
                <a:cs typeface="Arial" pitchFamily="34" charset="0"/>
              </a:defRPr>
            </a:lvl1pPr>
            <a:lvl2pPr marL="742950" indent="-285750">
              <a:buClr>
                <a:srgbClr val="FFC20F"/>
              </a:buClr>
              <a:buFont typeface="Calibri" pitchFamily="34" charset="0"/>
              <a:buChar char="-"/>
              <a:defRPr sz="2000" i="0">
                <a:latin typeface="+mn-lt"/>
                <a:cs typeface="Arial" pitchFamily="34" charset="0"/>
              </a:defRPr>
            </a:lvl2pPr>
            <a:lvl3pPr>
              <a:defRPr i="0">
                <a:latin typeface="+mn-lt"/>
                <a:cs typeface="Arial" pitchFamily="34" charset="0"/>
              </a:defRPr>
            </a:lvl3pPr>
            <a:lvl4pPr>
              <a:defRPr i="0">
                <a:latin typeface="+mn-lt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28401" y="6376243"/>
            <a:ext cx="39506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A4A91C-EC18-4A23-96E0-5487FD4C836A}" type="slidenum">
              <a:rPr lang="he-IL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" name="Picture 11" descr="Final_Firefly_Logo.jpg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98" y="6156575"/>
            <a:ext cx="1858714" cy="58479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 descr="C:\Users\Noam\Downloads\Moshe with trail (1).jp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187"/>
          <a:stretch/>
        </p:blipFill>
        <p:spPr bwMode="auto">
          <a:xfrm>
            <a:off x="7956376" y="241234"/>
            <a:ext cx="1187624" cy="1027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0829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283152" cy="1143000"/>
          </a:xfrm>
        </p:spPr>
        <p:txBody>
          <a:bodyPr/>
          <a:lstStyle>
            <a:lvl1pPr>
              <a:defRPr sz="3200" cap="all" baseline="0">
                <a:latin typeface="+mj-lt"/>
                <a:cs typeface="Microsoft Sans Serif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ts val="3000"/>
              </a:lnSpc>
              <a:buClr>
                <a:srgbClr val="FFC20F"/>
              </a:buClr>
              <a:defRPr sz="2000" i="0">
                <a:latin typeface="+mn-lt"/>
                <a:cs typeface="Arial" pitchFamily="34" charset="0"/>
              </a:defRPr>
            </a:lvl1pPr>
            <a:lvl2pPr marL="742950" indent="-285750">
              <a:buClr>
                <a:srgbClr val="FFC20F"/>
              </a:buClr>
              <a:buFont typeface="Calibri" pitchFamily="34" charset="0"/>
              <a:buChar char="-"/>
              <a:defRPr sz="2000" i="0">
                <a:latin typeface="+mn-lt"/>
                <a:cs typeface="Arial" pitchFamily="34" charset="0"/>
              </a:defRPr>
            </a:lvl2pPr>
            <a:lvl3pPr>
              <a:defRPr i="0">
                <a:latin typeface="+mn-lt"/>
                <a:cs typeface="Arial" pitchFamily="34" charset="0"/>
              </a:defRPr>
            </a:lvl3pPr>
            <a:lvl4pPr>
              <a:defRPr i="0">
                <a:latin typeface="+mn-lt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A4A91C-EC18-4A23-96E0-5487FD4C836A}" type="slidenum">
              <a:rPr lang="he-IL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8" name="Picture 2" descr="C:\Users\Noam\Downloads\Moshe with trail (1)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187"/>
          <a:stretch/>
        </p:blipFill>
        <p:spPr bwMode="auto">
          <a:xfrm>
            <a:off x="7956376" y="241234"/>
            <a:ext cx="1187624" cy="1027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7006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09924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376363" y="2636838"/>
            <a:ext cx="6219825" cy="1512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41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4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327C6A-FD7E-4C5F-AD2B-DB1ED8C36AA0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115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>
              <a:defRPr sz="1200">
                <a:solidFill>
                  <a:srgbClr val="898989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i="1">
              <a:latin typeface="Verdana" pitchFamily="34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>
              <a:defRPr sz="1200">
                <a:solidFill>
                  <a:srgbClr val="898989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i="1">
              <a:latin typeface="Verdana" pitchFamily="34" charset="0"/>
              <a:cs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>
              <a:defRPr sz="1200">
                <a:solidFill>
                  <a:srgbClr val="898989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8AF708B-2053-4AF1-9637-C758253FA8AA}" type="slidenum">
              <a:rPr lang="he-IL" i="1">
                <a:latin typeface="Verdana" pitchFamily="34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i="1">
              <a:latin typeface="Verdana" pitchFamily="34" charset="0"/>
              <a:cs typeface="Arial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6741368"/>
            <a:ext cx="9144000" cy="116632"/>
          </a:xfrm>
          <a:prstGeom prst="rect">
            <a:avLst/>
          </a:prstGeom>
          <a:solidFill>
            <a:srgbClr val="FFC20F"/>
          </a:solidFill>
          <a:ln w="0">
            <a:solidFill>
              <a:srgbClr val="FFC000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endParaRPr lang="en-US" i="1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4739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rgbClr val="1261B3"/>
          </a:solidFill>
          <a:latin typeface="+mj-lt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1261B3"/>
          </a:solidFill>
          <a:latin typeface="Calibri" pitchFamily="34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1261B3"/>
          </a:solidFill>
          <a:latin typeface="Calibri" pitchFamily="34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1261B3"/>
          </a:solidFill>
          <a:latin typeface="Calibri" pitchFamily="34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1261B3"/>
          </a:solidFill>
          <a:latin typeface="Calibri" pitchFamily="34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rgbClr val="1261BD"/>
          </a:solidFill>
          <a:latin typeface="Calibri" pitchFamily="34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rgbClr val="1261BD"/>
          </a:solidFill>
          <a:latin typeface="Calibri" pitchFamily="34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rgbClr val="1261BD"/>
          </a:solidFill>
          <a:latin typeface="Calibri" pitchFamily="34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rgbClr val="1261BD"/>
          </a:solidFill>
          <a:latin typeface="Calibri" pitchFamily="34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1261B3"/>
        </a:buClr>
        <a:buFont typeface="Arial" charset="0"/>
        <a:buChar char="•"/>
        <a:defRPr sz="2800" i="1" kern="1200">
          <a:solidFill>
            <a:srgbClr val="666666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1261B3"/>
        </a:buClr>
        <a:buFont typeface="Arial" charset="0"/>
        <a:buChar char="–"/>
        <a:defRPr sz="2400" i="1" kern="1200">
          <a:solidFill>
            <a:srgbClr val="666666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i="1" kern="1200">
          <a:solidFill>
            <a:srgbClr val="666666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i="1" kern="1200">
          <a:solidFill>
            <a:srgbClr val="666666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i="1" kern="1200">
          <a:solidFill>
            <a:srgbClr val="666666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Firefly Training</a:t>
            </a:r>
            <a:br>
              <a:rPr lang="en-US" dirty="0"/>
            </a:br>
            <a:endParaRPr lang="en-US" dirty="0">
              <a:solidFill>
                <a:srgbClr val="FFC20F"/>
              </a:solidFill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0339002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Date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Resembles -  </a:t>
            </a:r>
            <a:r>
              <a:rPr lang="en-US" dirty="0" err="1" smtClean="0"/>
              <a:t>DateTime</a:t>
            </a:r>
            <a:endParaRPr lang="en-US" dirty="0" smtClean="0"/>
          </a:p>
          <a:p>
            <a:r>
              <a:rPr lang="en-US" dirty="0"/>
              <a:t>Resolution - days</a:t>
            </a:r>
          </a:p>
          <a:p>
            <a:r>
              <a:rPr lang="en-US" dirty="0" smtClean="0"/>
              <a:t>Can be null as opposed to </a:t>
            </a:r>
            <a:r>
              <a:rPr lang="en-US" dirty="0" err="1" smtClean="0"/>
              <a:t>DateTime</a:t>
            </a:r>
            <a:endParaRPr lang="en-US" dirty="0" smtClean="0"/>
          </a:p>
          <a:p>
            <a:r>
              <a:rPr lang="en-US" dirty="0" smtClean="0"/>
              <a:t>Can have Empty (Zero) date – as opposed to </a:t>
            </a:r>
            <a:r>
              <a:rPr lang="en-US" dirty="0" err="1" smtClean="0"/>
              <a:t>DateTime</a:t>
            </a:r>
            <a:endParaRPr lang="en-US" dirty="0" smtClean="0"/>
          </a:p>
          <a:p>
            <a:r>
              <a:rPr lang="en-US" dirty="0" smtClean="0"/>
              <a:t>Usage:</a:t>
            </a:r>
          </a:p>
          <a:p>
            <a:pPr lvl="1"/>
            <a:r>
              <a:rPr lang="en-US" dirty="0" smtClean="0"/>
              <a:t>Date d = </a:t>
            </a:r>
            <a:r>
              <a:rPr lang="en-US" dirty="0" err="1" smtClean="0"/>
              <a:t>Date.Now</a:t>
            </a:r>
            <a:endParaRPr lang="en-US" dirty="0" smtClean="0"/>
          </a:p>
          <a:p>
            <a:pPr lvl="1"/>
            <a:r>
              <a:rPr lang="en-US" dirty="0" smtClean="0"/>
              <a:t>Date </a:t>
            </a:r>
            <a:r>
              <a:rPr lang="en-US" dirty="0" err="1" smtClean="0"/>
              <a:t>bd</a:t>
            </a:r>
            <a:r>
              <a:rPr lang="en-US" dirty="0" smtClean="0"/>
              <a:t> = new Date(1976,6,16)</a:t>
            </a:r>
          </a:p>
          <a:p>
            <a:pPr lvl="1"/>
            <a:r>
              <a:rPr lang="en-US" dirty="0" smtClean="0"/>
              <a:t>If (d==</a:t>
            </a:r>
            <a:r>
              <a:rPr lang="en-US" dirty="0" err="1" smtClean="0"/>
              <a:t>Date.Empty</a:t>
            </a:r>
            <a:r>
              <a:rPr lang="en-US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A4A91C-EC18-4A23-96E0-5487FD4C836A}" type="slidenum">
              <a:rPr lang="he-IL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452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Time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Remotely Resembles -  </a:t>
            </a:r>
            <a:r>
              <a:rPr lang="en-US" dirty="0" err="1" smtClean="0"/>
              <a:t>TimeSpan</a:t>
            </a:r>
            <a:endParaRPr lang="en-US" dirty="0" smtClean="0"/>
          </a:p>
          <a:p>
            <a:r>
              <a:rPr lang="en-US" dirty="0"/>
              <a:t>Resolution: Seconds</a:t>
            </a:r>
          </a:p>
          <a:p>
            <a:r>
              <a:rPr lang="en-US" dirty="0" smtClean="0"/>
              <a:t>Can be null</a:t>
            </a:r>
          </a:p>
          <a:p>
            <a:r>
              <a:rPr lang="en-US" dirty="0" smtClean="0"/>
              <a:t>Usage:</a:t>
            </a:r>
          </a:p>
          <a:p>
            <a:pPr lvl="1"/>
            <a:r>
              <a:rPr lang="en-US" dirty="0" smtClean="0"/>
              <a:t>Time t = </a:t>
            </a:r>
            <a:r>
              <a:rPr lang="en-US" dirty="0" err="1" smtClean="0"/>
              <a:t>Time.Now</a:t>
            </a:r>
            <a:r>
              <a:rPr lang="en-US" dirty="0" smtClean="0"/>
              <a:t>;</a:t>
            </a:r>
          </a:p>
          <a:p>
            <a:pPr lvl="1"/>
            <a:r>
              <a:rPr lang="en-US" dirty="0" smtClean="0"/>
              <a:t>Time t1 = new Time(8,35,25);</a:t>
            </a:r>
          </a:p>
          <a:p>
            <a:pPr lvl="1"/>
            <a:r>
              <a:rPr lang="en-US" dirty="0" smtClean="0"/>
              <a:t>Time t2 = </a:t>
            </a:r>
            <a:r>
              <a:rPr lang="en-US" dirty="0" err="1" smtClean="0"/>
              <a:t>Time.StartOfDay</a:t>
            </a:r>
            <a:r>
              <a:rPr lang="en-US" dirty="0" smtClean="0"/>
              <a:t>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A4A91C-EC18-4A23-96E0-5487FD4C836A}" type="slidenum">
              <a:rPr lang="he-IL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745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633" y="2604810"/>
            <a:ext cx="4312301" cy="154427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27168" cy="1143000"/>
          </a:xfrm>
        </p:spPr>
        <p:txBody>
          <a:bodyPr/>
          <a:lstStyle/>
          <a:p>
            <a:r>
              <a:rPr lang="en-US" dirty="0"/>
              <a:t>Initialization Demo - Text</a:t>
            </a:r>
          </a:p>
        </p:txBody>
      </p:sp>
      <p:sp>
        <p:nvSpPr>
          <p:cNvPr id="6" name="Rectangle 5"/>
          <p:cNvSpPr/>
          <p:nvPr/>
        </p:nvSpPr>
        <p:spPr>
          <a:xfrm>
            <a:off x="1043608" y="3157267"/>
            <a:ext cx="2016224" cy="2459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ube 6"/>
          <p:cNvSpPr/>
          <p:nvPr/>
        </p:nvSpPr>
        <p:spPr>
          <a:xfrm>
            <a:off x="6444208" y="2492896"/>
            <a:ext cx="1944216" cy="1656184"/>
          </a:xfrm>
          <a:prstGeom prst="cub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Danny</a:t>
            </a:r>
          </a:p>
        </p:txBody>
      </p:sp>
      <p:sp>
        <p:nvSpPr>
          <p:cNvPr id="9" name="Oval 8"/>
          <p:cNvSpPr/>
          <p:nvPr/>
        </p:nvSpPr>
        <p:spPr>
          <a:xfrm>
            <a:off x="4427984" y="3212976"/>
            <a:ext cx="579980" cy="57606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cxnSp>
        <p:nvCxnSpPr>
          <p:cNvPr id="10" name="Straight Arrow Connector 9"/>
          <p:cNvCxnSpPr>
            <a:stCxn id="9" idx="6"/>
            <a:endCxn id="7" idx="2"/>
          </p:cNvCxnSpPr>
          <p:nvPr/>
        </p:nvCxnSpPr>
        <p:spPr>
          <a:xfrm>
            <a:off x="5007964" y="3501008"/>
            <a:ext cx="1436244" cy="27003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043608" y="3407260"/>
            <a:ext cx="2016224" cy="2459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608" y="3618568"/>
            <a:ext cx="2016224" cy="2459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427984" y="5008314"/>
            <a:ext cx="579980" cy="57606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cxnSp>
        <p:nvCxnSpPr>
          <p:cNvPr id="16" name="Straight Arrow Connector 15"/>
          <p:cNvCxnSpPr>
            <a:stCxn id="15" idx="7"/>
          </p:cNvCxnSpPr>
          <p:nvPr/>
        </p:nvCxnSpPr>
        <p:spPr>
          <a:xfrm flipV="1">
            <a:off x="4923028" y="3653173"/>
            <a:ext cx="1521180" cy="1439504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ube 19"/>
          <p:cNvSpPr/>
          <p:nvPr/>
        </p:nvSpPr>
        <p:spPr>
          <a:xfrm>
            <a:off x="6444208" y="4264585"/>
            <a:ext cx="1944216" cy="1656184"/>
          </a:xfrm>
          <a:prstGeom prst="cub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Sandy</a:t>
            </a:r>
          </a:p>
        </p:txBody>
      </p:sp>
      <p:cxnSp>
        <p:nvCxnSpPr>
          <p:cNvPr id="21" name="Straight Arrow Connector 20"/>
          <p:cNvCxnSpPr>
            <a:stCxn id="15" idx="6"/>
            <a:endCxn id="20" idx="2"/>
          </p:cNvCxnSpPr>
          <p:nvPr/>
        </p:nvCxnSpPr>
        <p:spPr>
          <a:xfrm>
            <a:off x="5007964" y="5296346"/>
            <a:ext cx="1436244" cy="3354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A4A91C-EC18-4A23-96E0-5487FD4C836A}" type="slidenum">
              <a:rPr lang="he-IL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143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3" grpId="0" animBg="1"/>
      <p:bldP spid="13" grpId="1" animBg="1"/>
      <p:bldP spid="14" grpId="0" animBg="1"/>
      <p:bldP spid="15" grpId="0" animBg="1"/>
      <p:bldP spid="2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288" y="1552414"/>
            <a:ext cx="5867378" cy="2405625"/>
          </a:xfrm>
          <a:prstGeom prst="rect">
            <a:avLst/>
          </a:prstGeom>
        </p:spPr>
      </p:pic>
      <p:sp>
        <p:nvSpPr>
          <p:cNvPr id="7" name="Cube 6"/>
          <p:cNvSpPr/>
          <p:nvPr/>
        </p:nvSpPr>
        <p:spPr>
          <a:xfrm>
            <a:off x="4067944" y="3746702"/>
            <a:ext cx="1944216" cy="1656184"/>
          </a:xfrm>
          <a:prstGeom prst="cub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15200" cy="1143000"/>
          </a:xfrm>
        </p:spPr>
        <p:txBody>
          <a:bodyPr/>
          <a:lstStyle/>
          <a:p>
            <a:r>
              <a:rPr lang="en-US" dirty="0"/>
              <a:t>Initialization Demo - Column</a:t>
            </a:r>
          </a:p>
        </p:txBody>
      </p:sp>
      <p:sp>
        <p:nvSpPr>
          <p:cNvPr id="3" name="Oval 2"/>
          <p:cNvSpPr/>
          <p:nvPr/>
        </p:nvSpPr>
        <p:spPr>
          <a:xfrm>
            <a:off x="2207542" y="4473728"/>
            <a:ext cx="579980" cy="57606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cxnSp>
        <p:nvCxnSpPr>
          <p:cNvPr id="13" name="Straight Arrow Connector 12"/>
          <p:cNvCxnSpPr>
            <a:stCxn id="3" idx="6"/>
            <a:endCxn id="7" idx="2"/>
          </p:cNvCxnSpPr>
          <p:nvPr/>
        </p:nvCxnSpPr>
        <p:spPr>
          <a:xfrm>
            <a:off x="2787522" y="4761760"/>
            <a:ext cx="1280422" cy="20057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1179452" y="2204864"/>
            <a:ext cx="3392548" cy="3705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163677" y="5614851"/>
            <a:ext cx="579980" cy="57606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179452" y="2492896"/>
            <a:ext cx="3392548" cy="3705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179452" y="2842377"/>
            <a:ext cx="3392548" cy="3705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179452" y="3157651"/>
            <a:ext cx="3392548" cy="3705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4427984" y="3746702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>
                <a:solidFill>
                  <a:schemeClr val="tx2"/>
                </a:solidFill>
              </a:rPr>
              <a:t>Column</a:t>
            </a:r>
          </a:p>
        </p:txBody>
      </p:sp>
      <p:sp>
        <p:nvSpPr>
          <p:cNvPr id="21" name="Oval 20"/>
          <p:cNvSpPr/>
          <p:nvPr/>
        </p:nvSpPr>
        <p:spPr>
          <a:xfrm>
            <a:off x="4394129" y="4419417"/>
            <a:ext cx="864096" cy="69515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Value</a:t>
            </a:r>
          </a:p>
        </p:txBody>
      </p:sp>
      <p:sp>
        <p:nvSpPr>
          <p:cNvPr id="22" name="Cube 21"/>
          <p:cNvSpPr/>
          <p:nvPr/>
        </p:nvSpPr>
        <p:spPr>
          <a:xfrm>
            <a:off x="7046830" y="2748581"/>
            <a:ext cx="1944216" cy="1656184"/>
          </a:xfrm>
          <a:prstGeom prst="cub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Danny</a:t>
            </a:r>
          </a:p>
        </p:txBody>
      </p:sp>
      <p:cxnSp>
        <p:nvCxnSpPr>
          <p:cNvPr id="23" name="Straight Arrow Connector 22"/>
          <p:cNvCxnSpPr>
            <a:stCxn id="21" idx="6"/>
            <a:endCxn id="22" idx="2"/>
          </p:cNvCxnSpPr>
          <p:nvPr/>
        </p:nvCxnSpPr>
        <p:spPr>
          <a:xfrm flipV="1">
            <a:off x="5258225" y="3783696"/>
            <a:ext cx="1788605" cy="983298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2699792" y="4905776"/>
            <a:ext cx="1368152" cy="873148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ube 26"/>
          <p:cNvSpPr/>
          <p:nvPr/>
        </p:nvSpPr>
        <p:spPr>
          <a:xfrm>
            <a:off x="6948264" y="4611788"/>
            <a:ext cx="1944216" cy="1656184"/>
          </a:xfrm>
          <a:prstGeom prst="cub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Sandy</a:t>
            </a:r>
          </a:p>
        </p:txBody>
      </p:sp>
      <p:cxnSp>
        <p:nvCxnSpPr>
          <p:cNvPr id="29" name="Straight Arrow Connector 28"/>
          <p:cNvCxnSpPr>
            <a:stCxn id="21" idx="6"/>
          </p:cNvCxnSpPr>
          <p:nvPr/>
        </p:nvCxnSpPr>
        <p:spPr>
          <a:xfrm>
            <a:off x="5258225" y="4766994"/>
            <a:ext cx="1694006" cy="842915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A4A91C-EC18-4A23-96E0-5487FD4C836A}" type="slidenum">
              <a:rPr lang="he-IL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599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9" grpId="0" animBg="1"/>
      <p:bldP spid="11" grpId="0" animBg="1"/>
      <p:bldP spid="11" grpId="1" animBg="1"/>
      <p:bldP spid="14" grpId="0" animBg="1"/>
      <p:bldP spid="14" grpId="1" animBg="1"/>
      <p:bldP spid="16" grpId="0" animBg="1"/>
      <p:bldP spid="21" grpId="0" animBg="1"/>
      <p:bldP spid="22" grpId="0" animBg="1"/>
      <p:bldP spid="22" grpId="1" animBg="1"/>
      <p:bldP spid="2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955" y="1417638"/>
            <a:ext cx="5252773" cy="273144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27168" cy="1143000"/>
          </a:xfrm>
        </p:spPr>
        <p:txBody>
          <a:bodyPr/>
          <a:lstStyle/>
          <a:p>
            <a:r>
              <a:rPr lang="en-US" dirty="0"/>
              <a:t>Initialization Demo – </a:t>
            </a:r>
            <a:br>
              <a:rPr lang="en-US" dirty="0"/>
            </a:br>
            <a:r>
              <a:rPr lang="en-US" dirty="0"/>
              <a:t>Text parameter</a:t>
            </a:r>
          </a:p>
        </p:txBody>
      </p:sp>
      <p:sp>
        <p:nvSpPr>
          <p:cNvPr id="7" name="Cube 6"/>
          <p:cNvSpPr/>
          <p:nvPr/>
        </p:nvSpPr>
        <p:spPr>
          <a:xfrm>
            <a:off x="6444208" y="2492896"/>
            <a:ext cx="1944216" cy="1656184"/>
          </a:xfrm>
          <a:prstGeom prst="cub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Danny</a:t>
            </a:r>
          </a:p>
        </p:txBody>
      </p:sp>
      <p:sp>
        <p:nvSpPr>
          <p:cNvPr id="9" name="Oval 8"/>
          <p:cNvSpPr/>
          <p:nvPr/>
        </p:nvSpPr>
        <p:spPr>
          <a:xfrm>
            <a:off x="4427984" y="3284984"/>
            <a:ext cx="579980" cy="57606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cxnSp>
        <p:nvCxnSpPr>
          <p:cNvPr id="10" name="Straight Arrow Connector 9"/>
          <p:cNvCxnSpPr>
            <a:stCxn id="9" idx="6"/>
          </p:cNvCxnSpPr>
          <p:nvPr/>
        </p:nvCxnSpPr>
        <p:spPr>
          <a:xfrm>
            <a:off x="5007964" y="3573016"/>
            <a:ext cx="1436244" cy="27003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4427984" y="5008314"/>
            <a:ext cx="579980" cy="57606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sp>
        <p:nvSpPr>
          <p:cNvPr id="20" name="Cube 19"/>
          <p:cNvSpPr/>
          <p:nvPr/>
        </p:nvSpPr>
        <p:spPr>
          <a:xfrm>
            <a:off x="6444208" y="4264585"/>
            <a:ext cx="1944216" cy="1656184"/>
          </a:xfrm>
          <a:prstGeom prst="cub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Danny</a:t>
            </a:r>
          </a:p>
        </p:txBody>
      </p:sp>
      <p:cxnSp>
        <p:nvCxnSpPr>
          <p:cNvPr id="21" name="Straight Arrow Connector 20"/>
          <p:cNvCxnSpPr>
            <a:stCxn id="15" idx="6"/>
            <a:endCxn id="20" idx="2"/>
          </p:cNvCxnSpPr>
          <p:nvPr/>
        </p:nvCxnSpPr>
        <p:spPr>
          <a:xfrm>
            <a:off x="5007964" y="5296346"/>
            <a:ext cx="1436244" cy="3354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A4A91C-EC18-4A23-96E0-5487FD4C836A}" type="slidenum">
              <a:rPr lang="he-IL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827584" y="2060848"/>
            <a:ext cx="2641636" cy="2376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27584" y="2315397"/>
            <a:ext cx="2641636" cy="2613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23040" y="3507390"/>
            <a:ext cx="2641636" cy="2376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ube 16"/>
          <p:cNvSpPr/>
          <p:nvPr/>
        </p:nvSpPr>
        <p:spPr>
          <a:xfrm>
            <a:off x="6444208" y="4264585"/>
            <a:ext cx="1944216" cy="1656184"/>
          </a:xfrm>
          <a:prstGeom prst="cub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Sandy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476626" y="3023595"/>
            <a:ext cx="2887462" cy="2613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693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0" grpId="0" animBg="1"/>
      <p:bldP spid="20" grpId="1" animBg="1"/>
      <p:bldP spid="12" grpId="0" animBg="1"/>
      <p:bldP spid="13" grpId="0" animBg="1"/>
      <p:bldP spid="13" grpId="1" animBg="1"/>
      <p:bldP spid="14" grpId="0" animBg="1"/>
      <p:bldP spid="17" grpId="0" animBg="1"/>
      <p:bldP spid="18" grpId="2" animBg="1"/>
      <p:bldP spid="18" grpId="3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539" y="1221572"/>
            <a:ext cx="4949129" cy="2632785"/>
          </a:xfrm>
          <a:prstGeom prst="rect">
            <a:avLst/>
          </a:prstGeom>
        </p:spPr>
      </p:pic>
      <p:sp>
        <p:nvSpPr>
          <p:cNvPr id="7" name="Cube 6"/>
          <p:cNvSpPr/>
          <p:nvPr/>
        </p:nvSpPr>
        <p:spPr>
          <a:xfrm>
            <a:off x="4067944" y="3746702"/>
            <a:ext cx="1944216" cy="1656184"/>
          </a:xfrm>
          <a:prstGeom prst="cub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15200" cy="1143000"/>
          </a:xfrm>
        </p:spPr>
        <p:txBody>
          <a:bodyPr/>
          <a:lstStyle/>
          <a:p>
            <a:r>
              <a:rPr lang="en-US" dirty="0"/>
              <a:t>Initialization Demo - </a:t>
            </a:r>
            <a:br>
              <a:rPr lang="en-US" dirty="0"/>
            </a:br>
            <a:r>
              <a:rPr lang="en-US" dirty="0"/>
              <a:t>Column parameter</a:t>
            </a:r>
          </a:p>
        </p:txBody>
      </p:sp>
      <p:sp>
        <p:nvSpPr>
          <p:cNvPr id="3" name="Oval 2"/>
          <p:cNvSpPr/>
          <p:nvPr/>
        </p:nvSpPr>
        <p:spPr>
          <a:xfrm>
            <a:off x="2207542" y="4473728"/>
            <a:ext cx="579980" cy="57606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cxnSp>
        <p:nvCxnSpPr>
          <p:cNvPr id="13" name="Straight Arrow Connector 12"/>
          <p:cNvCxnSpPr>
            <a:stCxn id="3" idx="6"/>
            <a:endCxn id="7" idx="2"/>
          </p:cNvCxnSpPr>
          <p:nvPr/>
        </p:nvCxnSpPr>
        <p:spPr>
          <a:xfrm>
            <a:off x="2787522" y="4761760"/>
            <a:ext cx="1280422" cy="20057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755576" y="1772816"/>
            <a:ext cx="2520280" cy="2308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163677" y="5614851"/>
            <a:ext cx="579980" cy="57606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427984" y="3746702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>
                <a:solidFill>
                  <a:schemeClr val="tx2"/>
                </a:solidFill>
              </a:rPr>
              <a:t>Column</a:t>
            </a:r>
          </a:p>
        </p:txBody>
      </p:sp>
      <p:sp>
        <p:nvSpPr>
          <p:cNvPr id="21" name="Oval 20"/>
          <p:cNvSpPr/>
          <p:nvPr/>
        </p:nvSpPr>
        <p:spPr>
          <a:xfrm>
            <a:off x="4394129" y="4419417"/>
            <a:ext cx="864096" cy="69515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Value</a:t>
            </a:r>
          </a:p>
        </p:txBody>
      </p:sp>
      <p:sp>
        <p:nvSpPr>
          <p:cNvPr id="22" name="Cube 21"/>
          <p:cNvSpPr/>
          <p:nvPr/>
        </p:nvSpPr>
        <p:spPr>
          <a:xfrm>
            <a:off x="7046830" y="2748581"/>
            <a:ext cx="1944216" cy="1656184"/>
          </a:xfrm>
          <a:prstGeom prst="cub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Danny</a:t>
            </a:r>
          </a:p>
        </p:txBody>
      </p:sp>
      <p:cxnSp>
        <p:nvCxnSpPr>
          <p:cNvPr id="23" name="Straight Arrow Connector 22"/>
          <p:cNvCxnSpPr>
            <a:stCxn id="21" idx="6"/>
            <a:endCxn id="22" idx="2"/>
          </p:cNvCxnSpPr>
          <p:nvPr/>
        </p:nvCxnSpPr>
        <p:spPr>
          <a:xfrm flipV="1">
            <a:off x="5258225" y="3783696"/>
            <a:ext cx="1788605" cy="983298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2699792" y="4905776"/>
            <a:ext cx="1368152" cy="873148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ube 26"/>
          <p:cNvSpPr/>
          <p:nvPr/>
        </p:nvSpPr>
        <p:spPr>
          <a:xfrm>
            <a:off x="6948264" y="4611788"/>
            <a:ext cx="1944216" cy="1656184"/>
          </a:xfrm>
          <a:prstGeom prst="cub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Sandy</a:t>
            </a:r>
          </a:p>
        </p:txBody>
      </p:sp>
      <p:cxnSp>
        <p:nvCxnSpPr>
          <p:cNvPr id="29" name="Straight Arrow Connector 28"/>
          <p:cNvCxnSpPr>
            <a:stCxn id="21" idx="6"/>
          </p:cNvCxnSpPr>
          <p:nvPr/>
        </p:nvCxnSpPr>
        <p:spPr>
          <a:xfrm>
            <a:off x="5258225" y="4766994"/>
            <a:ext cx="1694006" cy="842915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A4A91C-EC18-4A23-96E0-5487FD4C836A}" type="slidenum">
              <a:rPr lang="he-IL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755576" y="1988840"/>
            <a:ext cx="2520280" cy="2308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55576" y="2204864"/>
            <a:ext cx="2520280" cy="2308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755576" y="3198131"/>
            <a:ext cx="2520280" cy="2308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2123728" y="2780928"/>
            <a:ext cx="2952328" cy="2539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946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9" grpId="0" animBg="1"/>
      <p:bldP spid="22" grpId="0" animBg="1"/>
      <p:bldP spid="22" grpId="1" animBg="1"/>
      <p:bldP spid="27" grpId="0" animBg="1"/>
      <p:bldP spid="24" grpId="0" animBg="1"/>
      <p:bldP spid="24" grpId="1" animBg="1"/>
      <p:bldP spid="26" grpId="0" animBg="1"/>
      <p:bldP spid="26" grpId="1" animBg="1"/>
      <p:bldP spid="28" grpId="0" animBg="1"/>
      <p:bldP spid="30" grpId="0" animBg="1"/>
      <p:bldP spid="30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C# (</a:t>
            </a:r>
            <a:r>
              <a:rPr lang="en-US" dirty="0" err="1"/>
              <a:t>csharp</a:t>
            </a:r>
            <a:r>
              <a:rPr lang="en-US" dirty="0"/>
              <a:t>)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2116832"/>
          </a:xfrm>
        </p:spPr>
        <p:txBody>
          <a:bodyPr/>
          <a:lstStyle/>
          <a:p>
            <a:r>
              <a:rPr lang="en-US" dirty="0"/>
              <a:t>C# is case sensitive</a:t>
            </a:r>
          </a:p>
          <a:p>
            <a:r>
              <a:rPr lang="en-US" dirty="0"/>
              <a:t>Every execution statement ends with a ;</a:t>
            </a:r>
          </a:p>
          <a:p>
            <a:r>
              <a:rPr lang="en-US" dirty="0"/>
              <a:t>The code is organized in classes</a:t>
            </a:r>
          </a:p>
          <a:p>
            <a:r>
              <a:rPr lang="en-US" dirty="0"/>
              <a:t>Classes have members (Methods, fields, properties, events </a:t>
            </a:r>
            <a:r>
              <a:rPr lang="en-US" dirty="0" err="1"/>
              <a:t>etc</a:t>
            </a:r>
            <a:r>
              <a:rPr lang="en-US" dirty="0"/>
              <a:t>…)</a:t>
            </a:r>
          </a:p>
          <a:p>
            <a:r>
              <a:rPr lang="en-US" dirty="0"/>
              <a:t>Classes are organized in namespaces (like folders)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b="8601"/>
          <a:stretch/>
        </p:blipFill>
        <p:spPr>
          <a:xfrm>
            <a:off x="1763688" y="3764889"/>
            <a:ext cx="2162175" cy="2472423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A4A91C-EC18-4A23-96E0-5487FD4C836A}" type="slidenum">
              <a:rPr lang="he-IL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9912" y="4088323"/>
            <a:ext cx="4878772" cy="205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355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Access Modifiers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6510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Access modifiers are keywords used to specify the declared accessibility of a member or a type. It determines which code can use this class or method. There are four access modifiers: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private</a:t>
            </a:r>
            <a:r>
              <a:rPr lang="en-US" dirty="0"/>
              <a:t> – only visible to code within class and inner classes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protected</a:t>
            </a:r>
            <a:r>
              <a:rPr lang="en-US" dirty="0"/>
              <a:t> – also visible to code within class that inherit from this 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Internal</a:t>
            </a:r>
            <a:r>
              <a:rPr lang="en-US" dirty="0"/>
              <a:t> – visible to any code within my assembly (</a:t>
            </a:r>
            <a:r>
              <a:rPr lang="en-US" dirty="0" err="1"/>
              <a:t>dll</a:t>
            </a:r>
            <a:r>
              <a:rPr lang="en-US" dirty="0"/>
              <a:t>/exe)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public</a:t>
            </a:r>
            <a:r>
              <a:rPr lang="en-US" dirty="0"/>
              <a:t> – visible to any code</a:t>
            </a:r>
          </a:p>
          <a:p>
            <a:pPr marL="0" indent="0">
              <a:buNone/>
            </a:pPr>
            <a:r>
              <a:rPr lang="en-US" dirty="0"/>
              <a:t>Defaults: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Classes are “internal”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Members (methods, fields </a:t>
            </a:r>
            <a:r>
              <a:rPr lang="en-US" dirty="0" err="1"/>
              <a:t>etc</a:t>
            </a:r>
            <a:r>
              <a:rPr lang="en-US" dirty="0"/>
              <a:t>…) and inner classes are “private”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A4A91C-EC18-4A23-96E0-5487FD4C836A}" type="slidenum">
              <a:rPr lang="he-IL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371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Calling a controller</a:t>
            </a:r>
            <a:endParaRPr lang="en-US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A4A91C-EC18-4A23-96E0-5487FD4C836A}" type="slidenum">
              <a:rPr lang="he-IL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4" name="Right Brace 3"/>
          <p:cNvSpPr/>
          <p:nvPr/>
        </p:nvSpPr>
        <p:spPr>
          <a:xfrm rot="5400000">
            <a:off x="3275956" y="-1049709"/>
            <a:ext cx="648072" cy="6285584"/>
          </a:xfrm>
          <a:prstGeom prst="rightBrace">
            <a:avLst>
              <a:gd name="adj1" fmla="val 8333"/>
              <a:gd name="adj2" fmla="val 5401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96" y="3789040"/>
            <a:ext cx="8912368" cy="22591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1619672" y="2492896"/>
            <a:ext cx="33843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Calls the constructor and creates an instance</a:t>
            </a:r>
            <a:endParaRPr lang="en-US" sz="2000" dirty="0"/>
          </a:p>
        </p:txBody>
      </p:sp>
      <p:cxnSp>
        <p:nvCxnSpPr>
          <p:cNvPr id="8" name="Straight Arrow Connector 7"/>
          <p:cNvCxnSpPr>
            <a:stCxn id="6" idx="2"/>
          </p:cNvCxnSpPr>
          <p:nvPr/>
        </p:nvCxnSpPr>
        <p:spPr>
          <a:xfrm flipH="1">
            <a:off x="1547664" y="3200782"/>
            <a:ext cx="1764196" cy="5882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402482"/>
            <a:ext cx="7497044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216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Controller life cycle </a:t>
            </a:r>
            <a:endParaRPr lang="en-US" b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A4A91C-EC18-4A23-96E0-5487FD4C836A}" type="slidenum">
              <a:rPr lang="he-IL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t="7177"/>
          <a:stretch/>
        </p:blipFill>
        <p:spPr>
          <a:xfrm>
            <a:off x="308877" y="1965659"/>
            <a:ext cx="1860242" cy="8831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Rounded Rectangle 6"/>
          <p:cNvSpPr/>
          <p:nvPr/>
        </p:nvSpPr>
        <p:spPr>
          <a:xfrm>
            <a:off x="683568" y="2287866"/>
            <a:ext cx="1152128" cy="349046"/>
          </a:xfrm>
          <a:prstGeom prst="roundRect">
            <a:avLst>
              <a:gd name="adj" fmla="val 19546"/>
            </a:avLst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877" y="1166401"/>
            <a:ext cx="4667364" cy="320214"/>
          </a:xfrm>
          <a:prstGeom prst="rect">
            <a:avLst/>
          </a:prstGeom>
        </p:spPr>
      </p:pic>
      <p:cxnSp>
        <p:nvCxnSpPr>
          <p:cNvPr id="9" name="Straight Arrow Connector 8"/>
          <p:cNvCxnSpPr>
            <a:stCxn id="10" idx="1"/>
          </p:cNvCxnSpPr>
          <p:nvPr/>
        </p:nvCxnSpPr>
        <p:spPr>
          <a:xfrm flipH="1">
            <a:off x="1835696" y="1325389"/>
            <a:ext cx="2486423" cy="5855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4322119" y="1159496"/>
            <a:ext cx="654122" cy="331786"/>
          </a:xfrm>
          <a:prstGeom prst="round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611560" y="2636912"/>
            <a:ext cx="2195454" cy="37393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99792" y="1600200"/>
            <a:ext cx="6264696" cy="456510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When the </a:t>
            </a:r>
            <a:r>
              <a:rPr lang="en-US" b="1" u="sng" dirty="0" smtClean="0"/>
              <a:t>Execute()</a:t>
            </a:r>
            <a:r>
              <a:rPr lang="en-US" dirty="0" smtClean="0"/>
              <a:t> method is called the controller runs and performs the following events:</a:t>
            </a:r>
          </a:p>
          <a:p>
            <a:r>
              <a:rPr lang="en-US" b="1" dirty="0" err="1" smtClean="0"/>
              <a:t>OnLoad</a:t>
            </a:r>
            <a:endParaRPr lang="en-US" b="1" dirty="0" smtClean="0"/>
          </a:p>
          <a:p>
            <a:r>
              <a:rPr lang="en-US" b="1" dirty="0" err="1" smtClean="0"/>
              <a:t>OnStart</a:t>
            </a:r>
            <a:endParaRPr lang="en-US" b="1" dirty="0" smtClean="0"/>
          </a:p>
          <a:p>
            <a:r>
              <a:rPr lang="en-US" dirty="0" smtClean="0"/>
              <a:t>Load data and for each row:</a:t>
            </a:r>
          </a:p>
          <a:p>
            <a:pPr marL="857250" lvl="1" indent="-457200"/>
            <a:r>
              <a:rPr lang="en-US" b="1" dirty="0" err="1" smtClean="0"/>
              <a:t>OnEnterRow</a:t>
            </a:r>
            <a:endParaRPr lang="en-US" b="1" dirty="0" smtClean="0"/>
          </a:p>
          <a:p>
            <a:pPr marL="857250" lvl="1" indent="-457200"/>
            <a:r>
              <a:rPr lang="en-US" b="1" dirty="0" err="1" smtClean="0"/>
              <a:t>OnLeaveRow</a:t>
            </a:r>
            <a:endParaRPr lang="en-US" b="1" dirty="0" smtClean="0"/>
          </a:p>
          <a:p>
            <a:pPr marL="857250" lvl="1" indent="-457200"/>
            <a:r>
              <a:rPr lang="en-US" b="1" dirty="0" err="1" smtClean="0"/>
              <a:t>OnSavingRow</a:t>
            </a:r>
            <a:r>
              <a:rPr lang="en-US" dirty="0" smtClean="0"/>
              <a:t> – if the row was changed</a:t>
            </a:r>
          </a:p>
          <a:p>
            <a:pPr marL="857250" lvl="1" indent="-457200"/>
            <a:r>
              <a:rPr lang="en-US" dirty="0" smtClean="0"/>
              <a:t>Save changes to the database</a:t>
            </a:r>
          </a:p>
          <a:p>
            <a:r>
              <a:rPr lang="en-US" b="1" dirty="0" err="1" smtClean="0"/>
              <a:t>OnEnd</a:t>
            </a:r>
            <a:endParaRPr lang="en-US" b="1" dirty="0" smtClean="0"/>
          </a:p>
          <a:p>
            <a:r>
              <a:rPr lang="en-US" b="1" dirty="0" err="1" smtClean="0"/>
              <a:t>OnUnLoad</a:t>
            </a: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457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Migrated Dat</a:t>
            </a:r>
            <a:r>
              <a:rPr lang="en-US" dirty="0" smtClean="0"/>
              <a:t>a Types</a:t>
            </a:r>
            <a:endParaRPr lang="en-US" dirty="0">
              <a:solidFill>
                <a:srgbClr val="FFC20F"/>
              </a:solidFill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1214065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Number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Similar to: </a:t>
            </a:r>
            <a:r>
              <a:rPr lang="en-US" dirty="0" err="1" smtClean="0"/>
              <a:t>int</a:t>
            </a:r>
            <a:r>
              <a:rPr lang="en-US" dirty="0" smtClean="0"/>
              <a:t>, decimal, float, double </a:t>
            </a:r>
            <a:r>
              <a:rPr lang="en-US" dirty="0" err="1" smtClean="0"/>
              <a:t>etc</a:t>
            </a:r>
            <a:r>
              <a:rPr lang="en-US" dirty="0" smtClean="0"/>
              <a:t>….</a:t>
            </a:r>
          </a:p>
          <a:p>
            <a:r>
              <a:rPr lang="en-US" dirty="0" smtClean="0"/>
              <a:t>Can be null as opposed to </a:t>
            </a:r>
            <a:r>
              <a:rPr lang="en-US" dirty="0" err="1" smtClean="0"/>
              <a:t>int</a:t>
            </a:r>
            <a:r>
              <a:rPr lang="en-US" dirty="0" smtClean="0"/>
              <a:t>, decimal </a:t>
            </a:r>
            <a:r>
              <a:rPr lang="en-US" dirty="0" err="1" smtClean="0"/>
              <a:t>etc</a:t>
            </a:r>
            <a:r>
              <a:rPr lang="en-US" dirty="0" smtClean="0"/>
              <a:t>….</a:t>
            </a:r>
          </a:p>
          <a:p>
            <a:r>
              <a:rPr lang="en-US" dirty="0" smtClean="0"/>
              <a:t>Can hold any </a:t>
            </a:r>
            <a:r>
              <a:rPr lang="en-US" dirty="0" err="1" smtClean="0"/>
              <a:t>int</a:t>
            </a:r>
            <a:r>
              <a:rPr lang="en-US" dirty="0" smtClean="0"/>
              <a:t> or decimal value</a:t>
            </a:r>
          </a:p>
          <a:p>
            <a:r>
              <a:rPr lang="en-US" dirty="0" smtClean="0"/>
              <a:t>When divided by Zero – returns Zero</a:t>
            </a:r>
          </a:p>
          <a:p>
            <a:r>
              <a:rPr lang="en-US" dirty="0" smtClean="0"/>
              <a:t>Usage:</a:t>
            </a:r>
          </a:p>
          <a:p>
            <a:pPr lvl="1"/>
            <a:r>
              <a:rPr lang="en-US" dirty="0" smtClean="0"/>
              <a:t>Number n = 1;</a:t>
            </a:r>
          </a:p>
          <a:p>
            <a:pPr lvl="1"/>
            <a:r>
              <a:rPr lang="en-US" dirty="0" smtClean="0"/>
              <a:t>Number n2 = -1.5;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A4A91C-EC18-4A23-96E0-5487FD4C836A}" type="slidenum">
              <a:rPr lang="he-IL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471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Text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Similar to -  string</a:t>
            </a:r>
          </a:p>
          <a:p>
            <a:r>
              <a:rPr lang="en-US" dirty="0" smtClean="0"/>
              <a:t>Can be null </a:t>
            </a:r>
          </a:p>
          <a:p>
            <a:r>
              <a:rPr lang="en-US" dirty="0" smtClean="0"/>
              <a:t>When performing comparison it ignores spaces.</a:t>
            </a:r>
          </a:p>
          <a:p>
            <a:pPr lvl="1"/>
            <a:r>
              <a:rPr lang="en-US" dirty="0" smtClean="0"/>
              <a:t>For string: “a “== “a”  return false</a:t>
            </a:r>
          </a:p>
          <a:p>
            <a:pPr lvl="1"/>
            <a:r>
              <a:rPr lang="en-US" dirty="0" smtClean="0"/>
              <a:t>For Text: “a “==“a” return true</a:t>
            </a:r>
          </a:p>
          <a:p>
            <a:r>
              <a:rPr lang="en-US" dirty="0" smtClean="0"/>
              <a:t>Usage:</a:t>
            </a:r>
          </a:p>
          <a:p>
            <a:pPr lvl="1"/>
            <a:r>
              <a:rPr lang="en-US" dirty="0" smtClean="0"/>
              <a:t>Text a = “.NET”;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A4A91C-EC18-4A23-96E0-5487FD4C836A}" type="slidenum">
              <a:rPr lang="he-IL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955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Bool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Similar to -  bool</a:t>
            </a:r>
          </a:p>
          <a:p>
            <a:r>
              <a:rPr lang="en-US" dirty="0" smtClean="0"/>
              <a:t>Can be null as opposed to bool</a:t>
            </a:r>
          </a:p>
          <a:p>
            <a:r>
              <a:rPr lang="en-US" dirty="0" smtClean="0"/>
              <a:t>Usage:</a:t>
            </a:r>
          </a:p>
          <a:p>
            <a:pPr lvl="1"/>
            <a:r>
              <a:rPr lang="en-US" dirty="0" smtClean="0"/>
              <a:t>Bool a = true;</a:t>
            </a:r>
          </a:p>
          <a:p>
            <a:pPr lvl="1"/>
            <a:r>
              <a:rPr lang="en-US" dirty="0" smtClean="0"/>
              <a:t>Bool b = null;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A4A91C-EC18-4A23-96E0-5487FD4C836A}" type="slidenum">
              <a:rPr lang="he-IL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409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Arial Black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23386</TotalTime>
  <Words>454</Words>
  <Application>Microsoft Office PowerPoint</Application>
  <PresentationFormat>On-screen Show (4:3)</PresentationFormat>
  <Paragraphs>117</Paragraphs>
  <Slides>15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Arial Black</vt:lpstr>
      <vt:lpstr>Calibri</vt:lpstr>
      <vt:lpstr>Microsoft Sans Serif</vt:lpstr>
      <vt:lpstr>Open Sans Condensed</vt:lpstr>
      <vt:lpstr>Open Sans Condensed Light</vt:lpstr>
      <vt:lpstr>Segoe UI</vt:lpstr>
      <vt:lpstr>Verdana</vt:lpstr>
      <vt:lpstr>1_Office Theme</vt:lpstr>
      <vt:lpstr>Firefly Training </vt:lpstr>
      <vt:lpstr>The C# (csharp) Language</vt:lpstr>
      <vt:lpstr>Access Modifiers</vt:lpstr>
      <vt:lpstr>Calling a controller</vt:lpstr>
      <vt:lpstr>Controller life cycle </vt:lpstr>
      <vt:lpstr>Migrated Data Types</vt:lpstr>
      <vt:lpstr>Number</vt:lpstr>
      <vt:lpstr>Text</vt:lpstr>
      <vt:lpstr>Bool</vt:lpstr>
      <vt:lpstr>Date</vt:lpstr>
      <vt:lpstr>Time</vt:lpstr>
      <vt:lpstr>Initialization Demo - Text</vt:lpstr>
      <vt:lpstr>Initialization Demo - Column</vt:lpstr>
      <vt:lpstr>Initialization Demo –  Text parameter</vt:lpstr>
      <vt:lpstr>Initialization Demo -  Column parameter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UIController</dc:title>
  <dc:creator>Gilad</dc:creator>
  <cp:lastModifiedBy>Conference</cp:lastModifiedBy>
  <cp:revision>97</cp:revision>
  <dcterms:created xsi:type="dcterms:W3CDTF">2014-07-16T13:45:44Z</dcterms:created>
  <dcterms:modified xsi:type="dcterms:W3CDTF">2017-01-25T08:06:52Z</dcterms:modified>
</cp:coreProperties>
</file>