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6" r:id="rId10"/>
    <p:sldId id="267" r:id="rId11"/>
    <p:sldId id="269"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34" y="-18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C87FD52-85A3-471E-9940-83BA3D3E1ECF}" type="datetimeFigureOut">
              <a:rPr lang="en-GB"/>
              <a:pPr>
                <a:defRPr/>
              </a:pPr>
              <a:t>07/11/2018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6DC32F2-81E3-4F34-BA3C-411A13B10D68}" type="slidenum">
              <a:rPr lang="en-US" altLang="en-US"/>
              <a:pPr/>
              <a:t>‹#›</a:t>
            </a:fld>
            <a:endParaRPr lang="en-US" altLang="en-US"/>
          </a:p>
        </p:txBody>
      </p:sp>
    </p:spTree>
    <p:extLst>
      <p:ext uri="{BB962C8B-B14F-4D97-AF65-F5344CB8AC3E}">
        <p14:creationId xmlns:p14="http://schemas.microsoft.com/office/powerpoint/2010/main" val="1744216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E5AB09-6B5C-4D0B-93BB-365372B89CBE}"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2267389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3568" y="620688"/>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03648" y="242088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5" name="Date Placeholder 3"/>
          <p:cNvSpPr>
            <a:spLocks noGrp="1"/>
          </p:cNvSpPr>
          <p:nvPr>
            <p:ph type="dt" sz="half" idx="10"/>
          </p:nvPr>
        </p:nvSpPr>
        <p:spPr/>
        <p:txBody>
          <a:bodyPr/>
          <a:lstStyle>
            <a:lvl1pPr>
              <a:defRPr/>
            </a:lvl1pPr>
          </a:lstStyle>
          <a:p>
            <a:pPr>
              <a:defRPr/>
            </a:pPr>
            <a:fld id="{6BC06722-3FBB-4A19-BBC3-F24751ABFF2A}" type="datetimeFigureOut">
              <a:rPr lang="en-GB"/>
              <a:pPr>
                <a:defRPr/>
              </a:pPr>
              <a:t>07/11/2018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4C736C6-EF9A-4E0E-AC02-84B3AE8360A6}" type="slidenum">
              <a:rPr lang="en-US" altLang="en-US"/>
              <a:pPr/>
              <a:t>‹#›</a:t>
            </a:fld>
            <a:endParaRPr lang="en-US" altLang="en-US"/>
          </a:p>
        </p:txBody>
      </p:sp>
    </p:spTree>
    <p:extLst>
      <p:ext uri="{BB962C8B-B14F-4D97-AF65-F5344CB8AC3E}">
        <p14:creationId xmlns:p14="http://schemas.microsoft.com/office/powerpoint/2010/main" val="348876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1D9A8CB3-9AB4-4307-87E7-D5881B14D660}" type="datetimeFigureOut">
              <a:rPr lang="en-GB"/>
              <a:pPr>
                <a:defRPr/>
              </a:pPr>
              <a:t>07/11/2018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A1A1AEFD-F898-49B2-B6CE-92227AF7CAC0}" type="slidenum">
              <a:rPr lang="en-US" altLang="en-US"/>
              <a:pPr/>
              <a:t>‹#›</a:t>
            </a:fld>
            <a:endParaRPr lang="en-US" altLang="en-US"/>
          </a:p>
        </p:txBody>
      </p:sp>
    </p:spTree>
    <p:extLst>
      <p:ext uri="{BB962C8B-B14F-4D97-AF65-F5344CB8AC3E}">
        <p14:creationId xmlns:p14="http://schemas.microsoft.com/office/powerpoint/2010/main" val="37941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04A4CF55-0ADA-493B-BDD0-FC55D7F44550}" type="datetimeFigureOut">
              <a:rPr lang="en-GB"/>
              <a:pPr>
                <a:defRPr/>
              </a:pPr>
              <a:t>07/11/2018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A1F27C6B-2BEC-4E4A-8875-67FE9C641E57}" type="slidenum">
              <a:rPr lang="en-US" altLang="en-US"/>
              <a:pPr/>
              <a:t>‹#›</a:t>
            </a:fld>
            <a:endParaRPr lang="en-US" altLang="en-US"/>
          </a:p>
        </p:txBody>
      </p:sp>
    </p:spTree>
    <p:extLst>
      <p:ext uri="{BB962C8B-B14F-4D97-AF65-F5344CB8AC3E}">
        <p14:creationId xmlns:p14="http://schemas.microsoft.com/office/powerpoint/2010/main" val="351992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E59840D-E7C5-46BC-876A-49E334597BB3}" type="datetimeFigureOut">
              <a:rPr lang="en-GB"/>
              <a:pPr>
                <a:defRPr/>
              </a:pPr>
              <a:t>07/11/2018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2D14B42B-575A-424D-B7AC-80FACA8E3B4A}" type="slidenum">
              <a:rPr lang="en-US" altLang="en-US"/>
              <a:pPr/>
              <a:t>‹#›</a:t>
            </a:fld>
            <a:endParaRPr lang="en-US" altLang="en-US"/>
          </a:p>
        </p:txBody>
      </p:sp>
    </p:spTree>
    <p:extLst>
      <p:ext uri="{BB962C8B-B14F-4D97-AF65-F5344CB8AC3E}">
        <p14:creationId xmlns:p14="http://schemas.microsoft.com/office/powerpoint/2010/main" val="376112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C400E06-7BAE-402B-9426-99B0A2D28345}" type="datetimeFigureOut">
              <a:rPr lang="en-GB"/>
              <a:pPr>
                <a:defRPr/>
              </a:pPr>
              <a:t>07/11/2018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094DD762-C3BC-4C24-A4DC-305561B1D5DB}" type="slidenum">
              <a:rPr lang="en-US" altLang="en-US"/>
              <a:pPr/>
              <a:t>‹#›</a:t>
            </a:fld>
            <a:endParaRPr lang="en-US" altLang="en-US"/>
          </a:p>
        </p:txBody>
      </p:sp>
    </p:spTree>
    <p:extLst>
      <p:ext uri="{BB962C8B-B14F-4D97-AF65-F5344CB8AC3E}">
        <p14:creationId xmlns:p14="http://schemas.microsoft.com/office/powerpoint/2010/main" val="28827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EF884C5-DB8B-4062-933E-FF8B9EFAFABC}" type="datetimeFigureOut">
              <a:rPr lang="en-GB"/>
              <a:pPr>
                <a:defRPr/>
              </a:pPr>
              <a:t>07/11/2018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6EE87B89-E484-4580-BEA1-028B0B434AB9}" type="slidenum">
              <a:rPr lang="en-US" altLang="en-US"/>
              <a:pPr/>
              <a:t>‹#›</a:t>
            </a:fld>
            <a:endParaRPr lang="en-US" altLang="en-US"/>
          </a:p>
        </p:txBody>
      </p:sp>
    </p:spTree>
    <p:extLst>
      <p:ext uri="{BB962C8B-B14F-4D97-AF65-F5344CB8AC3E}">
        <p14:creationId xmlns:p14="http://schemas.microsoft.com/office/powerpoint/2010/main" val="118672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C7F8053A-4E75-4284-A186-6548071E80A6}" type="datetimeFigureOut">
              <a:rPr lang="en-GB"/>
              <a:pPr>
                <a:defRPr/>
              </a:pPr>
              <a:t>07/11/2018</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5066F593-55A5-411F-9ED1-B977367EEB1C}" type="slidenum">
              <a:rPr lang="en-US" altLang="en-US"/>
              <a:pPr/>
              <a:t>‹#›</a:t>
            </a:fld>
            <a:endParaRPr lang="en-US" altLang="en-US"/>
          </a:p>
        </p:txBody>
      </p:sp>
    </p:spTree>
    <p:extLst>
      <p:ext uri="{BB962C8B-B14F-4D97-AF65-F5344CB8AC3E}">
        <p14:creationId xmlns:p14="http://schemas.microsoft.com/office/powerpoint/2010/main" val="171441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B633F5E1-EC7C-4B38-A2F0-6C06DAF0D072}" type="datetimeFigureOut">
              <a:rPr lang="en-GB"/>
              <a:pPr>
                <a:defRPr/>
              </a:pPr>
              <a:t>07/11/2018</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8F985D4E-0BD4-4FFE-9799-0CF0E5CCBF85}" type="slidenum">
              <a:rPr lang="en-US" altLang="en-US"/>
              <a:pPr/>
              <a:t>‹#›</a:t>
            </a:fld>
            <a:endParaRPr lang="en-US" altLang="en-US"/>
          </a:p>
        </p:txBody>
      </p:sp>
    </p:spTree>
    <p:extLst>
      <p:ext uri="{BB962C8B-B14F-4D97-AF65-F5344CB8AC3E}">
        <p14:creationId xmlns:p14="http://schemas.microsoft.com/office/powerpoint/2010/main" val="308409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278E2D-5680-4593-982D-03F660578DB3}" type="datetimeFigureOut">
              <a:rPr lang="en-GB"/>
              <a:pPr>
                <a:defRPr/>
              </a:pPr>
              <a:t>07/11/2018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7A1E41E9-93FD-41D1-AE30-5A2D521E1037}" type="slidenum">
              <a:rPr lang="en-US" altLang="en-US"/>
              <a:pPr/>
              <a:t>‹#›</a:t>
            </a:fld>
            <a:endParaRPr lang="en-US" altLang="en-US"/>
          </a:p>
        </p:txBody>
      </p:sp>
    </p:spTree>
    <p:extLst>
      <p:ext uri="{BB962C8B-B14F-4D97-AF65-F5344CB8AC3E}">
        <p14:creationId xmlns:p14="http://schemas.microsoft.com/office/powerpoint/2010/main" val="92593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14B060-6EF0-4110-AEC5-A799DBFBDC6F}" type="datetimeFigureOut">
              <a:rPr lang="en-GB"/>
              <a:pPr>
                <a:defRPr/>
              </a:pPr>
              <a:t>07/11/2018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CA7561A3-3EB9-47D2-BEDC-EDF4DE72EAC6}" type="slidenum">
              <a:rPr lang="en-US" altLang="en-US"/>
              <a:pPr/>
              <a:t>‹#›</a:t>
            </a:fld>
            <a:endParaRPr lang="en-US" altLang="en-US"/>
          </a:p>
        </p:txBody>
      </p:sp>
    </p:spTree>
    <p:extLst>
      <p:ext uri="{BB962C8B-B14F-4D97-AF65-F5344CB8AC3E}">
        <p14:creationId xmlns:p14="http://schemas.microsoft.com/office/powerpoint/2010/main" val="161493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2CBEF6-1EB4-4B5C-8381-026E354C5AD0}" type="datetimeFigureOut">
              <a:rPr lang="en-GB"/>
              <a:pPr>
                <a:defRPr/>
              </a:pPr>
              <a:t>07/11/2018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B00692C-332D-4355-BDE6-CF4539AE4420}" type="slidenum">
              <a:rPr lang="en-US" altLang="en-US"/>
              <a:pPr/>
              <a:t>‹#›</a:t>
            </a:fld>
            <a:endParaRPr lang="en-US" altLang="en-US"/>
          </a:p>
        </p:txBody>
      </p:sp>
    </p:spTree>
    <p:extLst>
      <p:ext uri="{BB962C8B-B14F-4D97-AF65-F5344CB8AC3E}">
        <p14:creationId xmlns:p14="http://schemas.microsoft.com/office/powerpoint/2010/main" val="386399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3D4B1F2-7D7B-4EF0-B17D-A0BC8C39863E}" type="datetimeFigureOut">
              <a:rPr lang="en-GB"/>
              <a:pPr>
                <a:defRPr/>
              </a:pPr>
              <a:t>07/11/2018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B7908F"/>
                </a:solidFill>
                <a:latin typeface="Eras Demi ITC" panose="020B0805030504020804" pitchFamily="34" charset="0"/>
              </a:defRPr>
            </a:lvl1pPr>
          </a:lstStyle>
          <a:p>
            <a:fld id="{2A53BABE-344C-4050-A07D-9D927BA683B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Eras Medium ITC" pitchFamily="34" charset="0"/>
        </a:defRPr>
      </a:lvl2pPr>
      <a:lvl3pPr algn="ctr" rtl="0" eaLnBrk="1" fontAlgn="base" hangingPunct="1">
        <a:spcBef>
          <a:spcPct val="0"/>
        </a:spcBef>
        <a:spcAft>
          <a:spcPct val="0"/>
        </a:spcAft>
        <a:defRPr sz="4400">
          <a:solidFill>
            <a:schemeClr val="tx1"/>
          </a:solidFill>
          <a:latin typeface="Eras Medium ITC" pitchFamily="34" charset="0"/>
        </a:defRPr>
      </a:lvl3pPr>
      <a:lvl4pPr algn="ctr" rtl="0" eaLnBrk="1" fontAlgn="base" hangingPunct="1">
        <a:spcBef>
          <a:spcPct val="0"/>
        </a:spcBef>
        <a:spcAft>
          <a:spcPct val="0"/>
        </a:spcAft>
        <a:defRPr sz="4400">
          <a:solidFill>
            <a:schemeClr val="tx1"/>
          </a:solidFill>
          <a:latin typeface="Eras Medium ITC" pitchFamily="34" charset="0"/>
        </a:defRPr>
      </a:lvl4pPr>
      <a:lvl5pPr algn="ctr" rtl="0" eaLnBrk="1" fontAlgn="base" hangingPunct="1">
        <a:spcBef>
          <a:spcPct val="0"/>
        </a:spcBef>
        <a:spcAft>
          <a:spcPct val="0"/>
        </a:spcAft>
        <a:defRPr sz="4400">
          <a:solidFill>
            <a:schemeClr val="tx1"/>
          </a:solidFill>
          <a:latin typeface="Eras Medium ITC" pitchFamily="34" charset="0"/>
        </a:defRPr>
      </a:lvl5pPr>
      <a:lvl6pPr marL="457200" algn="ctr" rtl="0" eaLnBrk="1" fontAlgn="base" hangingPunct="1">
        <a:spcBef>
          <a:spcPct val="0"/>
        </a:spcBef>
        <a:spcAft>
          <a:spcPct val="0"/>
        </a:spcAft>
        <a:defRPr sz="4400">
          <a:solidFill>
            <a:schemeClr val="tx1"/>
          </a:solidFill>
          <a:latin typeface="Eras Medium ITC" pitchFamily="34" charset="0"/>
        </a:defRPr>
      </a:lvl6pPr>
      <a:lvl7pPr marL="914400" algn="ctr" rtl="0" eaLnBrk="1" fontAlgn="base" hangingPunct="1">
        <a:spcBef>
          <a:spcPct val="0"/>
        </a:spcBef>
        <a:spcAft>
          <a:spcPct val="0"/>
        </a:spcAft>
        <a:defRPr sz="4400">
          <a:solidFill>
            <a:schemeClr val="tx1"/>
          </a:solidFill>
          <a:latin typeface="Eras Medium ITC" pitchFamily="34" charset="0"/>
        </a:defRPr>
      </a:lvl7pPr>
      <a:lvl8pPr marL="1371600" algn="ctr" rtl="0" eaLnBrk="1" fontAlgn="base" hangingPunct="1">
        <a:spcBef>
          <a:spcPct val="0"/>
        </a:spcBef>
        <a:spcAft>
          <a:spcPct val="0"/>
        </a:spcAft>
        <a:defRPr sz="4400">
          <a:solidFill>
            <a:schemeClr val="tx1"/>
          </a:solidFill>
          <a:latin typeface="Eras Medium ITC" pitchFamily="34" charset="0"/>
        </a:defRPr>
      </a:lvl8pPr>
      <a:lvl9pPr marL="1828800" algn="ctr" rtl="0" eaLnBrk="1" fontAlgn="base" hangingPunct="1">
        <a:spcBef>
          <a:spcPct val="0"/>
        </a:spcBef>
        <a:spcAft>
          <a:spcPct val="0"/>
        </a:spcAft>
        <a:defRPr sz="4400">
          <a:solidFill>
            <a:schemeClr val="tx1"/>
          </a:solidFill>
          <a:latin typeface="Eras Medium ITC"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438400" y="533400"/>
            <a:ext cx="6400800" cy="3352800"/>
          </a:xfrm>
        </p:spPr>
        <p:txBody>
          <a:bodyPr/>
          <a:lstStyle/>
          <a:p>
            <a:pPr algn="l"/>
            <a:r>
              <a:rPr lang="en-US" sz="3200" b="1" dirty="0"/>
              <a:t>BAB 10</a:t>
            </a:r>
            <a:r>
              <a:rPr lang="en-US" sz="3200" dirty="0"/>
              <a:t/>
            </a:r>
            <a:br>
              <a:rPr lang="en-US" sz="3200" dirty="0"/>
            </a:br>
            <a:r>
              <a:rPr lang="en-US" sz="3200" b="1" dirty="0" smtClean="0"/>
              <a:t>BAGAIMANA </a:t>
            </a:r>
            <a:r>
              <a:rPr lang="en-US" sz="3200" b="1" dirty="0"/>
              <a:t>PERAN DAN FUNGSI MASJID KAMPUS DALAM PENGEMBANGAN BUDAYA </a:t>
            </a:r>
            <a:r>
              <a:rPr lang="en-US" sz="3200" b="1" dirty="0" smtClean="0"/>
              <a:t>ISLAM </a:t>
            </a:r>
            <a:r>
              <a:rPr lang="en-US" sz="2400" dirty="0"/>
              <a:t/>
            </a:r>
            <a:br>
              <a:rPr lang="en-US" sz="2400" dirty="0"/>
            </a:br>
            <a:endParaRPr lang="en-US" altLang="en-US" sz="2400" dirty="0" smtClean="0"/>
          </a:p>
        </p:txBody>
      </p:sp>
      <p:sp>
        <p:nvSpPr>
          <p:cNvPr id="3" name="Subtitle 2"/>
          <p:cNvSpPr>
            <a:spLocks noGrp="1"/>
          </p:cNvSpPr>
          <p:nvPr>
            <p:ph type="subTitle" idx="1"/>
          </p:nvPr>
        </p:nvSpPr>
        <p:spPr>
          <a:xfrm>
            <a:off x="2438400" y="3429000"/>
            <a:ext cx="6400800" cy="1295400"/>
          </a:xfrm>
        </p:spPr>
        <p:txBody>
          <a:bodyPr rtlCol="0">
            <a:normAutofit fontScale="47500" lnSpcReduction="20000"/>
          </a:bodyPr>
          <a:lstStyle/>
          <a:p>
            <a:r>
              <a:rPr lang="en-US" b="1" dirty="0" err="1">
                <a:solidFill>
                  <a:schemeClr val="bg1"/>
                </a:solidFill>
              </a:rPr>
              <a:t>Setelah</a:t>
            </a:r>
            <a:r>
              <a:rPr lang="en-US" b="1" dirty="0">
                <a:solidFill>
                  <a:schemeClr val="bg1"/>
                </a:solidFill>
              </a:rPr>
              <a:t> </a:t>
            </a:r>
            <a:r>
              <a:rPr lang="en-US" b="1" dirty="0" err="1">
                <a:solidFill>
                  <a:schemeClr val="bg1"/>
                </a:solidFill>
              </a:rPr>
              <a:t>mengkaji</a:t>
            </a:r>
            <a:r>
              <a:rPr lang="en-US" b="1" dirty="0">
                <a:solidFill>
                  <a:schemeClr val="bg1"/>
                </a:solidFill>
              </a:rPr>
              <a:t> </a:t>
            </a:r>
            <a:r>
              <a:rPr lang="en-US" b="1" dirty="0" err="1">
                <a:solidFill>
                  <a:schemeClr val="bg1"/>
                </a:solidFill>
              </a:rPr>
              <a:t>bab</a:t>
            </a:r>
            <a:r>
              <a:rPr lang="en-US" b="1" dirty="0">
                <a:solidFill>
                  <a:schemeClr val="bg1"/>
                </a:solidFill>
              </a:rPr>
              <a:t> </a:t>
            </a:r>
            <a:r>
              <a:rPr lang="en-US" b="1" dirty="0" err="1">
                <a:solidFill>
                  <a:schemeClr val="bg1"/>
                </a:solidFill>
              </a:rPr>
              <a:t>ini</a:t>
            </a:r>
            <a:r>
              <a:rPr lang="en-US" b="1" dirty="0">
                <a:solidFill>
                  <a:schemeClr val="bg1"/>
                </a:solidFill>
              </a:rPr>
              <a:t> </a:t>
            </a:r>
            <a:r>
              <a:rPr lang="en-US" b="1" dirty="0" err="1">
                <a:solidFill>
                  <a:schemeClr val="bg1"/>
                </a:solidFill>
              </a:rPr>
              <a:t>mahasiswa</a:t>
            </a:r>
            <a:r>
              <a:rPr lang="en-US" b="1" dirty="0">
                <a:solidFill>
                  <a:schemeClr val="bg1"/>
                </a:solidFill>
              </a:rPr>
              <a:t> </a:t>
            </a:r>
            <a:r>
              <a:rPr lang="en-US" b="1" dirty="0" err="1">
                <a:solidFill>
                  <a:schemeClr val="bg1"/>
                </a:solidFill>
              </a:rPr>
              <a:t>memiliki</a:t>
            </a:r>
            <a:r>
              <a:rPr lang="en-US" b="1" dirty="0">
                <a:solidFill>
                  <a:schemeClr val="bg1"/>
                </a:solidFill>
              </a:rPr>
              <a:t> </a:t>
            </a:r>
            <a:r>
              <a:rPr lang="en-US" b="1" dirty="0" err="1">
                <a:solidFill>
                  <a:schemeClr val="bg1"/>
                </a:solidFill>
              </a:rPr>
              <a:t>kemampuan</a:t>
            </a:r>
            <a:r>
              <a:rPr lang="en-US" b="1" dirty="0">
                <a:solidFill>
                  <a:schemeClr val="bg1"/>
                </a:solidFill>
              </a:rPr>
              <a:t> </a:t>
            </a:r>
            <a:r>
              <a:rPr lang="en-US" b="1" dirty="0" err="1">
                <a:solidFill>
                  <a:schemeClr val="bg1"/>
                </a:solidFill>
              </a:rPr>
              <a:t>menganalisis</a:t>
            </a:r>
            <a:r>
              <a:rPr lang="en-US" b="1" dirty="0">
                <a:solidFill>
                  <a:schemeClr val="bg1"/>
                </a:solidFill>
              </a:rPr>
              <a:t> </a:t>
            </a:r>
            <a:r>
              <a:rPr lang="en-US" b="1" dirty="0" err="1">
                <a:solidFill>
                  <a:schemeClr val="bg1"/>
                </a:solidFill>
              </a:rPr>
              <a:t>peran</a:t>
            </a:r>
            <a:r>
              <a:rPr lang="en-US" b="1" dirty="0">
                <a:solidFill>
                  <a:schemeClr val="bg1"/>
                </a:solidFill>
              </a:rPr>
              <a:t> </a:t>
            </a:r>
            <a:r>
              <a:rPr lang="en-US" b="1" dirty="0" err="1">
                <a:solidFill>
                  <a:schemeClr val="bg1"/>
                </a:solidFill>
              </a:rPr>
              <a:t>dan</a:t>
            </a:r>
            <a:r>
              <a:rPr lang="en-US" b="1" dirty="0">
                <a:solidFill>
                  <a:schemeClr val="bg1"/>
                </a:solidFill>
              </a:rPr>
              <a:t> </a:t>
            </a:r>
            <a:r>
              <a:rPr lang="en-US" b="1" dirty="0" err="1">
                <a:solidFill>
                  <a:schemeClr val="bg1"/>
                </a:solidFill>
              </a:rPr>
              <a:t>fungsi</a:t>
            </a:r>
            <a:r>
              <a:rPr lang="en-US" b="1" dirty="0">
                <a:solidFill>
                  <a:schemeClr val="bg1"/>
                </a:solidFill>
              </a:rPr>
              <a:t> masjid </a:t>
            </a:r>
            <a:r>
              <a:rPr lang="en-US" b="1" dirty="0" err="1">
                <a:solidFill>
                  <a:schemeClr val="bg1"/>
                </a:solidFill>
              </a:rPr>
              <a:t>kampus</a:t>
            </a:r>
            <a:r>
              <a:rPr lang="en-US" b="1" dirty="0">
                <a:solidFill>
                  <a:schemeClr val="bg1"/>
                </a:solidFill>
              </a:rPr>
              <a:t> </a:t>
            </a:r>
            <a:r>
              <a:rPr lang="en-US" b="1" dirty="0" err="1">
                <a:solidFill>
                  <a:schemeClr val="bg1"/>
                </a:solidFill>
              </a:rPr>
              <a:t>sebagai</a:t>
            </a:r>
            <a:r>
              <a:rPr lang="en-US" b="1" dirty="0">
                <a:solidFill>
                  <a:schemeClr val="bg1"/>
                </a:solidFill>
              </a:rPr>
              <a:t> </a:t>
            </a:r>
            <a:r>
              <a:rPr lang="en-US" b="1" dirty="0" err="1">
                <a:solidFill>
                  <a:schemeClr val="bg1"/>
                </a:solidFill>
              </a:rPr>
              <a:t>pusat</a:t>
            </a:r>
            <a:r>
              <a:rPr lang="en-US" b="1" dirty="0">
                <a:solidFill>
                  <a:schemeClr val="bg1"/>
                </a:solidFill>
              </a:rPr>
              <a:t> </a:t>
            </a:r>
            <a:r>
              <a:rPr lang="en-US" b="1" dirty="0" err="1">
                <a:solidFill>
                  <a:schemeClr val="bg1"/>
                </a:solidFill>
              </a:rPr>
              <a:t>pengembangan</a:t>
            </a:r>
            <a:r>
              <a:rPr lang="en-US" b="1" dirty="0">
                <a:solidFill>
                  <a:schemeClr val="bg1"/>
                </a:solidFill>
              </a:rPr>
              <a:t> </a:t>
            </a:r>
            <a:r>
              <a:rPr lang="en-US" b="1" dirty="0" err="1">
                <a:solidFill>
                  <a:schemeClr val="bg1"/>
                </a:solidFill>
              </a:rPr>
              <a:t>budaya</a:t>
            </a:r>
            <a:r>
              <a:rPr lang="en-US" b="1" dirty="0">
                <a:solidFill>
                  <a:schemeClr val="bg1"/>
                </a:solidFill>
              </a:rPr>
              <a:t> Islam </a:t>
            </a:r>
            <a:r>
              <a:rPr lang="en-US" b="1" dirty="0" err="1">
                <a:solidFill>
                  <a:schemeClr val="bg1"/>
                </a:solidFill>
              </a:rPr>
              <a:t>serta</a:t>
            </a:r>
            <a:r>
              <a:rPr lang="en-US" b="1" dirty="0">
                <a:solidFill>
                  <a:schemeClr val="bg1"/>
                </a:solidFill>
              </a:rPr>
              <a:t> </a:t>
            </a:r>
            <a:r>
              <a:rPr lang="en-US" b="1" dirty="0" err="1">
                <a:solidFill>
                  <a:schemeClr val="bg1"/>
                </a:solidFill>
              </a:rPr>
              <a:t>mengembangkan</a:t>
            </a:r>
            <a:r>
              <a:rPr lang="en-US" b="1" dirty="0">
                <a:solidFill>
                  <a:schemeClr val="bg1"/>
                </a:solidFill>
              </a:rPr>
              <a:t> program masjid </a:t>
            </a:r>
            <a:r>
              <a:rPr lang="en-US" b="1" dirty="0" err="1">
                <a:solidFill>
                  <a:schemeClr val="bg1"/>
                </a:solidFill>
              </a:rPr>
              <a:t>kampus</a:t>
            </a:r>
            <a:r>
              <a:rPr lang="en-US" b="1" dirty="0">
                <a:solidFill>
                  <a:schemeClr val="bg1"/>
                </a:solidFill>
              </a:rPr>
              <a:t> </a:t>
            </a:r>
            <a:r>
              <a:rPr lang="en-US" b="1" dirty="0" err="1">
                <a:solidFill>
                  <a:schemeClr val="bg1"/>
                </a:solidFill>
              </a:rPr>
              <a:t>sebagai</a:t>
            </a:r>
            <a:r>
              <a:rPr lang="en-US" b="1" dirty="0">
                <a:solidFill>
                  <a:schemeClr val="bg1"/>
                </a:solidFill>
              </a:rPr>
              <a:t> </a:t>
            </a:r>
            <a:r>
              <a:rPr lang="en-US" b="1" dirty="0" err="1">
                <a:solidFill>
                  <a:schemeClr val="bg1"/>
                </a:solidFill>
              </a:rPr>
              <a:t>pusat</a:t>
            </a:r>
            <a:r>
              <a:rPr lang="en-US" b="1" dirty="0">
                <a:solidFill>
                  <a:schemeClr val="bg1"/>
                </a:solidFill>
              </a:rPr>
              <a:t> </a:t>
            </a:r>
            <a:r>
              <a:rPr lang="en-US" b="1" dirty="0" err="1">
                <a:solidFill>
                  <a:schemeClr val="bg1"/>
                </a:solidFill>
              </a:rPr>
              <a:t>pengembangan</a:t>
            </a:r>
            <a:r>
              <a:rPr lang="en-US" b="1" dirty="0">
                <a:solidFill>
                  <a:schemeClr val="bg1"/>
                </a:solidFill>
              </a:rPr>
              <a:t> </a:t>
            </a:r>
            <a:r>
              <a:rPr lang="en-US" b="1" dirty="0" err="1">
                <a:solidFill>
                  <a:schemeClr val="bg1"/>
                </a:solidFill>
              </a:rPr>
              <a:t>budaya</a:t>
            </a:r>
            <a:r>
              <a:rPr lang="en-US" b="1" dirty="0">
                <a:solidFill>
                  <a:schemeClr val="bg1"/>
                </a:solidFill>
              </a:rPr>
              <a:t> Islam </a:t>
            </a:r>
            <a:endParaRPr lang="en-US" b="1" dirty="0" smtClean="0">
              <a:solidFill>
                <a:schemeClr val="bg1"/>
              </a:solidFill>
            </a:endParaRPr>
          </a:p>
          <a:p>
            <a:r>
              <a:rPr lang="en-US" b="1" dirty="0" smtClean="0">
                <a:solidFill>
                  <a:schemeClr val="bg1"/>
                </a:solidFill>
              </a:rPr>
              <a:t>(</a:t>
            </a:r>
            <a:r>
              <a:rPr lang="en-US" b="1" dirty="0">
                <a:solidFill>
                  <a:schemeClr val="bg1"/>
                </a:solidFill>
              </a:rPr>
              <a:t>KD 3.10 </a:t>
            </a:r>
            <a:r>
              <a:rPr lang="en-US" b="1" dirty="0" err="1">
                <a:solidFill>
                  <a:schemeClr val="bg1"/>
                </a:solidFill>
              </a:rPr>
              <a:t>dan</a:t>
            </a:r>
            <a:r>
              <a:rPr lang="en-US" b="1" dirty="0">
                <a:solidFill>
                  <a:schemeClr val="bg1"/>
                </a:solidFill>
              </a:rPr>
              <a:t> 4.10)</a:t>
            </a:r>
            <a:endParaRPr lang="en-US" dirty="0">
              <a:solidFill>
                <a:schemeClr val="bg1"/>
              </a:solidFill>
            </a:endParaRPr>
          </a:p>
          <a:p>
            <a:r>
              <a:rPr lang="en-US" dirty="0">
                <a:solidFill>
                  <a:schemeClr val="bg1"/>
                </a:solidFill>
              </a:rPr>
              <a:t> </a:t>
            </a:r>
          </a:p>
          <a:p>
            <a:pPr eaLnBrk="1" fontAlgn="auto" hangingPunct="1">
              <a:spcAft>
                <a:spcPts val="0"/>
              </a:spcAft>
              <a:defRPr/>
            </a:pPr>
            <a:endParaRPr lang="en-GB"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281793"/>
            <a:ext cx="914400"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err="1" smtClean="0"/>
              <a:t>Anda</a:t>
            </a:r>
            <a:r>
              <a:rPr lang="en-US" sz="2000" b="1" dirty="0" smtClean="0"/>
              <a:t> </a:t>
            </a:r>
            <a:r>
              <a:rPr lang="en-US" sz="2000" b="1" dirty="0" err="1"/>
              <a:t>mungkin</a:t>
            </a:r>
            <a:r>
              <a:rPr lang="en-US" sz="2000" b="1" dirty="0"/>
              <a:t> </a:t>
            </a:r>
            <a:r>
              <a:rPr lang="en-US" sz="2000" b="1" dirty="0" err="1"/>
              <a:t>pernah</a:t>
            </a:r>
            <a:r>
              <a:rPr lang="en-US" sz="2000" b="1" dirty="0"/>
              <a:t> </a:t>
            </a:r>
            <a:r>
              <a:rPr lang="en-US" sz="2000" b="1" dirty="0" err="1"/>
              <a:t>mendapati</a:t>
            </a:r>
            <a:r>
              <a:rPr lang="en-US" sz="2000" b="1" dirty="0"/>
              <a:t> masjid </a:t>
            </a:r>
            <a:r>
              <a:rPr lang="en-US" sz="2000" b="1" dirty="0" err="1"/>
              <a:t>kampus</a:t>
            </a:r>
            <a:r>
              <a:rPr lang="en-US" sz="2000" b="1" dirty="0"/>
              <a:t> yang </a:t>
            </a:r>
            <a:r>
              <a:rPr lang="en-US" sz="2000" b="1" dirty="0" err="1"/>
              <a:t>sama</a:t>
            </a:r>
            <a:r>
              <a:rPr lang="en-US" sz="2000" b="1" dirty="0"/>
              <a:t> </a:t>
            </a:r>
            <a:r>
              <a:rPr lang="en-US" sz="2000" b="1" dirty="0" err="1"/>
              <a:t>sekali</a:t>
            </a:r>
            <a:r>
              <a:rPr lang="en-US" sz="2000" b="1" dirty="0"/>
              <a:t> </a:t>
            </a:r>
            <a:r>
              <a:rPr lang="en-US" sz="2000" b="1" dirty="0" err="1"/>
              <a:t>tidak</a:t>
            </a:r>
            <a:r>
              <a:rPr lang="en-US" sz="2000" b="1" dirty="0"/>
              <a:t> </a:t>
            </a:r>
            <a:r>
              <a:rPr lang="en-US" sz="2000" b="1" dirty="0" err="1"/>
              <a:t>berfungsi</a:t>
            </a:r>
            <a:r>
              <a:rPr lang="en-US" sz="2000" b="1" dirty="0"/>
              <a:t>, </a:t>
            </a:r>
            <a:r>
              <a:rPr lang="en-US" sz="2000" b="1" dirty="0" err="1"/>
              <a:t>atau</a:t>
            </a:r>
            <a:r>
              <a:rPr lang="en-US" sz="2000" b="1" dirty="0"/>
              <a:t> </a:t>
            </a:r>
            <a:r>
              <a:rPr lang="en-US" sz="2000" b="1" dirty="0" err="1"/>
              <a:t>berfungsi</a:t>
            </a:r>
            <a:r>
              <a:rPr lang="en-US" sz="2000" b="1" dirty="0"/>
              <a:t> </a:t>
            </a:r>
            <a:r>
              <a:rPr lang="en-US" sz="2000" b="1" dirty="0" err="1"/>
              <a:t>namun</a:t>
            </a:r>
            <a:r>
              <a:rPr lang="en-US" sz="2000" b="1" dirty="0"/>
              <a:t> </a:t>
            </a:r>
            <a:r>
              <a:rPr lang="en-US" sz="2000" b="1" dirty="0" err="1"/>
              <a:t>tidak</a:t>
            </a:r>
            <a:r>
              <a:rPr lang="en-US" sz="2000" b="1" dirty="0"/>
              <a:t> </a:t>
            </a:r>
            <a:r>
              <a:rPr lang="en-US" sz="2000" b="1" dirty="0" err="1"/>
              <a:t>maksimal</a:t>
            </a:r>
            <a:r>
              <a:rPr lang="en-US" sz="2000" b="1" dirty="0"/>
              <a:t>. </a:t>
            </a:r>
            <a:r>
              <a:rPr lang="en-US" sz="2000" b="1" dirty="0" smtClean="0"/>
              <a:t/>
            </a:r>
            <a:br>
              <a:rPr lang="en-US" sz="2000" b="1" dirty="0" smtClean="0"/>
            </a:br>
            <a:r>
              <a:rPr lang="en-US" sz="2000" b="1" dirty="0" err="1" smtClean="0"/>
              <a:t>Mengapa</a:t>
            </a:r>
            <a:r>
              <a:rPr lang="en-US" sz="2000" b="1" dirty="0" smtClean="0"/>
              <a:t> </a:t>
            </a:r>
            <a:r>
              <a:rPr lang="en-US" sz="2000" b="1" dirty="0" err="1"/>
              <a:t>bisa</a:t>
            </a:r>
            <a:r>
              <a:rPr lang="en-US" sz="2000" b="1" dirty="0"/>
              <a:t> </a:t>
            </a:r>
            <a:r>
              <a:rPr lang="en-US" sz="2000" b="1" dirty="0" err="1"/>
              <a:t>terjadi</a:t>
            </a:r>
            <a:r>
              <a:rPr lang="en-US" sz="2000" b="1" dirty="0"/>
              <a:t>? </a:t>
            </a:r>
            <a:r>
              <a:rPr lang="en-US" sz="2000" b="1" dirty="0" smtClean="0"/>
              <a:t/>
            </a:r>
            <a:br>
              <a:rPr lang="en-US" sz="2000" b="1" dirty="0" smtClean="0"/>
            </a:br>
            <a:r>
              <a:rPr lang="en-US" sz="2000" b="1" dirty="0" err="1" smtClean="0"/>
              <a:t>Anda</a:t>
            </a:r>
            <a:r>
              <a:rPr lang="en-US" sz="2000" b="1" dirty="0" smtClean="0"/>
              <a:t> </a:t>
            </a:r>
            <a:r>
              <a:rPr lang="en-US" sz="2000" b="1" dirty="0" err="1"/>
              <a:t>dipersilakan</a:t>
            </a:r>
            <a:r>
              <a:rPr lang="en-US" sz="2000" b="1" dirty="0"/>
              <a:t> </a:t>
            </a:r>
            <a:r>
              <a:rPr lang="en-US" sz="2000" b="1" dirty="0" err="1" smtClean="0"/>
              <a:t>mengidentifikasi</a:t>
            </a:r>
            <a:r>
              <a:rPr lang="en-US" sz="2000" b="1" dirty="0" smtClean="0"/>
              <a:t/>
            </a:r>
            <a:br>
              <a:rPr lang="en-US" sz="2000" b="1" dirty="0" smtClean="0"/>
            </a:br>
            <a:r>
              <a:rPr lang="en-US" sz="2000" b="1" dirty="0" smtClean="0"/>
              <a:t> </a:t>
            </a:r>
            <a:r>
              <a:rPr lang="en-US" sz="2000" b="1" dirty="0"/>
              <a:t>(1) </a:t>
            </a:r>
            <a:r>
              <a:rPr lang="en-US" sz="2000" b="1" dirty="0" err="1"/>
              <a:t>ciri-ciri</a:t>
            </a:r>
            <a:r>
              <a:rPr lang="en-US" sz="2000" b="1" dirty="0"/>
              <a:t> masjid </a:t>
            </a:r>
            <a:r>
              <a:rPr lang="en-US" sz="2000" b="1" dirty="0" err="1"/>
              <a:t>kampus</a:t>
            </a:r>
            <a:r>
              <a:rPr lang="en-US" sz="2000" b="1" dirty="0"/>
              <a:t> yang </a:t>
            </a:r>
            <a:r>
              <a:rPr lang="en-US" sz="2000" b="1" dirty="0" err="1"/>
              <a:t>tidak</a:t>
            </a:r>
            <a:r>
              <a:rPr lang="en-US" sz="2000" b="1" dirty="0"/>
              <a:t>/</a:t>
            </a:r>
            <a:r>
              <a:rPr lang="en-US" sz="2000" b="1" dirty="0" err="1"/>
              <a:t>kurang</a:t>
            </a:r>
            <a:r>
              <a:rPr lang="en-US" sz="2000" b="1" dirty="0"/>
              <a:t> </a:t>
            </a:r>
            <a:r>
              <a:rPr lang="en-US" sz="2000" b="1" dirty="0" err="1"/>
              <a:t>berfungsi</a:t>
            </a:r>
            <a:r>
              <a:rPr lang="en-US" sz="2000" b="1" dirty="0"/>
              <a:t>; </a:t>
            </a:r>
            <a:r>
              <a:rPr lang="en-US" sz="2000" b="1" dirty="0" smtClean="0"/>
              <a:t/>
            </a:r>
            <a:br>
              <a:rPr lang="en-US" sz="2000" b="1" dirty="0" smtClean="0"/>
            </a:br>
            <a:r>
              <a:rPr lang="en-US" sz="2000" b="1" dirty="0" smtClean="0"/>
              <a:t>(</a:t>
            </a:r>
            <a:r>
              <a:rPr lang="en-US" sz="2000" b="1" dirty="0"/>
              <a:t>2) </a:t>
            </a:r>
            <a:r>
              <a:rPr lang="en-US" sz="2000" b="1" dirty="0" err="1"/>
              <a:t>ciri-ciri</a:t>
            </a:r>
            <a:r>
              <a:rPr lang="en-US" sz="2000" b="1" dirty="0"/>
              <a:t> masjid </a:t>
            </a:r>
            <a:r>
              <a:rPr lang="en-US" sz="2000" b="1" dirty="0" err="1"/>
              <a:t>kampus</a:t>
            </a:r>
            <a:r>
              <a:rPr lang="en-US" sz="2000" b="1" dirty="0"/>
              <a:t> yang </a:t>
            </a:r>
            <a:r>
              <a:rPr lang="en-US" sz="2000" b="1" dirty="0" err="1"/>
              <a:t>berfungsi</a:t>
            </a:r>
            <a:r>
              <a:rPr lang="en-US" sz="2000" b="1" dirty="0"/>
              <a:t> </a:t>
            </a:r>
            <a:r>
              <a:rPr lang="en-US" sz="2000" b="1" dirty="0" err="1"/>
              <a:t>namun</a:t>
            </a:r>
            <a:r>
              <a:rPr lang="en-US" sz="2000" b="1" dirty="0"/>
              <a:t> </a:t>
            </a:r>
            <a:r>
              <a:rPr lang="en-US" sz="2000" b="1" dirty="0" err="1"/>
              <a:t>tidak</a:t>
            </a:r>
            <a:r>
              <a:rPr lang="en-US" sz="2000" b="1" dirty="0"/>
              <a:t> </a:t>
            </a:r>
            <a:r>
              <a:rPr lang="en-US" sz="2000" b="1" dirty="0" err="1"/>
              <a:t>maksimal</a:t>
            </a:r>
            <a:r>
              <a:rPr lang="en-US" sz="2000" b="1" dirty="0"/>
              <a:t>; </a:t>
            </a:r>
            <a:r>
              <a:rPr lang="en-US" sz="2000" b="1" dirty="0" smtClean="0"/>
              <a:t/>
            </a:r>
            <a:br>
              <a:rPr lang="en-US" sz="2000" b="1" dirty="0" smtClean="0"/>
            </a:br>
            <a:r>
              <a:rPr lang="en-US" sz="2000" b="1" dirty="0" smtClean="0"/>
              <a:t>(</a:t>
            </a:r>
            <a:r>
              <a:rPr lang="en-US" sz="2000" b="1" dirty="0"/>
              <a:t>3) </a:t>
            </a:r>
            <a:r>
              <a:rPr lang="en-US" sz="2000" b="1" dirty="0" err="1"/>
              <a:t>faktor</a:t>
            </a:r>
            <a:r>
              <a:rPr lang="en-US" sz="2000" b="1" dirty="0"/>
              <a:t> </a:t>
            </a:r>
            <a:r>
              <a:rPr lang="en-US" sz="2000" b="1" dirty="0" err="1"/>
              <a:t>penyebab</a:t>
            </a:r>
            <a:r>
              <a:rPr lang="en-US" sz="2000" b="1" dirty="0"/>
              <a:t> </a:t>
            </a:r>
            <a:r>
              <a:rPr lang="en-US" sz="2000" b="1" dirty="0" err="1"/>
              <a:t>masing-masing</a:t>
            </a:r>
            <a:r>
              <a:rPr lang="en-US" sz="2000" b="1" dirty="0"/>
              <a:t>; </a:t>
            </a:r>
            <a:r>
              <a:rPr lang="en-US" sz="2000" b="1" dirty="0" smtClean="0"/>
              <a:t/>
            </a:r>
            <a:br>
              <a:rPr lang="en-US" sz="2000" b="1" dirty="0" smtClean="0"/>
            </a:br>
            <a:r>
              <a:rPr lang="en-US" sz="2000" b="1" dirty="0" smtClean="0"/>
              <a:t>(4) </a:t>
            </a:r>
            <a:r>
              <a:rPr lang="en-US" sz="2000" b="1" dirty="0" err="1" smtClean="0"/>
              <a:t>jika</a:t>
            </a:r>
            <a:r>
              <a:rPr lang="en-US" sz="2000" b="1" dirty="0" smtClean="0"/>
              <a:t> </a:t>
            </a:r>
            <a:r>
              <a:rPr lang="en-US" sz="2000" b="1" dirty="0" err="1" smtClean="0"/>
              <a:t>Anda</a:t>
            </a:r>
            <a:r>
              <a:rPr lang="en-US" sz="2000" b="1" dirty="0" smtClean="0"/>
              <a:t> </a:t>
            </a:r>
            <a:r>
              <a:rPr lang="en-US" sz="2000" b="1" dirty="0" err="1" smtClean="0"/>
              <a:t>menjadi</a:t>
            </a:r>
            <a:r>
              <a:rPr lang="en-US" sz="2000" b="1" dirty="0" smtClean="0"/>
              <a:t> </a:t>
            </a:r>
            <a:r>
              <a:rPr lang="en-US" sz="2000" b="1" dirty="0" err="1" smtClean="0"/>
              <a:t>remaja</a:t>
            </a:r>
            <a:r>
              <a:rPr lang="en-US" sz="2000" b="1" dirty="0" smtClean="0"/>
              <a:t> masjid </a:t>
            </a:r>
            <a:r>
              <a:rPr lang="en-US" sz="2000" b="1" dirty="0" err="1" smtClean="0"/>
              <a:t>disana</a:t>
            </a:r>
            <a:r>
              <a:rPr lang="en-US" sz="2000" b="1" dirty="0" smtClean="0"/>
              <a:t>, </a:t>
            </a:r>
            <a:r>
              <a:rPr lang="en-US" sz="2000" b="1" dirty="0" err="1" smtClean="0"/>
              <a:t>tawaran</a:t>
            </a:r>
            <a:r>
              <a:rPr lang="en-US" sz="2000" b="1" dirty="0" smtClean="0"/>
              <a:t> </a:t>
            </a:r>
            <a:r>
              <a:rPr lang="en-US" sz="2000" b="1" dirty="0" err="1" smtClean="0"/>
              <a:t>solusi</a:t>
            </a:r>
            <a:r>
              <a:rPr lang="en-US" sz="2000" b="1" dirty="0" smtClean="0"/>
              <a:t> program </a:t>
            </a:r>
            <a:r>
              <a:rPr lang="en-US" sz="2000" b="1" dirty="0" err="1" smtClean="0"/>
              <a:t>kerja</a:t>
            </a:r>
            <a:r>
              <a:rPr lang="en-US" sz="2000" b="1" dirty="0" smtClean="0"/>
              <a:t> </a:t>
            </a:r>
            <a:r>
              <a:rPr lang="en-US" sz="2000" b="1" dirty="0" err="1" smtClean="0"/>
              <a:t>apakah</a:t>
            </a:r>
            <a:r>
              <a:rPr lang="en-US" sz="2000" b="1" dirty="0" smtClean="0"/>
              <a:t> yang </a:t>
            </a:r>
            <a:r>
              <a:rPr lang="en-US" sz="2000" b="1" dirty="0" err="1" smtClean="0"/>
              <a:t>akan</a:t>
            </a:r>
            <a:r>
              <a:rPr lang="en-US" sz="2000" b="1" dirty="0" smtClean="0"/>
              <a:t> </a:t>
            </a:r>
            <a:r>
              <a:rPr lang="en-US" sz="2000" b="1" dirty="0" err="1" smtClean="0"/>
              <a:t>anda</a:t>
            </a:r>
            <a:r>
              <a:rPr lang="en-US" sz="2000" b="1" dirty="0" smtClean="0"/>
              <a:t> </a:t>
            </a:r>
            <a:r>
              <a:rPr lang="en-US" sz="2000" b="1" dirty="0" err="1" smtClean="0"/>
              <a:t>buat</a:t>
            </a:r>
            <a:r>
              <a:rPr lang="en-US" sz="2000" b="1" dirty="0" smtClean="0"/>
              <a:t> </a:t>
            </a:r>
            <a:r>
              <a:rPr lang="en-US" sz="2000" b="1" dirty="0" err="1" smtClean="0"/>
              <a:t>untuk</a:t>
            </a:r>
            <a:r>
              <a:rPr lang="en-US" sz="2000" b="1" dirty="0" smtClean="0"/>
              <a:t> </a:t>
            </a:r>
            <a:r>
              <a:rPr lang="en-US" sz="2000" b="1" dirty="0" err="1" smtClean="0"/>
              <a:t>menyelesaikan</a:t>
            </a:r>
            <a:r>
              <a:rPr lang="en-US" sz="2000" b="1" dirty="0" smtClean="0"/>
              <a:t> </a:t>
            </a:r>
            <a:r>
              <a:rPr lang="en-US" sz="2000" b="1" dirty="0" err="1" smtClean="0"/>
              <a:t>masalah</a:t>
            </a:r>
            <a:r>
              <a:rPr lang="en-US" sz="2000" b="1" dirty="0" smtClean="0"/>
              <a:t> </a:t>
            </a:r>
            <a:r>
              <a:rPr lang="en-US" sz="2000" b="1" dirty="0" err="1" smtClean="0"/>
              <a:t>itu</a:t>
            </a:r>
            <a:r>
              <a:rPr lang="en-US" sz="2000" b="1" dirty="0" smtClean="0"/>
              <a:t>.</a:t>
            </a:r>
            <a:br>
              <a:rPr lang="en-US" sz="2000" b="1" dirty="0" smtClean="0"/>
            </a:br>
            <a:r>
              <a:rPr lang="en-US" sz="2000" b="1" dirty="0" smtClean="0"/>
              <a:t> </a:t>
            </a:r>
            <a:br>
              <a:rPr lang="en-US" sz="2000" b="1" dirty="0" smtClean="0"/>
            </a:br>
            <a:endParaRPr lang="en-US" sz="2000" b="1" dirty="0"/>
          </a:p>
        </p:txBody>
      </p:sp>
      <p:sp>
        <p:nvSpPr>
          <p:cNvPr id="3" name="TextBox 2"/>
          <p:cNvSpPr txBox="1"/>
          <p:nvPr/>
        </p:nvSpPr>
        <p:spPr>
          <a:xfrm>
            <a:off x="3771900" y="228600"/>
            <a:ext cx="1905000" cy="2646878"/>
          </a:xfrm>
          <a:prstGeom prst="rect">
            <a:avLst/>
          </a:prstGeom>
          <a:noFill/>
        </p:spPr>
        <p:txBody>
          <a:bodyPr wrap="square" rtlCol="0">
            <a:spAutoFit/>
          </a:bodyPr>
          <a:lstStyle/>
          <a:p>
            <a:r>
              <a:rPr lang="en-US" sz="16600" dirty="0"/>
              <a:t>?</a:t>
            </a:r>
            <a:endParaRPr lang="en-US" sz="1200" dirty="0"/>
          </a:p>
        </p:txBody>
      </p:sp>
    </p:spTree>
    <p:extLst>
      <p:ext uri="{BB962C8B-B14F-4D97-AF65-F5344CB8AC3E}">
        <p14:creationId xmlns:p14="http://schemas.microsoft.com/office/powerpoint/2010/main" val="4205549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93" y="1066800"/>
            <a:ext cx="8229600" cy="1143000"/>
          </a:xfrm>
        </p:spPr>
        <p:txBody>
          <a:bodyPr/>
          <a:lstStyle/>
          <a:p>
            <a:r>
              <a:rPr lang="en-US" dirty="0" err="1" smtClean="0"/>
              <a:t>Bacaan</a:t>
            </a:r>
            <a:endParaRPr lang="en-US" dirty="0"/>
          </a:p>
        </p:txBody>
      </p:sp>
      <p:sp>
        <p:nvSpPr>
          <p:cNvPr id="3" name="Content Placeholder 2"/>
          <p:cNvSpPr>
            <a:spLocks noGrp="1"/>
          </p:cNvSpPr>
          <p:nvPr>
            <p:ph idx="1"/>
          </p:nvPr>
        </p:nvSpPr>
        <p:spPr>
          <a:xfrm>
            <a:off x="1143000" y="2209800"/>
            <a:ext cx="7239000" cy="4525963"/>
          </a:xfrm>
        </p:spPr>
        <p:txBody>
          <a:bodyPr/>
          <a:lstStyle/>
          <a:p>
            <a:pPr marL="0" indent="0" algn="just">
              <a:buNone/>
            </a:pPr>
            <a:r>
              <a:rPr lang="en-US" sz="1600" dirty="0" err="1" smtClean="0"/>
              <a:t>Rahmat</a:t>
            </a:r>
            <a:r>
              <a:rPr lang="en-US" sz="1600" dirty="0"/>
              <a:t>,  </a:t>
            </a:r>
            <a:r>
              <a:rPr lang="en-US" sz="1600" dirty="0" err="1"/>
              <a:t>Munawar</a:t>
            </a:r>
            <a:r>
              <a:rPr lang="en-US" sz="1600" dirty="0"/>
              <a:t>  &amp;  </a:t>
            </a:r>
            <a:r>
              <a:rPr lang="en-US" sz="1600" dirty="0" err="1"/>
              <a:t>Syahidin</a:t>
            </a:r>
            <a:r>
              <a:rPr lang="en-US" sz="1600" dirty="0"/>
              <a:t>.  2005.  </a:t>
            </a:r>
            <a:r>
              <a:rPr lang="en-US" sz="1600" i="1" dirty="0" err="1"/>
              <a:t>Fungsi</a:t>
            </a:r>
            <a:r>
              <a:rPr lang="en-US" sz="1600" i="1" dirty="0"/>
              <a:t>  Masjid</a:t>
            </a:r>
            <a:r>
              <a:rPr lang="en-US" sz="1600" dirty="0"/>
              <a:t>.  (</a:t>
            </a:r>
            <a:r>
              <a:rPr lang="en-US" sz="1600" dirty="0" err="1"/>
              <a:t>Modul</a:t>
            </a:r>
            <a:r>
              <a:rPr lang="en-US" sz="1600" dirty="0"/>
              <a:t>).  Jakarta</a:t>
            </a:r>
            <a:r>
              <a:rPr lang="en-US" sz="1600" dirty="0" smtClean="0"/>
              <a:t>:</a:t>
            </a:r>
            <a:endParaRPr lang="en-US" sz="1600" dirty="0"/>
          </a:p>
          <a:p>
            <a:pPr marL="0" indent="0" algn="just">
              <a:buNone/>
            </a:pPr>
            <a:r>
              <a:rPr lang="en-US" sz="1600" dirty="0" smtClean="0"/>
              <a:t>	</a:t>
            </a:r>
            <a:r>
              <a:rPr lang="en-US" sz="1600" dirty="0" err="1" smtClean="0"/>
              <a:t>Direktorat</a:t>
            </a:r>
            <a:r>
              <a:rPr lang="en-US" sz="1600" dirty="0" smtClean="0"/>
              <a:t> </a:t>
            </a:r>
            <a:r>
              <a:rPr lang="en-US" sz="1600" dirty="0" err="1"/>
              <a:t>Urusan</a:t>
            </a:r>
            <a:r>
              <a:rPr lang="en-US" sz="1600" dirty="0"/>
              <a:t> Agama Islam </a:t>
            </a:r>
            <a:r>
              <a:rPr lang="en-US" sz="1600" dirty="0" err="1"/>
              <a:t>Kemenag</a:t>
            </a:r>
            <a:r>
              <a:rPr lang="en-US" sz="1600" dirty="0"/>
              <a:t> RI</a:t>
            </a:r>
            <a:r>
              <a:rPr lang="en-US" sz="1600" dirty="0" smtClean="0"/>
              <a:t>.</a:t>
            </a:r>
            <a:r>
              <a:rPr lang="en-US" sz="1600" dirty="0"/>
              <a:t> </a:t>
            </a:r>
          </a:p>
          <a:p>
            <a:pPr marL="0" indent="0" algn="just">
              <a:buNone/>
            </a:pPr>
            <a:r>
              <a:rPr lang="en-US" sz="1600" dirty="0"/>
              <a:t>-------. 2005. </a:t>
            </a:r>
            <a:r>
              <a:rPr lang="en-US" sz="1600" i="1" dirty="0" err="1"/>
              <a:t>Sejarah</a:t>
            </a:r>
            <a:r>
              <a:rPr lang="en-US" sz="1600" i="1" dirty="0"/>
              <a:t> Masjid</a:t>
            </a:r>
            <a:r>
              <a:rPr lang="en-US" sz="1600" dirty="0"/>
              <a:t>. (</a:t>
            </a:r>
            <a:r>
              <a:rPr lang="en-US" sz="1600" dirty="0" err="1"/>
              <a:t>Modul</a:t>
            </a:r>
            <a:r>
              <a:rPr lang="en-US" sz="1600" dirty="0"/>
              <a:t>). Jakarta: </a:t>
            </a:r>
            <a:r>
              <a:rPr lang="en-US" sz="1600" dirty="0" err="1"/>
              <a:t>Direktorat</a:t>
            </a:r>
            <a:r>
              <a:rPr lang="en-US" sz="1600" dirty="0"/>
              <a:t> </a:t>
            </a:r>
            <a:r>
              <a:rPr lang="en-US" sz="1600" dirty="0" err="1"/>
              <a:t>Urusan</a:t>
            </a:r>
            <a:r>
              <a:rPr lang="en-US" sz="1600" dirty="0"/>
              <a:t> Agama </a:t>
            </a:r>
            <a:r>
              <a:rPr lang="en-US" sz="1600" dirty="0" smtClean="0"/>
              <a:t>I	slam </a:t>
            </a:r>
            <a:r>
              <a:rPr lang="en-US" sz="1600" dirty="0" err="1"/>
              <a:t>Kemanag</a:t>
            </a:r>
            <a:r>
              <a:rPr lang="en-US" sz="1600" dirty="0"/>
              <a:t> RI</a:t>
            </a:r>
            <a:r>
              <a:rPr lang="en-US" sz="1600" dirty="0" smtClean="0"/>
              <a:t>.</a:t>
            </a:r>
            <a:r>
              <a:rPr lang="en-US" sz="1600" dirty="0"/>
              <a:t> </a:t>
            </a:r>
          </a:p>
          <a:p>
            <a:pPr marL="0" indent="0" algn="just">
              <a:buNone/>
            </a:pPr>
            <a:r>
              <a:rPr lang="en-US" sz="1600" dirty="0" err="1"/>
              <a:t>Syahidin</a:t>
            </a:r>
            <a:r>
              <a:rPr lang="en-US" sz="1600" dirty="0"/>
              <a:t> &amp; </a:t>
            </a:r>
            <a:r>
              <a:rPr lang="en-US" sz="1600" dirty="0" err="1"/>
              <a:t>Rahmat</a:t>
            </a:r>
            <a:r>
              <a:rPr lang="en-US" sz="1600" dirty="0"/>
              <a:t>, </a:t>
            </a:r>
            <a:r>
              <a:rPr lang="en-US" sz="1600" dirty="0" err="1"/>
              <a:t>Munawar</a:t>
            </a:r>
            <a:r>
              <a:rPr lang="en-US" sz="1600" dirty="0"/>
              <a:t>. 2005. </a:t>
            </a:r>
            <a:r>
              <a:rPr lang="en-US" sz="1600" i="1" dirty="0" err="1"/>
              <a:t>Koordinasi</a:t>
            </a:r>
            <a:r>
              <a:rPr lang="en-US" sz="1600" i="1" dirty="0"/>
              <a:t> Lintas </a:t>
            </a:r>
            <a:r>
              <a:rPr lang="en-US" sz="1600" i="1" dirty="0" err="1"/>
              <a:t>Sektoral</a:t>
            </a:r>
            <a:r>
              <a:rPr lang="en-US" sz="1600" i="1" dirty="0"/>
              <a:t> Masjid,</a:t>
            </a:r>
            <a:r>
              <a:rPr lang="en-US" sz="1600" dirty="0"/>
              <a:t> </a:t>
            </a:r>
            <a:r>
              <a:rPr lang="en-US" sz="1600" dirty="0" smtClean="0"/>
              <a:t>	</a:t>
            </a:r>
            <a:r>
              <a:rPr lang="en-US" sz="1600" i="1" dirty="0" smtClean="0"/>
              <a:t>(</a:t>
            </a:r>
            <a:r>
              <a:rPr lang="en-US" sz="1600" dirty="0" err="1"/>
              <a:t>Modul</a:t>
            </a:r>
            <a:r>
              <a:rPr lang="en-US" sz="1600" dirty="0"/>
              <a:t>). Jakarta: </a:t>
            </a:r>
            <a:r>
              <a:rPr lang="en-US" sz="1600" dirty="0" err="1"/>
              <a:t>Direktorat</a:t>
            </a:r>
            <a:r>
              <a:rPr lang="en-US" sz="1600" dirty="0"/>
              <a:t> </a:t>
            </a:r>
            <a:r>
              <a:rPr lang="en-US" sz="1600" dirty="0" err="1"/>
              <a:t>Urusan</a:t>
            </a:r>
            <a:r>
              <a:rPr lang="en-US" sz="1600" dirty="0"/>
              <a:t> Agama Islam </a:t>
            </a:r>
            <a:r>
              <a:rPr lang="en-US" sz="1600" dirty="0" err="1"/>
              <a:t>Kemenag</a:t>
            </a:r>
            <a:r>
              <a:rPr lang="en-US" sz="1600" dirty="0"/>
              <a:t> RI</a:t>
            </a:r>
            <a:r>
              <a:rPr lang="en-US" sz="1600" dirty="0" smtClean="0"/>
              <a:t>.</a:t>
            </a:r>
            <a:r>
              <a:rPr lang="en-US" sz="1600" dirty="0"/>
              <a:t> </a:t>
            </a:r>
          </a:p>
          <a:p>
            <a:pPr marL="0" indent="0" algn="just">
              <a:buNone/>
            </a:pPr>
            <a:r>
              <a:rPr lang="en-US" sz="1600" dirty="0"/>
              <a:t>-------. 2005. </a:t>
            </a:r>
            <a:r>
              <a:rPr lang="en-US" sz="1600" i="1" dirty="0" err="1"/>
              <a:t>Standarisasi</a:t>
            </a:r>
            <a:r>
              <a:rPr lang="en-US" sz="1600" i="1" dirty="0"/>
              <a:t> </a:t>
            </a:r>
            <a:r>
              <a:rPr lang="en-US" sz="1600" i="1" dirty="0" err="1"/>
              <a:t>Pengelolaan</a:t>
            </a:r>
            <a:r>
              <a:rPr lang="en-US" sz="1600" i="1" dirty="0"/>
              <a:t> Masjid.</a:t>
            </a:r>
            <a:r>
              <a:rPr lang="en-US" sz="1600" dirty="0"/>
              <a:t> (</a:t>
            </a:r>
            <a:r>
              <a:rPr lang="en-US" sz="1600" dirty="0" err="1"/>
              <a:t>Modul</a:t>
            </a:r>
            <a:r>
              <a:rPr lang="en-US" sz="1600" dirty="0"/>
              <a:t>). Jakarta: </a:t>
            </a:r>
            <a:r>
              <a:rPr lang="en-US" sz="1600" dirty="0" err="1"/>
              <a:t>Direktorat</a:t>
            </a:r>
            <a:r>
              <a:rPr lang="en-US" sz="1600" dirty="0"/>
              <a:t> </a:t>
            </a:r>
            <a:r>
              <a:rPr lang="en-US" sz="1600" dirty="0" smtClean="0"/>
              <a:t>	</a:t>
            </a:r>
            <a:r>
              <a:rPr lang="en-US" sz="1600" dirty="0" err="1" smtClean="0"/>
              <a:t>Urusan</a:t>
            </a:r>
            <a:r>
              <a:rPr lang="en-US" sz="1600" dirty="0" smtClean="0"/>
              <a:t> </a:t>
            </a:r>
            <a:r>
              <a:rPr lang="en-US" sz="1600" dirty="0"/>
              <a:t>Agama Islam </a:t>
            </a:r>
            <a:r>
              <a:rPr lang="en-US" sz="1600" dirty="0" err="1"/>
              <a:t>Kemanag</a:t>
            </a:r>
            <a:r>
              <a:rPr lang="en-US" sz="1600" dirty="0"/>
              <a:t> RI</a:t>
            </a:r>
            <a:r>
              <a:rPr lang="en-US" sz="1600" dirty="0" smtClean="0"/>
              <a:t>.</a:t>
            </a:r>
            <a:r>
              <a:rPr lang="en-US" sz="1600" dirty="0"/>
              <a:t> </a:t>
            </a:r>
          </a:p>
          <a:p>
            <a:pPr marL="0" indent="0" algn="just">
              <a:buNone/>
            </a:pPr>
            <a:r>
              <a:rPr lang="en-US" sz="1600" dirty="0" err="1"/>
              <a:t>Syahidin</a:t>
            </a:r>
            <a:r>
              <a:rPr lang="en-US" sz="1600" dirty="0"/>
              <a:t>.  </a:t>
            </a:r>
            <a:r>
              <a:rPr lang="en-US" sz="1600" dirty="0" smtClean="0"/>
              <a:t>2005. </a:t>
            </a:r>
            <a:r>
              <a:rPr lang="en-US" sz="1600" i="1" dirty="0" err="1" smtClean="0"/>
              <a:t>Pemberdayaan</a:t>
            </a:r>
            <a:r>
              <a:rPr lang="en-US" sz="1600" i="1" dirty="0" smtClean="0"/>
              <a:t>  </a:t>
            </a:r>
            <a:r>
              <a:rPr lang="en-US" sz="1600" i="1" dirty="0" err="1"/>
              <a:t>Umat</a:t>
            </a:r>
            <a:r>
              <a:rPr lang="en-US" sz="1600" i="1" dirty="0"/>
              <a:t>  </a:t>
            </a:r>
            <a:r>
              <a:rPr lang="en-US" sz="1600" i="1" dirty="0" err="1"/>
              <a:t>Berbasis</a:t>
            </a:r>
            <a:r>
              <a:rPr lang="en-US" sz="1600" i="1" dirty="0"/>
              <a:t>  </a:t>
            </a:r>
            <a:r>
              <a:rPr lang="en-US" sz="1600" i="1" dirty="0" smtClean="0"/>
              <a:t>Masjid.</a:t>
            </a:r>
            <a:r>
              <a:rPr lang="en-US" sz="1600" dirty="0"/>
              <a:t> </a:t>
            </a:r>
            <a:r>
              <a:rPr lang="en-US" sz="1600" dirty="0" smtClean="0"/>
              <a:t>Bandung</a:t>
            </a:r>
            <a:r>
              <a:rPr lang="en-US" sz="1600" dirty="0"/>
              <a:t>:  </a:t>
            </a:r>
            <a:r>
              <a:rPr lang="en-US" sz="1600" dirty="0" smtClean="0"/>
              <a:t>CV 	</a:t>
            </a:r>
            <a:r>
              <a:rPr lang="en-US" sz="1600" dirty="0" err="1" smtClean="0"/>
              <a:t>Alfabeta</a:t>
            </a:r>
            <a:endParaRPr lang="en-US" sz="1600" dirty="0"/>
          </a:p>
          <a:p>
            <a:pPr marL="0" indent="0" algn="just">
              <a:buNone/>
            </a:pPr>
            <a:r>
              <a:rPr lang="en-US" sz="1600" i="1" dirty="0" smtClean="0"/>
              <a:t>Al-Quran </a:t>
            </a:r>
            <a:r>
              <a:rPr lang="en-US" sz="1600" i="1" dirty="0" err="1"/>
              <a:t>dan</a:t>
            </a:r>
            <a:r>
              <a:rPr lang="en-US" sz="1600" i="1" dirty="0"/>
              <a:t> </a:t>
            </a:r>
            <a:r>
              <a:rPr lang="en-US" sz="1600" i="1" dirty="0" err="1"/>
              <a:t>Terjemahnya</a:t>
            </a:r>
            <a:r>
              <a:rPr lang="en-US" sz="1600" dirty="0"/>
              <a:t>, </a:t>
            </a:r>
            <a:r>
              <a:rPr lang="en-US" sz="1600" dirty="0" err="1"/>
              <a:t>Departemen</a:t>
            </a:r>
            <a:r>
              <a:rPr lang="en-US" sz="1600" dirty="0"/>
              <a:t> Agama RI (</a:t>
            </a:r>
            <a:r>
              <a:rPr lang="en-US" sz="1600" dirty="0" err="1"/>
              <a:t>dalam</a:t>
            </a:r>
            <a:r>
              <a:rPr lang="en-US" sz="1600" dirty="0"/>
              <a:t> Al-Quran</a:t>
            </a:r>
            <a:r>
              <a:rPr lang="en-US" sz="1600" i="1" dirty="0"/>
              <a:t> </a:t>
            </a:r>
            <a:r>
              <a:rPr lang="en-US" sz="1600" i="1" dirty="0" smtClean="0"/>
              <a:t>	</a:t>
            </a:r>
            <a:r>
              <a:rPr lang="en-US" sz="1600" dirty="0" smtClean="0"/>
              <a:t>Digital</a:t>
            </a:r>
            <a:r>
              <a:rPr lang="en-US" sz="1600" dirty="0"/>
              <a:t>).</a:t>
            </a:r>
          </a:p>
          <a:p>
            <a:pPr marL="0" indent="0" algn="just">
              <a:buNone/>
            </a:pPr>
            <a:endParaRPr lang="en-US" sz="1200" dirty="0"/>
          </a:p>
          <a:p>
            <a:pPr marL="0" indent="0" algn="just">
              <a:buNone/>
            </a:pPr>
            <a:endParaRPr lang="en-US" sz="1200" dirty="0"/>
          </a:p>
        </p:txBody>
      </p:sp>
    </p:spTree>
    <p:extLst>
      <p:ext uri="{BB962C8B-B14F-4D97-AF65-F5344CB8AC3E}">
        <p14:creationId xmlns:p14="http://schemas.microsoft.com/office/powerpoint/2010/main" val="37992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0"/>
            <a:ext cx="8229600" cy="1143000"/>
          </a:xfrm>
        </p:spPr>
        <p:txBody>
          <a:bodyPr/>
          <a:lstStyle/>
          <a:p>
            <a:r>
              <a:rPr lang="en-US" dirty="0" smtClean="0"/>
              <a:t>SYUKRON KASTIROH</a:t>
            </a:r>
            <a:endParaRPr lang="en-US" dirty="0"/>
          </a:p>
        </p:txBody>
      </p:sp>
    </p:spTree>
    <p:extLst>
      <p:ext uri="{BB962C8B-B14F-4D97-AF65-F5344CB8AC3E}">
        <p14:creationId xmlns:p14="http://schemas.microsoft.com/office/powerpoint/2010/main" val="2950037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MASJID DIZAMAN NABI</a:t>
            </a:r>
            <a:endParaRPr lang="en-US" dirty="0"/>
          </a:p>
        </p:txBody>
      </p:sp>
      <p:sp>
        <p:nvSpPr>
          <p:cNvPr id="3" name="Content Placeholder 2"/>
          <p:cNvSpPr>
            <a:spLocks noGrp="1"/>
          </p:cNvSpPr>
          <p:nvPr>
            <p:ph idx="1"/>
          </p:nvPr>
        </p:nvSpPr>
        <p:spPr>
          <a:xfrm>
            <a:off x="609600" y="1295400"/>
            <a:ext cx="8001000" cy="4525963"/>
          </a:xfrm>
        </p:spPr>
        <p:txBody>
          <a:bodyPr/>
          <a:lstStyle/>
          <a:p>
            <a:pPr algn="just"/>
            <a:r>
              <a:rPr lang="en-US" sz="1600" dirty="0">
                <a:solidFill>
                  <a:srgbClr val="002060"/>
                </a:solidFill>
              </a:rPr>
              <a:t>Masjid </a:t>
            </a:r>
            <a:r>
              <a:rPr lang="en-US" sz="1600" dirty="0" err="1">
                <a:solidFill>
                  <a:srgbClr val="002060"/>
                </a:solidFill>
              </a:rPr>
              <a:t>Quba</a:t>
            </a:r>
            <a:r>
              <a:rPr lang="en-US" sz="1600" dirty="0">
                <a:solidFill>
                  <a:srgbClr val="002060"/>
                </a:solidFill>
              </a:rPr>
              <a:t> </a:t>
            </a:r>
            <a:r>
              <a:rPr lang="en-US" sz="1600" dirty="0" err="1">
                <a:solidFill>
                  <a:srgbClr val="002060"/>
                </a:solidFill>
              </a:rPr>
              <a:t>adalah</a:t>
            </a:r>
            <a:r>
              <a:rPr lang="en-US" sz="1600" dirty="0">
                <a:solidFill>
                  <a:srgbClr val="002060"/>
                </a:solidFill>
              </a:rPr>
              <a:t> masjid yang </a:t>
            </a:r>
            <a:r>
              <a:rPr lang="en-US" sz="1600" dirty="0" err="1">
                <a:solidFill>
                  <a:srgbClr val="002060"/>
                </a:solidFill>
              </a:rPr>
              <a:t>pertama</a:t>
            </a:r>
            <a:r>
              <a:rPr lang="en-US" sz="1600" dirty="0">
                <a:solidFill>
                  <a:srgbClr val="002060"/>
                </a:solidFill>
              </a:rPr>
              <a:t> kali </a:t>
            </a:r>
            <a:r>
              <a:rPr lang="en-US" sz="1600" dirty="0" err="1">
                <a:solidFill>
                  <a:srgbClr val="002060"/>
                </a:solidFill>
              </a:rPr>
              <a:t>dibangun</a:t>
            </a:r>
            <a:r>
              <a:rPr lang="en-US" sz="1600" dirty="0">
                <a:solidFill>
                  <a:srgbClr val="002060"/>
                </a:solidFill>
              </a:rPr>
              <a:t> </a:t>
            </a:r>
            <a:r>
              <a:rPr lang="en-US" sz="1600" dirty="0" err="1">
                <a:solidFill>
                  <a:srgbClr val="002060"/>
                </a:solidFill>
              </a:rPr>
              <a:t>dalam</a:t>
            </a:r>
            <a:r>
              <a:rPr lang="en-US" sz="1600" dirty="0">
                <a:solidFill>
                  <a:srgbClr val="002060"/>
                </a:solidFill>
              </a:rPr>
              <a:t> </a:t>
            </a:r>
            <a:r>
              <a:rPr lang="en-US" sz="1600" dirty="0" err="1">
                <a:solidFill>
                  <a:srgbClr val="002060"/>
                </a:solidFill>
              </a:rPr>
              <a:t>peradaban</a:t>
            </a:r>
            <a:r>
              <a:rPr lang="en-US" sz="1600" dirty="0">
                <a:solidFill>
                  <a:srgbClr val="002060"/>
                </a:solidFill>
              </a:rPr>
              <a:t> </a:t>
            </a:r>
            <a:r>
              <a:rPr lang="en-US" sz="1600" dirty="0" err="1">
                <a:solidFill>
                  <a:srgbClr val="002060"/>
                </a:solidFill>
              </a:rPr>
              <a:t>sejarah</a:t>
            </a:r>
            <a:r>
              <a:rPr lang="en-US" sz="1600" dirty="0">
                <a:solidFill>
                  <a:srgbClr val="002060"/>
                </a:solidFill>
              </a:rPr>
              <a:t> </a:t>
            </a:r>
            <a:r>
              <a:rPr lang="en-US" sz="1600" dirty="0" smtClean="0">
                <a:solidFill>
                  <a:srgbClr val="002060"/>
                </a:solidFill>
              </a:rPr>
              <a:t>Islam, 8 </a:t>
            </a:r>
            <a:r>
              <a:rPr lang="en-US" sz="1600" dirty="0" err="1">
                <a:solidFill>
                  <a:srgbClr val="002060"/>
                </a:solidFill>
              </a:rPr>
              <a:t>Rabiul</a:t>
            </a:r>
            <a:r>
              <a:rPr lang="en-US" sz="1600" dirty="0">
                <a:solidFill>
                  <a:srgbClr val="002060"/>
                </a:solidFill>
              </a:rPr>
              <a:t> </a:t>
            </a:r>
            <a:r>
              <a:rPr lang="en-US" sz="1600" dirty="0" err="1">
                <a:solidFill>
                  <a:srgbClr val="002060"/>
                </a:solidFill>
              </a:rPr>
              <a:t>Awal</a:t>
            </a:r>
            <a:r>
              <a:rPr lang="en-US" sz="1600" dirty="0">
                <a:solidFill>
                  <a:srgbClr val="002060"/>
                </a:solidFill>
              </a:rPr>
              <a:t> 1 </a:t>
            </a:r>
            <a:r>
              <a:rPr lang="en-US" sz="1600" dirty="0">
                <a:solidFill>
                  <a:srgbClr val="002060"/>
                </a:solidFill>
              </a:rPr>
              <a:t>H</a:t>
            </a:r>
            <a:r>
              <a:rPr lang="en-US" sz="1600" dirty="0" smtClean="0">
                <a:solidFill>
                  <a:srgbClr val="002060"/>
                </a:solidFill>
              </a:rPr>
              <a:t>.</a:t>
            </a:r>
            <a:r>
              <a:rPr lang="en-US" sz="1600" dirty="0">
                <a:solidFill>
                  <a:srgbClr val="002060"/>
                </a:solidFill>
              </a:rPr>
              <a:t> </a:t>
            </a:r>
            <a:r>
              <a:rPr lang="en-US" sz="1600" dirty="0" err="1" smtClean="0">
                <a:solidFill>
                  <a:srgbClr val="002060"/>
                </a:solidFill>
              </a:rPr>
              <a:t>Dibangun</a:t>
            </a:r>
            <a:r>
              <a:rPr lang="en-US" sz="1600" dirty="0" smtClean="0">
                <a:solidFill>
                  <a:srgbClr val="002060"/>
                </a:solidFill>
              </a:rPr>
              <a:t> </a:t>
            </a:r>
            <a:r>
              <a:rPr lang="en-US" sz="1600" dirty="0" err="1">
                <a:solidFill>
                  <a:srgbClr val="002060"/>
                </a:solidFill>
              </a:rPr>
              <a:t>diatas</a:t>
            </a:r>
            <a:r>
              <a:rPr lang="en-US" sz="1600" dirty="0">
                <a:solidFill>
                  <a:srgbClr val="002060"/>
                </a:solidFill>
              </a:rPr>
              <a:t> </a:t>
            </a:r>
            <a:r>
              <a:rPr lang="en-US" sz="1600" dirty="0" err="1">
                <a:solidFill>
                  <a:srgbClr val="002060"/>
                </a:solidFill>
              </a:rPr>
              <a:t>kebun</a:t>
            </a:r>
            <a:r>
              <a:rPr lang="en-US" sz="1600" dirty="0">
                <a:solidFill>
                  <a:srgbClr val="002060"/>
                </a:solidFill>
              </a:rPr>
              <a:t> </a:t>
            </a:r>
            <a:r>
              <a:rPr lang="en-US" sz="1600" dirty="0" err="1">
                <a:solidFill>
                  <a:srgbClr val="002060"/>
                </a:solidFill>
              </a:rPr>
              <a:t>qurma</a:t>
            </a:r>
            <a:r>
              <a:rPr lang="en-US" sz="1600" dirty="0">
                <a:solidFill>
                  <a:srgbClr val="002060"/>
                </a:solidFill>
              </a:rPr>
              <a:t> </a:t>
            </a:r>
            <a:r>
              <a:rPr lang="en-US" sz="1600" dirty="0" err="1" smtClean="0">
                <a:solidFill>
                  <a:srgbClr val="002060"/>
                </a:solidFill>
              </a:rPr>
              <a:t>seluas</a:t>
            </a:r>
            <a:r>
              <a:rPr lang="en-US" sz="1600" dirty="0" smtClean="0">
                <a:solidFill>
                  <a:srgbClr val="002060"/>
                </a:solidFill>
              </a:rPr>
              <a:t> </a:t>
            </a:r>
            <a:r>
              <a:rPr lang="en-US" sz="1600" dirty="0">
                <a:solidFill>
                  <a:srgbClr val="002060"/>
                </a:solidFill>
              </a:rPr>
              <a:t>1200 meter </a:t>
            </a:r>
            <a:r>
              <a:rPr lang="en-US" sz="1600" dirty="0" err="1" smtClean="0">
                <a:solidFill>
                  <a:srgbClr val="002060"/>
                </a:solidFill>
              </a:rPr>
              <a:t>persegi</a:t>
            </a:r>
            <a:r>
              <a:rPr lang="en-US" sz="1600" dirty="0" smtClean="0">
                <a:solidFill>
                  <a:srgbClr val="002060"/>
                </a:solidFill>
              </a:rPr>
              <a:t>, </a:t>
            </a:r>
            <a:r>
              <a:rPr lang="en-US" sz="1600" dirty="0" err="1" smtClean="0">
                <a:solidFill>
                  <a:srgbClr val="002060"/>
                </a:solidFill>
              </a:rPr>
              <a:t>ketika</a:t>
            </a:r>
            <a:r>
              <a:rPr lang="en-US" sz="1600" dirty="0" smtClean="0">
                <a:solidFill>
                  <a:srgbClr val="002060"/>
                </a:solidFill>
              </a:rPr>
              <a:t> </a:t>
            </a:r>
            <a:r>
              <a:rPr lang="en-US" sz="1600" dirty="0" err="1">
                <a:solidFill>
                  <a:srgbClr val="002060"/>
                </a:solidFill>
              </a:rPr>
              <a:t>Baginda</a:t>
            </a:r>
            <a:r>
              <a:rPr lang="en-US" sz="1600" dirty="0">
                <a:solidFill>
                  <a:srgbClr val="002060"/>
                </a:solidFill>
              </a:rPr>
              <a:t> </a:t>
            </a:r>
            <a:r>
              <a:rPr lang="en-US" sz="1600" dirty="0" err="1">
                <a:solidFill>
                  <a:srgbClr val="002060"/>
                </a:solidFill>
              </a:rPr>
              <a:t>Nabi</a:t>
            </a:r>
            <a:r>
              <a:rPr lang="en-US" sz="1600" dirty="0">
                <a:solidFill>
                  <a:srgbClr val="002060"/>
                </a:solidFill>
              </a:rPr>
              <a:t> SAW </a:t>
            </a:r>
            <a:r>
              <a:rPr lang="en-US" sz="1600" dirty="0" err="1">
                <a:solidFill>
                  <a:srgbClr val="002060"/>
                </a:solidFill>
              </a:rPr>
              <a:t>dalam</a:t>
            </a:r>
            <a:r>
              <a:rPr lang="en-US" sz="1600" dirty="0">
                <a:solidFill>
                  <a:srgbClr val="002060"/>
                </a:solidFill>
              </a:rPr>
              <a:t> </a:t>
            </a:r>
            <a:r>
              <a:rPr lang="en-US" sz="1600" dirty="0" err="1">
                <a:solidFill>
                  <a:srgbClr val="002060"/>
                </a:solidFill>
              </a:rPr>
              <a:t>perjalanan</a:t>
            </a:r>
            <a:r>
              <a:rPr lang="en-US" sz="1600" dirty="0">
                <a:solidFill>
                  <a:srgbClr val="002060"/>
                </a:solidFill>
              </a:rPr>
              <a:t> </a:t>
            </a:r>
            <a:r>
              <a:rPr lang="en-US" sz="1600" dirty="0" err="1">
                <a:solidFill>
                  <a:srgbClr val="002060"/>
                </a:solidFill>
              </a:rPr>
              <a:t>hijrah</a:t>
            </a:r>
            <a:r>
              <a:rPr lang="en-US" sz="1600" dirty="0">
                <a:solidFill>
                  <a:srgbClr val="002060"/>
                </a:solidFill>
              </a:rPr>
              <a:t> </a:t>
            </a:r>
            <a:r>
              <a:rPr lang="en-US" sz="1600" dirty="0" smtClean="0">
                <a:solidFill>
                  <a:srgbClr val="002060"/>
                </a:solidFill>
              </a:rPr>
              <a:t>di </a:t>
            </a:r>
            <a:r>
              <a:rPr lang="en-US" sz="1600" dirty="0" err="1">
                <a:solidFill>
                  <a:srgbClr val="002060"/>
                </a:solidFill>
              </a:rPr>
              <a:t>desa</a:t>
            </a:r>
            <a:r>
              <a:rPr lang="en-US" sz="1600" dirty="0">
                <a:solidFill>
                  <a:srgbClr val="002060"/>
                </a:solidFill>
              </a:rPr>
              <a:t> </a:t>
            </a:r>
            <a:r>
              <a:rPr lang="en-US" sz="1600" dirty="0" err="1" smtClean="0">
                <a:solidFill>
                  <a:srgbClr val="002060"/>
                </a:solidFill>
              </a:rPr>
              <a:t>Quba</a:t>
            </a:r>
            <a:r>
              <a:rPr lang="en-US" sz="1600" dirty="0">
                <a:solidFill>
                  <a:srgbClr val="002060"/>
                </a:solidFill>
              </a:rPr>
              <a:t>.</a:t>
            </a:r>
            <a:r>
              <a:rPr lang="en-US" sz="1600" dirty="0" smtClean="0">
                <a:solidFill>
                  <a:srgbClr val="002060"/>
                </a:solidFill>
              </a:rPr>
              <a:t> </a:t>
            </a:r>
            <a:r>
              <a:rPr lang="en-US" sz="1600" dirty="0">
                <a:solidFill>
                  <a:srgbClr val="002060"/>
                </a:solidFill>
              </a:rPr>
              <a:t>‘</a:t>
            </a:r>
            <a:r>
              <a:rPr lang="en-US" sz="1600" dirty="0" smtClean="0">
                <a:solidFill>
                  <a:srgbClr val="002060"/>
                </a:solidFill>
              </a:rPr>
              <a:t>Ammar bin </a:t>
            </a:r>
            <a:r>
              <a:rPr lang="en-US" sz="1600" dirty="0" err="1" smtClean="0">
                <a:solidFill>
                  <a:srgbClr val="002060"/>
                </a:solidFill>
              </a:rPr>
              <a:t>Yasir</a:t>
            </a:r>
            <a:r>
              <a:rPr lang="en-US" sz="1600" dirty="0" smtClean="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mengusulkan</a:t>
            </a:r>
            <a:r>
              <a:rPr lang="en-US" sz="1600" dirty="0">
                <a:solidFill>
                  <a:srgbClr val="002060"/>
                </a:solidFill>
              </a:rPr>
              <a:t>, </a:t>
            </a:r>
            <a:r>
              <a:rPr lang="en-US" sz="1600" dirty="0" err="1">
                <a:solidFill>
                  <a:srgbClr val="002060"/>
                </a:solidFill>
              </a:rPr>
              <a:t>untuk</a:t>
            </a:r>
            <a:r>
              <a:rPr lang="en-US" sz="1600" dirty="0">
                <a:solidFill>
                  <a:srgbClr val="002060"/>
                </a:solidFill>
              </a:rPr>
              <a:t> </a:t>
            </a:r>
            <a:r>
              <a:rPr lang="en-US" sz="1600" dirty="0" err="1">
                <a:solidFill>
                  <a:srgbClr val="002060"/>
                </a:solidFill>
              </a:rPr>
              <a:t>membangun</a:t>
            </a:r>
            <a:r>
              <a:rPr lang="en-US" sz="1600" dirty="0">
                <a:solidFill>
                  <a:srgbClr val="002060"/>
                </a:solidFill>
              </a:rPr>
              <a:t> </a:t>
            </a:r>
            <a:r>
              <a:rPr lang="en-US" sz="1600" dirty="0" err="1">
                <a:solidFill>
                  <a:srgbClr val="002060"/>
                </a:solidFill>
              </a:rPr>
              <a:t>tempat</a:t>
            </a:r>
            <a:r>
              <a:rPr lang="en-US" sz="1600" dirty="0">
                <a:solidFill>
                  <a:srgbClr val="002060"/>
                </a:solidFill>
              </a:rPr>
              <a:t> </a:t>
            </a:r>
            <a:r>
              <a:rPr lang="en-US" sz="1600" dirty="0" err="1">
                <a:solidFill>
                  <a:srgbClr val="002060"/>
                </a:solidFill>
              </a:rPr>
              <a:t>berteduh</a:t>
            </a:r>
            <a:r>
              <a:rPr lang="en-US" sz="1600" dirty="0">
                <a:solidFill>
                  <a:srgbClr val="002060"/>
                </a:solidFill>
              </a:rPr>
              <a:t> </a:t>
            </a:r>
            <a:r>
              <a:rPr lang="en-US" sz="1600" dirty="0" err="1">
                <a:solidFill>
                  <a:srgbClr val="002060"/>
                </a:solidFill>
              </a:rPr>
              <a:t>bagi</a:t>
            </a:r>
            <a:r>
              <a:rPr lang="en-US" sz="1600" dirty="0">
                <a:solidFill>
                  <a:srgbClr val="002060"/>
                </a:solidFill>
              </a:rPr>
              <a:t> </a:t>
            </a:r>
            <a:r>
              <a:rPr lang="en-US" sz="1600" dirty="0" err="1">
                <a:solidFill>
                  <a:srgbClr val="002060"/>
                </a:solidFill>
              </a:rPr>
              <a:t>Baginda</a:t>
            </a:r>
            <a:r>
              <a:rPr lang="en-US" sz="1600" dirty="0">
                <a:solidFill>
                  <a:srgbClr val="002060"/>
                </a:solidFill>
              </a:rPr>
              <a:t> </a:t>
            </a:r>
            <a:r>
              <a:rPr lang="en-US" sz="1600" dirty="0" err="1">
                <a:solidFill>
                  <a:srgbClr val="002060"/>
                </a:solidFill>
              </a:rPr>
              <a:t>Nabi</a:t>
            </a:r>
            <a:r>
              <a:rPr lang="en-US" sz="1600" dirty="0">
                <a:solidFill>
                  <a:srgbClr val="002060"/>
                </a:solidFill>
              </a:rPr>
              <a:t> SAW agar </a:t>
            </a:r>
            <a:r>
              <a:rPr lang="en-US" sz="1600" dirty="0" err="1">
                <a:solidFill>
                  <a:srgbClr val="002060"/>
                </a:solidFill>
              </a:rPr>
              <a:t>dapat</a:t>
            </a:r>
            <a:r>
              <a:rPr lang="en-US" sz="1600" dirty="0">
                <a:solidFill>
                  <a:srgbClr val="002060"/>
                </a:solidFill>
              </a:rPr>
              <a:t> </a:t>
            </a:r>
            <a:r>
              <a:rPr lang="en-US" sz="1600" dirty="0" err="1">
                <a:solidFill>
                  <a:srgbClr val="002060"/>
                </a:solidFill>
              </a:rPr>
              <a:t>beristirahat</a:t>
            </a:r>
            <a:r>
              <a:rPr lang="en-US" sz="1600" dirty="0">
                <a:solidFill>
                  <a:srgbClr val="002060"/>
                </a:solidFill>
              </a:rPr>
              <a:t> </a:t>
            </a:r>
            <a:r>
              <a:rPr lang="en-US" sz="1600" dirty="0" err="1">
                <a:solidFill>
                  <a:srgbClr val="002060"/>
                </a:solidFill>
              </a:rPr>
              <a:t>siang</a:t>
            </a:r>
            <a:r>
              <a:rPr lang="en-US" sz="1600" dirty="0">
                <a:solidFill>
                  <a:srgbClr val="002060"/>
                </a:solidFill>
              </a:rPr>
              <a:t> </a:t>
            </a:r>
            <a:r>
              <a:rPr lang="en-US" sz="1600" dirty="0" err="1">
                <a:solidFill>
                  <a:srgbClr val="002060"/>
                </a:solidFill>
              </a:rPr>
              <a:t>dan</a:t>
            </a:r>
            <a:r>
              <a:rPr lang="en-US" sz="1600" dirty="0">
                <a:solidFill>
                  <a:srgbClr val="002060"/>
                </a:solidFill>
              </a:rPr>
              <a:t> </a:t>
            </a:r>
            <a:r>
              <a:rPr lang="en-US" sz="1600" dirty="0" err="1">
                <a:solidFill>
                  <a:srgbClr val="002060"/>
                </a:solidFill>
              </a:rPr>
              <a:t>mendirikan</a:t>
            </a:r>
            <a:r>
              <a:rPr lang="en-US" sz="1600" dirty="0">
                <a:solidFill>
                  <a:srgbClr val="002060"/>
                </a:solidFill>
              </a:rPr>
              <a:t> </a:t>
            </a:r>
            <a:r>
              <a:rPr lang="en-US" sz="1600" dirty="0" err="1">
                <a:solidFill>
                  <a:srgbClr val="002060"/>
                </a:solidFill>
              </a:rPr>
              <a:t>shalat</a:t>
            </a:r>
            <a:r>
              <a:rPr lang="en-US" sz="1600" dirty="0">
                <a:solidFill>
                  <a:srgbClr val="002060"/>
                </a:solidFill>
              </a:rPr>
              <a:t> </a:t>
            </a:r>
            <a:r>
              <a:rPr lang="en-US" sz="1600" dirty="0" err="1">
                <a:solidFill>
                  <a:srgbClr val="002060"/>
                </a:solidFill>
              </a:rPr>
              <a:t>dengan</a:t>
            </a:r>
            <a:r>
              <a:rPr lang="en-US" sz="1600" dirty="0">
                <a:solidFill>
                  <a:srgbClr val="002060"/>
                </a:solidFill>
              </a:rPr>
              <a:t> </a:t>
            </a:r>
            <a:r>
              <a:rPr lang="en-US" sz="1600" dirty="0" err="1">
                <a:solidFill>
                  <a:srgbClr val="002060"/>
                </a:solidFill>
              </a:rPr>
              <a:t>tenang</a:t>
            </a:r>
            <a:r>
              <a:rPr lang="en-US" sz="1600" dirty="0">
                <a:solidFill>
                  <a:srgbClr val="002060"/>
                </a:solidFill>
              </a:rPr>
              <a:t>. </a:t>
            </a:r>
            <a:r>
              <a:rPr lang="en-US" sz="1600" dirty="0" err="1">
                <a:solidFill>
                  <a:srgbClr val="002060"/>
                </a:solidFill>
              </a:rPr>
              <a:t>Lalu</a:t>
            </a:r>
            <a:r>
              <a:rPr lang="en-US" sz="1600" dirty="0">
                <a:solidFill>
                  <a:srgbClr val="002060"/>
                </a:solidFill>
              </a:rPr>
              <a:t>, ‘Ammar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dan</a:t>
            </a:r>
            <a:r>
              <a:rPr lang="en-US" sz="1600" dirty="0" smtClean="0">
                <a:solidFill>
                  <a:srgbClr val="002060"/>
                </a:solidFill>
              </a:rPr>
              <a:t> </a:t>
            </a:r>
            <a:r>
              <a:rPr lang="en-US" sz="1600" dirty="0" err="1" smtClean="0">
                <a:solidFill>
                  <a:srgbClr val="002060"/>
                </a:solidFill>
              </a:rPr>
              <a:t>nabi</a:t>
            </a:r>
            <a:r>
              <a:rPr lang="en-US" sz="1600" dirty="0" smtClean="0">
                <a:solidFill>
                  <a:srgbClr val="002060"/>
                </a:solidFill>
              </a:rPr>
              <a:t> </a:t>
            </a:r>
            <a:r>
              <a:rPr lang="en-US" sz="1600" dirty="0" err="1" smtClean="0">
                <a:solidFill>
                  <a:srgbClr val="002060"/>
                </a:solidFill>
              </a:rPr>
              <a:t>sendiri</a:t>
            </a:r>
            <a:r>
              <a:rPr lang="en-US" sz="1600" dirty="0" smtClean="0">
                <a:solidFill>
                  <a:srgbClr val="002060"/>
                </a:solidFill>
              </a:rPr>
              <a:t> </a:t>
            </a:r>
            <a:r>
              <a:rPr lang="en-US" sz="1600" dirty="0" err="1">
                <a:solidFill>
                  <a:srgbClr val="002060"/>
                </a:solidFill>
              </a:rPr>
              <a:t>mulai</a:t>
            </a:r>
            <a:r>
              <a:rPr lang="en-US" sz="1600" dirty="0">
                <a:solidFill>
                  <a:srgbClr val="002060"/>
                </a:solidFill>
              </a:rPr>
              <a:t> </a:t>
            </a:r>
            <a:r>
              <a:rPr lang="en-US" sz="1600" dirty="0" err="1">
                <a:solidFill>
                  <a:srgbClr val="002060"/>
                </a:solidFill>
              </a:rPr>
              <a:t>mengumpulkan</a:t>
            </a:r>
            <a:r>
              <a:rPr lang="en-US" sz="1600" dirty="0">
                <a:solidFill>
                  <a:srgbClr val="002060"/>
                </a:solidFill>
              </a:rPr>
              <a:t> </a:t>
            </a:r>
            <a:r>
              <a:rPr lang="en-US" sz="1600" dirty="0" err="1">
                <a:solidFill>
                  <a:srgbClr val="002060"/>
                </a:solidFill>
              </a:rPr>
              <a:t>batu-batu</a:t>
            </a:r>
            <a:r>
              <a:rPr lang="en-US" sz="1600" dirty="0">
                <a:solidFill>
                  <a:srgbClr val="002060"/>
                </a:solidFill>
              </a:rPr>
              <a:t> </a:t>
            </a:r>
            <a:r>
              <a:rPr lang="en-US" sz="1600" dirty="0" err="1">
                <a:solidFill>
                  <a:srgbClr val="002060"/>
                </a:solidFill>
              </a:rPr>
              <a:t>dan</a:t>
            </a:r>
            <a:r>
              <a:rPr lang="en-US" sz="1600" dirty="0">
                <a:solidFill>
                  <a:srgbClr val="002060"/>
                </a:solidFill>
              </a:rPr>
              <a:t> </a:t>
            </a:r>
            <a:r>
              <a:rPr lang="en-US" sz="1600" dirty="0" err="1">
                <a:solidFill>
                  <a:srgbClr val="002060"/>
                </a:solidFill>
              </a:rPr>
              <a:t>mendirikan</a:t>
            </a:r>
            <a:r>
              <a:rPr lang="en-US" sz="1600" dirty="0">
                <a:solidFill>
                  <a:srgbClr val="002060"/>
                </a:solidFill>
              </a:rPr>
              <a:t> </a:t>
            </a:r>
            <a:r>
              <a:rPr lang="en-US" sz="1600" dirty="0" smtClean="0">
                <a:solidFill>
                  <a:srgbClr val="002060"/>
                </a:solidFill>
              </a:rPr>
              <a:t>masjid </a:t>
            </a:r>
            <a:r>
              <a:rPr lang="en-US" sz="1600" dirty="0" err="1" smtClean="0">
                <a:solidFill>
                  <a:srgbClr val="002060"/>
                </a:solidFill>
              </a:rPr>
              <a:t>dengan</a:t>
            </a:r>
            <a:r>
              <a:rPr lang="en-US" sz="1600" dirty="0" smtClean="0">
                <a:solidFill>
                  <a:srgbClr val="002060"/>
                </a:solidFill>
              </a:rPr>
              <a:t> </a:t>
            </a:r>
            <a:r>
              <a:rPr lang="en-US" sz="1600" dirty="0" err="1" smtClean="0">
                <a:solidFill>
                  <a:srgbClr val="002060"/>
                </a:solidFill>
              </a:rPr>
              <a:t>cucuran</a:t>
            </a:r>
            <a:r>
              <a:rPr lang="en-US" sz="1600" dirty="0" smtClean="0">
                <a:solidFill>
                  <a:srgbClr val="002060"/>
                </a:solidFill>
              </a:rPr>
              <a:t> </a:t>
            </a:r>
            <a:r>
              <a:rPr lang="en-US" sz="1600" dirty="0" err="1" smtClean="0">
                <a:solidFill>
                  <a:srgbClr val="002060"/>
                </a:solidFill>
              </a:rPr>
              <a:t>keringat</a:t>
            </a:r>
            <a:r>
              <a:rPr lang="en-US" sz="1600" dirty="0" smtClean="0">
                <a:solidFill>
                  <a:srgbClr val="002060"/>
                </a:solidFill>
              </a:rPr>
              <a:t> </a:t>
            </a:r>
            <a:r>
              <a:rPr lang="en-US" sz="1600" dirty="0" err="1" smtClean="0">
                <a:solidFill>
                  <a:srgbClr val="002060"/>
                </a:solidFill>
              </a:rPr>
              <a:t>sendiri</a:t>
            </a:r>
            <a:r>
              <a:rPr lang="en-US" sz="1600" dirty="0" smtClean="0">
                <a:solidFill>
                  <a:srgbClr val="002060"/>
                </a:solidFill>
              </a:rPr>
              <a:t>. </a:t>
            </a:r>
            <a:r>
              <a:rPr lang="en-US" sz="1600" dirty="0" err="1" smtClean="0">
                <a:solidFill>
                  <a:srgbClr val="002060"/>
                </a:solidFill>
              </a:rPr>
              <a:t>Dalam</a:t>
            </a:r>
            <a:r>
              <a:rPr lang="en-US" sz="1600" dirty="0" smtClean="0">
                <a:solidFill>
                  <a:srgbClr val="002060"/>
                </a:solidFill>
              </a:rPr>
              <a:t> </a:t>
            </a:r>
            <a:r>
              <a:rPr lang="en-US" sz="1600" dirty="0" err="1">
                <a:solidFill>
                  <a:srgbClr val="002060"/>
                </a:solidFill>
              </a:rPr>
              <a:t>sebuah</a:t>
            </a:r>
            <a:r>
              <a:rPr lang="en-US" sz="1600" dirty="0">
                <a:solidFill>
                  <a:srgbClr val="002060"/>
                </a:solidFill>
              </a:rPr>
              <a:t> </a:t>
            </a:r>
            <a:r>
              <a:rPr lang="en-US" sz="1600" dirty="0" err="1">
                <a:solidFill>
                  <a:srgbClr val="002060"/>
                </a:solidFill>
              </a:rPr>
              <a:t>hadis</a:t>
            </a:r>
            <a:r>
              <a:rPr lang="en-US" sz="1600" dirty="0">
                <a:solidFill>
                  <a:srgbClr val="002060"/>
                </a:solidFill>
              </a:rPr>
              <a:t> </a:t>
            </a:r>
            <a:r>
              <a:rPr lang="en-US" sz="1600" dirty="0" err="1">
                <a:solidFill>
                  <a:srgbClr val="002060"/>
                </a:solidFill>
              </a:rPr>
              <a:t>sahih</a:t>
            </a:r>
            <a:r>
              <a:rPr lang="en-US" sz="1600" dirty="0">
                <a:solidFill>
                  <a:srgbClr val="002060"/>
                </a:solidFill>
              </a:rPr>
              <a:t> </a:t>
            </a:r>
            <a:r>
              <a:rPr lang="en-US" sz="1600" dirty="0" err="1">
                <a:solidFill>
                  <a:srgbClr val="002060"/>
                </a:solidFill>
              </a:rPr>
              <a:t>beliau</a:t>
            </a:r>
            <a:r>
              <a:rPr lang="en-US" sz="1600" dirty="0">
                <a:solidFill>
                  <a:srgbClr val="002060"/>
                </a:solidFill>
              </a:rPr>
              <a:t> </a:t>
            </a:r>
            <a:r>
              <a:rPr lang="en-US" sz="1600" dirty="0" err="1">
                <a:solidFill>
                  <a:srgbClr val="002060"/>
                </a:solidFill>
              </a:rPr>
              <a:t>bersabda</a:t>
            </a:r>
            <a:r>
              <a:rPr lang="en-US" sz="1600" dirty="0">
                <a:solidFill>
                  <a:srgbClr val="002060"/>
                </a:solidFill>
              </a:rPr>
              <a:t>, "</a:t>
            </a:r>
            <a:r>
              <a:rPr lang="en-US" sz="1600" i="1" dirty="0" err="1">
                <a:solidFill>
                  <a:srgbClr val="002060"/>
                </a:solidFill>
              </a:rPr>
              <a:t>Barang</a:t>
            </a:r>
            <a:r>
              <a:rPr lang="en-US" sz="1600" i="1" dirty="0">
                <a:solidFill>
                  <a:srgbClr val="002060"/>
                </a:solidFill>
              </a:rPr>
              <a:t> </a:t>
            </a:r>
            <a:r>
              <a:rPr lang="en-US" sz="1600" i="1" dirty="0" err="1">
                <a:solidFill>
                  <a:srgbClr val="002060"/>
                </a:solidFill>
              </a:rPr>
              <a:t>siapa</a:t>
            </a:r>
            <a:r>
              <a:rPr lang="en-US" sz="1600" i="1" dirty="0">
                <a:solidFill>
                  <a:srgbClr val="002060"/>
                </a:solidFill>
              </a:rPr>
              <a:t> yang </a:t>
            </a:r>
            <a:r>
              <a:rPr lang="en-US" sz="1600" i="1" dirty="0" err="1">
                <a:solidFill>
                  <a:srgbClr val="002060"/>
                </a:solidFill>
              </a:rPr>
              <a:t>bersuci</a:t>
            </a:r>
            <a:r>
              <a:rPr lang="en-US" sz="1600" i="1" dirty="0">
                <a:solidFill>
                  <a:srgbClr val="002060"/>
                </a:solidFill>
              </a:rPr>
              <a:t> di </a:t>
            </a:r>
            <a:r>
              <a:rPr lang="en-US" sz="1600" i="1" dirty="0" err="1">
                <a:solidFill>
                  <a:srgbClr val="002060"/>
                </a:solidFill>
              </a:rPr>
              <a:t>rumahnya</a:t>
            </a:r>
            <a:r>
              <a:rPr lang="en-US" sz="1600" i="1" dirty="0">
                <a:solidFill>
                  <a:srgbClr val="002060"/>
                </a:solidFill>
              </a:rPr>
              <a:t>,</a:t>
            </a:r>
            <a:r>
              <a:rPr lang="en-US" sz="1600" dirty="0">
                <a:solidFill>
                  <a:srgbClr val="002060"/>
                </a:solidFill>
              </a:rPr>
              <a:t> </a:t>
            </a:r>
            <a:r>
              <a:rPr lang="en-US" sz="1600" i="1" dirty="0" err="1">
                <a:solidFill>
                  <a:srgbClr val="002060"/>
                </a:solidFill>
              </a:rPr>
              <a:t>kemudian</a:t>
            </a:r>
            <a:r>
              <a:rPr lang="en-US" sz="1600" i="1" dirty="0">
                <a:solidFill>
                  <a:srgbClr val="002060"/>
                </a:solidFill>
              </a:rPr>
              <a:t> </a:t>
            </a:r>
            <a:r>
              <a:rPr lang="en-US" sz="1600" i="1" dirty="0" err="1">
                <a:solidFill>
                  <a:srgbClr val="002060"/>
                </a:solidFill>
              </a:rPr>
              <a:t>datang</a:t>
            </a:r>
            <a:r>
              <a:rPr lang="en-US" sz="1600" i="1" dirty="0">
                <a:solidFill>
                  <a:srgbClr val="002060"/>
                </a:solidFill>
              </a:rPr>
              <a:t> </a:t>
            </a:r>
            <a:r>
              <a:rPr lang="en-US" sz="1600" i="1" dirty="0" err="1">
                <a:solidFill>
                  <a:srgbClr val="002060"/>
                </a:solidFill>
              </a:rPr>
              <a:t>ke</a:t>
            </a:r>
            <a:r>
              <a:rPr lang="en-US" sz="1600" i="1" dirty="0">
                <a:solidFill>
                  <a:srgbClr val="002060"/>
                </a:solidFill>
              </a:rPr>
              <a:t> Masjid </a:t>
            </a:r>
            <a:r>
              <a:rPr lang="en-US" sz="1600" i="1" dirty="0" err="1">
                <a:solidFill>
                  <a:srgbClr val="002060"/>
                </a:solidFill>
              </a:rPr>
              <a:t>Quba</a:t>
            </a:r>
            <a:r>
              <a:rPr lang="en-US" sz="1600" i="1" dirty="0">
                <a:solidFill>
                  <a:srgbClr val="002060"/>
                </a:solidFill>
              </a:rPr>
              <a:t>`, </a:t>
            </a:r>
            <a:r>
              <a:rPr lang="en-US" sz="1600" i="1" dirty="0" err="1">
                <a:solidFill>
                  <a:srgbClr val="002060"/>
                </a:solidFill>
              </a:rPr>
              <a:t>lalu</a:t>
            </a:r>
            <a:r>
              <a:rPr lang="en-US" sz="1600" i="1" dirty="0">
                <a:solidFill>
                  <a:srgbClr val="002060"/>
                </a:solidFill>
              </a:rPr>
              <a:t> </a:t>
            </a:r>
            <a:r>
              <a:rPr lang="en-US" sz="1600" i="1" dirty="0" err="1">
                <a:solidFill>
                  <a:srgbClr val="002060"/>
                </a:solidFill>
              </a:rPr>
              <a:t>melaksanakan</a:t>
            </a:r>
            <a:r>
              <a:rPr lang="en-US" sz="1600" i="1" dirty="0">
                <a:solidFill>
                  <a:srgbClr val="002060"/>
                </a:solidFill>
              </a:rPr>
              <a:t> </a:t>
            </a:r>
            <a:r>
              <a:rPr lang="en-US" sz="1600" i="1" dirty="0" err="1">
                <a:solidFill>
                  <a:srgbClr val="002060"/>
                </a:solidFill>
              </a:rPr>
              <a:t>salat</a:t>
            </a:r>
            <a:r>
              <a:rPr lang="en-US" sz="1600" i="1" dirty="0">
                <a:solidFill>
                  <a:srgbClr val="002060"/>
                </a:solidFill>
              </a:rPr>
              <a:t> di </a:t>
            </a:r>
            <a:r>
              <a:rPr lang="en-US" sz="1600" i="1" dirty="0" err="1">
                <a:solidFill>
                  <a:srgbClr val="002060"/>
                </a:solidFill>
              </a:rPr>
              <a:t>dalamnya</a:t>
            </a:r>
            <a:r>
              <a:rPr lang="en-US" sz="1600" i="1" dirty="0">
                <a:solidFill>
                  <a:srgbClr val="002060"/>
                </a:solidFill>
              </a:rPr>
              <a:t>, </a:t>
            </a:r>
            <a:r>
              <a:rPr lang="en-US" sz="1600" i="1" dirty="0" err="1">
                <a:solidFill>
                  <a:srgbClr val="002060"/>
                </a:solidFill>
              </a:rPr>
              <a:t>untuknya</a:t>
            </a:r>
            <a:r>
              <a:rPr lang="en-US" sz="1600" i="1" dirty="0">
                <a:solidFill>
                  <a:srgbClr val="002060"/>
                </a:solidFill>
              </a:rPr>
              <a:t> </a:t>
            </a:r>
            <a:r>
              <a:rPr lang="en-US" sz="1600" i="1" dirty="0" err="1">
                <a:solidFill>
                  <a:srgbClr val="002060"/>
                </a:solidFill>
              </a:rPr>
              <a:t>seperti</a:t>
            </a:r>
            <a:r>
              <a:rPr lang="en-US" sz="1600" i="1" dirty="0">
                <a:solidFill>
                  <a:srgbClr val="002060"/>
                </a:solidFill>
              </a:rPr>
              <a:t> </a:t>
            </a:r>
            <a:r>
              <a:rPr lang="en-US" sz="1600" i="1" dirty="0" err="1">
                <a:solidFill>
                  <a:srgbClr val="002060"/>
                </a:solidFill>
              </a:rPr>
              <a:t>pahala</a:t>
            </a:r>
            <a:r>
              <a:rPr lang="en-US" sz="1600" i="1" dirty="0">
                <a:solidFill>
                  <a:srgbClr val="002060"/>
                </a:solidFill>
              </a:rPr>
              <a:t> </a:t>
            </a:r>
            <a:r>
              <a:rPr lang="en-US" sz="1600" i="1" dirty="0" err="1">
                <a:solidFill>
                  <a:srgbClr val="002060"/>
                </a:solidFill>
              </a:rPr>
              <a:t>umrah</a:t>
            </a:r>
            <a:r>
              <a:rPr lang="en-US" sz="1600" dirty="0">
                <a:solidFill>
                  <a:srgbClr val="002060"/>
                </a:solidFill>
              </a:rPr>
              <a:t>."</a:t>
            </a:r>
          </a:p>
          <a:p>
            <a:pPr algn="just"/>
            <a:endParaRPr lang="en-US" sz="500" dirty="0" smtClean="0">
              <a:solidFill>
                <a:srgbClr val="002060"/>
              </a:solidFill>
            </a:endParaRPr>
          </a:p>
          <a:p>
            <a:pPr algn="just"/>
            <a:r>
              <a:rPr lang="en-US" sz="1600" dirty="0" err="1">
                <a:solidFill>
                  <a:srgbClr val="002060"/>
                </a:solidFill>
              </a:rPr>
              <a:t>Setelah</a:t>
            </a:r>
            <a:r>
              <a:rPr lang="en-US" sz="1600" dirty="0">
                <a:solidFill>
                  <a:srgbClr val="002060"/>
                </a:solidFill>
              </a:rPr>
              <a:t> </a:t>
            </a:r>
            <a:r>
              <a:rPr lang="en-US" sz="1600" dirty="0" err="1">
                <a:solidFill>
                  <a:srgbClr val="002060"/>
                </a:solidFill>
              </a:rPr>
              <a:t>empat</a:t>
            </a:r>
            <a:r>
              <a:rPr lang="en-US" sz="1600" dirty="0">
                <a:solidFill>
                  <a:srgbClr val="002060"/>
                </a:solidFill>
              </a:rPr>
              <a:t> </a:t>
            </a:r>
            <a:r>
              <a:rPr lang="en-US" sz="1600" dirty="0" err="1">
                <a:solidFill>
                  <a:srgbClr val="002060"/>
                </a:solidFill>
              </a:rPr>
              <a:t>hari</a:t>
            </a:r>
            <a:r>
              <a:rPr lang="en-US" sz="1600" dirty="0">
                <a:solidFill>
                  <a:srgbClr val="002060"/>
                </a:solidFill>
              </a:rPr>
              <a:t> </a:t>
            </a:r>
            <a:r>
              <a:rPr lang="en-US" sz="1600" dirty="0" err="1">
                <a:solidFill>
                  <a:srgbClr val="002060"/>
                </a:solidFill>
              </a:rPr>
              <a:t>beristirahat</a:t>
            </a:r>
            <a:r>
              <a:rPr lang="en-US" sz="1600" dirty="0">
                <a:solidFill>
                  <a:srgbClr val="002060"/>
                </a:solidFill>
              </a:rPr>
              <a:t> di </a:t>
            </a:r>
            <a:r>
              <a:rPr lang="en-US" sz="1600" dirty="0" err="1">
                <a:solidFill>
                  <a:srgbClr val="002060"/>
                </a:solidFill>
              </a:rPr>
              <a:t>Quba</a:t>
            </a:r>
            <a:r>
              <a:rPr lang="en-US" sz="1600" dirty="0">
                <a:solidFill>
                  <a:srgbClr val="002060"/>
                </a:solidFill>
              </a:rPr>
              <a:t>`, </a:t>
            </a:r>
            <a:r>
              <a:rPr lang="en-US" sz="1600" dirty="0" err="1">
                <a:solidFill>
                  <a:srgbClr val="002060"/>
                </a:solidFill>
              </a:rPr>
              <a:t>Rasulullah</a:t>
            </a:r>
            <a:r>
              <a:rPr lang="en-US" sz="1600" dirty="0">
                <a:solidFill>
                  <a:srgbClr val="002060"/>
                </a:solidFill>
              </a:rPr>
              <a:t> </a:t>
            </a:r>
            <a:r>
              <a:rPr lang="en-US" sz="1600" dirty="0" err="1">
                <a:solidFill>
                  <a:srgbClr val="002060"/>
                </a:solidFill>
              </a:rPr>
              <a:t>berangkat</a:t>
            </a:r>
            <a:r>
              <a:rPr lang="en-US" sz="1600" dirty="0">
                <a:solidFill>
                  <a:srgbClr val="002060"/>
                </a:solidFill>
              </a:rPr>
              <a:t> </a:t>
            </a:r>
            <a:r>
              <a:rPr lang="en-US" sz="1600" dirty="0" err="1">
                <a:solidFill>
                  <a:srgbClr val="002060"/>
                </a:solidFill>
              </a:rPr>
              <a:t>ke</a:t>
            </a:r>
            <a:r>
              <a:rPr lang="en-US" sz="1600" dirty="0">
                <a:solidFill>
                  <a:srgbClr val="002060"/>
                </a:solidFill>
              </a:rPr>
              <a:t> </a:t>
            </a:r>
            <a:r>
              <a:rPr lang="en-US" sz="1600" dirty="0" err="1">
                <a:solidFill>
                  <a:srgbClr val="002060"/>
                </a:solidFill>
              </a:rPr>
              <a:t>Medinah</a:t>
            </a:r>
            <a:r>
              <a:rPr lang="en-US" sz="1600" dirty="0">
                <a:solidFill>
                  <a:srgbClr val="002060"/>
                </a:solidFill>
              </a:rPr>
              <a:t>. </a:t>
            </a:r>
            <a:r>
              <a:rPr lang="en-US" sz="1600" dirty="0" err="1">
                <a:solidFill>
                  <a:srgbClr val="002060"/>
                </a:solidFill>
              </a:rPr>
              <a:t>Sesampai</a:t>
            </a:r>
            <a:r>
              <a:rPr lang="en-US" sz="1600" dirty="0">
                <a:solidFill>
                  <a:srgbClr val="002060"/>
                </a:solidFill>
              </a:rPr>
              <a:t> di </a:t>
            </a:r>
            <a:r>
              <a:rPr lang="en-US" sz="1600" dirty="0" err="1">
                <a:solidFill>
                  <a:srgbClr val="002060"/>
                </a:solidFill>
              </a:rPr>
              <a:t>sana</a:t>
            </a:r>
            <a:r>
              <a:rPr lang="en-US" sz="1600" dirty="0">
                <a:solidFill>
                  <a:srgbClr val="002060"/>
                </a:solidFill>
              </a:rPr>
              <a:t>, di </a:t>
            </a:r>
            <a:r>
              <a:rPr lang="en-US" sz="1600" dirty="0" err="1">
                <a:solidFill>
                  <a:srgbClr val="002060"/>
                </a:solidFill>
              </a:rPr>
              <a:t>sebuah</a:t>
            </a:r>
            <a:r>
              <a:rPr lang="en-US" sz="1600" dirty="0">
                <a:solidFill>
                  <a:srgbClr val="002060"/>
                </a:solidFill>
              </a:rPr>
              <a:t> </a:t>
            </a:r>
            <a:r>
              <a:rPr lang="en-US" sz="1600" dirty="0" err="1">
                <a:solidFill>
                  <a:srgbClr val="002060"/>
                </a:solidFill>
              </a:rPr>
              <a:t>tempat</a:t>
            </a:r>
            <a:r>
              <a:rPr lang="en-US" sz="1600" dirty="0">
                <a:solidFill>
                  <a:srgbClr val="002060"/>
                </a:solidFill>
              </a:rPr>
              <a:t> </a:t>
            </a:r>
            <a:r>
              <a:rPr lang="en-US" sz="1600" dirty="0" err="1">
                <a:solidFill>
                  <a:srgbClr val="002060"/>
                </a:solidFill>
              </a:rPr>
              <a:t>penjemuran</a:t>
            </a:r>
            <a:r>
              <a:rPr lang="en-US" sz="1600" dirty="0">
                <a:solidFill>
                  <a:srgbClr val="002060"/>
                </a:solidFill>
              </a:rPr>
              <a:t> </a:t>
            </a:r>
            <a:r>
              <a:rPr lang="en-US" sz="1600" dirty="0" err="1">
                <a:solidFill>
                  <a:srgbClr val="002060"/>
                </a:solidFill>
              </a:rPr>
              <a:t>kurma</a:t>
            </a:r>
            <a:r>
              <a:rPr lang="en-US" sz="1600" dirty="0">
                <a:solidFill>
                  <a:srgbClr val="002060"/>
                </a:solidFill>
              </a:rPr>
              <a:t> </a:t>
            </a:r>
            <a:r>
              <a:rPr lang="en-US" sz="1600" dirty="0" err="1">
                <a:solidFill>
                  <a:srgbClr val="002060"/>
                </a:solidFill>
              </a:rPr>
              <a:t>milik</a:t>
            </a:r>
            <a:r>
              <a:rPr lang="en-US" sz="1600" dirty="0">
                <a:solidFill>
                  <a:srgbClr val="002060"/>
                </a:solidFill>
              </a:rPr>
              <a:t> </a:t>
            </a:r>
            <a:r>
              <a:rPr lang="en-US" sz="1600" dirty="0" err="1">
                <a:solidFill>
                  <a:srgbClr val="002060"/>
                </a:solidFill>
              </a:rPr>
              <a:t>dua</a:t>
            </a:r>
            <a:r>
              <a:rPr lang="en-US" sz="1600" dirty="0">
                <a:solidFill>
                  <a:srgbClr val="002060"/>
                </a:solidFill>
              </a:rPr>
              <a:t> </a:t>
            </a:r>
            <a:r>
              <a:rPr lang="en-US" sz="1600" dirty="0" err="1">
                <a:solidFill>
                  <a:srgbClr val="002060"/>
                </a:solidFill>
              </a:rPr>
              <a:t>anak</a:t>
            </a:r>
            <a:r>
              <a:rPr lang="en-US" sz="1600" dirty="0">
                <a:solidFill>
                  <a:srgbClr val="002060"/>
                </a:solidFill>
              </a:rPr>
              <a:t> </a:t>
            </a:r>
            <a:r>
              <a:rPr lang="en-US" sz="1600" dirty="0" err="1">
                <a:solidFill>
                  <a:srgbClr val="002060"/>
                </a:solidFill>
              </a:rPr>
              <a:t>yatim</a:t>
            </a:r>
            <a:r>
              <a:rPr lang="en-US" sz="1600" dirty="0">
                <a:solidFill>
                  <a:srgbClr val="002060"/>
                </a:solidFill>
              </a:rPr>
              <a:t> </a:t>
            </a:r>
            <a:r>
              <a:rPr lang="en-US" sz="1600" dirty="0" err="1">
                <a:solidFill>
                  <a:srgbClr val="002060"/>
                </a:solidFill>
              </a:rPr>
              <a:t>dari</a:t>
            </a:r>
            <a:r>
              <a:rPr lang="en-US" sz="1600" dirty="0">
                <a:solidFill>
                  <a:srgbClr val="002060"/>
                </a:solidFill>
              </a:rPr>
              <a:t> </a:t>
            </a:r>
            <a:r>
              <a:rPr lang="en-US" sz="1600" dirty="0" err="1">
                <a:solidFill>
                  <a:srgbClr val="002060"/>
                </a:solidFill>
              </a:rPr>
              <a:t>Bani</a:t>
            </a:r>
            <a:r>
              <a:rPr lang="en-US" sz="1600" dirty="0">
                <a:solidFill>
                  <a:srgbClr val="002060"/>
                </a:solidFill>
              </a:rPr>
              <a:t> </a:t>
            </a:r>
            <a:r>
              <a:rPr lang="en-US" sz="1600" dirty="0" err="1">
                <a:solidFill>
                  <a:srgbClr val="002060"/>
                </a:solidFill>
              </a:rPr>
              <a:t>Najjar</a:t>
            </a:r>
            <a:r>
              <a:rPr lang="en-US" sz="1600" dirty="0">
                <a:solidFill>
                  <a:srgbClr val="002060"/>
                </a:solidFill>
              </a:rPr>
              <a:t>, </a:t>
            </a:r>
            <a:r>
              <a:rPr lang="en-US" sz="1600" dirty="0" err="1">
                <a:solidFill>
                  <a:srgbClr val="002060"/>
                </a:solidFill>
              </a:rPr>
              <a:t>Rasulullah</a:t>
            </a:r>
            <a:r>
              <a:rPr lang="en-US" sz="1600" dirty="0">
                <a:solidFill>
                  <a:srgbClr val="002060"/>
                </a:solidFill>
              </a:rPr>
              <a:t> </a:t>
            </a:r>
            <a:r>
              <a:rPr lang="en-US" sz="1600" dirty="0" err="1">
                <a:solidFill>
                  <a:srgbClr val="002060"/>
                </a:solidFill>
              </a:rPr>
              <a:t>berhenti</a:t>
            </a:r>
            <a:r>
              <a:rPr lang="en-US" sz="1600" dirty="0">
                <a:solidFill>
                  <a:srgbClr val="002060"/>
                </a:solidFill>
              </a:rPr>
              <a:t>. Di </a:t>
            </a:r>
            <a:r>
              <a:rPr lang="en-US" sz="1600" dirty="0" err="1">
                <a:solidFill>
                  <a:srgbClr val="002060"/>
                </a:solidFill>
              </a:rPr>
              <a:t>situlah</a:t>
            </a:r>
            <a:r>
              <a:rPr lang="en-US" sz="1600" dirty="0">
                <a:solidFill>
                  <a:srgbClr val="002060"/>
                </a:solidFill>
              </a:rPr>
              <a:t> </a:t>
            </a:r>
            <a:r>
              <a:rPr lang="en-US" sz="1600" dirty="0" err="1">
                <a:solidFill>
                  <a:srgbClr val="002060"/>
                </a:solidFill>
              </a:rPr>
              <a:t>beliau</a:t>
            </a:r>
            <a:r>
              <a:rPr lang="en-US" sz="1600" dirty="0">
                <a:solidFill>
                  <a:srgbClr val="002060"/>
                </a:solidFill>
              </a:rPr>
              <a:t> </a:t>
            </a:r>
            <a:r>
              <a:rPr lang="en-US" sz="1600" dirty="0" err="1">
                <a:solidFill>
                  <a:srgbClr val="002060"/>
                </a:solidFill>
              </a:rPr>
              <a:t>mendirikan</a:t>
            </a:r>
            <a:r>
              <a:rPr lang="en-US" sz="1600" dirty="0">
                <a:solidFill>
                  <a:srgbClr val="002060"/>
                </a:solidFill>
              </a:rPr>
              <a:t> masjid </a:t>
            </a:r>
            <a:r>
              <a:rPr lang="en-US" sz="1600" dirty="0" err="1">
                <a:solidFill>
                  <a:srgbClr val="002060"/>
                </a:solidFill>
              </a:rPr>
              <a:t>atas</a:t>
            </a:r>
            <a:r>
              <a:rPr lang="en-US" sz="1600" dirty="0">
                <a:solidFill>
                  <a:srgbClr val="002060"/>
                </a:solidFill>
              </a:rPr>
              <a:t> </a:t>
            </a:r>
            <a:r>
              <a:rPr lang="en-US" sz="1600" dirty="0" err="1">
                <a:solidFill>
                  <a:srgbClr val="002060"/>
                </a:solidFill>
              </a:rPr>
              <a:t>permintaan</a:t>
            </a:r>
            <a:r>
              <a:rPr lang="en-US" sz="1600" dirty="0">
                <a:solidFill>
                  <a:srgbClr val="002060"/>
                </a:solidFill>
              </a:rPr>
              <a:t> </a:t>
            </a:r>
            <a:r>
              <a:rPr lang="en-US" sz="1600" dirty="0" err="1">
                <a:solidFill>
                  <a:srgbClr val="002060"/>
                </a:solidFill>
              </a:rPr>
              <a:t>Ma‟adh</a:t>
            </a:r>
            <a:r>
              <a:rPr lang="en-US" sz="1600" dirty="0">
                <a:solidFill>
                  <a:srgbClr val="002060"/>
                </a:solidFill>
              </a:rPr>
              <a:t> bin </a:t>
            </a:r>
            <a:r>
              <a:rPr lang="en-US" sz="1600" dirty="0" err="1">
                <a:solidFill>
                  <a:srgbClr val="002060"/>
                </a:solidFill>
              </a:rPr>
              <a:t>Afra</a:t>
            </a:r>
            <a:r>
              <a:rPr lang="en-US" sz="1600" dirty="0">
                <a:solidFill>
                  <a:srgbClr val="002060"/>
                </a:solidFill>
              </a:rPr>
              <a:t>‟, </a:t>
            </a:r>
            <a:r>
              <a:rPr lang="en-US" sz="1600" dirty="0" err="1">
                <a:solidFill>
                  <a:srgbClr val="002060"/>
                </a:solidFill>
              </a:rPr>
              <a:t>wali</a:t>
            </a:r>
            <a:r>
              <a:rPr lang="en-US" sz="1600" dirty="0">
                <a:solidFill>
                  <a:srgbClr val="002060"/>
                </a:solidFill>
              </a:rPr>
              <a:t> </a:t>
            </a:r>
            <a:r>
              <a:rPr lang="en-US" sz="1600" dirty="0" err="1">
                <a:solidFill>
                  <a:srgbClr val="002060"/>
                </a:solidFill>
              </a:rPr>
              <a:t>kedua</a:t>
            </a:r>
            <a:r>
              <a:rPr lang="en-US" sz="1600" dirty="0">
                <a:solidFill>
                  <a:srgbClr val="002060"/>
                </a:solidFill>
              </a:rPr>
              <a:t> </a:t>
            </a:r>
            <a:r>
              <a:rPr lang="en-US" sz="1600" dirty="0" err="1">
                <a:solidFill>
                  <a:srgbClr val="002060"/>
                </a:solidFill>
              </a:rPr>
              <a:t>yatim</a:t>
            </a:r>
            <a:r>
              <a:rPr lang="en-US" sz="1600" dirty="0">
                <a:solidFill>
                  <a:srgbClr val="002060"/>
                </a:solidFill>
              </a:rPr>
              <a:t> </a:t>
            </a:r>
            <a:r>
              <a:rPr lang="en-US" sz="1600" dirty="0" err="1">
                <a:solidFill>
                  <a:srgbClr val="002060"/>
                </a:solidFill>
              </a:rPr>
              <a:t>itu</a:t>
            </a:r>
            <a:r>
              <a:rPr lang="en-US" sz="1600" dirty="0">
                <a:solidFill>
                  <a:srgbClr val="002060"/>
                </a:solidFill>
              </a:rPr>
              <a:t>. </a:t>
            </a:r>
            <a:r>
              <a:rPr lang="en-US" sz="1600" dirty="0" err="1">
                <a:solidFill>
                  <a:srgbClr val="002060"/>
                </a:solidFill>
              </a:rPr>
              <a:t>Riwayat</a:t>
            </a:r>
            <a:r>
              <a:rPr lang="en-US" sz="1600" dirty="0">
                <a:solidFill>
                  <a:srgbClr val="002060"/>
                </a:solidFill>
              </a:rPr>
              <a:t> lain </a:t>
            </a:r>
            <a:r>
              <a:rPr lang="en-US" sz="1600" dirty="0" err="1">
                <a:solidFill>
                  <a:srgbClr val="002060"/>
                </a:solidFill>
              </a:rPr>
              <a:t>menyebutkan</a:t>
            </a:r>
            <a:r>
              <a:rPr lang="en-US" sz="1600" dirty="0">
                <a:solidFill>
                  <a:srgbClr val="002060"/>
                </a:solidFill>
              </a:rPr>
              <a:t> </a:t>
            </a:r>
            <a:r>
              <a:rPr lang="en-US" sz="1600" dirty="0" err="1">
                <a:solidFill>
                  <a:srgbClr val="002060"/>
                </a:solidFill>
              </a:rPr>
              <a:t>bahwa</a:t>
            </a:r>
            <a:r>
              <a:rPr lang="en-US" sz="1600" dirty="0">
                <a:solidFill>
                  <a:srgbClr val="002060"/>
                </a:solidFill>
              </a:rPr>
              <a:t> masjid </a:t>
            </a:r>
            <a:r>
              <a:rPr lang="en-US" sz="1600" dirty="0" err="1">
                <a:solidFill>
                  <a:srgbClr val="002060"/>
                </a:solidFill>
              </a:rPr>
              <a:t>baru</a:t>
            </a:r>
            <a:r>
              <a:rPr lang="en-US" sz="1600" dirty="0">
                <a:solidFill>
                  <a:srgbClr val="002060"/>
                </a:solidFill>
              </a:rPr>
              <a:t> </a:t>
            </a:r>
            <a:r>
              <a:rPr lang="en-US" sz="1600" dirty="0" err="1">
                <a:solidFill>
                  <a:srgbClr val="002060"/>
                </a:solidFill>
              </a:rPr>
              <a:t>dibangun</a:t>
            </a:r>
            <a:r>
              <a:rPr lang="en-US" sz="1600" dirty="0">
                <a:solidFill>
                  <a:srgbClr val="002060"/>
                </a:solidFill>
              </a:rPr>
              <a:t> </a:t>
            </a:r>
            <a:r>
              <a:rPr lang="en-US" sz="1600" dirty="0" err="1">
                <a:solidFill>
                  <a:srgbClr val="002060"/>
                </a:solidFill>
              </a:rPr>
              <a:t>setelah</a:t>
            </a:r>
            <a:r>
              <a:rPr lang="en-US" sz="1600" dirty="0">
                <a:solidFill>
                  <a:srgbClr val="002060"/>
                </a:solidFill>
              </a:rPr>
              <a:t> </a:t>
            </a:r>
            <a:r>
              <a:rPr lang="en-US" sz="1600" dirty="0" err="1">
                <a:solidFill>
                  <a:srgbClr val="002060"/>
                </a:solidFill>
              </a:rPr>
              <a:t>tempat</a:t>
            </a:r>
            <a:r>
              <a:rPr lang="en-US" sz="1600" dirty="0">
                <a:solidFill>
                  <a:srgbClr val="002060"/>
                </a:solidFill>
              </a:rPr>
              <a:t> </a:t>
            </a:r>
            <a:r>
              <a:rPr lang="en-US" sz="1600" dirty="0" err="1">
                <a:solidFill>
                  <a:srgbClr val="002060"/>
                </a:solidFill>
              </a:rPr>
              <a:t>itu</a:t>
            </a:r>
            <a:r>
              <a:rPr lang="en-US" sz="1600" dirty="0">
                <a:solidFill>
                  <a:srgbClr val="002060"/>
                </a:solidFill>
              </a:rPr>
              <a:t> </a:t>
            </a:r>
            <a:r>
              <a:rPr lang="en-US" sz="1600" dirty="0" err="1">
                <a:solidFill>
                  <a:srgbClr val="002060"/>
                </a:solidFill>
              </a:rPr>
              <a:t>lebih</a:t>
            </a:r>
            <a:r>
              <a:rPr lang="en-US" sz="1600" dirty="0">
                <a:solidFill>
                  <a:srgbClr val="002060"/>
                </a:solidFill>
              </a:rPr>
              <a:t> </a:t>
            </a:r>
            <a:r>
              <a:rPr lang="en-US" sz="1600" dirty="0" err="1">
                <a:solidFill>
                  <a:srgbClr val="002060"/>
                </a:solidFill>
              </a:rPr>
              <a:t>dulu</a:t>
            </a:r>
            <a:r>
              <a:rPr lang="en-US" sz="1600" dirty="0">
                <a:solidFill>
                  <a:srgbClr val="002060"/>
                </a:solidFill>
              </a:rPr>
              <a:t> </a:t>
            </a:r>
            <a:r>
              <a:rPr lang="en-US" sz="1600" dirty="0" err="1">
                <a:solidFill>
                  <a:srgbClr val="002060"/>
                </a:solidFill>
              </a:rPr>
              <a:t>dibeli</a:t>
            </a:r>
            <a:r>
              <a:rPr lang="en-US" sz="1600" dirty="0">
                <a:solidFill>
                  <a:srgbClr val="002060"/>
                </a:solidFill>
              </a:rPr>
              <a:t> </a:t>
            </a:r>
            <a:r>
              <a:rPr lang="en-US" sz="1600" dirty="0" err="1">
                <a:solidFill>
                  <a:srgbClr val="002060"/>
                </a:solidFill>
              </a:rPr>
              <a:t>oleh</a:t>
            </a:r>
            <a:r>
              <a:rPr lang="en-US" sz="1600" dirty="0">
                <a:solidFill>
                  <a:srgbClr val="002060"/>
                </a:solidFill>
              </a:rPr>
              <a:t> </a:t>
            </a:r>
            <a:r>
              <a:rPr lang="en-US" sz="1600" dirty="0" err="1">
                <a:solidFill>
                  <a:srgbClr val="002060"/>
                </a:solidFill>
              </a:rPr>
              <a:t>Rasulullah</a:t>
            </a:r>
            <a:r>
              <a:rPr lang="en-US" sz="1600" dirty="0">
                <a:solidFill>
                  <a:srgbClr val="002060"/>
                </a:solidFill>
              </a:rPr>
              <a:t>. Di </a:t>
            </a:r>
            <a:r>
              <a:rPr lang="en-US" sz="1600" dirty="0" err="1">
                <a:solidFill>
                  <a:srgbClr val="002060"/>
                </a:solidFill>
              </a:rPr>
              <a:t>kemudian</a:t>
            </a:r>
            <a:r>
              <a:rPr lang="en-US" sz="1600" dirty="0">
                <a:solidFill>
                  <a:srgbClr val="002060"/>
                </a:solidFill>
              </a:rPr>
              <a:t> </a:t>
            </a:r>
            <a:r>
              <a:rPr lang="en-US" sz="1600" dirty="0" err="1">
                <a:solidFill>
                  <a:srgbClr val="002060"/>
                </a:solidFill>
              </a:rPr>
              <a:t>hari</a:t>
            </a:r>
            <a:r>
              <a:rPr lang="en-US" sz="1600" dirty="0">
                <a:solidFill>
                  <a:srgbClr val="002060"/>
                </a:solidFill>
              </a:rPr>
              <a:t> masjid </a:t>
            </a:r>
            <a:r>
              <a:rPr lang="en-US" sz="1600" dirty="0" err="1">
                <a:solidFill>
                  <a:srgbClr val="002060"/>
                </a:solidFill>
              </a:rPr>
              <a:t>ini</a:t>
            </a:r>
            <a:r>
              <a:rPr lang="en-US" sz="1600" dirty="0">
                <a:solidFill>
                  <a:srgbClr val="002060"/>
                </a:solidFill>
              </a:rPr>
              <a:t> </a:t>
            </a:r>
            <a:r>
              <a:rPr lang="en-US" sz="1600" dirty="0" err="1">
                <a:solidFill>
                  <a:srgbClr val="002060"/>
                </a:solidFill>
              </a:rPr>
              <a:t>termasyhur</a:t>
            </a:r>
            <a:r>
              <a:rPr lang="en-US" sz="1600" dirty="0">
                <a:solidFill>
                  <a:srgbClr val="002060"/>
                </a:solidFill>
              </a:rPr>
              <a:t> </a:t>
            </a:r>
            <a:r>
              <a:rPr lang="en-US" sz="1600" dirty="0" err="1">
                <a:solidFill>
                  <a:srgbClr val="002060"/>
                </a:solidFill>
              </a:rPr>
              <a:t>sebagai</a:t>
            </a:r>
            <a:r>
              <a:rPr lang="en-US" sz="1600" dirty="0">
                <a:solidFill>
                  <a:srgbClr val="002060"/>
                </a:solidFill>
              </a:rPr>
              <a:t> “Masjid </a:t>
            </a:r>
            <a:r>
              <a:rPr lang="en-US" sz="1600" dirty="0" err="1">
                <a:solidFill>
                  <a:srgbClr val="002060"/>
                </a:solidFill>
              </a:rPr>
              <a:t>Nabawi</a:t>
            </a:r>
            <a:r>
              <a:rPr lang="en-US" sz="1600" dirty="0">
                <a:solidFill>
                  <a:srgbClr val="002060"/>
                </a:solidFill>
              </a:rPr>
              <a:t>”. </a:t>
            </a:r>
            <a:r>
              <a:rPr lang="en-US" sz="1600" dirty="0" err="1">
                <a:solidFill>
                  <a:srgbClr val="002060"/>
                </a:solidFill>
              </a:rPr>
              <a:t>Disebut</a:t>
            </a:r>
            <a:r>
              <a:rPr lang="en-US" sz="1600" dirty="0">
                <a:solidFill>
                  <a:srgbClr val="002060"/>
                </a:solidFill>
              </a:rPr>
              <a:t> Masjid </a:t>
            </a:r>
            <a:r>
              <a:rPr lang="en-US" sz="1600" dirty="0" err="1">
                <a:solidFill>
                  <a:srgbClr val="002060"/>
                </a:solidFill>
              </a:rPr>
              <a:t>Nabawi</a:t>
            </a:r>
            <a:r>
              <a:rPr lang="en-US" sz="1600" dirty="0">
                <a:solidFill>
                  <a:srgbClr val="002060"/>
                </a:solidFill>
              </a:rPr>
              <a:t> (masjid </a:t>
            </a:r>
            <a:r>
              <a:rPr lang="en-US" sz="1600" dirty="0" err="1">
                <a:solidFill>
                  <a:srgbClr val="002060"/>
                </a:solidFill>
              </a:rPr>
              <a:t>nabi</a:t>
            </a:r>
            <a:r>
              <a:rPr lang="en-US" sz="1600" dirty="0">
                <a:solidFill>
                  <a:srgbClr val="002060"/>
                </a:solidFill>
              </a:rPr>
              <a:t>), </a:t>
            </a:r>
            <a:r>
              <a:rPr lang="en-US" sz="1600" dirty="0" err="1">
                <a:solidFill>
                  <a:srgbClr val="002060"/>
                </a:solidFill>
              </a:rPr>
              <a:t>karena</a:t>
            </a:r>
            <a:r>
              <a:rPr lang="en-US" sz="1600" dirty="0">
                <a:solidFill>
                  <a:srgbClr val="002060"/>
                </a:solidFill>
              </a:rPr>
              <a:t> </a:t>
            </a:r>
            <a:r>
              <a:rPr lang="en-US" sz="1600" dirty="0" err="1">
                <a:solidFill>
                  <a:srgbClr val="002060"/>
                </a:solidFill>
              </a:rPr>
              <a:t>Rasulullah</a:t>
            </a:r>
            <a:r>
              <a:rPr lang="en-US" sz="1600" dirty="0">
                <a:solidFill>
                  <a:srgbClr val="002060"/>
                </a:solidFill>
              </a:rPr>
              <a:t> saw. </a:t>
            </a:r>
            <a:r>
              <a:rPr lang="en-US" sz="1600" dirty="0" err="1">
                <a:solidFill>
                  <a:srgbClr val="002060"/>
                </a:solidFill>
              </a:rPr>
              <a:t>selalu</a:t>
            </a:r>
            <a:r>
              <a:rPr lang="en-US" sz="1600" dirty="0">
                <a:solidFill>
                  <a:srgbClr val="002060"/>
                </a:solidFill>
              </a:rPr>
              <a:t> </a:t>
            </a:r>
            <a:r>
              <a:rPr lang="en-US" sz="1600" dirty="0" err="1">
                <a:solidFill>
                  <a:srgbClr val="002060"/>
                </a:solidFill>
              </a:rPr>
              <a:t>menyebutnya</a:t>
            </a:r>
            <a:r>
              <a:rPr lang="en-US" sz="1600" dirty="0">
                <a:solidFill>
                  <a:srgbClr val="002060"/>
                </a:solidFill>
              </a:rPr>
              <a:t> </a:t>
            </a:r>
            <a:r>
              <a:rPr lang="en-US" sz="1600" dirty="0" err="1">
                <a:solidFill>
                  <a:srgbClr val="002060"/>
                </a:solidFill>
              </a:rPr>
              <a:t>dengan</a:t>
            </a:r>
            <a:r>
              <a:rPr lang="en-US" sz="1600" dirty="0">
                <a:solidFill>
                  <a:srgbClr val="002060"/>
                </a:solidFill>
              </a:rPr>
              <a:t> </a:t>
            </a:r>
            <a:r>
              <a:rPr lang="en-US" sz="1600" dirty="0" err="1">
                <a:solidFill>
                  <a:srgbClr val="002060"/>
                </a:solidFill>
              </a:rPr>
              <a:t>sebutan</a:t>
            </a:r>
            <a:r>
              <a:rPr lang="en-US" sz="1600" dirty="0">
                <a:solidFill>
                  <a:srgbClr val="002060"/>
                </a:solidFill>
              </a:rPr>
              <a:t> “</a:t>
            </a:r>
            <a:r>
              <a:rPr lang="en-US" sz="1600" dirty="0" err="1">
                <a:solidFill>
                  <a:srgbClr val="002060"/>
                </a:solidFill>
              </a:rPr>
              <a:t>masjidku</a:t>
            </a:r>
            <a:r>
              <a:rPr lang="en-US" sz="1600" dirty="0" smtClean="0">
                <a:solidFill>
                  <a:srgbClr val="002060"/>
                </a:solidFill>
              </a:rPr>
              <a:t>”. </a:t>
            </a:r>
            <a:r>
              <a:rPr lang="en-US" sz="1600" dirty="0" err="1" smtClean="0">
                <a:solidFill>
                  <a:srgbClr val="002060"/>
                </a:solidFill>
              </a:rPr>
              <a:t>Nabi</a:t>
            </a:r>
            <a:r>
              <a:rPr lang="en-US" sz="1600" dirty="0" smtClean="0">
                <a:solidFill>
                  <a:srgbClr val="002060"/>
                </a:solidFill>
              </a:rPr>
              <a:t> </a:t>
            </a:r>
            <a:r>
              <a:rPr lang="en-US" sz="1600" dirty="0" err="1" smtClean="0">
                <a:solidFill>
                  <a:srgbClr val="002060"/>
                </a:solidFill>
              </a:rPr>
              <a:t>bersabda</a:t>
            </a:r>
            <a:r>
              <a:rPr lang="en-US" sz="1600" dirty="0" smtClean="0">
                <a:solidFill>
                  <a:srgbClr val="002060"/>
                </a:solidFill>
              </a:rPr>
              <a:t> </a:t>
            </a:r>
            <a:r>
              <a:rPr lang="en-US" sz="1600" dirty="0">
                <a:solidFill>
                  <a:srgbClr val="002060"/>
                </a:solidFill>
              </a:rPr>
              <a:t>"</a:t>
            </a:r>
            <a:r>
              <a:rPr lang="en-US" sz="1600" i="1" dirty="0" err="1">
                <a:solidFill>
                  <a:srgbClr val="002060"/>
                </a:solidFill>
              </a:rPr>
              <a:t>Sesungguhnya</a:t>
            </a:r>
            <a:r>
              <a:rPr lang="en-US" sz="1600" i="1" dirty="0">
                <a:solidFill>
                  <a:srgbClr val="002060"/>
                </a:solidFill>
              </a:rPr>
              <a:t> </a:t>
            </a:r>
            <a:r>
              <a:rPr lang="en-US" sz="1600" i="1" dirty="0" err="1">
                <a:solidFill>
                  <a:srgbClr val="002060"/>
                </a:solidFill>
              </a:rPr>
              <a:t>salat</a:t>
            </a:r>
            <a:r>
              <a:rPr lang="en-US" sz="1600" i="1" dirty="0">
                <a:solidFill>
                  <a:srgbClr val="002060"/>
                </a:solidFill>
              </a:rPr>
              <a:t> di </a:t>
            </a:r>
            <a:r>
              <a:rPr lang="en-US" sz="1600" i="1" dirty="0" err="1">
                <a:solidFill>
                  <a:srgbClr val="002060"/>
                </a:solidFill>
              </a:rPr>
              <a:t>dalamnya</a:t>
            </a:r>
            <a:r>
              <a:rPr lang="en-US" sz="1600" i="1" dirty="0">
                <a:solidFill>
                  <a:srgbClr val="002060"/>
                </a:solidFill>
              </a:rPr>
              <a:t> </a:t>
            </a:r>
            <a:r>
              <a:rPr lang="en-US" sz="1600" i="1" dirty="0" err="1">
                <a:solidFill>
                  <a:srgbClr val="002060"/>
                </a:solidFill>
              </a:rPr>
              <a:t>lebih</a:t>
            </a:r>
            <a:r>
              <a:rPr lang="en-US" sz="1600" i="1" dirty="0">
                <a:solidFill>
                  <a:srgbClr val="002060"/>
                </a:solidFill>
              </a:rPr>
              <a:t> </a:t>
            </a:r>
            <a:r>
              <a:rPr lang="en-US" sz="1600" i="1" dirty="0" err="1">
                <a:solidFill>
                  <a:srgbClr val="002060"/>
                </a:solidFill>
              </a:rPr>
              <a:t>baik</a:t>
            </a:r>
            <a:r>
              <a:rPr lang="en-US" sz="1600" dirty="0">
                <a:solidFill>
                  <a:srgbClr val="002060"/>
                </a:solidFill>
              </a:rPr>
              <a:t> </a:t>
            </a:r>
            <a:r>
              <a:rPr lang="en-US" sz="1600" i="1" dirty="0" err="1">
                <a:solidFill>
                  <a:srgbClr val="002060"/>
                </a:solidFill>
              </a:rPr>
              <a:t>daripada</a:t>
            </a:r>
            <a:r>
              <a:rPr lang="en-US" sz="1600" i="1" dirty="0">
                <a:solidFill>
                  <a:srgbClr val="002060"/>
                </a:solidFill>
              </a:rPr>
              <a:t> </a:t>
            </a:r>
            <a:r>
              <a:rPr lang="en-US" sz="1600" i="1" dirty="0" err="1">
                <a:solidFill>
                  <a:srgbClr val="002060"/>
                </a:solidFill>
              </a:rPr>
              <a:t>seribu</a:t>
            </a:r>
            <a:r>
              <a:rPr lang="en-US" sz="1600" i="1" dirty="0">
                <a:solidFill>
                  <a:srgbClr val="002060"/>
                </a:solidFill>
              </a:rPr>
              <a:t> </a:t>
            </a:r>
            <a:r>
              <a:rPr lang="en-US" sz="1600" i="1" dirty="0" err="1">
                <a:solidFill>
                  <a:srgbClr val="002060"/>
                </a:solidFill>
              </a:rPr>
              <a:t>salat</a:t>
            </a:r>
            <a:r>
              <a:rPr lang="en-US" sz="1600" i="1" dirty="0">
                <a:solidFill>
                  <a:srgbClr val="002060"/>
                </a:solidFill>
              </a:rPr>
              <a:t> di masjid </a:t>
            </a:r>
            <a:r>
              <a:rPr lang="en-US" sz="1600" i="1" dirty="0" err="1">
                <a:solidFill>
                  <a:srgbClr val="002060"/>
                </a:solidFill>
              </a:rPr>
              <a:t>lainnya</a:t>
            </a:r>
            <a:r>
              <a:rPr lang="en-US" sz="1600" i="1" dirty="0">
                <a:solidFill>
                  <a:srgbClr val="002060"/>
                </a:solidFill>
              </a:rPr>
              <a:t> </a:t>
            </a:r>
            <a:r>
              <a:rPr lang="en-US" sz="1600" i="1" dirty="0" err="1">
                <a:solidFill>
                  <a:srgbClr val="002060"/>
                </a:solidFill>
              </a:rPr>
              <a:t>kecuali</a:t>
            </a:r>
            <a:r>
              <a:rPr lang="en-US" sz="1600" i="1" dirty="0">
                <a:solidFill>
                  <a:srgbClr val="002060"/>
                </a:solidFill>
              </a:rPr>
              <a:t> </a:t>
            </a:r>
            <a:r>
              <a:rPr lang="en-US" sz="1600" i="1" dirty="0" err="1">
                <a:solidFill>
                  <a:srgbClr val="002060"/>
                </a:solidFill>
              </a:rPr>
              <a:t>Masjidil</a:t>
            </a:r>
            <a:r>
              <a:rPr lang="en-US" sz="1600" i="1" dirty="0">
                <a:solidFill>
                  <a:srgbClr val="002060"/>
                </a:solidFill>
              </a:rPr>
              <a:t> Haram</a:t>
            </a:r>
            <a:r>
              <a:rPr lang="en-US" sz="1600" dirty="0">
                <a:solidFill>
                  <a:srgbClr val="002060"/>
                </a:solidFill>
              </a:rPr>
              <a:t>."</a:t>
            </a:r>
          </a:p>
          <a:p>
            <a:pPr algn="just"/>
            <a:endParaRPr lang="en-US" sz="1400" dirty="0">
              <a:solidFill>
                <a:srgbClr val="002060"/>
              </a:solidFill>
            </a:endParaRPr>
          </a:p>
          <a:p>
            <a:pPr marL="0" indent="0" algn="just">
              <a:buNone/>
            </a:pPr>
            <a:endParaRPr lang="en-US" sz="1400" dirty="0">
              <a:solidFill>
                <a:srgbClr val="002060"/>
              </a:solidFill>
            </a:endParaRPr>
          </a:p>
          <a:p>
            <a:endParaRPr lang="en-US" sz="1400" dirty="0">
              <a:solidFill>
                <a:srgbClr val="002060"/>
              </a:solidFill>
            </a:endParaRPr>
          </a:p>
        </p:txBody>
      </p:sp>
    </p:spTree>
    <p:extLst>
      <p:ext uri="{BB962C8B-B14F-4D97-AF65-F5344CB8AC3E}">
        <p14:creationId xmlns:p14="http://schemas.microsoft.com/office/powerpoint/2010/main" val="1044659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772400" cy="1362075"/>
          </a:xfrm>
        </p:spPr>
        <p:txBody>
          <a:bodyPr/>
          <a:lstStyle/>
          <a:p>
            <a:pPr algn="ctr"/>
            <a:r>
              <a:rPr lang="en-US" sz="1800" dirty="0" err="1"/>
              <a:t>mengapa</a:t>
            </a:r>
            <a:r>
              <a:rPr lang="en-US" sz="1800" dirty="0"/>
              <a:t> yang </a:t>
            </a:r>
            <a:r>
              <a:rPr lang="en-US" sz="1800" dirty="0" err="1"/>
              <a:t>pertama</a:t>
            </a:r>
            <a:r>
              <a:rPr lang="en-US" sz="1800" dirty="0"/>
              <a:t> </a:t>
            </a:r>
            <a:r>
              <a:rPr lang="en-US" sz="1800" dirty="0" err="1"/>
              <a:t>dibangun</a:t>
            </a:r>
            <a:r>
              <a:rPr lang="en-US" sz="1800" dirty="0"/>
              <a:t> </a:t>
            </a:r>
            <a:r>
              <a:rPr lang="en-US" sz="1800" dirty="0" err="1"/>
              <a:t>oleh</a:t>
            </a:r>
            <a:r>
              <a:rPr lang="en-US" sz="1800" dirty="0"/>
              <a:t/>
            </a:r>
            <a:br>
              <a:rPr lang="en-US" sz="1800" dirty="0"/>
            </a:br>
            <a:r>
              <a:rPr lang="en-US" sz="1800" dirty="0"/>
              <a:t> </a:t>
            </a:r>
            <a:r>
              <a:rPr lang="en-US" sz="1800" dirty="0" err="1" smtClean="0"/>
              <a:t>Rasulullah</a:t>
            </a:r>
            <a:r>
              <a:rPr lang="en-US" sz="1800" dirty="0" smtClean="0"/>
              <a:t> </a:t>
            </a:r>
            <a:r>
              <a:rPr lang="en-US" sz="1800" dirty="0" err="1"/>
              <a:t>adalah</a:t>
            </a:r>
            <a:r>
              <a:rPr lang="en-US" sz="1800" dirty="0"/>
              <a:t> masjid, </a:t>
            </a:r>
            <a:r>
              <a:rPr lang="en-US" sz="1800" dirty="0" err="1"/>
              <a:t>bukan</a:t>
            </a:r>
            <a:r>
              <a:rPr lang="en-US" sz="1800" dirty="0"/>
              <a:t> </a:t>
            </a:r>
            <a:r>
              <a:rPr lang="en-US" sz="1800" dirty="0" err="1"/>
              <a:t>istana</a:t>
            </a:r>
            <a:r>
              <a:rPr lang="en-US" sz="1800" dirty="0"/>
              <a:t> </a:t>
            </a:r>
            <a:r>
              <a:rPr lang="en-US" sz="1800" dirty="0" err="1"/>
              <a:t>atau</a:t>
            </a:r>
            <a:r>
              <a:rPr lang="en-US" sz="1800" dirty="0"/>
              <a:t> </a:t>
            </a:r>
            <a:r>
              <a:rPr lang="en-US" sz="1800" dirty="0" err="1"/>
              <a:t>pasar</a:t>
            </a:r>
            <a:r>
              <a:rPr lang="en-US" sz="1800" dirty="0"/>
              <a:t> </a:t>
            </a:r>
            <a:r>
              <a:rPr lang="en-US" sz="1800" dirty="0" err="1"/>
              <a:t>tempat</a:t>
            </a:r>
            <a:r>
              <a:rPr lang="en-US" sz="1800" dirty="0"/>
              <a:t> </a:t>
            </a:r>
            <a:r>
              <a:rPr lang="en-US" sz="1800" dirty="0" err="1"/>
              <a:t>membangun</a:t>
            </a:r>
            <a:r>
              <a:rPr lang="en-US" sz="1800" dirty="0"/>
              <a:t> </a:t>
            </a:r>
            <a:r>
              <a:rPr lang="en-US" sz="1800" dirty="0" err="1"/>
              <a:t>kartel-kartel</a:t>
            </a:r>
            <a:r>
              <a:rPr lang="en-US" sz="1800" dirty="0"/>
              <a:t> </a:t>
            </a:r>
            <a:r>
              <a:rPr lang="en-US" sz="1800" dirty="0" err="1"/>
              <a:t>ekonomi</a:t>
            </a:r>
            <a:r>
              <a:rPr lang="en-US" sz="1800" dirty="0"/>
              <a:t>? </a:t>
            </a:r>
            <a:r>
              <a:rPr lang="en-US" sz="1800" dirty="0" err="1"/>
              <a:t>Apa</a:t>
            </a:r>
            <a:r>
              <a:rPr lang="en-US" sz="1800" dirty="0"/>
              <a:t> </a:t>
            </a:r>
            <a:r>
              <a:rPr lang="en-US" sz="1800" dirty="0" err="1"/>
              <a:t>hubungan</a:t>
            </a:r>
            <a:r>
              <a:rPr lang="en-US" sz="1800" dirty="0"/>
              <a:t> </a:t>
            </a:r>
            <a:r>
              <a:rPr lang="en-US" sz="1800" dirty="0" err="1"/>
              <a:t>antara</a:t>
            </a:r>
            <a:r>
              <a:rPr lang="en-US" sz="1800" dirty="0"/>
              <a:t> masjid, „</a:t>
            </a:r>
            <a:r>
              <a:rPr lang="en-US" sz="1800" dirty="0" err="1"/>
              <a:t>mudun</a:t>
            </a:r>
            <a:r>
              <a:rPr lang="en-US" sz="1800" dirty="0"/>
              <a:t>‟ </a:t>
            </a:r>
            <a:r>
              <a:rPr lang="en-US" sz="1800" dirty="0" err="1"/>
              <a:t>atau</a:t>
            </a:r>
            <a:r>
              <a:rPr lang="en-US" sz="1800" dirty="0"/>
              <a:t> </a:t>
            </a:r>
            <a:r>
              <a:rPr lang="en-US" sz="1800" dirty="0" err="1"/>
              <a:t>kota</a:t>
            </a:r>
            <a:r>
              <a:rPr lang="en-US" sz="1800" dirty="0"/>
              <a:t>, </a:t>
            </a:r>
            <a:r>
              <a:rPr lang="en-US" sz="1800" dirty="0" err="1"/>
              <a:t>dan</a:t>
            </a:r>
            <a:r>
              <a:rPr lang="en-US" sz="1800" dirty="0"/>
              <a:t> </a:t>
            </a:r>
            <a:r>
              <a:rPr lang="en-US" sz="1800" dirty="0" err="1"/>
              <a:t>peradaban</a:t>
            </a:r>
            <a:r>
              <a:rPr lang="en-US" sz="1800" dirty="0"/>
              <a:t>? </a:t>
            </a:r>
            <a:r>
              <a:rPr lang="en-US" sz="1800" dirty="0" err="1"/>
              <a:t>Anda</a:t>
            </a:r>
            <a:r>
              <a:rPr lang="en-US" sz="1800" dirty="0"/>
              <a:t> </a:t>
            </a:r>
            <a:r>
              <a:rPr lang="en-US" sz="1800" dirty="0" err="1"/>
              <a:t>tentu</a:t>
            </a:r>
            <a:r>
              <a:rPr lang="en-US" sz="1800" dirty="0"/>
              <a:t> </a:t>
            </a:r>
            <a:r>
              <a:rPr lang="en-US" sz="1800" dirty="0" err="1"/>
              <a:t>dapat</a:t>
            </a:r>
            <a:r>
              <a:rPr lang="en-US" sz="1800" dirty="0"/>
              <a:t> </a:t>
            </a:r>
            <a:r>
              <a:rPr lang="en-US" sz="1800" dirty="0" err="1"/>
              <a:t>membangun</a:t>
            </a:r>
            <a:r>
              <a:rPr lang="en-US" sz="1800" dirty="0"/>
              <a:t> </a:t>
            </a:r>
            <a:r>
              <a:rPr lang="en-US" sz="1800" dirty="0" err="1"/>
              <a:t>gagasan</a:t>
            </a:r>
            <a:r>
              <a:rPr lang="en-US" sz="1800" dirty="0"/>
              <a:t> </a:t>
            </a:r>
            <a:r>
              <a:rPr lang="en-US" sz="1800" dirty="0" err="1"/>
              <a:t>kritis</a:t>
            </a:r>
            <a:r>
              <a:rPr lang="en-US" sz="1800" dirty="0"/>
              <a:t> </a:t>
            </a:r>
            <a:r>
              <a:rPr lang="en-US" sz="1800" dirty="0" err="1"/>
              <a:t>mengenai</a:t>
            </a:r>
            <a:r>
              <a:rPr lang="en-US" sz="1800" dirty="0"/>
              <a:t> </a:t>
            </a:r>
            <a:r>
              <a:rPr lang="en-US" sz="1800" dirty="0" err="1"/>
              <a:t>hal</a:t>
            </a:r>
            <a:r>
              <a:rPr lang="en-US" sz="1800" dirty="0"/>
              <a:t> </a:t>
            </a:r>
            <a:r>
              <a:rPr lang="en-US" sz="1800" dirty="0" err="1"/>
              <a:t>itu</a:t>
            </a:r>
            <a:r>
              <a:rPr lang="en-US" sz="1800" dirty="0"/>
              <a:t>. </a:t>
            </a:r>
            <a:r>
              <a:rPr lang="en-US" sz="1800" dirty="0" err="1"/>
              <a:t>Tuangkan</a:t>
            </a:r>
            <a:r>
              <a:rPr lang="en-US" sz="1800" dirty="0"/>
              <a:t> </a:t>
            </a:r>
            <a:r>
              <a:rPr lang="en-US" sz="1800" dirty="0" err="1"/>
              <a:t>gagasan</a:t>
            </a:r>
            <a:r>
              <a:rPr lang="en-US" sz="1800" dirty="0"/>
              <a:t> </a:t>
            </a:r>
            <a:r>
              <a:rPr lang="en-US" sz="1800" dirty="0" err="1"/>
              <a:t>Anda</a:t>
            </a:r>
            <a:r>
              <a:rPr lang="en-US" sz="1800" dirty="0"/>
              <a:t> </a:t>
            </a:r>
            <a:r>
              <a:rPr lang="en-US" sz="1800" dirty="0" err="1"/>
              <a:t>ke</a:t>
            </a:r>
            <a:r>
              <a:rPr lang="en-US" sz="1800" dirty="0"/>
              <a:t> </a:t>
            </a:r>
            <a:r>
              <a:rPr lang="en-US" sz="1800" dirty="0" err="1"/>
              <a:t>dalam</a:t>
            </a:r>
            <a:r>
              <a:rPr lang="en-US" sz="1800" dirty="0"/>
              <a:t> </a:t>
            </a:r>
            <a:r>
              <a:rPr lang="en-US" sz="1800" dirty="0" err="1"/>
              <a:t>makalah</a:t>
            </a:r>
            <a:r>
              <a:rPr lang="en-US" sz="1800" dirty="0"/>
              <a:t> </a:t>
            </a:r>
            <a:r>
              <a:rPr lang="en-US" sz="1800" dirty="0" err="1"/>
              <a:t>singkat</a:t>
            </a:r>
            <a:r>
              <a:rPr lang="en-US" sz="1800" dirty="0" smtClean="0"/>
              <a:t>!</a:t>
            </a:r>
            <a:r>
              <a:rPr lang="en-US" sz="1800" dirty="0"/>
              <a:t/>
            </a:r>
            <a:br>
              <a:rPr lang="en-US" sz="1800" dirty="0"/>
            </a:br>
            <a:r>
              <a:rPr lang="en-US" sz="1800" dirty="0" err="1"/>
              <a:t>Komunikasikan</a:t>
            </a:r>
            <a:r>
              <a:rPr lang="en-US" sz="1800" dirty="0"/>
              <a:t> </a:t>
            </a:r>
            <a:r>
              <a:rPr lang="en-US" sz="1800" dirty="0" err="1"/>
              <a:t>kepada</a:t>
            </a:r>
            <a:r>
              <a:rPr lang="en-US" sz="1800" dirty="0"/>
              <a:t> </a:t>
            </a:r>
            <a:r>
              <a:rPr lang="en-US" sz="1800" dirty="0" err="1"/>
              <a:t>teman-teman</a:t>
            </a:r>
            <a:r>
              <a:rPr lang="en-US" sz="1800" dirty="0"/>
              <a:t> </a:t>
            </a:r>
            <a:r>
              <a:rPr lang="en-US" sz="1800" dirty="0" err="1"/>
              <a:t>Anda</a:t>
            </a:r>
            <a:r>
              <a:rPr lang="en-US" sz="1800" dirty="0"/>
              <a:t> </a:t>
            </a:r>
            <a:br>
              <a:rPr lang="en-US" sz="1800" dirty="0"/>
            </a:br>
            <a:r>
              <a:rPr lang="en-US" sz="1800" dirty="0" err="1"/>
              <a:t>sebelum</a:t>
            </a:r>
            <a:r>
              <a:rPr lang="en-US" sz="1800" dirty="0"/>
              <a:t> </a:t>
            </a:r>
            <a:r>
              <a:rPr lang="en-US" sz="1800" dirty="0" err="1"/>
              <a:t>menelaah</a:t>
            </a:r>
            <a:r>
              <a:rPr lang="en-US" sz="1800" dirty="0"/>
              <a:t> </a:t>
            </a:r>
            <a:r>
              <a:rPr lang="en-US" sz="1800" dirty="0" err="1"/>
              <a:t>bab</a:t>
            </a:r>
            <a:r>
              <a:rPr lang="en-US" sz="1800" dirty="0"/>
              <a:t> </a:t>
            </a:r>
            <a:r>
              <a:rPr lang="en-US" sz="1800" dirty="0" err="1"/>
              <a:t>ini</a:t>
            </a:r>
            <a:r>
              <a:rPr lang="en-US" sz="1800" dirty="0"/>
              <a:t> </a:t>
            </a:r>
            <a:r>
              <a:rPr lang="en-US" sz="1800" dirty="0" err="1"/>
              <a:t>lebih</a:t>
            </a:r>
            <a:r>
              <a:rPr lang="en-US" sz="1800" dirty="0"/>
              <a:t> </a:t>
            </a:r>
            <a:r>
              <a:rPr lang="en-US" sz="1800" dirty="0" err="1" smtClean="0"/>
              <a:t>lanjut</a:t>
            </a:r>
            <a:r>
              <a:rPr lang="en-US" sz="1800" dirty="0" smtClean="0"/>
              <a:t>!</a:t>
            </a:r>
            <a:endParaRPr lang="en-US" sz="1800" dirty="0"/>
          </a:p>
        </p:txBody>
      </p:sp>
      <p:sp>
        <p:nvSpPr>
          <p:cNvPr id="3" name="Text Placeholder 2"/>
          <p:cNvSpPr>
            <a:spLocks noGrp="1"/>
          </p:cNvSpPr>
          <p:nvPr>
            <p:ph type="body" idx="1"/>
          </p:nvPr>
        </p:nvSpPr>
        <p:spPr>
          <a:xfrm>
            <a:off x="609600" y="990600"/>
            <a:ext cx="7772400" cy="1500187"/>
          </a:xfrm>
        </p:spPr>
        <p:txBody>
          <a:bodyPr/>
          <a:lstStyle/>
          <a:p>
            <a:pPr algn="ctr"/>
            <a:r>
              <a:rPr lang="en-US" sz="8800" dirty="0" smtClean="0">
                <a:solidFill>
                  <a:srgbClr val="002060"/>
                </a:solidFill>
              </a:rPr>
              <a:t>?</a:t>
            </a:r>
          </a:p>
          <a:p>
            <a:pPr algn="ctr"/>
            <a:r>
              <a:rPr lang="en-US" dirty="0" smtClean="0">
                <a:solidFill>
                  <a:srgbClr val="002060"/>
                </a:solidFill>
              </a:rPr>
              <a:t>DISKUSIKAN DENGAN TEMAN </a:t>
            </a:r>
            <a:r>
              <a:rPr lang="en-US" dirty="0" err="1" smtClean="0">
                <a:solidFill>
                  <a:srgbClr val="002060"/>
                </a:solidFill>
              </a:rPr>
              <a:t>TEMAN</a:t>
            </a:r>
            <a:r>
              <a:rPr lang="en-US" dirty="0" smtClean="0">
                <a:solidFill>
                  <a:srgbClr val="002060"/>
                </a:solidFill>
              </a:rPr>
              <a:t> KALIAN!</a:t>
            </a:r>
            <a:endParaRPr lang="en-US" dirty="0">
              <a:solidFill>
                <a:srgbClr val="002060"/>
              </a:solidFill>
            </a:endParaRPr>
          </a:p>
        </p:txBody>
      </p:sp>
    </p:spTree>
    <p:extLst>
      <p:ext uri="{BB962C8B-B14F-4D97-AF65-F5344CB8AC3E}">
        <p14:creationId xmlns:p14="http://schemas.microsoft.com/office/powerpoint/2010/main" val="241649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Masjid </a:t>
            </a:r>
            <a:r>
              <a:rPr lang="en-US" dirty="0" err="1" smtClean="0"/>
              <a:t>Nabi</a:t>
            </a:r>
            <a:endParaRPr lang="en-US" dirty="0"/>
          </a:p>
        </p:txBody>
      </p:sp>
      <p:sp>
        <p:nvSpPr>
          <p:cNvPr id="3" name="Content Placeholder 2"/>
          <p:cNvSpPr>
            <a:spLocks noGrp="1"/>
          </p:cNvSpPr>
          <p:nvPr>
            <p:ph idx="1"/>
          </p:nvPr>
        </p:nvSpPr>
        <p:spPr/>
        <p:txBody>
          <a:bodyPr/>
          <a:lstStyle/>
          <a:p>
            <a:r>
              <a:rPr lang="sv-SE" sz="2000" dirty="0"/>
              <a:t>Masjid berarti tempat beribadah. Akar kata dari masjid adalah </a:t>
            </a:r>
            <a:r>
              <a:rPr lang="sv-SE" sz="2000" i="1" dirty="0"/>
              <a:t>sajada</a:t>
            </a:r>
            <a:r>
              <a:rPr lang="sv-SE" sz="2000" dirty="0"/>
              <a:t> di mana </a:t>
            </a:r>
            <a:r>
              <a:rPr lang="sv-SE" sz="2000" i="1" dirty="0"/>
              <a:t>sajada</a:t>
            </a:r>
            <a:r>
              <a:rPr lang="sv-SE" sz="2000" dirty="0"/>
              <a:t> berarti sujud atau tunduk</a:t>
            </a:r>
            <a:r>
              <a:rPr lang="sv-SE" sz="2000" dirty="0" smtClean="0"/>
              <a:t>. </a:t>
            </a:r>
            <a:r>
              <a:rPr lang="en-US" sz="2000" dirty="0" err="1" smtClean="0"/>
              <a:t>dalam</a:t>
            </a:r>
            <a:r>
              <a:rPr lang="en-US" sz="2000" dirty="0" smtClean="0"/>
              <a:t> </a:t>
            </a:r>
            <a:r>
              <a:rPr lang="en-US" sz="2000" dirty="0" err="1" smtClean="0"/>
              <a:t>realitanya</a:t>
            </a:r>
            <a:r>
              <a:rPr lang="en-US" sz="2000" dirty="0" smtClean="0"/>
              <a:t> masjid di zaman </a:t>
            </a:r>
            <a:r>
              <a:rPr lang="en-US" sz="2000" dirty="0" err="1" smtClean="0"/>
              <a:t>Nabi</a:t>
            </a:r>
            <a:r>
              <a:rPr lang="en-US" sz="2000" dirty="0" smtClean="0"/>
              <a:t> </a:t>
            </a:r>
            <a:r>
              <a:rPr lang="en-US" sz="2000" dirty="0" err="1" smtClean="0"/>
              <a:t>Muahmmad</a:t>
            </a:r>
            <a:r>
              <a:rPr lang="en-US" sz="2000" dirty="0" smtClean="0"/>
              <a:t> </a:t>
            </a:r>
            <a:r>
              <a:rPr lang="en-US" sz="2000" dirty="0" err="1" smtClean="0"/>
              <a:t>memiliki</a:t>
            </a:r>
            <a:r>
              <a:rPr lang="en-US" sz="2000" dirty="0" smtClean="0"/>
              <a:t> </a:t>
            </a:r>
            <a:r>
              <a:rPr lang="en-US" sz="2000" dirty="0" err="1" smtClean="0"/>
              <a:t>fungsi</a:t>
            </a:r>
            <a:r>
              <a:rPr lang="en-US" sz="2000" dirty="0" smtClean="0"/>
              <a:t> yang </a:t>
            </a:r>
            <a:r>
              <a:rPr lang="en-US" sz="2000" dirty="0" err="1" smtClean="0"/>
              <a:t>melampaui</a:t>
            </a:r>
            <a:r>
              <a:rPr lang="en-US" sz="2000" dirty="0" smtClean="0"/>
              <a:t> </a:t>
            </a:r>
            <a:r>
              <a:rPr lang="en-US" sz="2000" dirty="0" err="1" smtClean="0"/>
              <a:t>konsep</a:t>
            </a:r>
            <a:r>
              <a:rPr lang="en-US" sz="2000" dirty="0" smtClean="0"/>
              <a:t> </a:t>
            </a:r>
            <a:r>
              <a:rPr lang="en-US" sz="2000" dirty="0" err="1" smtClean="0"/>
              <a:t>dasarnya</a:t>
            </a:r>
            <a:r>
              <a:rPr lang="en-US" sz="2000" dirty="0" smtClean="0"/>
              <a:t> </a:t>
            </a:r>
            <a:r>
              <a:rPr lang="en-US" sz="2000" dirty="0" err="1" smtClean="0"/>
              <a:t>itu</a:t>
            </a:r>
            <a:r>
              <a:rPr lang="en-US" sz="2000" dirty="0" smtClean="0"/>
              <a:t>.</a:t>
            </a:r>
          </a:p>
          <a:p>
            <a:r>
              <a:rPr lang="en-US" sz="2000" dirty="0" smtClean="0"/>
              <a:t>Masjid </a:t>
            </a:r>
            <a:r>
              <a:rPr lang="en-US" sz="2000" dirty="0" err="1"/>
              <a:t>Nabawi</a:t>
            </a:r>
            <a:r>
              <a:rPr lang="en-US" sz="2000" dirty="0"/>
              <a:t> </a:t>
            </a:r>
            <a:r>
              <a:rPr lang="en-US" sz="2000" dirty="0" err="1"/>
              <a:t>menjadi</a:t>
            </a:r>
            <a:r>
              <a:rPr lang="en-US" sz="2000" dirty="0"/>
              <a:t> </a:t>
            </a:r>
            <a:r>
              <a:rPr lang="en-US" sz="2000" dirty="0" err="1" smtClean="0"/>
              <a:t>penenda</a:t>
            </a:r>
            <a:r>
              <a:rPr lang="en-US" sz="2000" dirty="0" smtClean="0"/>
              <a:t> </a:t>
            </a:r>
            <a:r>
              <a:rPr lang="en-US" sz="2000" dirty="0" err="1" smtClean="0"/>
              <a:t>jantung</a:t>
            </a:r>
            <a:r>
              <a:rPr lang="en-US" sz="2000" dirty="0" smtClean="0"/>
              <a:t> </a:t>
            </a:r>
            <a:r>
              <a:rPr lang="en-US" sz="2000" dirty="0" err="1" smtClean="0"/>
              <a:t>peradaban</a:t>
            </a:r>
            <a:r>
              <a:rPr lang="en-US" sz="2000" dirty="0" smtClean="0"/>
              <a:t> </a:t>
            </a:r>
            <a:r>
              <a:rPr lang="en-US" sz="2000" dirty="0" err="1"/>
              <a:t>kota</a:t>
            </a:r>
            <a:r>
              <a:rPr lang="en-US" sz="2000" dirty="0"/>
              <a:t> Madinah </a:t>
            </a:r>
            <a:r>
              <a:rPr lang="en-US" sz="2000" dirty="0" err="1"/>
              <a:t>saat</a:t>
            </a:r>
            <a:r>
              <a:rPr lang="en-US" sz="2000" dirty="0"/>
              <a:t> </a:t>
            </a:r>
            <a:r>
              <a:rPr lang="en-US" sz="2000" dirty="0" err="1"/>
              <a:t>itu</a:t>
            </a:r>
            <a:r>
              <a:rPr lang="en-US" sz="2000" dirty="0"/>
              <a:t>. </a:t>
            </a:r>
            <a:endParaRPr lang="en-US" sz="2000" dirty="0" smtClean="0"/>
          </a:p>
          <a:p>
            <a:r>
              <a:rPr lang="en-US" sz="2000" dirty="0" smtClean="0"/>
              <a:t>Masjid </a:t>
            </a:r>
            <a:r>
              <a:rPr lang="en-US" sz="2000" dirty="0" err="1"/>
              <a:t>ini</a:t>
            </a:r>
            <a:r>
              <a:rPr lang="en-US" sz="2000" dirty="0"/>
              <a:t> </a:t>
            </a:r>
            <a:r>
              <a:rPr lang="en-US" sz="2000" dirty="0" err="1"/>
              <a:t>digunakan</a:t>
            </a:r>
            <a:r>
              <a:rPr lang="en-US" sz="2000" dirty="0"/>
              <a:t> </a:t>
            </a:r>
            <a:r>
              <a:rPr lang="en-US" sz="2000" dirty="0" err="1"/>
              <a:t>untuk</a:t>
            </a:r>
            <a:r>
              <a:rPr lang="en-US" sz="2000" dirty="0"/>
              <a:t> </a:t>
            </a:r>
            <a:r>
              <a:rPr lang="en-US" sz="2000" dirty="0" err="1"/>
              <a:t>kegiatan</a:t>
            </a:r>
            <a:r>
              <a:rPr lang="en-US" sz="2000" dirty="0"/>
              <a:t> </a:t>
            </a:r>
            <a:r>
              <a:rPr lang="en-US" sz="2000" dirty="0" err="1" smtClean="0"/>
              <a:t>politik</a:t>
            </a:r>
            <a:r>
              <a:rPr lang="en-US" sz="2000" dirty="0" smtClean="0"/>
              <a:t> </a:t>
            </a:r>
            <a:r>
              <a:rPr lang="en-US" sz="2000" dirty="0" err="1" smtClean="0"/>
              <a:t>keummatan</a:t>
            </a:r>
            <a:r>
              <a:rPr lang="en-US" sz="2000" dirty="0" smtClean="0"/>
              <a:t>, </a:t>
            </a:r>
            <a:r>
              <a:rPr lang="en-US" sz="2000" dirty="0" err="1"/>
              <a:t>perencanaan</a:t>
            </a:r>
            <a:r>
              <a:rPr lang="en-US" sz="2000" dirty="0"/>
              <a:t> </a:t>
            </a:r>
            <a:r>
              <a:rPr lang="en-US" sz="2000" dirty="0" err="1"/>
              <a:t>kota</a:t>
            </a:r>
            <a:r>
              <a:rPr lang="en-US" sz="2000" dirty="0"/>
              <a:t>, </a:t>
            </a:r>
            <a:r>
              <a:rPr lang="en-US" sz="2000" dirty="0" err="1"/>
              <a:t>menentukan</a:t>
            </a:r>
            <a:r>
              <a:rPr lang="en-US" sz="2000" dirty="0"/>
              <a:t> </a:t>
            </a:r>
            <a:r>
              <a:rPr lang="en-US" sz="2000" dirty="0" err="1"/>
              <a:t>strategi</a:t>
            </a:r>
            <a:r>
              <a:rPr lang="en-US" sz="2000" dirty="0"/>
              <a:t> </a:t>
            </a:r>
            <a:r>
              <a:rPr lang="en-US" sz="2000" dirty="0" err="1"/>
              <a:t>militer</a:t>
            </a:r>
            <a:r>
              <a:rPr lang="en-US" sz="2000" dirty="0"/>
              <a:t>, </a:t>
            </a:r>
            <a:r>
              <a:rPr lang="en-US" sz="2000" dirty="0" err="1"/>
              <a:t>dan</a:t>
            </a:r>
            <a:r>
              <a:rPr lang="en-US" sz="2000" dirty="0"/>
              <a:t> </a:t>
            </a:r>
            <a:r>
              <a:rPr lang="en-US" sz="2000" dirty="0" err="1"/>
              <a:t>untuk</a:t>
            </a:r>
            <a:r>
              <a:rPr lang="en-US" sz="2000" dirty="0"/>
              <a:t> </a:t>
            </a:r>
            <a:r>
              <a:rPr lang="en-US" sz="2000" dirty="0" err="1"/>
              <a:t>mengadakan</a:t>
            </a:r>
            <a:r>
              <a:rPr lang="en-US" sz="2000" dirty="0"/>
              <a:t> </a:t>
            </a:r>
            <a:r>
              <a:rPr lang="en-US" sz="2000" dirty="0" err="1" smtClean="0"/>
              <a:t>perjanjian</a:t>
            </a:r>
            <a:r>
              <a:rPr lang="en-US" sz="2000" dirty="0"/>
              <a:t> </a:t>
            </a:r>
            <a:r>
              <a:rPr lang="en-US" sz="2000" dirty="0" err="1" smtClean="0"/>
              <a:t>dan</a:t>
            </a:r>
            <a:r>
              <a:rPr lang="en-US" sz="2000" dirty="0" smtClean="0"/>
              <a:t> dialog.</a:t>
            </a:r>
          </a:p>
          <a:p>
            <a:r>
              <a:rPr lang="en-US" sz="2000" dirty="0" err="1" smtClean="0"/>
              <a:t>Bahkan</a:t>
            </a:r>
            <a:r>
              <a:rPr lang="en-US" sz="2000" dirty="0"/>
              <a:t>, di area </a:t>
            </a:r>
            <a:r>
              <a:rPr lang="en-US" sz="2000" dirty="0" err="1"/>
              <a:t>sekitar</a:t>
            </a:r>
            <a:r>
              <a:rPr lang="en-US" sz="2000" dirty="0"/>
              <a:t> masjid </a:t>
            </a:r>
            <a:r>
              <a:rPr lang="en-US" sz="2000" dirty="0" err="1"/>
              <a:t>digunakan</a:t>
            </a:r>
            <a:r>
              <a:rPr lang="en-US" sz="2000" dirty="0"/>
              <a:t> </a:t>
            </a:r>
            <a:r>
              <a:rPr lang="en-US" sz="2000" dirty="0" err="1"/>
              <a:t>sebagai</a:t>
            </a:r>
            <a:r>
              <a:rPr lang="en-US" sz="2000" dirty="0"/>
              <a:t> </a:t>
            </a:r>
            <a:r>
              <a:rPr lang="en-US" sz="2000" dirty="0" err="1"/>
              <a:t>tempat</a:t>
            </a:r>
            <a:r>
              <a:rPr lang="en-US" sz="2000" dirty="0"/>
              <a:t> </a:t>
            </a:r>
            <a:r>
              <a:rPr lang="en-US" sz="2000" dirty="0" err="1"/>
              <a:t>tinggal</a:t>
            </a:r>
            <a:r>
              <a:rPr lang="en-US" sz="2000" dirty="0"/>
              <a:t> </a:t>
            </a:r>
            <a:r>
              <a:rPr lang="en-US" sz="2000" dirty="0" err="1"/>
              <a:t>sementara</a:t>
            </a:r>
            <a:r>
              <a:rPr lang="en-US" sz="2000" dirty="0"/>
              <a:t> </a:t>
            </a:r>
            <a:r>
              <a:rPr lang="en-US" sz="2000" dirty="0" err="1"/>
              <a:t>oleh</a:t>
            </a:r>
            <a:r>
              <a:rPr lang="en-US" sz="2000" dirty="0"/>
              <a:t> orang-orang fakir </a:t>
            </a:r>
            <a:r>
              <a:rPr lang="en-US" sz="2000" dirty="0" err="1"/>
              <a:t>miskin</a:t>
            </a:r>
            <a:r>
              <a:rPr lang="en-US" sz="2000" dirty="0" smtClean="0"/>
              <a:t>.</a:t>
            </a:r>
          </a:p>
          <a:p>
            <a:endParaRPr lang="en-US" sz="2000" dirty="0" smtClean="0"/>
          </a:p>
        </p:txBody>
      </p:sp>
    </p:spTree>
    <p:extLst>
      <p:ext uri="{BB962C8B-B14F-4D97-AF65-F5344CB8AC3E}">
        <p14:creationId xmlns:p14="http://schemas.microsoft.com/office/powerpoint/2010/main" val="662328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Masjid Di Indonesia</a:t>
            </a:r>
            <a:endParaRPr lang="en-US" dirty="0"/>
          </a:p>
        </p:txBody>
      </p:sp>
      <p:sp>
        <p:nvSpPr>
          <p:cNvPr id="3" name="Content Placeholder 2"/>
          <p:cNvSpPr>
            <a:spLocks noGrp="1"/>
          </p:cNvSpPr>
          <p:nvPr>
            <p:ph idx="1"/>
          </p:nvPr>
        </p:nvSpPr>
        <p:spPr/>
        <p:txBody>
          <a:bodyPr/>
          <a:lstStyle/>
          <a:p>
            <a:r>
              <a:rPr lang="en-US" sz="2000" dirty="0" err="1"/>
              <a:t>Sejalan</a:t>
            </a:r>
            <a:r>
              <a:rPr lang="en-US" sz="2000" dirty="0"/>
              <a:t> </a:t>
            </a:r>
            <a:r>
              <a:rPr lang="en-US" sz="2000" dirty="0" err="1"/>
              <a:t>dengan</a:t>
            </a:r>
            <a:r>
              <a:rPr lang="en-US" sz="2000" dirty="0"/>
              <a:t> </a:t>
            </a:r>
            <a:r>
              <a:rPr lang="en-US" sz="2000" dirty="0" err="1"/>
              <a:t>perkembangan</a:t>
            </a:r>
            <a:r>
              <a:rPr lang="en-US" sz="2000" dirty="0"/>
              <a:t> </a:t>
            </a:r>
            <a:r>
              <a:rPr lang="en-US" sz="2000" dirty="0" err="1"/>
              <a:t>umat</a:t>
            </a:r>
            <a:r>
              <a:rPr lang="en-US" sz="2000" dirty="0"/>
              <a:t> Islam, </a:t>
            </a:r>
            <a:r>
              <a:rPr lang="en-US" sz="2000" dirty="0" err="1"/>
              <a:t>jumlah</a:t>
            </a:r>
            <a:r>
              <a:rPr lang="en-US" sz="2000" dirty="0"/>
              <a:t> masjid </a:t>
            </a:r>
            <a:r>
              <a:rPr lang="en-US" sz="2000" dirty="0" err="1"/>
              <a:t>saat</a:t>
            </a:r>
            <a:r>
              <a:rPr lang="en-US" sz="2000" dirty="0"/>
              <a:t> </a:t>
            </a:r>
            <a:r>
              <a:rPr lang="en-US" sz="2000" dirty="0" err="1"/>
              <a:t>ini</a:t>
            </a:r>
            <a:r>
              <a:rPr lang="en-US" sz="2000" dirty="0"/>
              <a:t> </a:t>
            </a:r>
            <a:r>
              <a:rPr lang="en-US" sz="2000" dirty="0" err="1"/>
              <a:t>sangat</a:t>
            </a:r>
            <a:r>
              <a:rPr lang="en-US" sz="2000" dirty="0"/>
              <a:t> </a:t>
            </a:r>
            <a:r>
              <a:rPr lang="en-US" sz="2000" dirty="0" err="1"/>
              <a:t>banyak</a:t>
            </a:r>
            <a:r>
              <a:rPr lang="en-US" sz="2000" dirty="0"/>
              <a:t> </a:t>
            </a:r>
            <a:r>
              <a:rPr lang="en-US" sz="2000" dirty="0" err="1"/>
              <a:t>dan</a:t>
            </a:r>
            <a:r>
              <a:rPr lang="en-US" sz="2000" dirty="0"/>
              <a:t> </a:t>
            </a:r>
            <a:r>
              <a:rPr lang="en-US" sz="2000" dirty="0" err="1"/>
              <a:t>tersebar</a:t>
            </a:r>
            <a:r>
              <a:rPr lang="en-US" sz="2000" dirty="0"/>
              <a:t> di </a:t>
            </a:r>
            <a:r>
              <a:rPr lang="en-US" sz="2000" dirty="0" err="1"/>
              <a:t>hampir</a:t>
            </a:r>
            <a:r>
              <a:rPr lang="en-US" sz="2000" dirty="0"/>
              <a:t> </a:t>
            </a:r>
            <a:r>
              <a:rPr lang="en-US" sz="2000" dirty="0" err="1"/>
              <a:t>seluruh</a:t>
            </a:r>
            <a:r>
              <a:rPr lang="en-US" sz="2000" dirty="0"/>
              <a:t> </a:t>
            </a:r>
            <a:r>
              <a:rPr lang="en-US" sz="2000" dirty="0" err="1"/>
              <a:t>negara</a:t>
            </a:r>
            <a:r>
              <a:rPr lang="en-US" sz="2000" dirty="0"/>
              <a:t> di </a:t>
            </a:r>
            <a:r>
              <a:rPr lang="en-US" sz="2000" dirty="0" err="1"/>
              <a:t>dunia</a:t>
            </a:r>
            <a:r>
              <a:rPr lang="en-US" sz="2000" dirty="0"/>
              <a:t>. Di Indonesia </a:t>
            </a:r>
            <a:r>
              <a:rPr lang="en-US" sz="2000" dirty="0" err="1"/>
              <a:t>saja</a:t>
            </a:r>
            <a:r>
              <a:rPr lang="en-US" sz="2000" dirty="0"/>
              <a:t>, </a:t>
            </a:r>
            <a:r>
              <a:rPr lang="en-US" sz="2000" dirty="0" err="1"/>
              <a:t>jumlah</a:t>
            </a:r>
            <a:r>
              <a:rPr lang="en-US" sz="2000" dirty="0"/>
              <a:t> masjid </a:t>
            </a:r>
            <a:r>
              <a:rPr lang="en-US" sz="2000" dirty="0" err="1"/>
              <a:t>tercatat</a:t>
            </a:r>
            <a:r>
              <a:rPr lang="en-US" sz="2000" dirty="0"/>
              <a:t> 643.843 (</a:t>
            </a:r>
            <a:r>
              <a:rPr lang="en-US" sz="2000" i="1" dirty="0" err="1"/>
              <a:t>Republika</a:t>
            </a:r>
            <a:r>
              <a:rPr lang="en-US" sz="2000" i="1" dirty="0"/>
              <a:t> Online,</a:t>
            </a:r>
            <a:r>
              <a:rPr lang="en-US" sz="2000" dirty="0"/>
              <a:t> 3 </a:t>
            </a:r>
            <a:r>
              <a:rPr lang="en-US" sz="2000" dirty="0" err="1"/>
              <a:t>Juni</a:t>
            </a:r>
            <a:r>
              <a:rPr lang="en-US" sz="2000" dirty="0"/>
              <a:t> 2012). </a:t>
            </a:r>
            <a:endParaRPr lang="en-US" sz="2000" dirty="0" smtClean="0"/>
          </a:p>
          <a:p>
            <a:r>
              <a:rPr lang="en-US" sz="2000" dirty="0" err="1" smtClean="0"/>
              <a:t>Adapun</a:t>
            </a:r>
            <a:r>
              <a:rPr lang="en-US" sz="2000" dirty="0" smtClean="0"/>
              <a:t> </a:t>
            </a:r>
            <a:r>
              <a:rPr lang="en-US" sz="2000" dirty="0" err="1"/>
              <a:t>menurut</a:t>
            </a:r>
            <a:r>
              <a:rPr lang="en-US" sz="2000" dirty="0"/>
              <a:t> </a:t>
            </a:r>
            <a:r>
              <a:rPr lang="en-US" sz="2000" dirty="0" err="1"/>
              <a:t>hasil</a:t>
            </a:r>
            <a:r>
              <a:rPr lang="en-US" sz="2000" dirty="0"/>
              <a:t> </a:t>
            </a:r>
            <a:r>
              <a:rPr lang="en-US" sz="2000" dirty="0" err="1"/>
              <a:t>sensus</a:t>
            </a:r>
            <a:r>
              <a:rPr lang="en-US" sz="2000" dirty="0"/>
              <a:t> </a:t>
            </a:r>
            <a:r>
              <a:rPr lang="en-US" sz="2000" dirty="0" err="1"/>
              <a:t>penduduk</a:t>
            </a:r>
            <a:r>
              <a:rPr lang="en-US" sz="2000" dirty="0"/>
              <a:t> </a:t>
            </a:r>
            <a:r>
              <a:rPr lang="en-US" sz="2000" dirty="0" err="1"/>
              <a:t>Badan</a:t>
            </a:r>
            <a:r>
              <a:rPr lang="en-US" sz="2000" dirty="0"/>
              <a:t> </a:t>
            </a:r>
            <a:r>
              <a:rPr lang="en-US" sz="2000" dirty="0" err="1"/>
              <a:t>Pusat</a:t>
            </a:r>
            <a:r>
              <a:rPr lang="en-US" sz="2000" dirty="0"/>
              <a:t> </a:t>
            </a:r>
            <a:r>
              <a:rPr lang="en-US" sz="2000" dirty="0" err="1"/>
              <a:t>Statistik</a:t>
            </a:r>
            <a:r>
              <a:rPr lang="en-US" sz="2000" dirty="0"/>
              <a:t> (BPS) </a:t>
            </a:r>
            <a:r>
              <a:rPr lang="en-US" sz="2000" dirty="0" err="1"/>
              <a:t>pada</a:t>
            </a:r>
            <a:r>
              <a:rPr lang="en-US" sz="2000" dirty="0"/>
              <a:t> </a:t>
            </a:r>
            <a:r>
              <a:rPr lang="en-US" sz="2000" dirty="0" err="1"/>
              <a:t>tahun</a:t>
            </a:r>
            <a:r>
              <a:rPr lang="en-US" sz="2000" dirty="0"/>
              <a:t> 2010, </a:t>
            </a:r>
            <a:r>
              <a:rPr lang="en-US" sz="2000" dirty="0" err="1"/>
              <a:t>penduduk</a:t>
            </a:r>
            <a:r>
              <a:rPr lang="en-US" sz="2000" dirty="0"/>
              <a:t> Indonesia yang </a:t>
            </a:r>
            <a:r>
              <a:rPr lang="en-US" sz="2000" dirty="0" err="1"/>
              <a:t>memeluk</a:t>
            </a:r>
            <a:r>
              <a:rPr lang="en-US" sz="2000" dirty="0"/>
              <a:t> Agama Islam </a:t>
            </a:r>
            <a:r>
              <a:rPr lang="en-US" sz="2000" dirty="0" err="1"/>
              <a:t>tercatat</a:t>
            </a:r>
            <a:r>
              <a:rPr lang="en-US" sz="2000" dirty="0"/>
              <a:t> 207.176.162, </a:t>
            </a:r>
            <a:r>
              <a:rPr lang="en-US" sz="2000" dirty="0" err="1"/>
              <a:t>yaitu</a:t>
            </a:r>
            <a:r>
              <a:rPr lang="en-US" sz="2000" dirty="0"/>
              <a:t> 87,18 % </a:t>
            </a:r>
            <a:r>
              <a:rPr lang="en-US" sz="2000" dirty="0" err="1"/>
              <a:t>dari</a:t>
            </a:r>
            <a:r>
              <a:rPr lang="en-US" sz="2000" dirty="0"/>
              <a:t> total </a:t>
            </a:r>
            <a:r>
              <a:rPr lang="en-US" sz="2000" dirty="0" err="1" smtClean="0"/>
              <a:t>penduduk</a:t>
            </a:r>
            <a:endParaRPr lang="en-US" sz="2000" dirty="0" smtClean="0"/>
          </a:p>
          <a:p>
            <a:r>
              <a:rPr lang="en-US" sz="2000" dirty="0" err="1"/>
              <a:t>P</a:t>
            </a:r>
            <a:r>
              <a:rPr lang="en-US" sz="2000" dirty="0" err="1" smtClean="0"/>
              <a:t>ertumbuhan</a:t>
            </a:r>
            <a:r>
              <a:rPr lang="en-US" sz="2000" dirty="0" smtClean="0"/>
              <a:t> </a:t>
            </a:r>
            <a:r>
              <a:rPr lang="en-US" sz="2000" dirty="0" err="1" smtClean="0"/>
              <a:t>jumlah</a:t>
            </a:r>
            <a:r>
              <a:rPr lang="en-US" sz="2000" dirty="0" smtClean="0"/>
              <a:t> masjid di Indonesia </a:t>
            </a:r>
            <a:r>
              <a:rPr lang="en-US" sz="2000" dirty="0" err="1" smtClean="0"/>
              <a:t>termasuk</a:t>
            </a:r>
            <a:r>
              <a:rPr lang="en-US" sz="2000" dirty="0" smtClean="0"/>
              <a:t> </a:t>
            </a:r>
            <a:r>
              <a:rPr lang="en-US" sz="2000" dirty="0" err="1" smtClean="0"/>
              <a:t>lamban</a:t>
            </a:r>
            <a:r>
              <a:rPr lang="en-US" sz="2000" dirty="0" smtClean="0"/>
              <a:t>, </a:t>
            </a:r>
            <a:r>
              <a:rPr lang="en-US" sz="2000" dirty="0" err="1" smtClean="0"/>
              <a:t>jika</a:t>
            </a:r>
            <a:r>
              <a:rPr lang="en-US" sz="2000" dirty="0" smtClean="0"/>
              <a:t> </a:t>
            </a:r>
            <a:r>
              <a:rPr lang="en-US" sz="2000" dirty="0" err="1"/>
              <a:t>dibandingkan</a:t>
            </a:r>
            <a:r>
              <a:rPr lang="en-US" sz="2000" dirty="0"/>
              <a:t> </a:t>
            </a:r>
            <a:r>
              <a:rPr lang="en-US" sz="2000" dirty="0" err="1"/>
              <a:t>r</a:t>
            </a:r>
            <a:r>
              <a:rPr lang="en-US" sz="2000" dirty="0" err="1" smtClean="0"/>
              <a:t>umah</a:t>
            </a:r>
            <a:r>
              <a:rPr lang="en-US" sz="2000" dirty="0" smtClean="0"/>
              <a:t> </a:t>
            </a:r>
            <a:r>
              <a:rPr lang="en-US" sz="2000" dirty="0" err="1"/>
              <a:t>ibadah</a:t>
            </a:r>
            <a:r>
              <a:rPr lang="en-US" sz="2000" dirty="0"/>
              <a:t> </a:t>
            </a:r>
            <a:r>
              <a:rPr lang="en-US" sz="2000" dirty="0" smtClean="0"/>
              <a:t>Non Muslim. </a:t>
            </a:r>
            <a:r>
              <a:rPr lang="en-US" sz="2000" dirty="0" err="1"/>
              <a:t>G</a:t>
            </a:r>
            <a:r>
              <a:rPr lang="en-US" sz="2000" dirty="0" err="1" smtClean="0"/>
              <a:t>ereja</a:t>
            </a:r>
            <a:r>
              <a:rPr lang="en-US" sz="2000" dirty="0" smtClean="0"/>
              <a:t> </a:t>
            </a:r>
            <a:r>
              <a:rPr lang="en-US" sz="2000" dirty="0" err="1"/>
              <a:t>Katolik</a:t>
            </a:r>
            <a:r>
              <a:rPr lang="en-US" sz="2000" dirty="0"/>
              <a:t> 153 % </a:t>
            </a:r>
            <a:r>
              <a:rPr lang="en-US" sz="2000" dirty="0" err="1"/>
              <a:t>dari</a:t>
            </a:r>
            <a:r>
              <a:rPr lang="en-US" sz="2000" dirty="0"/>
              <a:t> 4.934 </a:t>
            </a:r>
            <a:r>
              <a:rPr lang="en-US" sz="2000" dirty="0" err="1"/>
              <a:t>menjadi</a:t>
            </a:r>
            <a:r>
              <a:rPr lang="en-US" sz="2000" dirty="0"/>
              <a:t> </a:t>
            </a:r>
            <a:r>
              <a:rPr lang="en-US" sz="2000" dirty="0" smtClean="0"/>
              <a:t>12.473; </a:t>
            </a:r>
            <a:r>
              <a:rPr lang="en-US" sz="2000" dirty="0" err="1"/>
              <a:t>G</a:t>
            </a:r>
            <a:r>
              <a:rPr lang="en-US" sz="2000" dirty="0" err="1" smtClean="0"/>
              <a:t>ereja</a:t>
            </a:r>
            <a:r>
              <a:rPr lang="en-US" sz="2000" dirty="0" smtClean="0"/>
              <a:t> </a:t>
            </a:r>
            <a:r>
              <a:rPr lang="en-US" sz="2000" dirty="0" err="1"/>
              <a:t>Protestan</a:t>
            </a:r>
            <a:r>
              <a:rPr lang="en-US" sz="2000" dirty="0"/>
              <a:t> 131 % </a:t>
            </a:r>
            <a:r>
              <a:rPr lang="en-US" sz="2000" dirty="0" err="1"/>
              <a:t>dari</a:t>
            </a:r>
            <a:r>
              <a:rPr lang="en-US" sz="2000" dirty="0"/>
              <a:t> 18.977 </a:t>
            </a:r>
            <a:r>
              <a:rPr lang="en-US" sz="2000" dirty="0" err="1"/>
              <a:t>menjadi</a:t>
            </a:r>
            <a:r>
              <a:rPr lang="en-US" sz="2000" dirty="0"/>
              <a:t> </a:t>
            </a:r>
            <a:r>
              <a:rPr lang="en-US" sz="2000" dirty="0" smtClean="0"/>
              <a:t>43.909; </a:t>
            </a:r>
            <a:r>
              <a:rPr lang="en-US" sz="2000" dirty="0" err="1"/>
              <a:t>V</a:t>
            </a:r>
            <a:r>
              <a:rPr lang="en-US" sz="2000" dirty="0" err="1" smtClean="0"/>
              <a:t>ihara</a:t>
            </a:r>
            <a:r>
              <a:rPr lang="en-US" sz="2000" dirty="0" smtClean="0"/>
              <a:t> </a:t>
            </a:r>
            <a:r>
              <a:rPr lang="en-US" sz="2000" dirty="0" err="1"/>
              <a:t>bertambah</a:t>
            </a:r>
            <a:r>
              <a:rPr lang="en-US" sz="2000" dirty="0"/>
              <a:t> 368 % </a:t>
            </a:r>
            <a:r>
              <a:rPr lang="en-US" sz="2000" dirty="0" err="1"/>
              <a:t>dari</a:t>
            </a:r>
            <a:r>
              <a:rPr lang="en-US" sz="2000" dirty="0"/>
              <a:t> 1.523 </a:t>
            </a:r>
            <a:r>
              <a:rPr lang="en-US" sz="2000" dirty="0" err="1"/>
              <a:t>menjadi</a:t>
            </a:r>
            <a:r>
              <a:rPr lang="en-US" sz="2000" dirty="0"/>
              <a:t> </a:t>
            </a:r>
            <a:r>
              <a:rPr lang="en-US" sz="2000" dirty="0" smtClean="0"/>
              <a:t>7.129; </a:t>
            </a:r>
            <a:r>
              <a:rPr lang="en-US" sz="2000" dirty="0"/>
              <a:t>P</a:t>
            </a:r>
            <a:r>
              <a:rPr lang="en-US" sz="2000" dirty="0" smtClean="0"/>
              <a:t>ura </a:t>
            </a:r>
            <a:r>
              <a:rPr lang="en-US" sz="2000" dirty="0"/>
              <a:t>Hindu </a:t>
            </a:r>
            <a:r>
              <a:rPr lang="en-US" sz="2000" dirty="0" err="1"/>
              <a:t>bertambah</a:t>
            </a:r>
            <a:r>
              <a:rPr lang="en-US" sz="2000" dirty="0"/>
              <a:t> 475,25 % </a:t>
            </a:r>
            <a:r>
              <a:rPr lang="en-US" sz="2000" dirty="0" err="1"/>
              <a:t>dari</a:t>
            </a:r>
            <a:r>
              <a:rPr lang="en-US" sz="2000" dirty="0"/>
              <a:t> 4.247 </a:t>
            </a:r>
            <a:r>
              <a:rPr lang="en-US" sz="2000" dirty="0" err="1"/>
              <a:t>menjadi</a:t>
            </a:r>
            <a:r>
              <a:rPr lang="en-US" sz="2000" dirty="0"/>
              <a:t> </a:t>
            </a:r>
            <a:r>
              <a:rPr lang="en-US" sz="2000" dirty="0" smtClean="0"/>
              <a:t>24.431; Masjid </a:t>
            </a:r>
            <a:r>
              <a:rPr lang="en-US" sz="2000" dirty="0" err="1"/>
              <a:t>hanya</a:t>
            </a:r>
            <a:r>
              <a:rPr lang="en-US" sz="2000" dirty="0"/>
              <a:t> </a:t>
            </a:r>
            <a:r>
              <a:rPr lang="en-US" sz="2000" dirty="0" err="1"/>
              <a:t>bertambah</a:t>
            </a:r>
            <a:r>
              <a:rPr lang="en-US" sz="2000" dirty="0"/>
              <a:t> 64 % </a:t>
            </a:r>
            <a:r>
              <a:rPr lang="en-US" sz="2000" dirty="0" err="1"/>
              <a:t>dari</a:t>
            </a:r>
            <a:r>
              <a:rPr lang="en-US" sz="2000" dirty="0"/>
              <a:t> 392.044 </a:t>
            </a:r>
            <a:r>
              <a:rPr lang="en-US" sz="2000" dirty="0" err="1"/>
              <a:t>menjadi</a:t>
            </a:r>
            <a:r>
              <a:rPr lang="en-US" sz="2000" dirty="0"/>
              <a:t> 643.843. </a:t>
            </a:r>
            <a:r>
              <a:rPr lang="en-US" sz="2000" dirty="0" smtClean="0"/>
              <a:t>(</a:t>
            </a:r>
            <a:r>
              <a:rPr lang="en-US" sz="2000" dirty="0" err="1" smtClean="0"/>
              <a:t>Berdasarkan</a:t>
            </a:r>
            <a:r>
              <a:rPr lang="en-US" sz="2000" dirty="0" smtClean="0"/>
              <a:t> data </a:t>
            </a:r>
            <a:r>
              <a:rPr lang="en-US" sz="2000" dirty="0" err="1" smtClean="0"/>
              <a:t>tahun</a:t>
            </a:r>
            <a:r>
              <a:rPr lang="en-US" sz="2000" dirty="0" smtClean="0"/>
              <a:t> 1997, 2004, 2010)</a:t>
            </a:r>
            <a:endParaRPr lang="en-US" sz="2000" dirty="0"/>
          </a:p>
        </p:txBody>
      </p:sp>
    </p:spTree>
    <p:extLst>
      <p:ext uri="{BB962C8B-B14F-4D97-AF65-F5344CB8AC3E}">
        <p14:creationId xmlns:p14="http://schemas.microsoft.com/office/powerpoint/2010/main" val="1480219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7039"/>
            <a:ext cx="8229600" cy="1143000"/>
          </a:xfrm>
        </p:spPr>
        <p:txBody>
          <a:bodyPr/>
          <a:lstStyle/>
          <a:p>
            <a:r>
              <a:rPr lang="en-US" sz="1600" b="1" dirty="0"/>
              <a:t>Di Indonesia masjid </a:t>
            </a:r>
            <a:r>
              <a:rPr lang="en-US" sz="1600" b="1" dirty="0" err="1"/>
              <a:t>tumbuh</a:t>
            </a:r>
            <a:r>
              <a:rPr lang="en-US" sz="1600" b="1" dirty="0"/>
              <a:t> di </a:t>
            </a:r>
            <a:r>
              <a:rPr lang="en-US" sz="1600" b="1" dirty="0" err="1"/>
              <a:t>berbagai</a:t>
            </a:r>
            <a:r>
              <a:rPr lang="en-US" sz="1600" b="1" dirty="0"/>
              <a:t> </a:t>
            </a:r>
            <a:r>
              <a:rPr lang="en-US" sz="1600" b="1" dirty="0" err="1"/>
              <a:t>masyarakat</a:t>
            </a:r>
            <a:r>
              <a:rPr lang="en-US" sz="1600" b="1" dirty="0"/>
              <a:t> </a:t>
            </a:r>
            <a:r>
              <a:rPr lang="en-US" sz="1600" b="1" dirty="0" err="1"/>
              <a:t>dengan</a:t>
            </a:r>
            <a:r>
              <a:rPr lang="en-US" sz="1600" b="1" dirty="0"/>
              <a:t> </a:t>
            </a:r>
            <a:r>
              <a:rPr lang="en-US" sz="1600" b="1" dirty="0" err="1"/>
              <a:t>corak</a:t>
            </a:r>
            <a:r>
              <a:rPr lang="en-US" sz="1600" b="1" dirty="0"/>
              <a:t> yang </a:t>
            </a:r>
            <a:r>
              <a:rPr lang="en-US" sz="1600" b="1" dirty="0" err="1"/>
              <a:t>bermacam</a:t>
            </a:r>
            <a:r>
              <a:rPr lang="en-US" sz="1600" b="1" dirty="0"/>
              <a:t>. </a:t>
            </a:r>
            <a:r>
              <a:rPr lang="en-US" sz="1600" b="1" dirty="0" smtClean="0"/>
              <a:t/>
            </a:r>
            <a:br>
              <a:rPr lang="en-US" sz="1600" b="1" dirty="0" smtClean="0"/>
            </a:br>
            <a:r>
              <a:rPr lang="en-US" sz="1600" b="1" dirty="0" smtClean="0"/>
              <a:t>Dari </a:t>
            </a:r>
            <a:r>
              <a:rPr lang="en-US" sz="1600" b="1" dirty="0" err="1"/>
              <a:t>atas</a:t>
            </a:r>
            <a:r>
              <a:rPr lang="en-US" sz="1600" b="1" dirty="0"/>
              <a:t> </a:t>
            </a:r>
            <a:r>
              <a:rPr lang="en-US" sz="1600" b="1" dirty="0" err="1"/>
              <a:t>searah</a:t>
            </a:r>
            <a:r>
              <a:rPr lang="en-US" sz="1600" b="1" dirty="0"/>
              <a:t> </a:t>
            </a:r>
            <a:r>
              <a:rPr lang="en-US" sz="1600" b="1" dirty="0" err="1"/>
              <a:t>jarum</a:t>
            </a:r>
            <a:r>
              <a:rPr lang="en-US" sz="1600" b="1" dirty="0"/>
              <a:t> </a:t>
            </a:r>
            <a:r>
              <a:rPr lang="en-US" sz="1600" b="1" dirty="0" smtClean="0"/>
              <a:t>jam Beda </a:t>
            </a:r>
            <a:r>
              <a:rPr lang="en-US" sz="1600" b="1" dirty="0"/>
              <a:t>masjid, </a:t>
            </a:r>
            <a:r>
              <a:rPr lang="en-US" sz="1600" b="1" dirty="0" err="1"/>
              <a:t>beda</a:t>
            </a:r>
            <a:r>
              <a:rPr lang="en-US" sz="1600" b="1" dirty="0"/>
              <a:t> </a:t>
            </a:r>
            <a:r>
              <a:rPr lang="en-US" sz="1600" b="1" dirty="0" err="1"/>
              <a:t>konsep</a:t>
            </a:r>
            <a:r>
              <a:rPr lang="en-US" sz="1600" b="1" dirty="0"/>
              <a:t>, </a:t>
            </a:r>
            <a:r>
              <a:rPr lang="en-US" sz="1600" b="1" dirty="0" err="1"/>
              <a:t>dan</a:t>
            </a:r>
            <a:r>
              <a:rPr lang="en-US" sz="1600" b="1" dirty="0"/>
              <a:t> </a:t>
            </a:r>
            <a:r>
              <a:rPr lang="en-US" sz="1600" b="1" dirty="0" err="1"/>
              <a:t>beda</a:t>
            </a:r>
            <a:r>
              <a:rPr lang="en-US" sz="1600" b="1" dirty="0"/>
              <a:t> </a:t>
            </a:r>
            <a:r>
              <a:rPr lang="en-US" sz="1600" b="1" dirty="0" err="1"/>
              <a:t>fungsi</a:t>
            </a:r>
            <a:r>
              <a:rPr lang="en-US" sz="1600" b="1" dirty="0"/>
              <a:t>. </a:t>
            </a:r>
            <a:r>
              <a:rPr lang="en-US" sz="1600" b="1" dirty="0" smtClean="0"/>
              <a:t/>
            </a:r>
            <a:br>
              <a:rPr lang="en-US" sz="1600" b="1" dirty="0" smtClean="0"/>
            </a:br>
            <a:r>
              <a:rPr lang="en-US" sz="1600" b="1" dirty="0" err="1" smtClean="0"/>
              <a:t>Bagaimana</a:t>
            </a:r>
            <a:r>
              <a:rPr lang="en-US" sz="1600" b="1" dirty="0" smtClean="0"/>
              <a:t> </a:t>
            </a:r>
            <a:r>
              <a:rPr lang="en-US" sz="1600" b="1" dirty="0" err="1"/>
              <a:t>analisis</a:t>
            </a:r>
            <a:r>
              <a:rPr lang="en-US" sz="1600" b="1" dirty="0"/>
              <a:t> </a:t>
            </a:r>
            <a:r>
              <a:rPr lang="en-US" sz="1600" b="1" dirty="0" err="1"/>
              <a:t>kritis</a:t>
            </a:r>
            <a:r>
              <a:rPr lang="en-US" sz="1600" b="1" dirty="0"/>
              <a:t> </a:t>
            </a:r>
            <a:r>
              <a:rPr lang="en-US" sz="1600" b="1" dirty="0" err="1"/>
              <a:t>Anda</a:t>
            </a:r>
            <a:r>
              <a:rPr lang="en-US" sz="1600" b="1" dirty="0"/>
              <a:t>. </a:t>
            </a:r>
            <a:r>
              <a:rPr lang="en-US" sz="1600" b="1" dirty="0" err="1"/>
              <a:t>Apa</a:t>
            </a:r>
            <a:r>
              <a:rPr lang="en-US" sz="1600" b="1" dirty="0"/>
              <a:t> </a:t>
            </a:r>
            <a:r>
              <a:rPr lang="en-US" sz="1600" b="1" dirty="0" err="1"/>
              <a:t>hubungannya</a:t>
            </a:r>
            <a:r>
              <a:rPr lang="en-US" sz="1600" b="1" dirty="0"/>
              <a:t> </a:t>
            </a:r>
            <a:r>
              <a:rPr lang="en-US" sz="1600" b="1" dirty="0" err="1"/>
              <a:t>dengan</a:t>
            </a:r>
            <a:r>
              <a:rPr lang="en-US" sz="1600" b="1" dirty="0"/>
              <a:t> </a:t>
            </a:r>
            <a:r>
              <a:rPr lang="en-US" sz="1600" b="1" dirty="0" err="1"/>
              <a:t>kebudayaan</a:t>
            </a:r>
            <a:r>
              <a:rPr lang="en-US" sz="1600" b="1" dirty="0"/>
              <a:t>? </a:t>
            </a:r>
            <a:r>
              <a:rPr lang="en-US" sz="1600" b="1" dirty="0" smtClean="0"/>
              <a:t/>
            </a:r>
            <a:br>
              <a:rPr lang="en-US" sz="1600" b="1" dirty="0" smtClean="0"/>
            </a:br>
            <a:r>
              <a:rPr lang="en-US" sz="1600" b="1" dirty="0" err="1" smtClean="0"/>
              <a:t>Tulis</a:t>
            </a:r>
            <a:r>
              <a:rPr lang="en-US" sz="1600" b="1" dirty="0" smtClean="0"/>
              <a:t> </a:t>
            </a:r>
            <a:r>
              <a:rPr lang="en-US" sz="1600" b="1" dirty="0" err="1"/>
              <a:t>hasil</a:t>
            </a:r>
            <a:r>
              <a:rPr lang="en-US" sz="1600" b="1" dirty="0"/>
              <a:t> </a:t>
            </a:r>
            <a:r>
              <a:rPr lang="en-US" sz="1600" b="1" dirty="0" err="1"/>
              <a:t>analisis</a:t>
            </a:r>
            <a:r>
              <a:rPr lang="en-US" sz="1600" b="1" dirty="0"/>
              <a:t> </a:t>
            </a:r>
            <a:r>
              <a:rPr lang="en-US" sz="1600" b="1" dirty="0" err="1"/>
              <a:t>Anda</a:t>
            </a:r>
            <a:r>
              <a:rPr lang="en-US" sz="1600" b="1" dirty="0"/>
              <a:t> </a:t>
            </a:r>
            <a:r>
              <a:rPr lang="en-US" sz="1600" b="1" dirty="0" err="1"/>
              <a:t>dalam</a:t>
            </a:r>
            <a:r>
              <a:rPr lang="en-US" sz="1600" b="1" dirty="0"/>
              <a:t> </a:t>
            </a:r>
            <a:r>
              <a:rPr lang="en-US" sz="1600" b="1" dirty="0" err="1"/>
              <a:t>esai</a:t>
            </a:r>
            <a:r>
              <a:rPr lang="en-US" sz="1600" b="1" dirty="0"/>
              <a:t> </a:t>
            </a:r>
            <a:r>
              <a:rPr lang="en-US" sz="1600" b="1" dirty="0" err="1"/>
              <a:t>dan</a:t>
            </a:r>
            <a:r>
              <a:rPr lang="en-US" sz="1600" b="1" dirty="0"/>
              <a:t> </a:t>
            </a:r>
            <a:r>
              <a:rPr lang="en-US" sz="1600" b="1" dirty="0" err="1"/>
              <a:t>komunikasikan</a:t>
            </a:r>
            <a:r>
              <a:rPr lang="en-US" sz="1600" b="1" dirty="0"/>
              <a:t> </a:t>
            </a:r>
            <a:r>
              <a:rPr lang="en-US" sz="1600" b="1" dirty="0" err="1"/>
              <a:t>melalui</a:t>
            </a:r>
            <a:r>
              <a:rPr lang="en-US" sz="1600" b="1" dirty="0"/>
              <a:t> </a:t>
            </a:r>
            <a:r>
              <a:rPr lang="en-US" sz="1600" b="1" dirty="0" err="1"/>
              <a:t>diskusi</a:t>
            </a:r>
            <a:r>
              <a:rPr lang="en-US" sz="1600" b="1" dirty="0"/>
              <a:t> </a:t>
            </a:r>
            <a:r>
              <a:rPr lang="en-US" sz="1600" b="1" dirty="0" err="1"/>
              <a:t>kelas</a:t>
            </a:r>
            <a:r>
              <a:rPr lang="en-US" sz="1600" b="1" dirty="0"/>
              <a:t>!</a:t>
            </a:r>
            <a:br>
              <a:rPr lang="en-US" sz="1600" b="1" dirty="0"/>
            </a:br>
            <a:r>
              <a:rPr lang="en-US" sz="1600" b="1" dirty="0"/>
              <a:t/>
            </a:r>
            <a:br>
              <a:rPr lang="en-US" sz="1600" b="1" dirty="0"/>
            </a:br>
            <a:endParaRPr lang="en-US" sz="1600" b="1"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50" y="1544674"/>
            <a:ext cx="6705600" cy="5058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67000" y="3550660"/>
            <a:ext cx="1981200" cy="523220"/>
          </a:xfrm>
          <a:prstGeom prst="rect">
            <a:avLst/>
          </a:prstGeom>
          <a:noFill/>
        </p:spPr>
        <p:txBody>
          <a:bodyPr wrap="square" rtlCol="0">
            <a:spAutoFit/>
          </a:bodyPr>
          <a:lstStyle/>
          <a:p>
            <a:r>
              <a:rPr lang="en-US" sz="1400" b="1" dirty="0" smtClean="0">
                <a:solidFill>
                  <a:schemeClr val="bg1"/>
                </a:solidFill>
              </a:rPr>
              <a:t>Masjid Bayan </a:t>
            </a:r>
            <a:r>
              <a:rPr lang="en-US" sz="1400" b="1" dirty="0" err="1" smtClean="0">
                <a:solidFill>
                  <a:schemeClr val="bg1"/>
                </a:solidFill>
              </a:rPr>
              <a:t>Beleq</a:t>
            </a:r>
            <a:r>
              <a:rPr lang="en-US" sz="1400" b="1" dirty="0" smtClean="0">
                <a:solidFill>
                  <a:schemeClr val="bg1"/>
                </a:solidFill>
              </a:rPr>
              <a:t> Lombok Utara NTB</a:t>
            </a:r>
            <a:endParaRPr lang="en-US" sz="1400" b="1" dirty="0">
              <a:solidFill>
                <a:schemeClr val="bg1"/>
              </a:solidFill>
            </a:endParaRPr>
          </a:p>
        </p:txBody>
      </p:sp>
      <p:sp>
        <p:nvSpPr>
          <p:cNvPr id="7" name="TextBox 6"/>
          <p:cNvSpPr txBox="1"/>
          <p:nvPr/>
        </p:nvSpPr>
        <p:spPr>
          <a:xfrm>
            <a:off x="5410200" y="3361787"/>
            <a:ext cx="2691493" cy="584775"/>
          </a:xfrm>
          <a:prstGeom prst="rect">
            <a:avLst/>
          </a:prstGeom>
          <a:noFill/>
        </p:spPr>
        <p:txBody>
          <a:bodyPr wrap="square" rtlCol="0">
            <a:spAutoFit/>
          </a:bodyPr>
          <a:lstStyle/>
          <a:p>
            <a:r>
              <a:rPr lang="en-US" sz="1600" b="1" dirty="0" smtClean="0">
                <a:solidFill>
                  <a:schemeClr val="bg1"/>
                </a:solidFill>
              </a:rPr>
              <a:t>Masjid </a:t>
            </a:r>
            <a:r>
              <a:rPr lang="en-US" sz="1600" b="1" dirty="0">
                <a:solidFill>
                  <a:schemeClr val="bg1"/>
                </a:solidFill>
              </a:rPr>
              <a:t>R</a:t>
            </a:r>
            <a:r>
              <a:rPr lang="en-US" sz="1600" b="1" dirty="0" smtClean="0">
                <a:solidFill>
                  <a:schemeClr val="bg1"/>
                </a:solidFill>
              </a:rPr>
              <a:t>aya </a:t>
            </a:r>
            <a:r>
              <a:rPr lang="en-US" sz="1600" b="1" dirty="0" err="1" smtClean="0">
                <a:solidFill>
                  <a:schemeClr val="bg1"/>
                </a:solidFill>
              </a:rPr>
              <a:t>Syahabudin</a:t>
            </a:r>
            <a:r>
              <a:rPr lang="en-US" sz="1600" b="1" dirty="0">
                <a:solidFill>
                  <a:schemeClr val="bg1"/>
                </a:solidFill>
              </a:rPr>
              <a:t> (</a:t>
            </a:r>
            <a:r>
              <a:rPr lang="en-US" sz="1600" b="1" dirty="0" smtClean="0">
                <a:solidFill>
                  <a:schemeClr val="bg1"/>
                </a:solidFill>
              </a:rPr>
              <a:t>masjid </a:t>
            </a:r>
            <a:r>
              <a:rPr lang="en-US" sz="1600" b="1" dirty="0" err="1" smtClean="0">
                <a:solidFill>
                  <a:schemeClr val="bg1"/>
                </a:solidFill>
              </a:rPr>
              <a:t>Kesultanan</a:t>
            </a:r>
            <a:r>
              <a:rPr lang="en-US" sz="1600" b="1" dirty="0" smtClean="0">
                <a:solidFill>
                  <a:schemeClr val="bg1"/>
                </a:solidFill>
              </a:rPr>
              <a:t> </a:t>
            </a:r>
            <a:r>
              <a:rPr lang="en-US" sz="1600" b="1" dirty="0" err="1" smtClean="0">
                <a:solidFill>
                  <a:schemeClr val="bg1"/>
                </a:solidFill>
              </a:rPr>
              <a:t>Siak</a:t>
            </a:r>
            <a:r>
              <a:rPr lang="en-US" sz="1600" b="1" dirty="0" smtClean="0">
                <a:solidFill>
                  <a:schemeClr val="bg1"/>
                </a:solidFill>
              </a:rPr>
              <a:t>)</a:t>
            </a:r>
            <a:endParaRPr lang="en-US" sz="1600" b="1" dirty="0">
              <a:solidFill>
                <a:schemeClr val="bg1"/>
              </a:solidFill>
            </a:endParaRPr>
          </a:p>
        </p:txBody>
      </p:sp>
      <p:sp>
        <p:nvSpPr>
          <p:cNvPr id="6" name="TextBox 5"/>
          <p:cNvSpPr txBox="1"/>
          <p:nvPr/>
        </p:nvSpPr>
        <p:spPr>
          <a:xfrm>
            <a:off x="5105400" y="4267200"/>
            <a:ext cx="1904999" cy="461665"/>
          </a:xfrm>
          <a:prstGeom prst="rect">
            <a:avLst/>
          </a:prstGeom>
          <a:noFill/>
        </p:spPr>
        <p:txBody>
          <a:bodyPr wrap="square" rtlCol="0">
            <a:spAutoFit/>
          </a:bodyPr>
          <a:lstStyle/>
          <a:p>
            <a:r>
              <a:rPr lang="en-US" sz="1200" b="1" dirty="0" smtClean="0">
                <a:solidFill>
                  <a:schemeClr val="bg2">
                    <a:lumMod val="10000"/>
                  </a:schemeClr>
                </a:solidFill>
              </a:rPr>
              <a:t>Masjid Raya </a:t>
            </a:r>
            <a:r>
              <a:rPr lang="en-US" sz="1200" b="1" dirty="0" err="1" smtClean="0">
                <a:solidFill>
                  <a:schemeClr val="bg2">
                    <a:lumMod val="10000"/>
                  </a:schemeClr>
                </a:solidFill>
              </a:rPr>
              <a:t>Pasar</a:t>
            </a:r>
            <a:r>
              <a:rPr lang="en-US" sz="1200" b="1" dirty="0" smtClean="0">
                <a:solidFill>
                  <a:schemeClr val="bg2">
                    <a:lumMod val="10000"/>
                  </a:schemeClr>
                </a:solidFill>
              </a:rPr>
              <a:t> </a:t>
            </a:r>
            <a:r>
              <a:rPr lang="en-US" sz="1200" b="1" dirty="0" err="1" smtClean="0">
                <a:solidFill>
                  <a:schemeClr val="bg2">
                    <a:lumMod val="10000"/>
                  </a:schemeClr>
                </a:solidFill>
              </a:rPr>
              <a:t>Atas</a:t>
            </a:r>
            <a:r>
              <a:rPr lang="en-US" sz="1200" b="1" dirty="0" smtClean="0">
                <a:solidFill>
                  <a:schemeClr val="bg2">
                    <a:lumMod val="10000"/>
                  </a:schemeClr>
                </a:solidFill>
              </a:rPr>
              <a:t> </a:t>
            </a:r>
            <a:r>
              <a:rPr lang="en-US" sz="1200" b="1" dirty="0" err="1" smtClean="0">
                <a:solidFill>
                  <a:schemeClr val="bg2">
                    <a:lumMod val="10000"/>
                  </a:schemeClr>
                </a:solidFill>
              </a:rPr>
              <a:t>Bukittinggi</a:t>
            </a:r>
            <a:endParaRPr lang="en-US" sz="1200" dirty="0">
              <a:solidFill>
                <a:schemeClr val="bg2">
                  <a:lumMod val="10000"/>
                </a:schemeClr>
              </a:solidFill>
            </a:endParaRPr>
          </a:p>
        </p:txBody>
      </p:sp>
      <p:sp>
        <p:nvSpPr>
          <p:cNvPr id="8" name="TextBox 7"/>
          <p:cNvSpPr txBox="1"/>
          <p:nvPr/>
        </p:nvSpPr>
        <p:spPr>
          <a:xfrm>
            <a:off x="1828800" y="6096000"/>
            <a:ext cx="2819400" cy="430887"/>
          </a:xfrm>
          <a:prstGeom prst="rect">
            <a:avLst/>
          </a:prstGeom>
          <a:noFill/>
        </p:spPr>
        <p:txBody>
          <a:bodyPr wrap="square" rtlCol="0">
            <a:spAutoFit/>
          </a:bodyPr>
          <a:lstStyle/>
          <a:p>
            <a:pPr algn="r"/>
            <a:r>
              <a:rPr lang="en-US" sz="1100" b="1" dirty="0" smtClean="0">
                <a:solidFill>
                  <a:schemeClr val="bg1"/>
                </a:solidFill>
              </a:rPr>
              <a:t>Masjid AR </a:t>
            </a:r>
            <a:r>
              <a:rPr lang="en-US" sz="1100" b="1" dirty="0" err="1" smtClean="0">
                <a:solidFill>
                  <a:schemeClr val="bg1"/>
                </a:solidFill>
              </a:rPr>
              <a:t>Fachruddin</a:t>
            </a:r>
            <a:r>
              <a:rPr lang="en-US" sz="1100" b="1" dirty="0" smtClean="0">
                <a:solidFill>
                  <a:schemeClr val="bg1"/>
                </a:solidFill>
              </a:rPr>
              <a:t> </a:t>
            </a:r>
            <a:r>
              <a:rPr lang="en-US" sz="1100" b="1" dirty="0" err="1" smtClean="0">
                <a:solidFill>
                  <a:schemeClr val="bg1"/>
                </a:solidFill>
              </a:rPr>
              <a:t>merupakan</a:t>
            </a:r>
            <a:r>
              <a:rPr lang="en-US" sz="1100" b="1" dirty="0" smtClean="0">
                <a:solidFill>
                  <a:schemeClr val="bg1"/>
                </a:solidFill>
              </a:rPr>
              <a:t> Masjid </a:t>
            </a:r>
            <a:r>
              <a:rPr lang="en-US" sz="1100" b="1" dirty="0" err="1" smtClean="0">
                <a:solidFill>
                  <a:schemeClr val="bg1"/>
                </a:solidFill>
              </a:rPr>
              <a:t>Kampus</a:t>
            </a:r>
            <a:r>
              <a:rPr lang="en-US" sz="1100" b="1" dirty="0" smtClean="0">
                <a:solidFill>
                  <a:schemeClr val="bg1"/>
                </a:solidFill>
              </a:rPr>
              <a:t> UM Malang</a:t>
            </a:r>
            <a:endParaRPr lang="en-US" sz="1100" dirty="0">
              <a:solidFill>
                <a:schemeClr val="bg1"/>
              </a:solidFill>
            </a:endParaRPr>
          </a:p>
        </p:txBody>
      </p:sp>
      <p:sp>
        <p:nvSpPr>
          <p:cNvPr id="9" name="TextBox 8"/>
          <p:cNvSpPr txBox="1"/>
          <p:nvPr/>
        </p:nvSpPr>
        <p:spPr>
          <a:xfrm>
            <a:off x="249556" y="1802072"/>
            <a:ext cx="807719" cy="2139047"/>
          </a:xfrm>
          <a:prstGeom prst="rect">
            <a:avLst/>
          </a:prstGeom>
          <a:noFill/>
        </p:spPr>
        <p:txBody>
          <a:bodyPr wrap="square" rtlCol="0">
            <a:spAutoFit/>
          </a:bodyPr>
          <a:lstStyle/>
          <a:p>
            <a:r>
              <a:rPr lang="en-US" sz="11500" dirty="0" smtClean="0">
                <a:solidFill>
                  <a:srgbClr val="002060"/>
                </a:solidFill>
              </a:rPr>
              <a:t>?</a:t>
            </a:r>
          </a:p>
          <a:p>
            <a:endParaRPr lang="en-US" dirty="0"/>
          </a:p>
        </p:txBody>
      </p:sp>
    </p:spTree>
    <p:extLst>
      <p:ext uri="{BB962C8B-B14F-4D97-AF65-F5344CB8AC3E}">
        <p14:creationId xmlns:p14="http://schemas.microsoft.com/office/powerpoint/2010/main" val="120680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FUNGSI KEAGAMAAN MASJID</a:t>
            </a:r>
            <a:endParaRPr lang="en-US" dirty="0"/>
          </a:p>
        </p:txBody>
      </p:sp>
      <p:sp>
        <p:nvSpPr>
          <p:cNvPr id="3" name="Content Placeholder 2"/>
          <p:cNvSpPr>
            <a:spLocks noGrp="1"/>
          </p:cNvSpPr>
          <p:nvPr>
            <p:ph idx="1"/>
          </p:nvPr>
        </p:nvSpPr>
        <p:spPr/>
        <p:txBody>
          <a:bodyPr/>
          <a:lstStyle/>
          <a:p>
            <a:pPr algn="just"/>
            <a:r>
              <a:rPr lang="en-US" sz="1400" dirty="0" err="1"/>
              <a:t>Semua</a:t>
            </a:r>
            <a:r>
              <a:rPr lang="en-US" sz="1400" dirty="0"/>
              <a:t> </a:t>
            </a:r>
            <a:r>
              <a:rPr lang="en-US" sz="1400" dirty="0" err="1"/>
              <a:t>muslim</a:t>
            </a:r>
            <a:r>
              <a:rPr lang="en-US" sz="1400" dirty="0"/>
              <a:t> yang </a:t>
            </a:r>
            <a:r>
              <a:rPr lang="en-US" sz="1400" dirty="0" err="1"/>
              <a:t>telah</a:t>
            </a:r>
            <a:r>
              <a:rPr lang="en-US" sz="1400" dirty="0"/>
              <a:t> </a:t>
            </a:r>
            <a:r>
              <a:rPr lang="en-US" sz="1400" i="1" dirty="0" err="1"/>
              <a:t>baligh</a:t>
            </a:r>
            <a:r>
              <a:rPr lang="en-US" sz="1400" dirty="0"/>
              <a:t> </a:t>
            </a:r>
            <a:r>
              <a:rPr lang="en-US" sz="1400" dirty="0" err="1"/>
              <a:t>atau</a:t>
            </a:r>
            <a:r>
              <a:rPr lang="en-US" sz="1400" dirty="0"/>
              <a:t> </a:t>
            </a:r>
            <a:r>
              <a:rPr lang="en-US" sz="1400" dirty="0" err="1"/>
              <a:t>dewasa</a:t>
            </a:r>
            <a:r>
              <a:rPr lang="en-US" sz="1400" dirty="0"/>
              <a:t> </a:t>
            </a:r>
            <a:r>
              <a:rPr lang="en-US" sz="1400" dirty="0" err="1"/>
              <a:t>diperintahkan</a:t>
            </a:r>
            <a:r>
              <a:rPr lang="en-US" sz="1400" dirty="0"/>
              <a:t> </a:t>
            </a:r>
            <a:r>
              <a:rPr lang="en-US" sz="1400" dirty="0" err="1"/>
              <a:t>untuk</a:t>
            </a:r>
            <a:r>
              <a:rPr lang="en-US" sz="1400" dirty="0"/>
              <a:t> </a:t>
            </a:r>
            <a:r>
              <a:rPr lang="en-US" sz="1400" dirty="0" err="1"/>
              <a:t>menunaikan</a:t>
            </a:r>
            <a:r>
              <a:rPr lang="en-US" sz="1400" dirty="0"/>
              <a:t> </a:t>
            </a:r>
            <a:r>
              <a:rPr lang="en-US" sz="1400" dirty="0" err="1"/>
              <a:t>sholat</a:t>
            </a:r>
            <a:r>
              <a:rPr lang="en-US" sz="1400" dirty="0"/>
              <a:t> </a:t>
            </a:r>
            <a:r>
              <a:rPr lang="en-US" sz="1400" dirty="0" err="1"/>
              <a:t>wajib</a:t>
            </a:r>
            <a:r>
              <a:rPr lang="en-US" sz="1400" dirty="0"/>
              <a:t> lima kali </a:t>
            </a:r>
            <a:r>
              <a:rPr lang="en-US" sz="1400" dirty="0" err="1"/>
              <a:t>sehari</a:t>
            </a:r>
            <a:r>
              <a:rPr lang="en-US" sz="1400" dirty="0"/>
              <a:t> </a:t>
            </a:r>
            <a:r>
              <a:rPr lang="en-US" sz="1400" dirty="0" err="1"/>
              <a:t>secara</a:t>
            </a:r>
            <a:r>
              <a:rPr lang="en-US" sz="1400" dirty="0"/>
              <a:t> </a:t>
            </a:r>
            <a:r>
              <a:rPr lang="en-US" sz="1400" dirty="0" err="1"/>
              <a:t>berjamaah</a:t>
            </a:r>
            <a:r>
              <a:rPr lang="en-US" sz="1400" dirty="0"/>
              <a:t> di masjid </a:t>
            </a:r>
            <a:r>
              <a:rPr lang="en-US" sz="1400" dirty="0" err="1"/>
              <a:t>kecuali</a:t>
            </a:r>
            <a:r>
              <a:rPr lang="en-US" sz="1400" dirty="0"/>
              <a:t> </a:t>
            </a:r>
            <a:r>
              <a:rPr lang="en-US" sz="1400" dirty="0" err="1"/>
              <a:t>ada</a:t>
            </a:r>
            <a:r>
              <a:rPr lang="en-US" sz="1400" dirty="0"/>
              <a:t> </a:t>
            </a:r>
            <a:r>
              <a:rPr lang="en-US" sz="1400" dirty="0" err="1"/>
              <a:t>halangan</a:t>
            </a:r>
            <a:r>
              <a:rPr lang="en-US" sz="1400" dirty="0"/>
              <a:t>. </a:t>
            </a:r>
            <a:r>
              <a:rPr lang="en-US" sz="1400" dirty="0" err="1"/>
              <a:t>Walaupun</a:t>
            </a:r>
            <a:r>
              <a:rPr lang="en-US" sz="1400" dirty="0"/>
              <a:t> </a:t>
            </a:r>
            <a:r>
              <a:rPr lang="en-US" sz="1400" dirty="0" err="1"/>
              <a:t>beberapa</a:t>
            </a:r>
            <a:r>
              <a:rPr lang="en-US" sz="1400" dirty="0"/>
              <a:t> masjid </a:t>
            </a:r>
            <a:r>
              <a:rPr lang="en-US" sz="1400" dirty="0" err="1"/>
              <a:t>hanya</a:t>
            </a:r>
            <a:r>
              <a:rPr lang="en-US" sz="1400" dirty="0"/>
              <a:t> </a:t>
            </a:r>
            <a:r>
              <a:rPr lang="en-US" sz="1400" dirty="0" err="1"/>
              <a:t>dibuka</a:t>
            </a:r>
            <a:r>
              <a:rPr lang="en-US" sz="1400" dirty="0"/>
              <a:t> </a:t>
            </a:r>
            <a:r>
              <a:rPr lang="en-US" sz="1400" dirty="0" err="1"/>
              <a:t>pada</a:t>
            </a:r>
            <a:r>
              <a:rPr lang="en-US" sz="1400" dirty="0"/>
              <a:t> </a:t>
            </a:r>
            <a:r>
              <a:rPr lang="en-US" sz="1400" dirty="0" err="1"/>
              <a:t>hari</a:t>
            </a:r>
            <a:r>
              <a:rPr lang="en-US" sz="1400" dirty="0"/>
              <a:t> </a:t>
            </a:r>
            <a:r>
              <a:rPr lang="en-US" sz="1400" dirty="0" err="1"/>
              <a:t>Jumat</a:t>
            </a:r>
            <a:r>
              <a:rPr lang="en-US" sz="1400" dirty="0"/>
              <a:t>, </a:t>
            </a:r>
            <a:r>
              <a:rPr lang="en-US" sz="1400" dirty="0" err="1"/>
              <a:t>tetapi</a:t>
            </a:r>
            <a:r>
              <a:rPr lang="en-US" sz="1400" dirty="0"/>
              <a:t> masjid yang </a:t>
            </a:r>
            <a:r>
              <a:rPr lang="en-US" sz="1400" dirty="0" err="1"/>
              <a:t>lainnya</a:t>
            </a:r>
            <a:r>
              <a:rPr lang="en-US" sz="1400" dirty="0"/>
              <a:t> </a:t>
            </a:r>
            <a:r>
              <a:rPr lang="en-US" sz="1400" dirty="0" err="1"/>
              <a:t>menjadi</a:t>
            </a:r>
            <a:r>
              <a:rPr lang="en-US" sz="1400" dirty="0"/>
              <a:t> </a:t>
            </a:r>
            <a:r>
              <a:rPr lang="en-US" sz="1400" dirty="0" err="1"/>
              <a:t>tempat</a:t>
            </a:r>
            <a:r>
              <a:rPr lang="en-US" sz="1400" dirty="0"/>
              <a:t> </a:t>
            </a:r>
            <a:r>
              <a:rPr lang="en-US" sz="1400" dirty="0" err="1"/>
              <a:t>sholat</a:t>
            </a:r>
            <a:r>
              <a:rPr lang="en-US" sz="1400" dirty="0"/>
              <a:t> </a:t>
            </a:r>
            <a:r>
              <a:rPr lang="en-US" sz="1400" dirty="0" err="1"/>
              <a:t>sehari-hari</a:t>
            </a:r>
            <a:r>
              <a:rPr lang="en-US" sz="1400" dirty="0"/>
              <a:t>. </a:t>
            </a:r>
            <a:r>
              <a:rPr lang="en-US" sz="1400" dirty="0" err="1"/>
              <a:t>Pada</a:t>
            </a:r>
            <a:r>
              <a:rPr lang="en-US" sz="1400" dirty="0"/>
              <a:t> </a:t>
            </a:r>
            <a:r>
              <a:rPr lang="en-US" sz="1400" dirty="0" err="1"/>
              <a:t>hari</a:t>
            </a:r>
            <a:r>
              <a:rPr lang="en-US" sz="1400" dirty="0"/>
              <a:t> </a:t>
            </a:r>
            <a:r>
              <a:rPr lang="en-US" sz="1400" dirty="0" err="1"/>
              <a:t>Jumat</a:t>
            </a:r>
            <a:r>
              <a:rPr lang="en-US" sz="1400" dirty="0"/>
              <a:t>, </a:t>
            </a:r>
            <a:r>
              <a:rPr lang="en-US" sz="1400" dirty="0" err="1"/>
              <a:t>semua</a:t>
            </a:r>
            <a:r>
              <a:rPr lang="en-US" sz="1400" dirty="0"/>
              <a:t> </a:t>
            </a:r>
            <a:r>
              <a:rPr lang="en-US" sz="1400" dirty="0" err="1"/>
              <a:t>muslim</a:t>
            </a:r>
            <a:r>
              <a:rPr lang="en-US" sz="1400" dirty="0"/>
              <a:t> </a:t>
            </a:r>
            <a:r>
              <a:rPr lang="en-US" sz="1400" dirty="0" err="1"/>
              <a:t>laki-laki</a:t>
            </a:r>
            <a:r>
              <a:rPr lang="en-US" sz="1400" dirty="0"/>
              <a:t> yang </a:t>
            </a:r>
            <a:r>
              <a:rPr lang="en-US" sz="1400" dirty="0" err="1"/>
              <a:t>telah</a:t>
            </a:r>
            <a:r>
              <a:rPr lang="en-US" sz="1400" dirty="0"/>
              <a:t> </a:t>
            </a:r>
            <a:r>
              <a:rPr lang="en-US" sz="1400" dirty="0" err="1"/>
              <a:t>dewasa</a:t>
            </a:r>
            <a:r>
              <a:rPr lang="en-US" sz="1400" dirty="0"/>
              <a:t> </a:t>
            </a:r>
            <a:r>
              <a:rPr lang="en-US" sz="1400" dirty="0" err="1"/>
              <a:t>diwajibkan</a:t>
            </a:r>
            <a:r>
              <a:rPr lang="en-US" sz="1400" dirty="0"/>
              <a:t> </a:t>
            </a:r>
            <a:r>
              <a:rPr lang="en-US" sz="1400" dirty="0" err="1"/>
              <a:t>pergi</a:t>
            </a:r>
            <a:r>
              <a:rPr lang="en-US" sz="1400" dirty="0"/>
              <a:t> </a:t>
            </a:r>
            <a:r>
              <a:rPr lang="en-US" sz="1400" dirty="0" err="1"/>
              <a:t>ke</a:t>
            </a:r>
            <a:r>
              <a:rPr lang="en-US" sz="1400" dirty="0"/>
              <a:t> masjid </a:t>
            </a:r>
            <a:r>
              <a:rPr lang="en-US" sz="1400" dirty="0" err="1"/>
              <a:t>untuk</a:t>
            </a:r>
            <a:r>
              <a:rPr lang="en-US" sz="1400" dirty="0"/>
              <a:t> </a:t>
            </a:r>
            <a:r>
              <a:rPr lang="en-US" sz="1400" dirty="0" err="1"/>
              <a:t>menunaikan</a:t>
            </a:r>
            <a:r>
              <a:rPr lang="en-US" sz="1400" dirty="0"/>
              <a:t> </a:t>
            </a:r>
            <a:r>
              <a:rPr lang="en-US" sz="1400" dirty="0" err="1"/>
              <a:t>sholat</a:t>
            </a:r>
            <a:r>
              <a:rPr lang="en-US" sz="1400" dirty="0"/>
              <a:t> </a:t>
            </a:r>
            <a:r>
              <a:rPr lang="en-US" sz="1400" dirty="0" err="1"/>
              <a:t>Jum'at</a:t>
            </a:r>
            <a:r>
              <a:rPr lang="en-US" sz="1400" dirty="0"/>
              <a:t> </a:t>
            </a:r>
            <a:r>
              <a:rPr lang="en-US" sz="1400" dirty="0" err="1"/>
              <a:t>selama</a:t>
            </a:r>
            <a:r>
              <a:rPr lang="en-US" sz="1400" dirty="0"/>
              <a:t> </a:t>
            </a:r>
            <a:r>
              <a:rPr lang="en-US" sz="1400" dirty="0" err="1"/>
              <a:t>tidak</a:t>
            </a:r>
            <a:r>
              <a:rPr lang="en-US" sz="1400" dirty="0"/>
              <a:t> </a:t>
            </a:r>
            <a:r>
              <a:rPr lang="en-US" sz="1400" dirty="0" err="1"/>
              <a:t>ada</a:t>
            </a:r>
            <a:r>
              <a:rPr lang="en-US" sz="1400" dirty="0"/>
              <a:t> </a:t>
            </a:r>
            <a:r>
              <a:rPr lang="en-US" sz="1400" dirty="0" err="1" smtClean="0"/>
              <a:t>halangan</a:t>
            </a:r>
            <a:endParaRPr lang="en-US" sz="1400" dirty="0" smtClean="0"/>
          </a:p>
          <a:p>
            <a:pPr algn="just"/>
            <a:r>
              <a:rPr lang="en-US" sz="1400" dirty="0"/>
              <a:t>Masjid, </a:t>
            </a:r>
            <a:r>
              <a:rPr lang="en-US" sz="1400" dirty="0" err="1"/>
              <a:t>pada</a:t>
            </a:r>
            <a:r>
              <a:rPr lang="en-US" sz="1400" dirty="0"/>
              <a:t> </a:t>
            </a:r>
            <a:r>
              <a:rPr lang="en-US" sz="1400" dirty="0" err="1"/>
              <a:t>bulan</a:t>
            </a:r>
            <a:r>
              <a:rPr lang="en-US" sz="1400" dirty="0"/>
              <a:t> Ramadan, </a:t>
            </a:r>
            <a:r>
              <a:rPr lang="en-US" sz="1400" dirty="0" err="1"/>
              <a:t>mengakomodasi</a:t>
            </a:r>
            <a:r>
              <a:rPr lang="en-US" sz="1400" dirty="0"/>
              <a:t> </a:t>
            </a:r>
            <a:r>
              <a:rPr lang="en-US" sz="1400" dirty="0" err="1"/>
              <a:t>umat</a:t>
            </a:r>
            <a:r>
              <a:rPr lang="en-US" sz="1400" dirty="0"/>
              <a:t> Muslim </a:t>
            </a:r>
            <a:r>
              <a:rPr lang="en-US" sz="1400" dirty="0" err="1"/>
              <a:t>untuk</a:t>
            </a:r>
            <a:r>
              <a:rPr lang="en-US" sz="1400" dirty="0"/>
              <a:t> </a:t>
            </a:r>
            <a:r>
              <a:rPr lang="en-US" sz="1400" dirty="0" err="1"/>
              <a:t>beribadah</a:t>
            </a:r>
            <a:r>
              <a:rPr lang="en-US" sz="1400" dirty="0"/>
              <a:t> </a:t>
            </a:r>
            <a:r>
              <a:rPr lang="en-US" sz="1400" dirty="0" err="1"/>
              <a:t>pada</a:t>
            </a:r>
            <a:r>
              <a:rPr lang="en-US" sz="1400" dirty="0"/>
              <a:t> </a:t>
            </a:r>
            <a:r>
              <a:rPr lang="en-US" sz="1400" dirty="0" err="1"/>
              <a:t>bulan</a:t>
            </a:r>
            <a:r>
              <a:rPr lang="en-US" sz="1400" dirty="0"/>
              <a:t> </a:t>
            </a:r>
            <a:r>
              <a:rPr lang="en-US" sz="1400" dirty="0" smtClean="0"/>
              <a:t>Ramadan. </a:t>
            </a:r>
            <a:r>
              <a:rPr lang="en-US" sz="1400" dirty="0" err="1"/>
              <a:t>Biasanya</a:t>
            </a:r>
            <a:r>
              <a:rPr lang="en-US" sz="1400" dirty="0"/>
              <a:t>, masjid </a:t>
            </a:r>
            <a:r>
              <a:rPr lang="en-US" sz="1400" dirty="0" err="1"/>
              <a:t>akan</a:t>
            </a:r>
            <a:r>
              <a:rPr lang="en-US" sz="1400" dirty="0"/>
              <a:t> </a:t>
            </a:r>
            <a:r>
              <a:rPr lang="en-US" sz="1400" dirty="0" err="1"/>
              <a:t>sangat</a:t>
            </a:r>
            <a:r>
              <a:rPr lang="en-US" sz="1400" dirty="0"/>
              <a:t> </a:t>
            </a:r>
            <a:r>
              <a:rPr lang="en-US" sz="1400" dirty="0" err="1"/>
              <a:t>ramai</a:t>
            </a:r>
            <a:r>
              <a:rPr lang="en-US" sz="1400" dirty="0"/>
              <a:t> di </a:t>
            </a:r>
            <a:r>
              <a:rPr lang="en-US" sz="1400" dirty="0" err="1"/>
              <a:t>minggu</a:t>
            </a:r>
            <a:r>
              <a:rPr lang="en-US" sz="1400" dirty="0"/>
              <a:t> </a:t>
            </a:r>
            <a:r>
              <a:rPr lang="en-US" sz="1400" dirty="0" err="1"/>
              <a:t>pertama</a:t>
            </a:r>
            <a:r>
              <a:rPr lang="en-US" sz="1400" dirty="0"/>
              <a:t> Ramadan. </a:t>
            </a:r>
            <a:r>
              <a:rPr lang="en-US" sz="1400" dirty="0" err="1"/>
              <a:t>Pada</a:t>
            </a:r>
            <a:r>
              <a:rPr lang="en-US" sz="1400" dirty="0"/>
              <a:t> </a:t>
            </a:r>
            <a:r>
              <a:rPr lang="en-US" sz="1400" dirty="0" err="1"/>
              <a:t>bulan</a:t>
            </a:r>
            <a:r>
              <a:rPr lang="en-US" sz="1400" dirty="0"/>
              <a:t> Ramadan, masjid-masjid </a:t>
            </a:r>
            <a:r>
              <a:rPr lang="en-US" sz="1400" dirty="0" err="1"/>
              <a:t>biasanya</a:t>
            </a:r>
            <a:r>
              <a:rPr lang="en-US" sz="1400" dirty="0"/>
              <a:t> </a:t>
            </a:r>
            <a:r>
              <a:rPr lang="en-US" sz="1400" dirty="0" err="1"/>
              <a:t>menyelenggarakan</a:t>
            </a:r>
            <a:r>
              <a:rPr lang="en-US" sz="1400" dirty="0"/>
              <a:t> acara </a:t>
            </a:r>
            <a:r>
              <a:rPr lang="en-US" sz="1400" dirty="0" err="1"/>
              <a:t>pengajian</a:t>
            </a:r>
            <a:r>
              <a:rPr lang="en-US" sz="1400" dirty="0"/>
              <a:t> yang </a:t>
            </a:r>
            <a:r>
              <a:rPr lang="en-US" sz="1400" dirty="0" err="1"/>
              <a:t>amat</a:t>
            </a:r>
            <a:r>
              <a:rPr lang="en-US" sz="1400" dirty="0"/>
              <a:t> </a:t>
            </a:r>
            <a:r>
              <a:rPr lang="en-US" sz="1400" dirty="0" err="1"/>
              <a:t>diminati</a:t>
            </a:r>
            <a:r>
              <a:rPr lang="en-US" sz="1400" dirty="0"/>
              <a:t> </a:t>
            </a:r>
            <a:r>
              <a:rPr lang="en-US" sz="1400" dirty="0" err="1"/>
              <a:t>oleh</a:t>
            </a:r>
            <a:r>
              <a:rPr lang="en-US" sz="1400" dirty="0"/>
              <a:t> </a:t>
            </a:r>
            <a:r>
              <a:rPr lang="en-US" sz="1400" dirty="0" err="1"/>
              <a:t>masyarakat</a:t>
            </a:r>
            <a:r>
              <a:rPr lang="en-US" sz="1400" dirty="0"/>
              <a:t>. </a:t>
            </a:r>
            <a:r>
              <a:rPr lang="en-US" sz="1400" dirty="0" err="1"/>
              <a:t>Tradisi</a:t>
            </a:r>
            <a:r>
              <a:rPr lang="en-US" sz="1400" dirty="0"/>
              <a:t> </a:t>
            </a:r>
            <a:r>
              <a:rPr lang="en-US" sz="1400" dirty="0" err="1"/>
              <a:t>lainnya</a:t>
            </a:r>
            <a:r>
              <a:rPr lang="en-US" sz="1400" dirty="0"/>
              <a:t> </a:t>
            </a:r>
            <a:r>
              <a:rPr lang="en-US" sz="1400" dirty="0" err="1"/>
              <a:t>adalah</a:t>
            </a:r>
            <a:r>
              <a:rPr lang="en-US" sz="1400" dirty="0"/>
              <a:t> </a:t>
            </a:r>
            <a:r>
              <a:rPr lang="en-US" sz="1400" dirty="0" err="1"/>
              <a:t>menyediakan</a:t>
            </a:r>
            <a:r>
              <a:rPr lang="en-US" sz="1400" dirty="0"/>
              <a:t> </a:t>
            </a:r>
            <a:r>
              <a:rPr lang="en-US" sz="1400" dirty="0" err="1"/>
              <a:t>iftar</a:t>
            </a:r>
            <a:r>
              <a:rPr lang="en-US" sz="1400" dirty="0"/>
              <a:t>, </a:t>
            </a:r>
            <a:r>
              <a:rPr lang="en-US" sz="1400" dirty="0" err="1"/>
              <a:t>atau</a:t>
            </a:r>
            <a:r>
              <a:rPr lang="en-US" sz="1400" dirty="0"/>
              <a:t> </a:t>
            </a:r>
            <a:r>
              <a:rPr lang="en-US" sz="1400" dirty="0" err="1"/>
              <a:t>makanan</a:t>
            </a:r>
            <a:r>
              <a:rPr lang="en-US" sz="1400" dirty="0"/>
              <a:t> </a:t>
            </a:r>
            <a:r>
              <a:rPr lang="en-US" sz="1400" dirty="0" err="1"/>
              <a:t>buka</a:t>
            </a:r>
            <a:r>
              <a:rPr lang="en-US" sz="1400" dirty="0"/>
              <a:t> </a:t>
            </a:r>
            <a:r>
              <a:rPr lang="en-US" sz="1400" dirty="0" err="1"/>
              <a:t>puasa</a:t>
            </a:r>
            <a:r>
              <a:rPr lang="en-US" sz="1400" dirty="0"/>
              <a:t>. Ada </a:t>
            </a:r>
            <a:r>
              <a:rPr lang="en-US" sz="1400" dirty="0" err="1"/>
              <a:t>beberapa</a:t>
            </a:r>
            <a:r>
              <a:rPr lang="en-US" sz="1400" dirty="0"/>
              <a:t> masjid yang juga </a:t>
            </a:r>
            <a:r>
              <a:rPr lang="en-US" sz="1400" dirty="0" err="1"/>
              <a:t>menyediakan</a:t>
            </a:r>
            <a:r>
              <a:rPr lang="en-US" sz="1400" dirty="0"/>
              <a:t> </a:t>
            </a:r>
            <a:r>
              <a:rPr lang="en-US" sz="1400" dirty="0" err="1"/>
              <a:t>makanan</a:t>
            </a:r>
            <a:r>
              <a:rPr lang="en-US" sz="1400" dirty="0"/>
              <a:t> </a:t>
            </a:r>
            <a:r>
              <a:rPr lang="en-US" sz="1400" dirty="0" err="1"/>
              <a:t>untuk</a:t>
            </a:r>
            <a:r>
              <a:rPr lang="en-US" sz="1400" dirty="0"/>
              <a:t> </a:t>
            </a:r>
            <a:r>
              <a:rPr lang="en-US" sz="1400" dirty="0" err="1"/>
              <a:t>sahur</a:t>
            </a:r>
            <a:r>
              <a:rPr lang="en-US" sz="1400" dirty="0"/>
              <a:t>. Masjid-masjid </a:t>
            </a:r>
            <a:r>
              <a:rPr lang="en-US" sz="1400" dirty="0" err="1"/>
              <a:t>biasanya</a:t>
            </a:r>
            <a:r>
              <a:rPr lang="en-US" sz="1400" dirty="0"/>
              <a:t> </a:t>
            </a:r>
            <a:r>
              <a:rPr lang="en-US" sz="1400" dirty="0" err="1"/>
              <a:t>mengundang</a:t>
            </a:r>
            <a:r>
              <a:rPr lang="en-US" sz="1400" dirty="0"/>
              <a:t> </a:t>
            </a:r>
            <a:r>
              <a:rPr lang="en-US" sz="1400" dirty="0" err="1"/>
              <a:t>kaum</a:t>
            </a:r>
            <a:r>
              <a:rPr lang="en-US" sz="1400" dirty="0"/>
              <a:t> fakir </a:t>
            </a:r>
            <a:r>
              <a:rPr lang="en-US" sz="1400" dirty="0" err="1"/>
              <a:t>miskin</a:t>
            </a:r>
            <a:r>
              <a:rPr lang="en-US" sz="1400" dirty="0"/>
              <a:t> </a:t>
            </a:r>
            <a:r>
              <a:rPr lang="en-US" sz="1400" dirty="0" err="1"/>
              <a:t>untuk</a:t>
            </a:r>
            <a:r>
              <a:rPr lang="en-US" sz="1400" dirty="0"/>
              <a:t> </a:t>
            </a:r>
            <a:r>
              <a:rPr lang="en-US" sz="1400" dirty="0" err="1"/>
              <a:t>datang</a:t>
            </a:r>
            <a:r>
              <a:rPr lang="en-US" sz="1400" dirty="0"/>
              <a:t> </a:t>
            </a:r>
            <a:r>
              <a:rPr lang="en-US" sz="1400" dirty="0" err="1"/>
              <a:t>menikmati</a:t>
            </a:r>
            <a:r>
              <a:rPr lang="en-US" sz="1400" dirty="0"/>
              <a:t> </a:t>
            </a:r>
            <a:r>
              <a:rPr lang="en-US" sz="1400" dirty="0" err="1"/>
              <a:t>sahur</a:t>
            </a:r>
            <a:r>
              <a:rPr lang="en-US" sz="1400" dirty="0"/>
              <a:t> </a:t>
            </a:r>
            <a:r>
              <a:rPr lang="en-US" sz="1400" dirty="0" err="1"/>
              <a:t>atau</a:t>
            </a:r>
            <a:r>
              <a:rPr lang="en-US" sz="1400" dirty="0"/>
              <a:t> </a:t>
            </a:r>
            <a:r>
              <a:rPr lang="en-US" sz="1400" dirty="0" err="1"/>
              <a:t>iftar</a:t>
            </a:r>
            <a:r>
              <a:rPr lang="en-US" sz="1400" dirty="0"/>
              <a:t> di masjid. Hal </a:t>
            </a:r>
            <a:r>
              <a:rPr lang="en-US" sz="1400" dirty="0" err="1"/>
              <a:t>ini</a:t>
            </a:r>
            <a:r>
              <a:rPr lang="en-US" sz="1400" dirty="0"/>
              <a:t> </a:t>
            </a:r>
            <a:r>
              <a:rPr lang="en-US" sz="1400" dirty="0" err="1"/>
              <a:t>dilakukan</a:t>
            </a:r>
            <a:r>
              <a:rPr lang="en-US" sz="1400" dirty="0"/>
              <a:t> </a:t>
            </a:r>
            <a:r>
              <a:rPr lang="en-US" sz="1400" dirty="0" err="1"/>
              <a:t>sebagai</a:t>
            </a:r>
            <a:r>
              <a:rPr lang="en-US" sz="1400" dirty="0"/>
              <a:t> </a:t>
            </a:r>
            <a:r>
              <a:rPr lang="en-US" sz="1400" dirty="0" err="1"/>
              <a:t>amal</a:t>
            </a:r>
            <a:r>
              <a:rPr lang="en-US" sz="1400" dirty="0"/>
              <a:t> </a:t>
            </a:r>
            <a:r>
              <a:rPr lang="en-US" sz="1400" dirty="0" err="1"/>
              <a:t>shaleh</a:t>
            </a:r>
            <a:r>
              <a:rPr lang="en-US" sz="1400" dirty="0"/>
              <a:t> </a:t>
            </a:r>
            <a:r>
              <a:rPr lang="en-US" sz="1400" dirty="0" err="1"/>
              <a:t>pada</a:t>
            </a:r>
            <a:r>
              <a:rPr lang="en-US" sz="1400" dirty="0"/>
              <a:t> </a:t>
            </a:r>
            <a:r>
              <a:rPr lang="en-US" sz="1400" dirty="0" err="1"/>
              <a:t>bulan</a:t>
            </a:r>
            <a:r>
              <a:rPr lang="en-US" sz="1400" dirty="0"/>
              <a:t> </a:t>
            </a:r>
            <a:r>
              <a:rPr lang="en-US" sz="1400" dirty="0" smtClean="0"/>
              <a:t>Ramadan.</a:t>
            </a:r>
          </a:p>
          <a:p>
            <a:r>
              <a:rPr lang="en-US" sz="1400" dirty="0" smtClean="0"/>
              <a:t>Masjid</a:t>
            </a:r>
            <a:r>
              <a:rPr lang="en-US" sz="1400" dirty="0"/>
              <a:t>, </a:t>
            </a:r>
            <a:r>
              <a:rPr lang="en-US" sz="1400" dirty="0" err="1"/>
              <a:t>sebagai</a:t>
            </a:r>
            <a:r>
              <a:rPr lang="en-US" sz="1400" dirty="0"/>
              <a:t> </a:t>
            </a:r>
            <a:r>
              <a:rPr lang="en-US" sz="1400" dirty="0" err="1"/>
              <a:t>pusat</a:t>
            </a:r>
            <a:r>
              <a:rPr lang="en-US" sz="1400" dirty="0"/>
              <a:t> </a:t>
            </a:r>
            <a:r>
              <a:rPr lang="en-US" sz="1400" dirty="0" err="1"/>
              <a:t>dari</a:t>
            </a:r>
            <a:r>
              <a:rPr lang="en-US" sz="1400" dirty="0"/>
              <a:t> </a:t>
            </a:r>
            <a:r>
              <a:rPr lang="en-US" sz="1400" dirty="0" err="1"/>
              <a:t>komunitas</a:t>
            </a:r>
            <a:r>
              <a:rPr lang="en-US" sz="1400" dirty="0"/>
              <a:t> </a:t>
            </a:r>
            <a:r>
              <a:rPr lang="en-US" sz="1400" dirty="0" err="1"/>
              <a:t>umat</a:t>
            </a:r>
            <a:r>
              <a:rPr lang="en-US" sz="1400" dirty="0"/>
              <a:t> Islam, </a:t>
            </a:r>
            <a:r>
              <a:rPr lang="en-US" sz="1400" dirty="0" err="1"/>
              <a:t>menjadi</a:t>
            </a:r>
            <a:r>
              <a:rPr lang="en-US" sz="1400" dirty="0"/>
              <a:t> </a:t>
            </a:r>
            <a:r>
              <a:rPr lang="en-US" sz="1400" dirty="0" err="1"/>
              <a:t>tempat</a:t>
            </a:r>
            <a:r>
              <a:rPr lang="en-US" sz="1400" dirty="0"/>
              <a:t> </a:t>
            </a:r>
            <a:r>
              <a:rPr lang="en-US" sz="1400" dirty="0" err="1"/>
              <a:t>penyaluran</a:t>
            </a:r>
            <a:r>
              <a:rPr lang="en-US" sz="1400" dirty="0"/>
              <a:t> </a:t>
            </a:r>
            <a:r>
              <a:rPr lang="en-US" sz="1400" dirty="0" smtClean="0"/>
              <a:t>zakat, masjid </a:t>
            </a:r>
            <a:r>
              <a:rPr lang="en-US" sz="1400" dirty="0" err="1"/>
              <a:t>menjadi</a:t>
            </a:r>
            <a:r>
              <a:rPr lang="en-US" sz="1400" dirty="0"/>
              <a:t> </a:t>
            </a:r>
            <a:r>
              <a:rPr lang="en-US" sz="1400" dirty="0" err="1"/>
              <a:t>tempat</a:t>
            </a:r>
            <a:r>
              <a:rPr lang="en-US" sz="1400" dirty="0"/>
              <a:t> </a:t>
            </a:r>
            <a:r>
              <a:rPr lang="en-US" sz="1400" dirty="0" err="1"/>
              <a:t>penyaluran</a:t>
            </a:r>
            <a:r>
              <a:rPr lang="en-US" sz="1400" dirty="0"/>
              <a:t> </a:t>
            </a:r>
            <a:r>
              <a:rPr lang="en-US" sz="1400" dirty="0" smtClean="0"/>
              <a:t>Zakat</a:t>
            </a:r>
            <a:r>
              <a:rPr lang="en-US" sz="1400" dirty="0"/>
              <a:t> </a:t>
            </a:r>
            <a:r>
              <a:rPr lang="en-US" sz="1400" dirty="0" err="1"/>
              <a:t>dan</a:t>
            </a:r>
            <a:r>
              <a:rPr lang="en-US" sz="1400" dirty="0"/>
              <a:t> </a:t>
            </a:r>
            <a:r>
              <a:rPr lang="en-US" sz="1400" dirty="0" err="1"/>
              <a:t>membentuk</a:t>
            </a:r>
            <a:r>
              <a:rPr lang="en-US" sz="1400" dirty="0"/>
              <a:t> </a:t>
            </a:r>
            <a:r>
              <a:rPr lang="en-US" sz="1400" dirty="0" err="1"/>
              <a:t>panitia</a:t>
            </a:r>
            <a:r>
              <a:rPr lang="en-US" sz="1400" dirty="0"/>
              <a:t> </a:t>
            </a:r>
            <a:r>
              <a:rPr lang="en-US" sz="1400" dirty="0" err="1" smtClean="0"/>
              <a:t>Amil</a:t>
            </a:r>
            <a:r>
              <a:rPr lang="en-US" sz="1400" dirty="0" smtClean="0"/>
              <a:t> Zakat. </a:t>
            </a:r>
            <a:r>
              <a:rPr lang="en-US" sz="1400" dirty="0" err="1" smtClean="0"/>
              <a:t>Panitia</a:t>
            </a:r>
            <a:r>
              <a:rPr lang="en-US" sz="1400" dirty="0"/>
              <a:t> </a:t>
            </a:r>
            <a:r>
              <a:rPr lang="en-US" sz="1400" dirty="0" err="1" smtClean="0"/>
              <a:t>biasanya</a:t>
            </a:r>
            <a:r>
              <a:rPr lang="en-US" sz="1400" dirty="0" smtClean="0"/>
              <a:t> </a:t>
            </a:r>
            <a:r>
              <a:rPr lang="en-US" sz="1400" dirty="0"/>
              <a:t>di </a:t>
            </a:r>
            <a:r>
              <a:rPr lang="en-US" sz="1400" dirty="0" err="1"/>
              <a:t>bentuk</a:t>
            </a:r>
            <a:r>
              <a:rPr lang="en-US" sz="1400" dirty="0"/>
              <a:t> </a:t>
            </a:r>
            <a:r>
              <a:rPr lang="en-US" sz="1400" dirty="0" err="1"/>
              <a:t>secara</a:t>
            </a:r>
            <a:r>
              <a:rPr lang="en-US" sz="1400" dirty="0"/>
              <a:t> </a:t>
            </a:r>
            <a:r>
              <a:rPr lang="en-US" sz="1400" dirty="0" err="1"/>
              <a:t>lokal</a:t>
            </a:r>
            <a:r>
              <a:rPr lang="en-US" sz="1400" dirty="0"/>
              <a:t> </a:t>
            </a:r>
            <a:r>
              <a:rPr lang="en-US" sz="1400" dirty="0" err="1"/>
              <a:t>oleh</a:t>
            </a:r>
            <a:r>
              <a:rPr lang="en-US" sz="1400" dirty="0"/>
              <a:t> orang-orang </a:t>
            </a:r>
            <a:r>
              <a:rPr lang="en-US" sz="1400" dirty="0" err="1"/>
              <a:t>atau</a:t>
            </a:r>
            <a:r>
              <a:rPr lang="en-US" sz="1400" dirty="0"/>
              <a:t> para </a:t>
            </a:r>
            <a:r>
              <a:rPr lang="en-US" sz="1400" dirty="0" err="1"/>
              <a:t>jemaah</a:t>
            </a:r>
            <a:r>
              <a:rPr lang="en-US" sz="1400" dirty="0"/>
              <a:t> yang </a:t>
            </a:r>
            <a:r>
              <a:rPr lang="en-US" sz="1400" dirty="0" err="1"/>
              <a:t>hidup</a:t>
            </a:r>
            <a:r>
              <a:rPr lang="en-US" sz="1400" dirty="0"/>
              <a:t> di </a:t>
            </a:r>
            <a:r>
              <a:rPr lang="en-US" sz="1400" dirty="0" err="1"/>
              <a:t>sekitar</a:t>
            </a:r>
            <a:r>
              <a:rPr lang="en-US" sz="1400" dirty="0"/>
              <a:t> </a:t>
            </a:r>
            <a:r>
              <a:rPr lang="en-US" sz="1400" dirty="0" err="1"/>
              <a:t>lingkungan</a:t>
            </a:r>
            <a:r>
              <a:rPr lang="en-US" sz="1400" dirty="0"/>
              <a:t> masjid. </a:t>
            </a:r>
            <a:r>
              <a:rPr lang="en-US" sz="1400" dirty="0" err="1"/>
              <a:t>Begitu</a:t>
            </a:r>
            <a:r>
              <a:rPr lang="en-US" sz="1400" dirty="0"/>
              <a:t> pula </a:t>
            </a:r>
            <a:r>
              <a:rPr lang="en-US" sz="1400" dirty="0" err="1"/>
              <a:t>dalam</a:t>
            </a:r>
            <a:r>
              <a:rPr lang="en-US" sz="1400" dirty="0"/>
              <a:t> </a:t>
            </a:r>
            <a:r>
              <a:rPr lang="en-US" sz="1400" dirty="0" err="1"/>
              <a:t>pengelolaannya</a:t>
            </a:r>
            <a:r>
              <a:rPr lang="en-US" sz="1400" dirty="0"/>
              <a:t>. </a:t>
            </a:r>
            <a:r>
              <a:rPr lang="en-US" sz="1400" dirty="0" err="1"/>
              <a:t>Namun</a:t>
            </a:r>
            <a:r>
              <a:rPr lang="en-US" sz="1400" dirty="0"/>
              <a:t>, </a:t>
            </a:r>
            <a:r>
              <a:rPr lang="en-US" sz="1400" dirty="0" err="1"/>
              <a:t>untuk</a:t>
            </a:r>
            <a:r>
              <a:rPr lang="en-US" sz="1400" dirty="0"/>
              <a:t> masjid-masjid </a:t>
            </a:r>
            <a:r>
              <a:rPr lang="en-US" sz="1400" dirty="0" err="1"/>
              <a:t>besar</a:t>
            </a:r>
            <a:r>
              <a:rPr lang="en-US" sz="1400" dirty="0"/>
              <a:t> </a:t>
            </a:r>
            <a:r>
              <a:rPr lang="en-US" sz="1400" dirty="0" err="1"/>
              <a:t>seperti</a:t>
            </a:r>
            <a:r>
              <a:rPr lang="en-US" sz="1400" dirty="0"/>
              <a:t> di </a:t>
            </a:r>
            <a:r>
              <a:rPr lang="en-US" sz="1400" dirty="0" err="1"/>
              <a:t>pusat</a:t>
            </a:r>
            <a:r>
              <a:rPr lang="en-US" sz="1400" dirty="0"/>
              <a:t> </a:t>
            </a:r>
            <a:r>
              <a:rPr lang="en-US" sz="1400" dirty="0" err="1"/>
              <a:t>kota</a:t>
            </a:r>
            <a:r>
              <a:rPr lang="en-US" sz="1400" dirty="0"/>
              <a:t>, </a:t>
            </a:r>
            <a:r>
              <a:rPr lang="en-US" sz="1400" dirty="0" err="1"/>
              <a:t>biasanya</a:t>
            </a:r>
            <a:r>
              <a:rPr lang="en-US" sz="1400" dirty="0"/>
              <a:t> </a:t>
            </a:r>
            <a:r>
              <a:rPr lang="en-US" sz="1400" dirty="0" err="1"/>
              <a:t>langsung</a:t>
            </a:r>
            <a:r>
              <a:rPr lang="en-US" sz="1400" dirty="0"/>
              <a:t> </a:t>
            </a:r>
            <a:r>
              <a:rPr lang="en-US" sz="1400" dirty="0" err="1"/>
              <a:t>ditangani</a:t>
            </a:r>
            <a:r>
              <a:rPr lang="en-US" sz="1400" dirty="0"/>
              <a:t> </a:t>
            </a:r>
            <a:r>
              <a:rPr lang="en-US" sz="1400" dirty="0" err="1" smtClean="0"/>
              <a:t>oleh</a:t>
            </a:r>
            <a:r>
              <a:rPr lang="en-US" sz="1400" dirty="0" smtClean="0"/>
              <a:t> </a:t>
            </a:r>
            <a:r>
              <a:rPr lang="en-US" sz="1400" dirty="0" err="1" smtClean="0"/>
              <a:t>Pemda</a:t>
            </a:r>
            <a:r>
              <a:rPr lang="en-US" sz="1400" dirty="0" smtClean="0"/>
              <a:t> </a:t>
            </a:r>
            <a:r>
              <a:rPr lang="en-US" sz="1400" dirty="0" err="1" smtClean="0"/>
              <a:t>Setempat</a:t>
            </a:r>
            <a:r>
              <a:rPr lang="en-US" sz="1400" dirty="0" smtClean="0"/>
              <a:t>.</a:t>
            </a:r>
            <a:endParaRPr lang="en-US" sz="1400" dirty="0"/>
          </a:p>
          <a:p>
            <a:pPr algn="just"/>
            <a:endParaRPr lang="en-US" sz="1400" dirty="0"/>
          </a:p>
        </p:txBody>
      </p:sp>
    </p:spTree>
    <p:extLst>
      <p:ext uri="{BB962C8B-B14F-4D97-AF65-F5344CB8AC3E}">
        <p14:creationId xmlns:p14="http://schemas.microsoft.com/office/powerpoint/2010/main" val="500196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FUNGSI SOSIAL MASJID</a:t>
            </a:r>
            <a:endParaRPr lang="en-US" dirty="0"/>
          </a:p>
        </p:txBody>
      </p:sp>
      <p:sp>
        <p:nvSpPr>
          <p:cNvPr id="3" name="Content Placeholder 2"/>
          <p:cNvSpPr>
            <a:spLocks noGrp="1"/>
          </p:cNvSpPr>
          <p:nvPr>
            <p:ph idx="1"/>
          </p:nvPr>
        </p:nvSpPr>
        <p:spPr>
          <a:xfrm>
            <a:off x="457200" y="1295400"/>
            <a:ext cx="8229600" cy="4525963"/>
          </a:xfrm>
        </p:spPr>
        <p:txBody>
          <a:bodyPr/>
          <a:lstStyle/>
          <a:p>
            <a:r>
              <a:rPr lang="en-US" sz="1500" dirty="0" err="1"/>
              <a:t>Pusat</a:t>
            </a:r>
            <a:r>
              <a:rPr lang="en-US" sz="1500" dirty="0"/>
              <a:t> </a:t>
            </a:r>
            <a:r>
              <a:rPr lang="en-US" sz="1500" dirty="0" err="1"/>
              <a:t>kegiatan</a:t>
            </a:r>
            <a:r>
              <a:rPr lang="en-US" sz="1500" dirty="0"/>
              <a:t> </a:t>
            </a:r>
            <a:r>
              <a:rPr lang="en-US" sz="1500" dirty="0" err="1" smtClean="0"/>
              <a:t>masyarakat</a:t>
            </a:r>
            <a:r>
              <a:rPr lang="en-US" sz="1500" dirty="0" smtClean="0"/>
              <a:t>  </a:t>
            </a:r>
            <a:r>
              <a:rPr lang="en-US" sz="1500" dirty="0" err="1" smtClean="0"/>
              <a:t>Pada</a:t>
            </a:r>
            <a:r>
              <a:rPr lang="en-US" sz="1500" dirty="0" smtClean="0"/>
              <a:t> </a:t>
            </a:r>
            <a:r>
              <a:rPr lang="en-US" sz="1500" dirty="0" err="1"/>
              <a:t>akhir</a:t>
            </a:r>
            <a:r>
              <a:rPr lang="en-US" sz="1500" dirty="0"/>
              <a:t> </a:t>
            </a:r>
            <a:r>
              <a:rPr lang="en-US" sz="1500" dirty="0" err="1"/>
              <a:t>abad</a:t>
            </a:r>
            <a:r>
              <a:rPr lang="en-US" sz="1500" dirty="0"/>
              <a:t> ke-17, </a:t>
            </a:r>
            <a:r>
              <a:rPr lang="en-US" sz="1500" dirty="0" err="1"/>
              <a:t>Syah</a:t>
            </a:r>
            <a:r>
              <a:rPr lang="en-US" sz="1500" dirty="0"/>
              <a:t> Abbas </a:t>
            </a:r>
            <a:r>
              <a:rPr lang="en-US" sz="1500" dirty="0" smtClean="0"/>
              <a:t>I</a:t>
            </a:r>
            <a:r>
              <a:rPr lang="en-US" sz="1500" dirty="0"/>
              <a:t> </a:t>
            </a:r>
            <a:r>
              <a:rPr lang="en-US" sz="1500" dirty="0" err="1" smtClean="0"/>
              <a:t>dari</a:t>
            </a:r>
            <a:r>
              <a:rPr lang="en-US" sz="1500" dirty="0"/>
              <a:t> </a:t>
            </a:r>
            <a:r>
              <a:rPr lang="en-US" sz="1500" dirty="0" err="1"/>
              <a:t>dinasti</a:t>
            </a:r>
            <a:r>
              <a:rPr lang="en-US" sz="1500" dirty="0"/>
              <a:t> </a:t>
            </a:r>
            <a:r>
              <a:rPr lang="en-US" sz="1500" dirty="0" err="1" smtClean="0"/>
              <a:t>Safawi</a:t>
            </a:r>
            <a:r>
              <a:rPr lang="en-US" sz="1500" dirty="0"/>
              <a:t> </a:t>
            </a:r>
            <a:r>
              <a:rPr lang="en-US" sz="1500" dirty="0" smtClean="0"/>
              <a:t>di </a:t>
            </a:r>
            <a:r>
              <a:rPr lang="en-US" sz="1500" dirty="0"/>
              <a:t>Iran </a:t>
            </a:r>
            <a:r>
              <a:rPr lang="en-US" sz="1500" dirty="0" err="1"/>
              <a:t>mengubah</a:t>
            </a:r>
            <a:r>
              <a:rPr lang="en-US" sz="1500" dirty="0"/>
              <a:t> </a:t>
            </a:r>
            <a:r>
              <a:rPr lang="en-US" sz="1500" dirty="0" err="1"/>
              <a:t>kota</a:t>
            </a:r>
            <a:r>
              <a:rPr lang="en-US" sz="1500" dirty="0"/>
              <a:t> Isfahan </a:t>
            </a:r>
            <a:r>
              <a:rPr lang="en-US" sz="1500" dirty="0" err="1"/>
              <a:t>menjadi</a:t>
            </a:r>
            <a:r>
              <a:rPr lang="en-US" sz="1500" dirty="0"/>
              <a:t> </a:t>
            </a:r>
            <a:r>
              <a:rPr lang="en-US" sz="1500" dirty="0" err="1"/>
              <a:t>salah</a:t>
            </a:r>
            <a:r>
              <a:rPr lang="en-US" sz="1500" dirty="0"/>
              <a:t> </a:t>
            </a:r>
            <a:r>
              <a:rPr lang="en-US" sz="1500" dirty="0" err="1"/>
              <a:t>satu</a:t>
            </a:r>
            <a:r>
              <a:rPr lang="en-US" sz="1500" dirty="0"/>
              <a:t> </a:t>
            </a:r>
            <a:r>
              <a:rPr lang="en-US" sz="1500" dirty="0" err="1"/>
              <a:t>kota</a:t>
            </a:r>
            <a:r>
              <a:rPr lang="en-US" sz="1500" dirty="0"/>
              <a:t> </a:t>
            </a:r>
            <a:r>
              <a:rPr lang="en-US" sz="1500" dirty="0" err="1"/>
              <a:t>terbagus</a:t>
            </a:r>
            <a:r>
              <a:rPr lang="en-US" sz="1500" dirty="0"/>
              <a:t> di </a:t>
            </a:r>
            <a:r>
              <a:rPr lang="en-US" sz="1500" dirty="0" err="1"/>
              <a:t>dunia</a:t>
            </a:r>
            <a:r>
              <a:rPr lang="en-US" sz="1500" dirty="0"/>
              <a:t> </a:t>
            </a:r>
            <a:r>
              <a:rPr lang="en-US" sz="1500" dirty="0" err="1"/>
              <a:t>dengan</a:t>
            </a:r>
            <a:r>
              <a:rPr lang="en-US" sz="1500" dirty="0"/>
              <a:t> </a:t>
            </a:r>
            <a:r>
              <a:rPr lang="en-US" sz="1500" dirty="0" err="1"/>
              <a:t>membangun</a:t>
            </a:r>
            <a:r>
              <a:rPr lang="en-US" sz="1500" dirty="0"/>
              <a:t> Masjid </a:t>
            </a:r>
            <a:r>
              <a:rPr lang="en-US" sz="1500" dirty="0" err="1"/>
              <a:t>Syah</a:t>
            </a:r>
            <a:r>
              <a:rPr lang="en-US" sz="1500" dirty="0"/>
              <a:t> </a:t>
            </a:r>
            <a:r>
              <a:rPr lang="en-US" sz="1500" dirty="0" err="1"/>
              <a:t>dan</a:t>
            </a:r>
            <a:r>
              <a:rPr lang="en-US" sz="1500" dirty="0"/>
              <a:t> Masjid </a:t>
            </a:r>
            <a:r>
              <a:rPr lang="en-US" sz="1500" dirty="0" err="1"/>
              <a:t>Syaikh</a:t>
            </a:r>
            <a:r>
              <a:rPr lang="en-US" sz="1500" dirty="0"/>
              <a:t> </a:t>
            </a:r>
            <a:r>
              <a:rPr lang="en-US" sz="1500" dirty="0" err="1"/>
              <a:t>Lutfallah</a:t>
            </a:r>
            <a:r>
              <a:rPr lang="en-US" sz="1500" dirty="0"/>
              <a:t> di </a:t>
            </a:r>
            <a:r>
              <a:rPr lang="en-US" sz="1500" dirty="0" err="1"/>
              <a:t>pusat</a:t>
            </a:r>
            <a:r>
              <a:rPr lang="en-US" sz="1500" dirty="0"/>
              <a:t> </a:t>
            </a:r>
            <a:r>
              <a:rPr lang="en-US" sz="1500" dirty="0" err="1"/>
              <a:t>kota</a:t>
            </a:r>
            <a:r>
              <a:rPr lang="en-US" sz="1500" dirty="0"/>
              <a:t>. </a:t>
            </a:r>
            <a:r>
              <a:rPr lang="en-US" sz="1500" dirty="0" err="1"/>
              <a:t>Ini</a:t>
            </a:r>
            <a:r>
              <a:rPr lang="en-US" sz="1500" dirty="0"/>
              <a:t> </a:t>
            </a:r>
            <a:r>
              <a:rPr lang="en-US" sz="1500" dirty="0" err="1"/>
              <a:t>menjadikan</a:t>
            </a:r>
            <a:r>
              <a:rPr lang="en-US" sz="1500" dirty="0"/>
              <a:t> </a:t>
            </a:r>
            <a:r>
              <a:rPr lang="en-US" sz="1500" dirty="0" err="1"/>
              <a:t>kota</a:t>
            </a:r>
            <a:r>
              <a:rPr lang="en-US" sz="1500" dirty="0"/>
              <a:t> Isfahan </a:t>
            </a:r>
            <a:r>
              <a:rPr lang="en-US" sz="1500" dirty="0" err="1"/>
              <a:t>memiliki</a:t>
            </a:r>
            <a:r>
              <a:rPr lang="en-US" sz="1500" dirty="0"/>
              <a:t> </a:t>
            </a:r>
            <a:r>
              <a:rPr lang="en-US" sz="1500" dirty="0" err="1"/>
              <a:t>lapangan</a:t>
            </a:r>
            <a:r>
              <a:rPr lang="en-US" sz="1500" dirty="0"/>
              <a:t> </a:t>
            </a:r>
            <a:r>
              <a:rPr lang="en-US" sz="1500" dirty="0" err="1"/>
              <a:t>pusat</a:t>
            </a:r>
            <a:r>
              <a:rPr lang="en-US" sz="1500" dirty="0"/>
              <a:t> </a:t>
            </a:r>
            <a:r>
              <a:rPr lang="en-US" sz="1500" dirty="0" err="1"/>
              <a:t>kota</a:t>
            </a:r>
            <a:r>
              <a:rPr lang="en-US" sz="1500" dirty="0"/>
              <a:t> yang </a:t>
            </a:r>
            <a:r>
              <a:rPr lang="en-US" sz="1500" dirty="0" err="1"/>
              <a:t>terbesar</a:t>
            </a:r>
            <a:r>
              <a:rPr lang="en-US" sz="1500" dirty="0"/>
              <a:t> di </a:t>
            </a:r>
            <a:r>
              <a:rPr lang="en-US" sz="1500" dirty="0" err="1"/>
              <a:t>dunia</a:t>
            </a:r>
            <a:r>
              <a:rPr lang="en-US" sz="1500" dirty="0"/>
              <a:t>. </a:t>
            </a:r>
            <a:r>
              <a:rPr lang="en-US" sz="1500" dirty="0" err="1"/>
              <a:t>Lapangan</a:t>
            </a:r>
            <a:r>
              <a:rPr lang="en-US" sz="1500" dirty="0"/>
              <a:t> </a:t>
            </a:r>
            <a:r>
              <a:rPr lang="en-US" sz="1500" dirty="0" err="1"/>
              <a:t>ini</a:t>
            </a:r>
            <a:r>
              <a:rPr lang="en-US" sz="1500" dirty="0"/>
              <a:t> </a:t>
            </a:r>
            <a:r>
              <a:rPr lang="en-US" sz="1500" dirty="0" err="1"/>
              <a:t>berfungsi</a:t>
            </a:r>
            <a:r>
              <a:rPr lang="en-US" sz="1500" dirty="0"/>
              <a:t> </a:t>
            </a:r>
            <a:r>
              <a:rPr lang="en-US" sz="1500" dirty="0" err="1"/>
              <a:t>sebagai</a:t>
            </a:r>
            <a:r>
              <a:rPr lang="en-US" sz="1500" dirty="0"/>
              <a:t> </a:t>
            </a:r>
            <a:r>
              <a:rPr lang="en-US" sz="1500" dirty="0" err="1"/>
              <a:t>pasar</a:t>
            </a:r>
            <a:r>
              <a:rPr lang="en-US" sz="1500" dirty="0"/>
              <a:t> </a:t>
            </a:r>
            <a:r>
              <a:rPr lang="en-US" sz="1500" dirty="0" err="1"/>
              <a:t>bahkan</a:t>
            </a:r>
            <a:r>
              <a:rPr lang="en-US" sz="1500" dirty="0"/>
              <a:t> </a:t>
            </a:r>
            <a:r>
              <a:rPr lang="en-US" sz="1500" dirty="0" err="1"/>
              <a:t>tempat</a:t>
            </a:r>
            <a:r>
              <a:rPr lang="en-US" sz="1500" dirty="0"/>
              <a:t> </a:t>
            </a:r>
            <a:r>
              <a:rPr lang="en-US" sz="1500" dirty="0" err="1" smtClean="0"/>
              <a:t>olah</a:t>
            </a:r>
            <a:r>
              <a:rPr lang="en-US" sz="1500" dirty="0" smtClean="0"/>
              <a:t> raga. Masjid </a:t>
            </a:r>
            <a:r>
              <a:rPr lang="en-US" sz="1500" dirty="0"/>
              <a:t>di </a:t>
            </a:r>
            <a:r>
              <a:rPr lang="en-US" sz="1500" dirty="0" err="1"/>
              <a:t>daerah</a:t>
            </a:r>
            <a:r>
              <a:rPr lang="en-US" sz="1500" dirty="0"/>
              <a:t> Amerika </a:t>
            </a:r>
            <a:r>
              <a:rPr lang="en-US" sz="1500" dirty="0" err="1"/>
              <a:t>Serikat</a:t>
            </a:r>
            <a:r>
              <a:rPr lang="en-US" sz="1500" dirty="0"/>
              <a:t> </a:t>
            </a:r>
            <a:r>
              <a:rPr lang="en-US" sz="1500" dirty="0" err="1"/>
              <a:t>dibangun</a:t>
            </a:r>
            <a:r>
              <a:rPr lang="en-US" sz="1500" dirty="0"/>
              <a:t> </a:t>
            </a:r>
            <a:r>
              <a:rPr lang="en-US" sz="1500" dirty="0" err="1"/>
              <a:t>dengan</a:t>
            </a:r>
            <a:r>
              <a:rPr lang="en-US" sz="1500" dirty="0"/>
              <a:t> </a:t>
            </a:r>
            <a:r>
              <a:rPr lang="en-US" sz="1500" dirty="0" err="1"/>
              <a:t>sangat</a:t>
            </a:r>
            <a:r>
              <a:rPr lang="en-US" sz="1500" dirty="0"/>
              <a:t> </a:t>
            </a:r>
            <a:r>
              <a:rPr lang="en-US" sz="1500" dirty="0" err="1"/>
              <a:t>sering</a:t>
            </a:r>
            <a:r>
              <a:rPr lang="en-US" sz="1500" dirty="0"/>
              <a:t>. Masjid </a:t>
            </a:r>
            <a:r>
              <a:rPr lang="en-US" sz="1500" dirty="0" err="1"/>
              <a:t>biasa</a:t>
            </a:r>
            <a:r>
              <a:rPr lang="en-US" sz="1500" dirty="0"/>
              <a:t> </a:t>
            </a:r>
            <a:r>
              <a:rPr lang="en-US" sz="1500" dirty="0" err="1"/>
              <a:t>digunakan</a:t>
            </a:r>
            <a:r>
              <a:rPr lang="en-US" sz="1500" dirty="0"/>
              <a:t> </a:t>
            </a:r>
            <a:r>
              <a:rPr lang="en-US" sz="1500" dirty="0" err="1"/>
              <a:t>sebagai</a:t>
            </a:r>
            <a:r>
              <a:rPr lang="en-US" sz="1500" dirty="0"/>
              <a:t> </a:t>
            </a:r>
            <a:r>
              <a:rPr lang="en-US" sz="1500" dirty="0" err="1"/>
              <a:t>tempat</a:t>
            </a:r>
            <a:r>
              <a:rPr lang="en-US" sz="1500" dirty="0"/>
              <a:t> </a:t>
            </a:r>
            <a:r>
              <a:rPr lang="en-US" sz="1500" dirty="0" err="1"/>
              <a:t>perkumpulan</a:t>
            </a:r>
            <a:r>
              <a:rPr lang="en-US" sz="1500" dirty="0"/>
              <a:t> </a:t>
            </a:r>
            <a:r>
              <a:rPr lang="en-US" sz="1500" dirty="0" err="1"/>
              <a:t>umat</a:t>
            </a:r>
            <a:r>
              <a:rPr lang="en-US" sz="1500" dirty="0"/>
              <a:t> Islam. </a:t>
            </a:r>
            <a:r>
              <a:rPr lang="en-US" sz="1500" dirty="0" err="1" smtClean="0"/>
              <a:t>Dst</a:t>
            </a:r>
            <a:endParaRPr lang="en-US" sz="1500" dirty="0" smtClean="0"/>
          </a:p>
          <a:p>
            <a:pPr algn="just"/>
            <a:r>
              <a:rPr lang="en-US" sz="1500" dirty="0" err="1" smtClean="0"/>
              <a:t>Pusat</a:t>
            </a:r>
            <a:r>
              <a:rPr lang="en-US" sz="1500" dirty="0" smtClean="0"/>
              <a:t> </a:t>
            </a:r>
            <a:r>
              <a:rPr lang="en-US" sz="1500" dirty="0" err="1" smtClean="0"/>
              <a:t>Pendidikan</a:t>
            </a:r>
            <a:r>
              <a:rPr lang="en-US" sz="1500" dirty="0" smtClean="0"/>
              <a:t>, </a:t>
            </a:r>
            <a:r>
              <a:rPr lang="en-US" sz="1500" dirty="0" err="1" smtClean="0"/>
              <a:t>Beberapa</a:t>
            </a:r>
            <a:r>
              <a:rPr lang="en-US" sz="1500" dirty="0" smtClean="0"/>
              <a:t> </a:t>
            </a:r>
            <a:r>
              <a:rPr lang="en-US" sz="1500" dirty="0"/>
              <a:t>masjid, </a:t>
            </a:r>
            <a:r>
              <a:rPr lang="en-US" sz="1500" dirty="0" err="1" smtClean="0"/>
              <a:t>Pendidikan</a:t>
            </a:r>
            <a:r>
              <a:rPr lang="en-US" sz="1500" dirty="0" smtClean="0"/>
              <a:t> </a:t>
            </a:r>
            <a:r>
              <a:rPr lang="en-US" sz="1500" dirty="0"/>
              <a:t>di masjid </a:t>
            </a:r>
            <a:r>
              <a:rPr lang="en-US" sz="1500" dirty="0" err="1"/>
              <a:t>ditujukan</a:t>
            </a:r>
            <a:r>
              <a:rPr lang="en-US" sz="1500" dirty="0"/>
              <a:t> </a:t>
            </a:r>
            <a:r>
              <a:rPr lang="en-US" sz="1500" dirty="0" err="1"/>
              <a:t>untuk</a:t>
            </a:r>
            <a:r>
              <a:rPr lang="en-US" sz="1500" dirty="0"/>
              <a:t> </a:t>
            </a:r>
            <a:r>
              <a:rPr lang="en-US" sz="1500" dirty="0" err="1"/>
              <a:t>segala</a:t>
            </a:r>
            <a:r>
              <a:rPr lang="en-US" sz="1500" dirty="0"/>
              <a:t> </a:t>
            </a:r>
            <a:r>
              <a:rPr lang="en-US" sz="1500" dirty="0" err="1"/>
              <a:t>usia</a:t>
            </a:r>
            <a:r>
              <a:rPr lang="en-US" sz="1500" dirty="0"/>
              <a:t>, </a:t>
            </a:r>
            <a:r>
              <a:rPr lang="en-US" sz="1500" dirty="0" err="1"/>
              <a:t>dan</a:t>
            </a:r>
            <a:r>
              <a:rPr lang="en-US" sz="1500" dirty="0"/>
              <a:t> </a:t>
            </a:r>
            <a:r>
              <a:rPr lang="en-US" sz="1500" dirty="0" err="1"/>
              <a:t>mencakup</a:t>
            </a:r>
            <a:r>
              <a:rPr lang="en-US" sz="1500" dirty="0"/>
              <a:t> </a:t>
            </a:r>
            <a:r>
              <a:rPr lang="en-US" sz="1500" dirty="0" err="1"/>
              <a:t>seluruh</a:t>
            </a:r>
            <a:r>
              <a:rPr lang="en-US" sz="1500" dirty="0"/>
              <a:t> </a:t>
            </a:r>
            <a:r>
              <a:rPr lang="en-US" sz="1500" dirty="0" err="1"/>
              <a:t>pelajaran</a:t>
            </a:r>
            <a:r>
              <a:rPr lang="en-US" sz="1500" dirty="0"/>
              <a:t>, </a:t>
            </a:r>
            <a:r>
              <a:rPr lang="en-US" sz="1500" dirty="0" err="1"/>
              <a:t>mulai</a:t>
            </a:r>
            <a:r>
              <a:rPr lang="en-US" sz="1500" dirty="0"/>
              <a:t> </a:t>
            </a:r>
            <a:r>
              <a:rPr lang="en-US" sz="1500" dirty="0" err="1"/>
              <a:t>dari</a:t>
            </a:r>
            <a:r>
              <a:rPr lang="en-US" sz="1500" dirty="0"/>
              <a:t> </a:t>
            </a:r>
            <a:r>
              <a:rPr lang="en-US" sz="1500" dirty="0" err="1"/>
              <a:t>keislaman</a:t>
            </a:r>
            <a:r>
              <a:rPr lang="en-US" sz="1500" dirty="0"/>
              <a:t> </a:t>
            </a:r>
            <a:r>
              <a:rPr lang="en-US" sz="1500" dirty="0" err="1"/>
              <a:t>sampai</a:t>
            </a:r>
            <a:r>
              <a:rPr lang="en-US" sz="1500" dirty="0"/>
              <a:t> </a:t>
            </a:r>
            <a:r>
              <a:rPr lang="en-US" sz="1500" dirty="0" err="1"/>
              <a:t>sains</a:t>
            </a:r>
            <a:r>
              <a:rPr lang="en-US" sz="1500" dirty="0"/>
              <a:t>. </a:t>
            </a:r>
            <a:r>
              <a:rPr lang="en-US" sz="1500" dirty="0" err="1"/>
              <a:t>Selain</a:t>
            </a:r>
            <a:r>
              <a:rPr lang="en-US" sz="1500" dirty="0"/>
              <a:t> </a:t>
            </a:r>
            <a:r>
              <a:rPr lang="en-US" sz="1500" dirty="0" err="1"/>
              <a:t>itu</a:t>
            </a:r>
            <a:r>
              <a:rPr lang="en-US" sz="1500" dirty="0"/>
              <a:t>, </a:t>
            </a:r>
            <a:r>
              <a:rPr lang="en-US" sz="1500" dirty="0" err="1"/>
              <a:t>tujuan</a:t>
            </a:r>
            <a:r>
              <a:rPr lang="en-US" sz="1500" dirty="0"/>
              <a:t> </a:t>
            </a:r>
            <a:r>
              <a:rPr lang="en-US" sz="1500" dirty="0" err="1"/>
              <a:t>adanya</a:t>
            </a:r>
            <a:r>
              <a:rPr lang="en-US" sz="1500" dirty="0"/>
              <a:t> </a:t>
            </a:r>
            <a:r>
              <a:rPr lang="en-US" sz="1500" dirty="0" err="1"/>
              <a:t>pendidikan</a:t>
            </a:r>
            <a:r>
              <a:rPr lang="en-US" sz="1500" dirty="0"/>
              <a:t> di masjid </a:t>
            </a:r>
            <a:r>
              <a:rPr lang="en-US" sz="1500" dirty="0" err="1"/>
              <a:t>adalah</a:t>
            </a:r>
            <a:r>
              <a:rPr lang="en-US" sz="1500" dirty="0"/>
              <a:t> </a:t>
            </a:r>
            <a:r>
              <a:rPr lang="en-US" sz="1500" dirty="0" err="1"/>
              <a:t>untuk</a:t>
            </a:r>
            <a:r>
              <a:rPr lang="en-US" sz="1500" dirty="0"/>
              <a:t> </a:t>
            </a:r>
            <a:r>
              <a:rPr lang="en-US" sz="1500" dirty="0" err="1"/>
              <a:t>mendekatkan</a:t>
            </a:r>
            <a:r>
              <a:rPr lang="en-US" sz="1500" dirty="0"/>
              <a:t> </a:t>
            </a:r>
            <a:r>
              <a:rPr lang="en-US" sz="1500" dirty="0" err="1"/>
              <a:t>generasi</a:t>
            </a:r>
            <a:r>
              <a:rPr lang="en-US" sz="1500" dirty="0"/>
              <a:t> </a:t>
            </a:r>
            <a:r>
              <a:rPr lang="en-US" sz="1500" dirty="0" err="1"/>
              <a:t>muda</a:t>
            </a:r>
            <a:r>
              <a:rPr lang="en-US" sz="1500" dirty="0"/>
              <a:t> </a:t>
            </a:r>
            <a:r>
              <a:rPr lang="en-US" sz="1500" dirty="0" err="1"/>
              <a:t>kepada</a:t>
            </a:r>
            <a:r>
              <a:rPr lang="en-US" sz="1500" dirty="0"/>
              <a:t> masjid. </a:t>
            </a:r>
            <a:r>
              <a:rPr lang="en-US" sz="1500" dirty="0" err="1"/>
              <a:t>Pelajaran</a:t>
            </a:r>
            <a:r>
              <a:rPr lang="en-US" sz="1500" dirty="0"/>
              <a:t> </a:t>
            </a:r>
            <a:r>
              <a:rPr lang="en-US" sz="1500" dirty="0" err="1"/>
              <a:t>membaca</a:t>
            </a:r>
            <a:r>
              <a:rPr lang="en-US" sz="1500" dirty="0"/>
              <a:t> Qur'an </a:t>
            </a:r>
            <a:r>
              <a:rPr lang="en-US" sz="1500" dirty="0" err="1"/>
              <a:t>dan</a:t>
            </a:r>
            <a:r>
              <a:rPr lang="en-US" sz="1500" dirty="0"/>
              <a:t> </a:t>
            </a:r>
            <a:r>
              <a:rPr lang="en-US" sz="1500" dirty="0" err="1"/>
              <a:t>bahasa</a:t>
            </a:r>
            <a:r>
              <a:rPr lang="en-US" sz="1500" dirty="0"/>
              <a:t> Arab </a:t>
            </a:r>
            <a:r>
              <a:rPr lang="en-US" sz="1500" dirty="0" err="1"/>
              <a:t>sering</a:t>
            </a:r>
            <a:r>
              <a:rPr lang="en-US" sz="1500" dirty="0"/>
              <a:t> </a:t>
            </a:r>
            <a:r>
              <a:rPr lang="en-US" sz="1500" dirty="0" err="1"/>
              <a:t>sekali</a:t>
            </a:r>
            <a:r>
              <a:rPr lang="en-US" sz="1500" dirty="0"/>
              <a:t> </a:t>
            </a:r>
            <a:r>
              <a:rPr lang="en-US" sz="1500" dirty="0" err="1"/>
              <a:t>dijadikan</a:t>
            </a:r>
            <a:r>
              <a:rPr lang="en-US" sz="1500" dirty="0"/>
              <a:t> </a:t>
            </a:r>
            <a:r>
              <a:rPr lang="en-US" sz="1500" dirty="0" err="1"/>
              <a:t>pelajaran</a:t>
            </a:r>
            <a:r>
              <a:rPr lang="en-US" sz="1500" dirty="0"/>
              <a:t> di </a:t>
            </a:r>
            <a:r>
              <a:rPr lang="en-US" sz="1500" dirty="0" err="1"/>
              <a:t>beberapa</a:t>
            </a:r>
            <a:r>
              <a:rPr lang="en-US" sz="1500" dirty="0"/>
              <a:t> </a:t>
            </a:r>
            <a:r>
              <a:rPr lang="en-US" sz="1500" dirty="0" err="1"/>
              <a:t>negara</a:t>
            </a:r>
            <a:r>
              <a:rPr lang="en-US" sz="1500" dirty="0"/>
              <a:t> </a:t>
            </a:r>
            <a:r>
              <a:rPr lang="en-US" sz="1500" dirty="0" err="1"/>
              <a:t>berpenduduk</a:t>
            </a:r>
            <a:r>
              <a:rPr lang="en-US" sz="1500" dirty="0"/>
              <a:t> Muslim di </a:t>
            </a:r>
            <a:r>
              <a:rPr lang="en-US" sz="1500" dirty="0" err="1"/>
              <a:t>daerah</a:t>
            </a:r>
            <a:r>
              <a:rPr lang="en-US" sz="1500" dirty="0"/>
              <a:t> </a:t>
            </a:r>
            <a:r>
              <a:rPr lang="en-US" sz="1500" dirty="0" err="1"/>
              <a:t>luar</a:t>
            </a:r>
            <a:r>
              <a:rPr lang="en-US" sz="1500" dirty="0"/>
              <a:t> Arab, </a:t>
            </a:r>
            <a:r>
              <a:rPr lang="en-US" sz="1500" dirty="0" err="1"/>
              <a:t>termasuk</a:t>
            </a:r>
            <a:r>
              <a:rPr lang="en-US" sz="1500" dirty="0"/>
              <a:t> Indonesia. </a:t>
            </a:r>
            <a:r>
              <a:rPr lang="en-US" sz="1500" dirty="0" err="1"/>
              <a:t>Kelas-kelas</a:t>
            </a:r>
            <a:r>
              <a:rPr lang="en-US" sz="1500" dirty="0"/>
              <a:t> </a:t>
            </a:r>
            <a:r>
              <a:rPr lang="en-US" sz="1500" dirty="0" err="1"/>
              <a:t>untuk</a:t>
            </a:r>
            <a:r>
              <a:rPr lang="en-US" sz="1500" dirty="0"/>
              <a:t> </a:t>
            </a:r>
            <a:r>
              <a:rPr lang="en-US" sz="1500" i="1" dirty="0" err="1"/>
              <a:t>mualaf</a:t>
            </a:r>
            <a:r>
              <a:rPr lang="en-US" sz="1500" dirty="0"/>
              <a:t>, </a:t>
            </a:r>
            <a:r>
              <a:rPr lang="en-US" sz="1500" dirty="0" err="1"/>
              <a:t>atau</a:t>
            </a:r>
            <a:r>
              <a:rPr lang="en-US" sz="1500" dirty="0"/>
              <a:t> orang yang </a:t>
            </a:r>
            <a:r>
              <a:rPr lang="en-US" sz="1500" dirty="0" err="1"/>
              <a:t>baru</a:t>
            </a:r>
            <a:r>
              <a:rPr lang="en-US" sz="1500" dirty="0"/>
              <a:t> </a:t>
            </a:r>
            <a:r>
              <a:rPr lang="en-US" sz="1500" dirty="0" err="1"/>
              <a:t>masuk</a:t>
            </a:r>
            <a:r>
              <a:rPr lang="en-US" sz="1500" dirty="0"/>
              <a:t> Islam juga </a:t>
            </a:r>
            <a:r>
              <a:rPr lang="en-US" sz="1500" dirty="0" err="1"/>
              <a:t>disediakan</a:t>
            </a:r>
            <a:r>
              <a:rPr lang="en-US" sz="1500" dirty="0"/>
              <a:t> di masjid-masjid di </a:t>
            </a:r>
            <a:r>
              <a:rPr lang="en-US" sz="1500" dirty="0" err="1"/>
              <a:t>Eropa</a:t>
            </a:r>
            <a:r>
              <a:rPr lang="en-US" sz="1500" dirty="0"/>
              <a:t> </a:t>
            </a:r>
            <a:r>
              <a:rPr lang="en-US" sz="1500" dirty="0" err="1"/>
              <a:t>dan</a:t>
            </a:r>
            <a:r>
              <a:rPr lang="en-US" sz="1500" dirty="0"/>
              <a:t> Amerika </a:t>
            </a:r>
            <a:r>
              <a:rPr lang="en-US" sz="1500" dirty="0" err="1"/>
              <a:t>Serikat</a:t>
            </a:r>
            <a:r>
              <a:rPr lang="en-US" sz="1500" dirty="0"/>
              <a:t>, di mana </a:t>
            </a:r>
            <a:r>
              <a:rPr lang="en-US" sz="1500" dirty="0" err="1"/>
              <a:t>perkembangan</a:t>
            </a:r>
            <a:r>
              <a:rPr lang="en-US" sz="1500" dirty="0"/>
              <a:t> agama Islam </a:t>
            </a:r>
            <a:r>
              <a:rPr lang="en-US" sz="1500" dirty="0" err="1"/>
              <a:t>melaju</a:t>
            </a:r>
            <a:r>
              <a:rPr lang="en-US" sz="1500" dirty="0"/>
              <a:t> </a:t>
            </a:r>
            <a:r>
              <a:rPr lang="en-US" sz="1500" dirty="0" err="1"/>
              <a:t>dengan</a:t>
            </a:r>
            <a:r>
              <a:rPr lang="en-US" sz="1500" dirty="0"/>
              <a:t> </a:t>
            </a:r>
            <a:r>
              <a:rPr lang="en-US" sz="1500" dirty="0" err="1"/>
              <a:t>sangat</a:t>
            </a:r>
            <a:r>
              <a:rPr lang="en-US" sz="1500" dirty="0"/>
              <a:t> </a:t>
            </a:r>
            <a:r>
              <a:rPr lang="en-US" sz="1500" dirty="0" err="1"/>
              <a:t>pesat</a:t>
            </a:r>
            <a:r>
              <a:rPr lang="en-US" sz="1500" dirty="0" smtClean="0"/>
              <a:t>.</a:t>
            </a:r>
            <a:r>
              <a:rPr lang="en-US" sz="1500" dirty="0"/>
              <a:t> </a:t>
            </a:r>
            <a:r>
              <a:rPr lang="en-US" sz="1500" dirty="0" err="1"/>
              <a:t>Beberapa</a:t>
            </a:r>
            <a:r>
              <a:rPr lang="en-US" sz="1500" dirty="0"/>
              <a:t> masjid juga </a:t>
            </a:r>
            <a:r>
              <a:rPr lang="en-US" sz="1500" dirty="0" err="1"/>
              <a:t>menyediakan</a:t>
            </a:r>
            <a:r>
              <a:rPr lang="en-US" sz="1500" dirty="0"/>
              <a:t> </a:t>
            </a:r>
            <a:r>
              <a:rPr lang="en-US" sz="1500" dirty="0" err="1"/>
              <a:t>pengajaran</a:t>
            </a:r>
            <a:r>
              <a:rPr lang="en-US" sz="1500" dirty="0"/>
              <a:t> </a:t>
            </a:r>
            <a:r>
              <a:rPr lang="en-US" sz="1500" dirty="0" err="1"/>
              <a:t>tentang</a:t>
            </a:r>
            <a:r>
              <a:rPr lang="en-US" sz="1500" dirty="0"/>
              <a:t> </a:t>
            </a:r>
            <a:r>
              <a:rPr lang="en-US" sz="1500" dirty="0" err="1"/>
              <a:t>hukum</a:t>
            </a:r>
            <a:r>
              <a:rPr lang="en-US" sz="1500" dirty="0"/>
              <a:t> Islam </a:t>
            </a:r>
            <a:r>
              <a:rPr lang="en-US" sz="1500" dirty="0" err="1"/>
              <a:t>secara</a:t>
            </a:r>
            <a:r>
              <a:rPr lang="en-US" sz="1500" dirty="0"/>
              <a:t> </a:t>
            </a:r>
            <a:r>
              <a:rPr lang="en-US" sz="1500" dirty="0" err="1"/>
              <a:t>mendalam</a:t>
            </a:r>
            <a:r>
              <a:rPr lang="en-US" sz="1500" dirty="0" smtClean="0"/>
              <a:t>. </a:t>
            </a:r>
            <a:r>
              <a:rPr lang="en-US" sz="1500" dirty="0" err="1" smtClean="0"/>
              <a:t>Pesantren</a:t>
            </a:r>
            <a:r>
              <a:rPr lang="en-US" sz="1500" dirty="0" smtClean="0"/>
              <a:t> </a:t>
            </a:r>
            <a:r>
              <a:rPr lang="en-US" sz="1500" dirty="0" err="1" smtClean="0"/>
              <a:t>dan</a:t>
            </a:r>
            <a:r>
              <a:rPr lang="en-US" sz="1500" dirty="0" smtClean="0"/>
              <a:t> Madrasah di Indonesia juga </a:t>
            </a:r>
            <a:r>
              <a:rPr lang="en-US" sz="1500" dirty="0" err="1" smtClean="0"/>
              <a:t>lazim</a:t>
            </a:r>
            <a:r>
              <a:rPr lang="en-US" sz="1500" dirty="0" smtClean="0"/>
              <a:t> </a:t>
            </a:r>
            <a:r>
              <a:rPr lang="en-US" sz="1500" dirty="0" err="1" smtClean="0"/>
              <a:t>satu</a:t>
            </a:r>
            <a:r>
              <a:rPr lang="en-US" sz="1500" dirty="0" smtClean="0"/>
              <a:t> </a:t>
            </a:r>
            <a:r>
              <a:rPr lang="en-US" sz="1500" dirty="0" err="1" smtClean="0"/>
              <a:t>atap</a:t>
            </a:r>
            <a:r>
              <a:rPr lang="en-US" sz="1500" dirty="0" smtClean="0"/>
              <a:t> </a:t>
            </a:r>
            <a:r>
              <a:rPr lang="en-US" sz="1500" dirty="0" err="1" smtClean="0"/>
              <a:t>dengan</a:t>
            </a:r>
            <a:r>
              <a:rPr lang="en-US" sz="1500" dirty="0" smtClean="0"/>
              <a:t> masjid.</a:t>
            </a:r>
          </a:p>
          <a:p>
            <a:pPr algn="just"/>
            <a:r>
              <a:rPr lang="en-US" sz="1500" dirty="0"/>
              <a:t>Masjid juga </a:t>
            </a:r>
            <a:r>
              <a:rPr lang="en-US" sz="1500" dirty="0" err="1"/>
              <a:t>menjadi</a:t>
            </a:r>
            <a:r>
              <a:rPr lang="en-US" sz="1500" dirty="0"/>
              <a:t> </a:t>
            </a:r>
            <a:r>
              <a:rPr lang="en-US" sz="1500" dirty="0" err="1"/>
              <a:t>tempat</a:t>
            </a:r>
            <a:r>
              <a:rPr lang="en-US" sz="1500" dirty="0"/>
              <a:t> </a:t>
            </a:r>
            <a:r>
              <a:rPr lang="en-US" sz="1500" dirty="0" err="1"/>
              <a:t>kegiatan</a:t>
            </a:r>
            <a:r>
              <a:rPr lang="en-US" sz="1500" dirty="0"/>
              <a:t> </a:t>
            </a:r>
            <a:r>
              <a:rPr lang="en-US" sz="1500" dirty="0" err="1"/>
              <a:t>untuk</a:t>
            </a:r>
            <a:r>
              <a:rPr lang="en-US" sz="1500" dirty="0"/>
              <a:t> </a:t>
            </a:r>
            <a:r>
              <a:rPr lang="en-US" sz="1500" dirty="0" err="1"/>
              <a:t>mengumpulkan</a:t>
            </a:r>
            <a:r>
              <a:rPr lang="en-US" sz="1500" dirty="0"/>
              <a:t> dana. Masjid juga </a:t>
            </a:r>
            <a:r>
              <a:rPr lang="en-US" sz="1500" dirty="0" err="1"/>
              <a:t>sering</a:t>
            </a:r>
            <a:r>
              <a:rPr lang="en-US" sz="1500" dirty="0"/>
              <a:t> </a:t>
            </a:r>
            <a:r>
              <a:rPr lang="en-US" sz="1500" dirty="0" err="1"/>
              <a:t>mengadakan</a:t>
            </a:r>
            <a:r>
              <a:rPr lang="en-US" sz="1500" dirty="0"/>
              <a:t> bazar, di mana </a:t>
            </a:r>
            <a:r>
              <a:rPr lang="en-US" sz="1500" dirty="0" err="1"/>
              <a:t>umat</a:t>
            </a:r>
            <a:r>
              <a:rPr lang="en-US" sz="1500" dirty="0"/>
              <a:t> Islam </a:t>
            </a:r>
            <a:r>
              <a:rPr lang="en-US" sz="1500" dirty="0" err="1"/>
              <a:t>dapat</a:t>
            </a:r>
            <a:r>
              <a:rPr lang="en-US" sz="1500" dirty="0"/>
              <a:t> </a:t>
            </a:r>
            <a:r>
              <a:rPr lang="en-US" sz="1500" dirty="0" err="1"/>
              <a:t>membeli</a:t>
            </a:r>
            <a:r>
              <a:rPr lang="en-US" sz="1500" dirty="0"/>
              <a:t> </a:t>
            </a:r>
            <a:r>
              <a:rPr lang="en-US" sz="1500" dirty="0" err="1"/>
              <a:t>alat-alat</a:t>
            </a:r>
            <a:r>
              <a:rPr lang="en-US" sz="1500" dirty="0"/>
              <a:t> </a:t>
            </a:r>
            <a:r>
              <a:rPr lang="en-US" sz="1500" dirty="0" err="1"/>
              <a:t>ibadah</a:t>
            </a:r>
            <a:r>
              <a:rPr lang="en-US" sz="1500" dirty="0"/>
              <a:t> </a:t>
            </a:r>
            <a:r>
              <a:rPr lang="en-US" sz="1500" dirty="0" err="1"/>
              <a:t>maupun</a:t>
            </a:r>
            <a:r>
              <a:rPr lang="en-US" sz="1500" dirty="0"/>
              <a:t> </a:t>
            </a:r>
            <a:r>
              <a:rPr lang="en-US" sz="1500" dirty="0" err="1"/>
              <a:t>buku-buku</a:t>
            </a:r>
            <a:r>
              <a:rPr lang="en-US" sz="1500" dirty="0"/>
              <a:t> Islam. Masjid juga </a:t>
            </a:r>
            <a:r>
              <a:rPr lang="en-US" sz="1500" dirty="0" err="1"/>
              <a:t>menjadi</a:t>
            </a:r>
            <a:r>
              <a:rPr lang="en-US" sz="1500" dirty="0"/>
              <a:t> </a:t>
            </a:r>
            <a:r>
              <a:rPr lang="en-US" sz="1500" dirty="0" err="1"/>
              <a:t>tempat</a:t>
            </a:r>
            <a:r>
              <a:rPr lang="en-US" sz="1500" dirty="0"/>
              <a:t> </a:t>
            </a:r>
            <a:r>
              <a:rPr lang="en-US" sz="1500" dirty="0" err="1"/>
              <a:t>untuk</a:t>
            </a:r>
            <a:r>
              <a:rPr lang="en-US" sz="1500" dirty="0"/>
              <a:t> </a:t>
            </a:r>
            <a:r>
              <a:rPr lang="en-US" sz="1500" dirty="0" err="1"/>
              <a:t>akad</a:t>
            </a:r>
            <a:r>
              <a:rPr lang="en-US" sz="1500" dirty="0"/>
              <a:t> </a:t>
            </a:r>
            <a:r>
              <a:rPr lang="en-US" sz="1500" dirty="0" err="1"/>
              <a:t>nikah</a:t>
            </a:r>
            <a:r>
              <a:rPr lang="en-US" sz="1500" dirty="0"/>
              <a:t>, </a:t>
            </a:r>
            <a:r>
              <a:rPr lang="en-US" sz="1500" dirty="0" err="1"/>
              <a:t>seperti</a:t>
            </a:r>
            <a:r>
              <a:rPr lang="en-US" sz="1500" dirty="0"/>
              <a:t> </a:t>
            </a:r>
            <a:r>
              <a:rPr lang="en-US" sz="1500" dirty="0" err="1"/>
              <a:t>tempat</a:t>
            </a:r>
            <a:r>
              <a:rPr lang="en-US" sz="1500" dirty="0"/>
              <a:t> </a:t>
            </a:r>
            <a:r>
              <a:rPr lang="en-US" sz="1500" dirty="0" err="1"/>
              <a:t>ibadah</a:t>
            </a:r>
            <a:r>
              <a:rPr lang="en-US" sz="1500" dirty="0"/>
              <a:t> agama </a:t>
            </a:r>
            <a:r>
              <a:rPr lang="en-US" sz="1500" dirty="0" err="1"/>
              <a:t>lainnya</a:t>
            </a:r>
            <a:r>
              <a:rPr lang="en-US" sz="1500" dirty="0" smtClean="0"/>
              <a:t>. Masjid </a:t>
            </a:r>
            <a:r>
              <a:rPr lang="en-US" sz="1500" dirty="0" err="1"/>
              <a:t>tanah</a:t>
            </a:r>
            <a:r>
              <a:rPr lang="en-US" sz="1500" dirty="0"/>
              <a:t> </a:t>
            </a:r>
            <a:r>
              <a:rPr lang="en-US" sz="1500" dirty="0" err="1"/>
              <a:t>liat</a:t>
            </a:r>
            <a:r>
              <a:rPr lang="en-US" sz="1500" dirty="0"/>
              <a:t> di </a:t>
            </a:r>
            <a:r>
              <a:rPr lang="en-US" sz="1500" dirty="0" err="1"/>
              <a:t>Djenné</a:t>
            </a:r>
            <a:r>
              <a:rPr lang="en-US" sz="1500" dirty="0"/>
              <a:t>, Mali, </a:t>
            </a:r>
            <a:r>
              <a:rPr lang="en-US" sz="1500" dirty="0" err="1"/>
              <a:t>secara</a:t>
            </a:r>
            <a:r>
              <a:rPr lang="en-US" sz="1500" dirty="0"/>
              <a:t> </a:t>
            </a:r>
            <a:r>
              <a:rPr lang="en-US" sz="1500" dirty="0" err="1"/>
              <a:t>tahunan</a:t>
            </a:r>
            <a:r>
              <a:rPr lang="en-US" sz="1500" dirty="0"/>
              <a:t> </a:t>
            </a:r>
            <a:r>
              <a:rPr lang="en-US" sz="1500" dirty="0" err="1"/>
              <a:t>mengadakan</a:t>
            </a:r>
            <a:r>
              <a:rPr lang="en-US" sz="1500" dirty="0"/>
              <a:t> festival </a:t>
            </a:r>
            <a:r>
              <a:rPr lang="en-US" sz="1500" dirty="0" err="1"/>
              <a:t>untuk</a:t>
            </a:r>
            <a:r>
              <a:rPr lang="en-US" sz="1500" dirty="0"/>
              <a:t> </a:t>
            </a:r>
            <a:r>
              <a:rPr lang="en-US" sz="1500" dirty="0" err="1"/>
              <a:t>merekonstruksi</a:t>
            </a:r>
            <a:r>
              <a:rPr lang="en-US" sz="1500" dirty="0"/>
              <a:t> </a:t>
            </a:r>
            <a:r>
              <a:rPr lang="en-US" sz="1500" dirty="0" err="1"/>
              <a:t>dan</a:t>
            </a:r>
            <a:r>
              <a:rPr lang="en-US" sz="1500" dirty="0"/>
              <a:t> </a:t>
            </a:r>
            <a:r>
              <a:rPr lang="en-US" sz="1500" dirty="0" err="1"/>
              <a:t>membenah</a:t>
            </a:r>
            <a:r>
              <a:rPr lang="en-US" sz="1500" dirty="0"/>
              <a:t> </a:t>
            </a:r>
            <a:r>
              <a:rPr lang="en-US" sz="1500" dirty="0" err="1"/>
              <a:t>ulang</a:t>
            </a:r>
            <a:r>
              <a:rPr lang="en-US" sz="1500" dirty="0"/>
              <a:t> masjid.</a:t>
            </a:r>
          </a:p>
          <a:p>
            <a:pPr algn="just"/>
            <a:endParaRPr lang="en-US" sz="1400" dirty="0"/>
          </a:p>
        </p:txBody>
      </p:sp>
    </p:spTree>
    <p:extLst>
      <p:ext uri="{BB962C8B-B14F-4D97-AF65-F5344CB8AC3E}">
        <p14:creationId xmlns:p14="http://schemas.microsoft.com/office/powerpoint/2010/main" val="422405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93" y="0"/>
            <a:ext cx="8229600" cy="963386"/>
          </a:xfrm>
        </p:spPr>
        <p:txBody>
          <a:bodyPr/>
          <a:lstStyle/>
          <a:p>
            <a:r>
              <a:rPr lang="en-US" dirty="0" smtClean="0"/>
              <a:t/>
            </a:r>
            <a:br>
              <a:rPr lang="en-US" dirty="0" smtClean="0"/>
            </a:br>
            <a:r>
              <a:rPr lang="en-US" dirty="0"/>
              <a:t/>
            </a:r>
            <a:br>
              <a:rPr lang="en-US" dirty="0"/>
            </a:br>
            <a:r>
              <a:rPr lang="en-US" sz="3600" dirty="0" smtClean="0"/>
              <a:t>FUNGSI MASJID KAMPUS</a:t>
            </a:r>
            <a:r>
              <a:rPr lang="en-US" dirty="0"/>
              <a:t> </a:t>
            </a:r>
            <a:br>
              <a:rPr lang="en-US" dirty="0"/>
            </a:br>
            <a:endParaRPr lang="en-US" dirty="0"/>
          </a:p>
        </p:txBody>
      </p:sp>
      <p:sp>
        <p:nvSpPr>
          <p:cNvPr id="3" name="Content Placeholder 2"/>
          <p:cNvSpPr>
            <a:spLocks noGrp="1"/>
          </p:cNvSpPr>
          <p:nvPr>
            <p:ph idx="1"/>
          </p:nvPr>
        </p:nvSpPr>
        <p:spPr>
          <a:xfrm>
            <a:off x="838200" y="1143000"/>
            <a:ext cx="8229600" cy="4525963"/>
          </a:xfrm>
        </p:spPr>
        <p:txBody>
          <a:bodyPr/>
          <a:lstStyle/>
          <a:p>
            <a:pPr algn="just"/>
            <a:endParaRPr lang="en-US" sz="2000" dirty="0"/>
          </a:p>
          <a:p>
            <a:r>
              <a:rPr lang="en-US" sz="2000" dirty="0" err="1" smtClean="0"/>
              <a:t>Membangun</a:t>
            </a:r>
            <a:r>
              <a:rPr lang="en-US" sz="2000" dirty="0" smtClean="0"/>
              <a:t> </a:t>
            </a:r>
            <a:r>
              <a:rPr lang="en-US" sz="2000" dirty="0" err="1"/>
              <a:t>Suasana</a:t>
            </a:r>
            <a:r>
              <a:rPr lang="en-US" sz="2000" dirty="0"/>
              <a:t> </a:t>
            </a:r>
            <a:r>
              <a:rPr lang="en-US" sz="2000" dirty="0" err="1" smtClean="0"/>
              <a:t>Religius</a:t>
            </a:r>
            <a:r>
              <a:rPr lang="en-US" sz="2000" dirty="0" smtClean="0"/>
              <a:t> </a:t>
            </a:r>
            <a:r>
              <a:rPr lang="en-US" sz="2000" dirty="0" err="1" smtClean="0"/>
              <a:t>kampus</a:t>
            </a:r>
            <a:endParaRPr lang="en-US" sz="2000" dirty="0" smtClean="0"/>
          </a:p>
          <a:p>
            <a:r>
              <a:rPr lang="en-US" sz="2000" dirty="0" err="1"/>
              <a:t>Pembinaan</a:t>
            </a:r>
            <a:r>
              <a:rPr lang="en-US" sz="2000" dirty="0"/>
              <a:t> </a:t>
            </a:r>
            <a:r>
              <a:rPr lang="en-US" sz="2000" dirty="0" err="1"/>
              <a:t>Salat</a:t>
            </a:r>
            <a:r>
              <a:rPr lang="en-US" sz="2000" dirty="0"/>
              <a:t> </a:t>
            </a:r>
            <a:r>
              <a:rPr lang="en-US" sz="2000" dirty="0" err="1"/>
              <a:t>Wajib</a:t>
            </a:r>
            <a:r>
              <a:rPr lang="en-US" sz="2000" dirty="0"/>
              <a:t> Lima </a:t>
            </a:r>
            <a:r>
              <a:rPr lang="en-US" sz="2000" dirty="0" err="1" smtClean="0"/>
              <a:t>Waktu</a:t>
            </a:r>
            <a:r>
              <a:rPr lang="en-US" sz="2000" dirty="0"/>
              <a:t> </a:t>
            </a:r>
            <a:r>
              <a:rPr lang="en-US" sz="2000" dirty="0" err="1" smtClean="0"/>
              <a:t>seluruh</a:t>
            </a:r>
            <a:r>
              <a:rPr lang="en-US" sz="2000" dirty="0" smtClean="0"/>
              <a:t> </a:t>
            </a:r>
            <a:r>
              <a:rPr lang="en-US" sz="2000" dirty="0" err="1" smtClean="0"/>
              <a:t>civitas</a:t>
            </a:r>
            <a:r>
              <a:rPr lang="en-US" sz="2000" dirty="0" smtClean="0"/>
              <a:t> </a:t>
            </a:r>
            <a:r>
              <a:rPr lang="en-US" sz="2000" dirty="0" err="1" smtClean="0"/>
              <a:t>akademik</a:t>
            </a:r>
            <a:endParaRPr lang="en-US" sz="2000" dirty="0" smtClean="0"/>
          </a:p>
          <a:p>
            <a:r>
              <a:rPr lang="en-US" sz="2000" dirty="0" err="1"/>
              <a:t>Pembinaan</a:t>
            </a:r>
            <a:r>
              <a:rPr lang="en-US" sz="2000" dirty="0"/>
              <a:t> </a:t>
            </a:r>
            <a:r>
              <a:rPr lang="en-US" sz="2000" dirty="0" err="1"/>
              <a:t>Salat</a:t>
            </a:r>
            <a:r>
              <a:rPr lang="en-US" sz="2000" dirty="0"/>
              <a:t> </a:t>
            </a:r>
            <a:r>
              <a:rPr lang="en-US" sz="2000" dirty="0" err="1" smtClean="0"/>
              <a:t>Jumat</a:t>
            </a:r>
            <a:r>
              <a:rPr lang="en-US" sz="2000" dirty="0"/>
              <a:t> </a:t>
            </a:r>
            <a:endParaRPr lang="en-US" sz="2000" dirty="0" smtClean="0"/>
          </a:p>
          <a:p>
            <a:r>
              <a:rPr lang="en-US" sz="2000" dirty="0" err="1" smtClean="0"/>
              <a:t>Pembinaan</a:t>
            </a:r>
            <a:r>
              <a:rPr lang="en-US" sz="2000" dirty="0" smtClean="0"/>
              <a:t> </a:t>
            </a:r>
            <a:r>
              <a:rPr lang="en-US" sz="2000" dirty="0" err="1"/>
              <a:t>Kegiatan</a:t>
            </a:r>
            <a:r>
              <a:rPr lang="en-US" sz="2000" dirty="0"/>
              <a:t> </a:t>
            </a:r>
            <a:r>
              <a:rPr lang="en-US" sz="2000" dirty="0" err="1"/>
              <a:t>Bulan</a:t>
            </a:r>
            <a:r>
              <a:rPr lang="en-US" sz="2000" dirty="0"/>
              <a:t> </a:t>
            </a:r>
            <a:r>
              <a:rPr lang="en-US" sz="2000" dirty="0" smtClean="0"/>
              <a:t>Ramadan </a:t>
            </a:r>
            <a:r>
              <a:rPr lang="en-US" sz="2000" dirty="0" err="1" smtClean="0"/>
              <a:t>perguruan</a:t>
            </a:r>
            <a:r>
              <a:rPr lang="en-US" sz="2000" dirty="0" smtClean="0"/>
              <a:t> </a:t>
            </a:r>
            <a:r>
              <a:rPr lang="en-US" sz="2000" dirty="0" err="1" smtClean="0"/>
              <a:t>tinggi</a:t>
            </a:r>
            <a:endParaRPr lang="en-US" sz="2000" dirty="0"/>
          </a:p>
          <a:p>
            <a:r>
              <a:rPr lang="en-US" sz="2000" dirty="0" err="1" smtClean="0"/>
              <a:t>Pusat</a:t>
            </a:r>
            <a:r>
              <a:rPr lang="en-US" sz="2000" dirty="0" smtClean="0"/>
              <a:t> Program </a:t>
            </a:r>
            <a:r>
              <a:rPr lang="en-US" sz="2000" dirty="0"/>
              <a:t>Tutorial </a:t>
            </a:r>
            <a:r>
              <a:rPr lang="en-US" sz="2000" dirty="0" err="1"/>
              <a:t>atau</a:t>
            </a:r>
            <a:r>
              <a:rPr lang="en-US" sz="2000" dirty="0"/>
              <a:t> </a:t>
            </a:r>
            <a:r>
              <a:rPr lang="en-US" sz="2000" i="1" dirty="0"/>
              <a:t>Mentoring</a:t>
            </a:r>
            <a:r>
              <a:rPr lang="en-US" sz="2000" dirty="0"/>
              <a:t> </a:t>
            </a:r>
            <a:r>
              <a:rPr lang="en-US" sz="2000" dirty="0" err="1" smtClean="0"/>
              <a:t>Keislaman</a:t>
            </a:r>
            <a:r>
              <a:rPr lang="en-US" sz="2000" dirty="0" smtClean="0"/>
              <a:t> yang </a:t>
            </a:r>
            <a:r>
              <a:rPr lang="en-US" sz="2000" dirty="0" err="1" smtClean="0"/>
              <a:t>rahmatan</a:t>
            </a:r>
            <a:r>
              <a:rPr lang="en-US" sz="2000" dirty="0" smtClean="0"/>
              <a:t> </a:t>
            </a:r>
            <a:r>
              <a:rPr lang="en-US" sz="2000" dirty="0" err="1" smtClean="0"/>
              <a:t>lil</a:t>
            </a:r>
            <a:r>
              <a:rPr lang="en-US" sz="2000" dirty="0" smtClean="0"/>
              <a:t> </a:t>
            </a:r>
            <a:r>
              <a:rPr lang="en-US" sz="2000" dirty="0" err="1" smtClean="0"/>
              <a:t>alamin</a:t>
            </a:r>
            <a:r>
              <a:rPr lang="en-US" sz="2000" dirty="0" smtClean="0"/>
              <a:t> </a:t>
            </a:r>
            <a:r>
              <a:rPr lang="en-US" sz="2000" dirty="0" err="1" smtClean="0"/>
              <a:t>dan</a:t>
            </a:r>
            <a:r>
              <a:rPr lang="en-US" sz="2000" dirty="0" smtClean="0"/>
              <a:t> </a:t>
            </a:r>
            <a:r>
              <a:rPr lang="en-US" sz="2000" dirty="0" err="1" smtClean="0"/>
              <a:t>baca</a:t>
            </a:r>
            <a:r>
              <a:rPr lang="en-US" sz="2000" dirty="0" smtClean="0"/>
              <a:t> </a:t>
            </a:r>
            <a:r>
              <a:rPr lang="en-US" sz="2000" dirty="0" err="1" smtClean="0"/>
              <a:t>tulis</a:t>
            </a:r>
            <a:r>
              <a:rPr lang="en-US" sz="2000" dirty="0" smtClean="0"/>
              <a:t> </a:t>
            </a:r>
            <a:r>
              <a:rPr lang="en-US" sz="2000" dirty="0" err="1" smtClean="0"/>
              <a:t>Qurani</a:t>
            </a:r>
            <a:endParaRPr lang="en-US" sz="2000" dirty="0" smtClean="0"/>
          </a:p>
          <a:p>
            <a:r>
              <a:rPr lang="en-US" sz="2000" dirty="0" err="1" smtClean="0"/>
              <a:t>Pusat</a:t>
            </a:r>
            <a:r>
              <a:rPr lang="en-US" sz="2000" dirty="0" smtClean="0"/>
              <a:t> </a:t>
            </a:r>
            <a:r>
              <a:rPr lang="en-US" sz="2000" dirty="0" err="1" smtClean="0"/>
              <a:t>pemberdayaan</a:t>
            </a:r>
            <a:r>
              <a:rPr lang="en-US" sz="2000" dirty="0" smtClean="0"/>
              <a:t> Unit </a:t>
            </a:r>
            <a:r>
              <a:rPr lang="en-US" sz="2000" dirty="0" err="1"/>
              <a:t>Kegiatan</a:t>
            </a:r>
            <a:r>
              <a:rPr lang="en-US" sz="2000" dirty="0"/>
              <a:t> </a:t>
            </a:r>
            <a:r>
              <a:rPr lang="en-US" sz="2000" dirty="0" err="1"/>
              <a:t>Dakwah</a:t>
            </a:r>
            <a:r>
              <a:rPr lang="en-US" sz="2000" dirty="0"/>
              <a:t> </a:t>
            </a:r>
            <a:r>
              <a:rPr lang="en-US" sz="2000" dirty="0" err="1"/>
              <a:t>Mahasiswa</a:t>
            </a:r>
            <a:r>
              <a:rPr lang="en-US" sz="2000" dirty="0"/>
              <a:t> (UKDM</a:t>
            </a:r>
            <a:r>
              <a:rPr lang="en-US" sz="2000" dirty="0" smtClean="0"/>
              <a:t>)</a:t>
            </a:r>
          </a:p>
          <a:p>
            <a:r>
              <a:rPr lang="en-US" sz="2000" dirty="0" err="1" smtClean="0"/>
              <a:t>Pusat</a:t>
            </a:r>
            <a:r>
              <a:rPr lang="en-US" sz="2000" dirty="0" smtClean="0"/>
              <a:t> </a:t>
            </a:r>
            <a:r>
              <a:rPr lang="en-US" sz="2000" dirty="0" err="1" smtClean="0"/>
              <a:t>kejian</a:t>
            </a:r>
            <a:r>
              <a:rPr lang="en-US" sz="2000" dirty="0" smtClean="0"/>
              <a:t> </a:t>
            </a:r>
            <a:r>
              <a:rPr lang="en-US" sz="2000" dirty="0" err="1" smtClean="0"/>
              <a:t>wanita</a:t>
            </a:r>
            <a:r>
              <a:rPr lang="en-US" sz="2000" dirty="0" smtClean="0"/>
              <a:t> </a:t>
            </a:r>
            <a:r>
              <a:rPr lang="en-US" sz="2000" dirty="0" err="1" smtClean="0"/>
              <a:t>Muslimah</a:t>
            </a:r>
            <a:endParaRPr lang="en-US" sz="2000" dirty="0" smtClean="0"/>
          </a:p>
          <a:p>
            <a:r>
              <a:rPr lang="en-US" sz="2000" dirty="0" err="1" smtClean="0"/>
              <a:t>Pusat</a:t>
            </a:r>
            <a:r>
              <a:rPr lang="en-US" sz="2000" dirty="0" smtClean="0"/>
              <a:t> </a:t>
            </a:r>
            <a:r>
              <a:rPr lang="en-US" sz="2000" dirty="0" err="1" smtClean="0"/>
              <a:t>kegiatan</a:t>
            </a:r>
            <a:r>
              <a:rPr lang="en-US" sz="2000" dirty="0" smtClean="0"/>
              <a:t> </a:t>
            </a:r>
            <a:r>
              <a:rPr lang="en-US" sz="2000" dirty="0" err="1" smtClean="0"/>
              <a:t>hari</a:t>
            </a:r>
            <a:r>
              <a:rPr lang="en-US" sz="2000" dirty="0" smtClean="0"/>
              <a:t> </a:t>
            </a:r>
            <a:r>
              <a:rPr lang="en-US" sz="2000" dirty="0" err="1" smtClean="0"/>
              <a:t>Besar</a:t>
            </a:r>
            <a:r>
              <a:rPr lang="en-US" sz="2000" dirty="0" smtClean="0"/>
              <a:t> </a:t>
            </a:r>
            <a:r>
              <a:rPr lang="en-US" sz="2000" dirty="0" err="1" smtClean="0"/>
              <a:t>keagamaan</a:t>
            </a:r>
            <a:r>
              <a:rPr lang="en-US" sz="2000" dirty="0" smtClean="0"/>
              <a:t> </a:t>
            </a:r>
            <a:r>
              <a:rPr lang="en-US" sz="2000" dirty="0" err="1" smtClean="0"/>
              <a:t>islam</a:t>
            </a:r>
            <a:endParaRPr lang="en-US" sz="2000" dirty="0" smtClean="0"/>
          </a:p>
          <a:p>
            <a:r>
              <a:rPr lang="en-US" sz="2000" dirty="0" err="1" smtClean="0"/>
              <a:t>Pusat</a:t>
            </a:r>
            <a:r>
              <a:rPr lang="en-US" sz="2000" dirty="0" smtClean="0"/>
              <a:t> </a:t>
            </a:r>
            <a:r>
              <a:rPr lang="en-US" sz="2000" dirty="0" err="1" smtClean="0"/>
              <a:t>pembelajaran</a:t>
            </a:r>
            <a:r>
              <a:rPr lang="en-US" sz="2000" dirty="0" smtClean="0"/>
              <a:t> Bahasa Arab </a:t>
            </a:r>
            <a:r>
              <a:rPr lang="en-US" sz="2000" dirty="0" err="1" smtClean="0"/>
              <a:t>dan</a:t>
            </a:r>
            <a:r>
              <a:rPr lang="en-US" sz="2000" dirty="0" smtClean="0"/>
              <a:t> </a:t>
            </a:r>
            <a:r>
              <a:rPr lang="en-US" sz="2000" dirty="0" err="1" smtClean="0"/>
              <a:t>Studi</a:t>
            </a:r>
            <a:r>
              <a:rPr lang="en-US" sz="2000" dirty="0" smtClean="0"/>
              <a:t> agama</a:t>
            </a:r>
          </a:p>
          <a:p>
            <a:r>
              <a:rPr lang="en-US" sz="2000" dirty="0" err="1" smtClean="0"/>
              <a:t>Dst</a:t>
            </a:r>
            <a:r>
              <a:rPr lang="en-US" sz="2000" dirty="0" smtClean="0"/>
              <a:t>.</a:t>
            </a:r>
          </a:p>
          <a:p>
            <a:endParaRPr lang="en-US" sz="2000" dirty="0"/>
          </a:p>
          <a:p>
            <a:endParaRPr lang="en-US" sz="2000" dirty="0" smtClean="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35411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rgbClr val="953734"/>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Eras Medium ITC"/>
        <a:ea typeface=""/>
        <a:cs typeface=""/>
      </a:majorFont>
      <a:minorFont>
        <a:latin typeface="Eras Demi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islamic_patterns</Template>
  <TotalTime>268</TotalTime>
  <Words>367</Words>
  <Application>Microsoft Office PowerPoint</Application>
  <PresentationFormat>On-screen Show (4:3)</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Eras Medium ITC</vt:lpstr>
      <vt:lpstr>Eras Demi ITC</vt:lpstr>
      <vt:lpstr>Calibri</vt:lpstr>
      <vt:lpstr>Eras Light ITC</vt:lpstr>
      <vt:lpstr>Office Theme</vt:lpstr>
      <vt:lpstr>BAB 10 BAGAIMANA PERAN DAN FUNGSI MASJID KAMPUS DALAM PENGEMBANGAN BUDAYA ISLAM  </vt:lpstr>
      <vt:lpstr>MASJID DIZAMAN NABI</vt:lpstr>
      <vt:lpstr>mengapa yang pertama dibangun oleh  Rasulullah adalah masjid, bukan istana atau pasar tempat membangun kartel-kartel ekonomi? Apa hubungan antara masjid, „mudun‟ atau kota, dan peradaban? Anda tentu dapat membangun gagasan kritis mengenai hal itu. Tuangkan gagasan Anda ke dalam makalah singkat! Komunikasikan kepada teman-teman Anda  sebelum menelaah bab ini lebih lanjut!</vt:lpstr>
      <vt:lpstr>Fungsi Masjid Nabi</vt:lpstr>
      <vt:lpstr>Masjid Di Indonesia</vt:lpstr>
      <vt:lpstr>Di Indonesia masjid tumbuh di berbagai masyarakat dengan corak yang bermacam.  Dari atas searah jarum jam Beda masjid, beda konsep, dan beda fungsi.  Bagaimana analisis kritis Anda. Apa hubungannya dengan kebudayaan?  Tulis hasil analisis Anda dalam esai dan komunikasikan melalui diskusi kelas!  </vt:lpstr>
      <vt:lpstr>FUNGSI KEAGAMAAN MASJID</vt:lpstr>
      <vt:lpstr>FUNGSI SOSIAL MASJID</vt:lpstr>
      <vt:lpstr>  FUNGSI MASJID KAMPUS  </vt:lpstr>
      <vt:lpstr>         Anda mungkin pernah mendapati masjid kampus yang sama sekali tidak berfungsi, atau berfungsi namun tidak maksimal.  Mengapa bisa terjadi?  Anda dipersilakan mengidentifikasi  (1) ciri-ciri masjid kampus yang tidak/kurang berfungsi;  (2) ciri-ciri masjid kampus yang berfungsi namun tidak maksimal;  (3) faktor penyebab masing-masing;  (4) jika Anda menjadi remaja masjid disana, tawaran solusi program kerja apakah yang akan anda buat untuk menyelesaikan masalah itu.   </vt:lpstr>
      <vt:lpstr>Bacaan</vt:lpstr>
      <vt:lpstr>SYUKRON KASTIROH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10  BAGAIMANA PERAN DAN FUNGSI MASJID KAMPUS DALAM PENGEMBANGAN BUDAYA ISLAM</dc:title>
  <dc:creator>user</dc:creator>
  <cp:lastModifiedBy>user</cp:lastModifiedBy>
  <cp:revision>15</cp:revision>
  <dcterms:created xsi:type="dcterms:W3CDTF">2018-11-06T22:06:34Z</dcterms:created>
  <dcterms:modified xsi:type="dcterms:W3CDTF">2018-11-07T02:34:58Z</dcterms:modified>
</cp:coreProperties>
</file>