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6"/>
  </p:notesMasterIdLst>
  <p:sldIdLst>
    <p:sldId id="256" r:id="rId2"/>
    <p:sldId id="267" r:id="rId3"/>
    <p:sldId id="277" r:id="rId4"/>
    <p:sldId id="275" r:id="rId5"/>
    <p:sldId id="257" r:id="rId6"/>
    <p:sldId id="271" r:id="rId7"/>
    <p:sldId id="258" r:id="rId8"/>
    <p:sldId id="266" r:id="rId9"/>
    <p:sldId id="272" r:id="rId10"/>
    <p:sldId id="273" r:id="rId11"/>
    <p:sldId id="276" r:id="rId12"/>
    <p:sldId id="259" r:id="rId13"/>
    <p:sldId id="260" r:id="rId14"/>
    <p:sldId id="268" r:id="rId15"/>
    <p:sldId id="274" r:id="rId16"/>
    <p:sldId id="261" r:id="rId17"/>
    <p:sldId id="262" r:id="rId18"/>
    <p:sldId id="263" r:id="rId19"/>
    <p:sldId id="269" r:id="rId20"/>
    <p:sldId id="264"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8"/>
    <p:restoredTop sz="94737"/>
  </p:normalViewPr>
  <p:slideViewPr>
    <p:cSldViewPr snapToGrid="0" snapToObjects="1">
      <p:cViewPr varScale="1">
        <p:scale>
          <a:sx n="119" d="100"/>
          <a:sy n="119" d="100"/>
        </p:scale>
        <p:origin x="7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F1510-0119-D849-852D-EAB009D2B819}" type="datetimeFigureOut">
              <a:rPr lang="en-IL" smtClean="0"/>
              <a:t>22/11/2022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FAC08-1FFB-F542-A8DC-FAE497680783}" type="slidenum">
              <a:rPr lang="en-IL" smtClean="0"/>
              <a:t>‹#›</a:t>
            </a:fld>
            <a:endParaRPr lang="en-IL"/>
          </a:p>
        </p:txBody>
      </p:sp>
    </p:spTree>
    <p:extLst>
      <p:ext uri="{BB962C8B-B14F-4D97-AF65-F5344CB8AC3E}">
        <p14:creationId xmlns:p14="http://schemas.microsoft.com/office/powerpoint/2010/main" val="176457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8BFAC08-1FFB-F542-A8DC-FAE497680783}" type="slidenum">
              <a:rPr lang="en-IL" smtClean="0"/>
              <a:t>7</a:t>
            </a:fld>
            <a:endParaRPr lang="en-IL"/>
          </a:p>
        </p:txBody>
      </p:sp>
    </p:spTree>
    <p:extLst>
      <p:ext uri="{BB962C8B-B14F-4D97-AF65-F5344CB8AC3E}">
        <p14:creationId xmlns:p14="http://schemas.microsoft.com/office/powerpoint/2010/main" val="70587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5EC672-08DD-4346-9F88-454C9AED63DE}" type="datetime1">
              <a:rPr lang="en-US" smtClean="0"/>
              <a:t>11/22/22</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3041971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2CD62-374D-4842-BA58-45D5E4ADC81B}"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09925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9209A-29AB-4942-85C8-C9D3D9225E9E}"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68103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B2EB8-189E-7542-9E7C-F5B69CD7CD80}"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131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96276-597C-4A41-8037-8FA2CB840789}"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278949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16277-F875-524D-B403-12E73A736670}" type="datetime1">
              <a:rPr lang="en-US" smtClean="0"/>
              <a:t>11/22/22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729238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F82D93-93D0-0543-B4EF-9594D04A5EF2}" type="datetime1">
              <a:rPr lang="en-US" smtClean="0"/>
              <a:t>11/22/22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4190973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F18B4-287E-B642-9786-7CB073E116F2}" type="datetime1">
              <a:rPr lang="en-US" smtClean="0"/>
              <a:t>11/22/22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205751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C42DE-701D-554E-8E0C-8D8AB72944A8}" type="datetime1">
              <a:rPr lang="en-US" smtClean="0"/>
              <a:t>11/22/22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356220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870CE-2EE2-1145-B012-81F006E84D53}" type="datetime1">
              <a:rPr lang="en-US" smtClean="0"/>
              <a:t>11/22/22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33222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7642B-6AC3-C94D-9EC2-DC1806294F1C}" type="datetime1">
              <a:rPr lang="en-US" smtClean="0"/>
              <a:t>11/22/22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368108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5FB9E-2C64-384A-BBAD-A7FF2E038AA6}"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46778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80CC8-7DEE-AE43-8F48-7C482B78ADD3}" type="datetime1">
              <a:rPr lang="en-US" smtClean="0"/>
              <a:t>11/22/22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393672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26C67-CC2A-3B41-A326-7DC34388C080}" type="datetime1">
              <a:rPr lang="en-US" smtClean="0"/>
              <a:t>11/22/22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226780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67DC1-D15D-A740-AA66-ED002A765FD3}" type="datetime1">
              <a:rPr lang="en-US" smtClean="0"/>
              <a:t>11/22/22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70203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0144E-FD69-9640-98FB-E646B607198D}"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389326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DE3B70-EF9C-9C47-BA18-83031CB860C5}" type="datetime1">
              <a:rPr lang="en-US" smtClean="0"/>
              <a:t>11/22/22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E40635DD-0436-E343-8F65-3988DEDE86BA}" type="slidenum">
              <a:rPr lang="en-IL" smtClean="0"/>
              <a:t>‹#›</a:t>
            </a:fld>
            <a:endParaRPr lang="en-IL"/>
          </a:p>
        </p:txBody>
      </p:sp>
    </p:spTree>
    <p:extLst>
      <p:ext uri="{BB962C8B-B14F-4D97-AF65-F5344CB8AC3E}">
        <p14:creationId xmlns:p14="http://schemas.microsoft.com/office/powerpoint/2010/main" val="109195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C1F5B1-40F2-7146-99FD-8068DEAB768B}" type="datetime1">
              <a:rPr lang="en-US" smtClean="0"/>
              <a:t>11/22/22</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0635DD-0436-E343-8F65-3988DEDE86BA}" type="slidenum">
              <a:rPr lang="en-IL" smtClean="0"/>
              <a:t>‹#›</a:t>
            </a:fld>
            <a:endParaRPr lang="en-IL"/>
          </a:p>
        </p:txBody>
      </p:sp>
    </p:spTree>
    <p:extLst>
      <p:ext uri="{BB962C8B-B14F-4D97-AF65-F5344CB8AC3E}">
        <p14:creationId xmlns:p14="http://schemas.microsoft.com/office/powerpoint/2010/main" val="30213099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AvivNaaman/OpenU-OOP.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vivNaaman/OpenU-OOP.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84C7-17A0-7857-1067-F8EBBCB483F8}"/>
              </a:ext>
            </a:extLst>
          </p:cNvPr>
          <p:cNvSpPr>
            <a:spLocks noGrp="1"/>
          </p:cNvSpPr>
          <p:nvPr>
            <p:ph type="ctrTitle"/>
          </p:nvPr>
        </p:nvSpPr>
        <p:spPr/>
        <p:txBody>
          <a:bodyPr/>
          <a:lstStyle/>
          <a:p>
            <a:pPr algn="ctr" defTabSz="914400" rtl="1" eaLnBrk="1" latinLnBrk="0" hangingPunct="1">
              <a:lnSpc>
                <a:spcPct val="90000"/>
              </a:lnSpc>
              <a:spcBef>
                <a:spcPct val="0"/>
              </a:spcBef>
              <a:buNone/>
            </a:pPr>
            <a:r>
              <a:rPr lang="he-IL" dirty="0">
                <a:latin typeface="Arial" panose="020B0604020202020204" pitchFamily="34" charset="0"/>
                <a:cs typeface="Arial" panose="020B0604020202020204" pitchFamily="34" charset="0"/>
              </a:rPr>
              <a:t>תכנות מתקדם בשפת </a:t>
            </a:r>
            <a:r>
              <a:rPr lang="en-US" dirty="0">
                <a:latin typeface="Arial" panose="020B0604020202020204" pitchFamily="34" charset="0"/>
                <a:cs typeface="Arial" panose="020B0604020202020204" pitchFamily="34" charset="0"/>
              </a:rPr>
              <a:t>C#</a:t>
            </a:r>
            <a:endParaRPr lang="en-IL"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4904A6D-D87C-B618-4FAE-C5FF76C233F4}"/>
              </a:ext>
            </a:extLst>
          </p:cNvPr>
          <p:cNvSpPr>
            <a:spLocks noGrp="1"/>
          </p:cNvSpPr>
          <p:nvPr>
            <p:ph type="subTitle" idx="1"/>
          </p:nvPr>
        </p:nvSpPr>
        <p:spPr/>
        <p:txBody>
          <a:bodyPr/>
          <a:lstStyle/>
          <a:p>
            <a:pPr algn="r" rtl="1"/>
            <a:r>
              <a:rPr lang="he-IL" dirty="0"/>
              <a:t>סדנה בתכנות מונחה עצמים, 2023א׳</a:t>
            </a:r>
          </a:p>
          <a:p>
            <a:pPr algn="r" rtl="1"/>
            <a:r>
              <a:rPr lang="he-IL" dirty="0"/>
              <a:t>אביב נעמן, אורן דה-</a:t>
            </a:r>
            <a:r>
              <a:rPr lang="he-IL" dirty="0" err="1"/>
              <a:t>לם</a:t>
            </a:r>
            <a:endParaRPr lang="en-IL" dirty="0"/>
          </a:p>
        </p:txBody>
      </p:sp>
      <p:grpSp>
        <p:nvGrpSpPr>
          <p:cNvPr id="15" name="Group 14">
            <a:extLst>
              <a:ext uri="{FF2B5EF4-FFF2-40B4-BE49-F238E27FC236}">
                <a16:creationId xmlns:a16="http://schemas.microsoft.com/office/drawing/2014/main" id="{5B455C6E-2630-31A0-5CDA-76A79A553B9F}"/>
              </a:ext>
            </a:extLst>
          </p:cNvPr>
          <p:cNvGrpSpPr/>
          <p:nvPr/>
        </p:nvGrpSpPr>
        <p:grpSpPr>
          <a:xfrm>
            <a:off x="3066955" y="4494466"/>
            <a:ext cx="6410512" cy="369332"/>
            <a:chOff x="3008310" y="6112186"/>
            <a:chExt cx="6410512" cy="369332"/>
          </a:xfrm>
          <a:solidFill>
            <a:srgbClr val="82FFFF"/>
          </a:solidFill>
        </p:grpSpPr>
        <p:sp>
          <p:nvSpPr>
            <p:cNvPr id="5" name="TextBox 4">
              <a:extLst>
                <a:ext uri="{FF2B5EF4-FFF2-40B4-BE49-F238E27FC236}">
                  <a16:creationId xmlns:a16="http://schemas.microsoft.com/office/drawing/2014/main" id="{4138ADBF-D272-AA9A-0493-14CCFF2DF0C9}"/>
                </a:ext>
              </a:extLst>
            </p:cNvPr>
            <p:cNvSpPr txBox="1"/>
            <p:nvPr/>
          </p:nvSpPr>
          <p:spPr>
            <a:xfrm>
              <a:off x="3319236" y="6112186"/>
              <a:ext cx="6099586" cy="369332"/>
            </a:xfrm>
            <a:prstGeom prst="rect">
              <a:avLst/>
            </a:prstGeom>
            <a:noFill/>
          </p:spPr>
          <p:txBody>
            <a:bodyPr wrap="square">
              <a:spAutoFit/>
            </a:bodyPr>
            <a:lstStyle/>
            <a:p>
              <a:r>
                <a:rPr lang="en-IL" dirty="0">
                  <a:solidFill>
                    <a:srgbClr val="82FFFF"/>
                  </a:solidFill>
                  <a:hlinkClick r:id="rId2">
                    <a:extLst>
                      <a:ext uri="{A12FA001-AC4F-418D-AE19-62706E023703}">
                        <ahyp:hlinkClr xmlns:ahyp="http://schemas.microsoft.com/office/drawing/2018/hyperlinkcolor" val="tx"/>
                      </a:ext>
                    </a:extLst>
                  </a:hlinkClick>
                </a:rPr>
                <a:t>AvivNaaman/OpenU-OOP</a:t>
              </a:r>
              <a:endParaRPr lang="en-IL" dirty="0">
                <a:solidFill>
                  <a:srgbClr val="82FFFF"/>
                </a:solidFill>
              </a:endParaRPr>
            </a:p>
          </p:txBody>
        </p:sp>
        <p:sp>
          <p:nvSpPr>
            <p:cNvPr id="14" name="Graphic 12">
              <a:extLst>
                <a:ext uri="{FF2B5EF4-FFF2-40B4-BE49-F238E27FC236}">
                  <a16:creationId xmlns:a16="http://schemas.microsoft.com/office/drawing/2014/main" id="{097472B4-8B07-F559-6672-6985890006A7}"/>
                </a:ext>
              </a:extLst>
            </p:cNvPr>
            <p:cNvSpPr/>
            <p:nvPr/>
          </p:nvSpPr>
          <p:spPr>
            <a:xfrm>
              <a:off x="3008310" y="6155982"/>
              <a:ext cx="310926" cy="303255"/>
            </a:xfrm>
            <a:custGeom>
              <a:avLst/>
              <a:gdLst>
                <a:gd name="connsiteX0" fmla="*/ 254504 w 508000"/>
                <a:gd name="connsiteY0" fmla="*/ 492 h 495467"/>
                <a:gd name="connsiteX1" fmla="*/ 504 w 508000"/>
                <a:gd name="connsiteY1" fmla="*/ 254492 h 495467"/>
                <a:gd name="connsiteX2" fmla="*/ 174177 w 508000"/>
                <a:gd name="connsiteY2" fmla="*/ 495474 h 495467"/>
                <a:gd name="connsiteX3" fmla="*/ 191639 w 508000"/>
                <a:gd name="connsiteY3" fmla="*/ 483409 h 495467"/>
                <a:gd name="connsiteX4" fmla="*/ 191322 w 508000"/>
                <a:gd name="connsiteY4" fmla="*/ 436102 h 495467"/>
                <a:gd name="connsiteX5" fmla="*/ 105914 w 508000"/>
                <a:gd name="connsiteY5" fmla="*/ 406257 h 495467"/>
                <a:gd name="connsiteX6" fmla="*/ 79879 w 508000"/>
                <a:gd name="connsiteY6" fmla="*/ 370379 h 495467"/>
                <a:gd name="connsiteX7" fmla="*/ 79562 w 508000"/>
                <a:gd name="connsiteY7" fmla="*/ 353552 h 495467"/>
                <a:gd name="connsiteX8" fmla="*/ 118614 w 508000"/>
                <a:gd name="connsiteY8" fmla="*/ 379587 h 495467"/>
                <a:gd name="connsiteX9" fmla="*/ 192592 w 508000"/>
                <a:gd name="connsiteY9" fmla="*/ 400542 h 495467"/>
                <a:gd name="connsiteX10" fmla="*/ 208784 w 508000"/>
                <a:gd name="connsiteY10" fmla="*/ 366569 h 495467"/>
                <a:gd name="connsiteX11" fmla="*/ 93214 w 508000"/>
                <a:gd name="connsiteY11" fmla="*/ 241157 h 495467"/>
                <a:gd name="connsiteX12" fmla="*/ 119249 w 508000"/>
                <a:gd name="connsiteY12" fmla="*/ 172894 h 495467"/>
                <a:gd name="connsiteX13" fmla="*/ 121789 w 508000"/>
                <a:gd name="connsiteY13" fmla="*/ 105584 h 495467"/>
                <a:gd name="connsiteX14" fmla="*/ 191639 w 508000"/>
                <a:gd name="connsiteY14" fmla="*/ 131619 h 495467"/>
                <a:gd name="connsiteX15" fmla="*/ 255139 w 508000"/>
                <a:gd name="connsiteY15" fmla="*/ 123047 h 495467"/>
                <a:gd name="connsiteX16" fmla="*/ 318639 w 508000"/>
                <a:gd name="connsiteY16" fmla="*/ 131619 h 495467"/>
                <a:gd name="connsiteX17" fmla="*/ 388489 w 508000"/>
                <a:gd name="connsiteY17" fmla="*/ 105584 h 495467"/>
                <a:gd name="connsiteX18" fmla="*/ 391029 w 508000"/>
                <a:gd name="connsiteY18" fmla="*/ 172894 h 495467"/>
                <a:gd name="connsiteX19" fmla="*/ 417064 w 508000"/>
                <a:gd name="connsiteY19" fmla="*/ 241157 h 495467"/>
                <a:gd name="connsiteX20" fmla="*/ 301177 w 508000"/>
                <a:gd name="connsiteY20" fmla="*/ 366569 h 495467"/>
                <a:gd name="connsiteX21" fmla="*/ 318322 w 508000"/>
                <a:gd name="connsiteY21" fmla="*/ 413559 h 495467"/>
                <a:gd name="connsiteX22" fmla="*/ 318004 w 508000"/>
                <a:gd name="connsiteY22" fmla="*/ 483409 h 495467"/>
                <a:gd name="connsiteX23" fmla="*/ 335467 w 508000"/>
                <a:gd name="connsiteY23" fmla="*/ 495474 h 495467"/>
                <a:gd name="connsiteX24" fmla="*/ 508504 w 508000"/>
                <a:gd name="connsiteY24" fmla="*/ 254492 h 495467"/>
                <a:gd name="connsiteX25" fmla="*/ 254504 w 508000"/>
                <a:gd name="connsiteY25" fmla="*/ 492 h 49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8000" h="495467">
                  <a:moveTo>
                    <a:pt x="254504" y="492"/>
                  </a:moveTo>
                  <a:cubicBezTo>
                    <a:pt x="114169" y="492"/>
                    <a:pt x="504" y="114157"/>
                    <a:pt x="504" y="254492"/>
                  </a:cubicBezTo>
                  <a:cubicBezTo>
                    <a:pt x="504" y="366887"/>
                    <a:pt x="73212" y="461819"/>
                    <a:pt x="174177" y="495474"/>
                  </a:cubicBezTo>
                  <a:cubicBezTo>
                    <a:pt x="186877" y="497697"/>
                    <a:pt x="191639" y="490077"/>
                    <a:pt x="191639" y="483409"/>
                  </a:cubicBezTo>
                  <a:cubicBezTo>
                    <a:pt x="191639" y="477377"/>
                    <a:pt x="191322" y="457374"/>
                    <a:pt x="191322" y="436102"/>
                  </a:cubicBezTo>
                  <a:cubicBezTo>
                    <a:pt x="127504" y="447849"/>
                    <a:pt x="110994" y="420544"/>
                    <a:pt x="105914" y="406257"/>
                  </a:cubicBezTo>
                  <a:cubicBezTo>
                    <a:pt x="103057" y="398954"/>
                    <a:pt x="90674" y="376412"/>
                    <a:pt x="79879" y="370379"/>
                  </a:cubicBezTo>
                  <a:cubicBezTo>
                    <a:pt x="70989" y="365617"/>
                    <a:pt x="58289" y="353869"/>
                    <a:pt x="79562" y="353552"/>
                  </a:cubicBezTo>
                  <a:cubicBezTo>
                    <a:pt x="99564" y="353234"/>
                    <a:pt x="113852" y="371967"/>
                    <a:pt x="118614" y="379587"/>
                  </a:cubicBezTo>
                  <a:cubicBezTo>
                    <a:pt x="141474" y="418004"/>
                    <a:pt x="177987" y="407209"/>
                    <a:pt x="192592" y="400542"/>
                  </a:cubicBezTo>
                  <a:cubicBezTo>
                    <a:pt x="194814" y="384032"/>
                    <a:pt x="201482" y="372919"/>
                    <a:pt x="208784" y="366569"/>
                  </a:cubicBezTo>
                  <a:cubicBezTo>
                    <a:pt x="152269" y="360219"/>
                    <a:pt x="93214" y="338312"/>
                    <a:pt x="93214" y="241157"/>
                  </a:cubicBezTo>
                  <a:cubicBezTo>
                    <a:pt x="93214" y="213534"/>
                    <a:pt x="103057" y="190674"/>
                    <a:pt x="119249" y="172894"/>
                  </a:cubicBezTo>
                  <a:cubicBezTo>
                    <a:pt x="116709" y="166544"/>
                    <a:pt x="107819" y="140509"/>
                    <a:pt x="121789" y="105584"/>
                  </a:cubicBezTo>
                  <a:cubicBezTo>
                    <a:pt x="121789" y="105584"/>
                    <a:pt x="143062" y="98917"/>
                    <a:pt x="191639" y="131619"/>
                  </a:cubicBezTo>
                  <a:cubicBezTo>
                    <a:pt x="211959" y="125904"/>
                    <a:pt x="233549" y="123047"/>
                    <a:pt x="255139" y="123047"/>
                  </a:cubicBezTo>
                  <a:cubicBezTo>
                    <a:pt x="276729" y="123047"/>
                    <a:pt x="298319" y="125904"/>
                    <a:pt x="318639" y="131619"/>
                  </a:cubicBezTo>
                  <a:cubicBezTo>
                    <a:pt x="367217" y="98599"/>
                    <a:pt x="388489" y="105584"/>
                    <a:pt x="388489" y="105584"/>
                  </a:cubicBezTo>
                  <a:cubicBezTo>
                    <a:pt x="402459" y="140509"/>
                    <a:pt x="393569" y="166544"/>
                    <a:pt x="391029" y="172894"/>
                  </a:cubicBezTo>
                  <a:cubicBezTo>
                    <a:pt x="407222" y="190674"/>
                    <a:pt x="417064" y="213217"/>
                    <a:pt x="417064" y="241157"/>
                  </a:cubicBezTo>
                  <a:cubicBezTo>
                    <a:pt x="417064" y="338629"/>
                    <a:pt x="357692" y="360219"/>
                    <a:pt x="301177" y="366569"/>
                  </a:cubicBezTo>
                  <a:cubicBezTo>
                    <a:pt x="310384" y="374507"/>
                    <a:pt x="318322" y="389747"/>
                    <a:pt x="318322" y="413559"/>
                  </a:cubicBezTo>
                  <a:cubicBezTo>
                    <a:pt x="318322" y="447532"/>
                    <a:pt x="318004" y="474837"/>
                    <a:pt x="318004" y="483409"/>
                  </a:cubicBezTo>
                  <a:cubicBezTo>
                    <a:pt x="318004" y="490077"/>
                    <a:pt x="322767" y="498014"/>
                    <a:pt x="335467" y="495474"/>
                  </a:cubicBezTo>
                  <a:cubicBezTo>
                    <a:pt x="435797" y="461819"/>
                    <a:pt x="508504" y="366569"/>
                    <a:pt x="508504" y="254492"/>
                  </a:cubicBezTo>
                  <a:cubicBezTo>
                    <a:pt x="508504" y="114157"/>
                    <a:pt x="394839" y="492"/>
                    <a:pt x="254504" y="492"/>
                  </a:cubicBezTo>
                  <a:close/>
                </a:path>
              </a:pathLst>
            </a:custGeom>
            <a:grpFill/>
            <a:ln w="31552" cap="flat">
              <a:noFill/>
              <a:prstDash val="solid"/>
              <a:miter/>
            </a:ln>
          </p:spPr>
          <p:txBody>
            <a:bodyPr rtlCol="0" anchor="ctr"/>
            <a:lstStyle/>
            <a:p>
              <a:pPr marL="0" algn="r" defTabSz="457200" rtl="1" eaLnBrk="1" latinLnBrk="0" hangingPunct="1"/>
              <a:endParaRPr lang="en-IL"/>
            </a:p>
          </p:txBody>
        </p:sp>
      </p:grpSp>
    </p:spTree>
    <p:extLst>
      <p:ext uri="{BB962C8B-B14F-4D97-AF65-F5344CB8AC3E}">
        <p14:creationId xmlns:p14="http://schemas.microsoft.com/office/powerpoint/2010/main" val="213460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E402-C7BC-05DB-119C-E73327659F9C}"/>
              </a:ext>
            </a:extLst>
          </p:cNvPr>
          <p:cNvSpPr>
            <a:spLocks noGrp="1"/>
          </p:cNvSpPr>
          <p:nvPr>
            <p:ph type="title"/>
          </p:nvPr>
        </p:nvSpPr>
        <p:spPr/>
        <p:txBody>
          <a:bodyPr/>
          <a:lstStyle/>
          <a:p>
            <a:r>
              <a:rPr lang="en-IL" dirty="0"/>
              <a:t>LINQ SYNTAX - advanced</a:t>
            </a:r>
          </a:p>
        </p:txBody>
      </p:sp>
      <p:sp>
        <p:nvSpPr>
          <p:cNvPr id="3" name="Content Placeholder 2">
            <a:extLst>
              <a:ext uri="{FF2B5EF4-FFF2-40B4-BE49-F238E27FC236}">
                <a16:creationId xmlns:a16="http://schemas.microsoft.com/office/drawing/2014/main" id="{57330129-9926-7E39-48AE-FF666D04761C}"/>
              </a:ext>
            </a:extLst>
          </p:cNvPr>
          <p:cNvSpPr>
            <a:spLocks noGrp="1"/>
          </p:cNvSpPr>
          <p:nvPr>
            <p:ph idx="1"/>
          </p:nvPr>
        </p:nvSpPr>
        <p:spPr>
          <a:xfrm>
            <a:off x="1141412" y="2249486"/>
            <a:ext cx="9905999" cy="3989995"/>
          </a:xfrm>
        </p:spPr>
        <p:txBody>
          <a:bodyPr/>
          <a:lstStyle/>
          <a:p>
            <a:pPr algn="r" rtl="1"/>
            <a:r>
              <a:rPr lang="he-IL" dirty="0"/>
              <a:t>קיבוץ</a:t>
            </a:r>
          </a:p>
          <a:p>
            <a:pPr algn="l"/>
            <a:r>
              <a:rPr lang="en-US" sz="2000" dirty="0">
                <a:latin typeface="Menlo" panose="020B0609030804020204" pitchFamily="49" charset="0"/>
                <a:ea typeface="Menlo" panose="020B0609030804020204" pitchFamily="49" charset="0"/>
                <a:cs typeface="Menlo" panose="020B0609030804020204" pitchFamily="49" charset="0"/>
              </a:rPr>
              <a:t>group </a:t>
            </a:r>
            <a:r>
              <a:rPr lang="en-US" sz="2000" i="1" u="sng" dirty="0">
                <a:latin typeface="Menlo" panose="020B0609030804020204" pitchFamily="49" charset="0"/>
                <a:ea typeface="Menlo" panose="020B0609030804020204" pitchFamily="49" charset="0"/>
                <a:cs typeface="Menlo" panose="020B0609030804020204" pitchFamily="49" charset="0"/>
              </a:rPr>
              <a:t>value</a:t>
            </a:r>
            <a:r>
              <a:rPr lang="en-US" sz="2000" dirty="0">
                <a:latin typeface="Menlo" panose="020B0609030804020204" pitchFamily="49" charset="0"/>
                <a:ea typeface="Menlo" panose="020B0609030804020204" pitchFamily="49" charset="0"/>
                <a:cs typeface="Menlo" panose="020B0609030804020204" pitchFamily="49" charset="0"/>
              </a:rPr>
              <a:t> by </a:t>
            </a:r>
            <a:r>
              <a:rPr lang="en-US" sz="2000" i="1" u="sng" dirty="0">
                <a:latin typeface="Menlo" panose="020B0609030804020204" pitchFamily="49" charset="0"/>
                <a:ea typeface="Menlo" panose="020B0609030804020204" pitchFamily="49" charset="0"/>
                <a:cs typeface="Menlo" panose="020B0609030804020204" pitchFamily="49" charset="0"/>
              </a:rPr>
              <a:t>key</a:t>
            </a:r>
            <a:r>
              <a:rPr lang="en-US" sz="2000" dirty="0">
                <a:latin typeface="Menlo" panose="020B0609030804020204" pitchFamily="49" charset="0"/>
                <a:ea typeface="Menlo" panose="020B0609030804020204" pitchFamily="49" charset="0"/>
                <a:cs typeface="Menlo" panose="020B0609030804020204" pitchFamily="49" charset="0"/>
              </a:rPr>
              <a:t> into </a:t>
            </a:r>
            <a:r>
              <a:rPr lang="en-US" sz="2000" i="1" u="sng" dirty="0">
                <a:latin typeface="Menlo" panose="020B0609030804020204" pitchFamily="49" charset="0"/>
                <a:ea typeface="Menlo" panose="020B0609030804020204" pitchFamily="49" charset="0"/>
                <a:cs typeface="Menlo" panose="020B0609030804020204" pitchFamily="49" charset="0"/>
              </a:rPr>
              <a:t>var</a:t>
            </a:r>
          </a:p>
          <a:p>
            <a:pPr algn="r" rtl="1"/>
            <a:r>
              <a:rPr lang="he-IL" dirty="0"/>
              <a:t>מיון</a:t>
            </a:r>
          </a:p>
          <a:p>
            <a:pPr algn="l"/>
            <a:r>
              <a:rPr lang="en-US" sz="2000" dirty="0" err="1">
                <a:latin typeface="Menlo" panose="020B0609030804020204" pitchFamily="49" charset="0"/>
                <a:ea typeface="Menlo" panose="020B0609030804020204" pitchFamily="49" charset="0"/>
                <a:cs typeface="Menlo" panose="020B0609030804020204" pitchFamily="49" charset="0"/>
              </a:rPr>
              <a:t>orderby</a:t>
            </a:r>
            <a:r>
              <a:rPr lang="en-US" sz="2000" dirty="0">
                <a:latin typeface="Menlo" panose="020B0609030804020204" pitchFamily="49" charset="0"/>
                <a:ea typeface="Menlo" panose="020B0609030804020204" pitchFamily="49" charset="0"/>
                <a:cs typeface="Menlo" panose="020B0609030804020204" pitchFamily="49" charset="0"/>
              </a:rPr>
              <a:t> </a:t>
            </a:r>
            <a:r>
              <a:rPr lang="en-US" sz="2000" i="1" u="sng" dirty="0">
                <a:latin typeface="Menlo" panose="020B0609030804020204" pitchFamily="49" charset="0"/>
                <a:ea typeface="Menlo" panose="020B0609030804020204" pitchFamily="49" charset="0"/>
                <a:cs typeface="Menlo" panose="020B0609030804020204" pitchFamily="49" charset="0"/>
              </a:rPr>
              <a:t>expression</a:t>
            </a:r>
            <a:endParaRPr lang="en-IL" sz="2000" i="1" u="sng" dirty="0">
              <a:latin typeface="Menlo" panose="020B0609030804020204" pitchFamily="49" charset="0"/>
              <a:ea typeface="Menlo" panose="020B0609030804020204" pitchFamily="49" charset="0"/>
              <a:cs typeface="Menlo" panose="020B0609030804020204" pitchFamily="49" charset="0"/>
            </a:endParaRPr>
          </a:p>
          <a:p>
            <a:pPr algn="r" rtl="1"/>
            <a:r>
              <a:rPr lang="he-IL" dirty="0"/>
              <a:t>איחוד (</a:t>
            </a:r>
            <a:r>
              <a:rPr lang="en-US" dirty="0"/>
              <a:t>Join</a:t>
            </a:r>
            <a:r>
              <a:rPr lang="he-IL" dirty="0"/>
              <a:t>)</a:t>
            </a:r>
          </a:p>
          <a:p>
            <a:pPr algn="l"/>
            <a:r>
              <a:rPr lang="en-US" sz="2000" dirty="0">
                <a:latin typeface="Menlo" panose="020B0609030804020204" pitchFamily="49" charset="0"/>
                <a:ea typeface="Menlo" panose="020B0609030804020204" pitchFamily="49" charset="0"/>
                <a:cs typeface="Menlo" panose="020B0609030804020204" pitchFamily="49" charset="0"/>
              </a:rPr>
              <a:t>join </a:t>
            </a:r>
            <a:r>
              <a:rPr lang="en-US" sz="2000" i="1" u="sng" dirty="0">
                <a:latin typeface="Menlo" panose="020B0609030804020204" pitchFamily="49" charset="0"/>
                <a:ea typeface="Menlo" panose="020B0609030804020204" pitchFamily="49" charset="0"/>
                <a:cs typeface="Menlo" panose="020B0609030804020204" pitchFamily="49" charset="0"/>
              </a:rPr>
              <a:t>variable</a:t>
            </a:r>
            <a:r>
              <a:rPr lang="en-US" sz="2000" dirty="0">
                <a:latin typeface="Menlo" panose="020B0609030804020204" pitchFamily="49" charset="0"/>
                <a:ea typeface="Menlo" panose="020B0609030804020204" pitchFamily="49" charset="0"/>
                <a:cs typeface="Menlo" panose="020B0609030804020204" pitchFamily="49" charset="0"/>
              </a:rPr>
              <a:t> in </a:t>
            </a:r>
            <a:r>
              <a:rPr lang="en-US" sz="2000" i="1" u="sng" dirty="0">
                <a:latin typeface="Menlo" panose="020B0609030804020204" pitchFamily="49" charset="0"/>
                <a:ea typeface="Menlo" panose="020B0609030804020204" pitchFamily="49" charset="0"/>
                <a:cs typeface="Menlo" panose="020B0609030804020204" pitchFamily="49" charset="0"/>
              </a:rPr>
              <a:t>collection</a:t>
            </a:r>
            <a:r>
              <a:rPr lang="en-US" sz="2000" dirty="0">
                <a:latin typeface="Menlo" panose="020B0609030804020204" pitchFamily="49" charset="0"/>
                <a:ea typeface="Menlo" panose="020B0609030804020204" pitchFamily="49" charset="0"/>
                <a:cs typeface="Menlo" panose="020B0609030804020204" pitchFamily="49" charset="0"/>
              </a:rPr>
              <a:t> on </a:t>
            </a:r>
            <a:r>
              <a:rPr lang="en-US" sz="2000" i="1" u="sng" dirty="0" err="1">
                <a:latin typeface="Menlo" panose="020B0609030804020204" pitchFamily="49" charset="0"/>
                <a:ea typeface="Menlo" panose="020B0609030804020204" pitchFamily="49" charset="0"/>
                <a:cs typeface="Menlo" panose="020B0609030804020204" pitchFamily="49" charset="0"/>
              </a:rPr>
              <a:t>boolean_expression</a:t>
            </a:r>
            <a:endParaRPr lang="en-IL" sz="2000" i="1" u="sng" dirty="0">
              <a:latin typeface="Menlo" panose="020B0609030804020204" pitchFamily="49" charset="0"/>
              <a:ea typeface="Menlo" panose="020B0609030804020204" pitchFamily="49" charset="0"/>
              <a:cs typeface="Menlo" panose="020B0609030804020204" pitchFamily="49" charset="0"/>
            </a:endParaRPr>
          </a:p>
        </p:txBody>
      </p:sp>
      <p:sp>
        <p:nvSpPr>
          <p:cNvPr id="4" name="Slide Number Placeholder 3">
            <a:extLst>
              <a:ext uri="{FF2B5EF4-FFF2-40B4-BE49-F238E27FC236}">
                <a16:creationId xmlns:a16="http://schemas.microsoft.com/office/drawing/2014/main" id="{BBE2E4B2-8608-D719-6790-FC920FA8EFF6}"/>
              </a:ext>
            </a:extLst>
          </p:cNvPr>
          <p:cNvSpPr>
            <a:spLocks noGrp="1"/>
          </p:cNvSpPr>
          <p:nvPr>
            <p:ph type="sldNum" sz="quarter" idx="12"/>
          </p:nvPr>
        </p:nvSpPr>
        <p:spPr/>
        <p:txBody>
          <a:bodyPr/>
          <a:lstStyle/>
          <a:p>
            <a:fld id="{E40635DD-0436-E343-8F65-3988DEDE86BA}" type="slidenum">
              <a:rPr lang="en-IL" smtClean="0"/>
              <a:t>10</a:t>
            </a:fld>
            <a:endParaRPr lang="en-IL"/>
          </a:p>
        </p:txBody>
      </p:sp>
    </p:spTree>
    <p:extLst>
      <p:ext uri="{BB962C8B-B14F-4D97-AF65-F5344CB8AC3E}">
        <p14:creationId xmlns:p14="http://schemas.microsoft.com/office/powerpoint/2010/main" val="345578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6DE7-29CD-DD01-B93C-A9CFB415CB52}"/>
              </a:ext>
            </a:extLst>
          </p:cNvPr>
          <p:cNvSpPr>
            <a:spLocks noGrp="1"/>
          </p:cNvSpPr>
          <p:nvPr>
            <p:ph type="title"/>
          </p:nvPr>
        </p:nvSpPr>
        <p:spPr/>
        <p:txBody>
          <a:bodyPr/>
          <a:lstStyle/>
          <a:p>
            <a:pPr algn="l" defTabSz="914400" rtl="0" eaLnBrk="1" latinLnBrk="0" hangingPunct="1">
              <a:lnSpc>
                <a:spcPct val="90000"/>
              </a:lnSpc>
              <a:spcBef>
                <a:spcPct val="0"/>
              </a:spcBef>
              <a:buNone/>
            </a:pPr>
            <a:r>
              <a:rPr lang="en-US" dirty="0" err="1"/>
              <a:t>Queryable</a:t>
            </a:r>
            <a:r>
              <a:rPr lang="en-US" dirty="0"/>
              <a:t> methods</a:t>
            </a:r>
            <a:endParaRPr lang="en-IL" dirty="0"/>
          </a:p>
        </p:txBody>
      </p:sp>
      <p:sp>
        <p:nvSpPr>
          <p:cNvPr id="3" name="Content Placeholder 2">
            <a:extLst>
              <a:ext uri="{FF2B5EF4-FFF2-40B4-BE49-F238E27FC236}">
                <a16:creationId xmlns:a16="http://schemas.microsoft.com/office/drawing/2014/main" id="{D0532C5F-0F82-68E5-03C3-3A9792DC9EAA}"/>
              </a:ext>
            </a:extLst>
          </p:cNvPr>
          <p:cNvSpPr>
            <a:spLocks noGrp="1"/>
          </p:cNvSpPr>
          <p:nvPr>
            <p:ph idx="1"/>
          </p:nvPr>
        </p:nvSpPr>
        <p:spPr/>
        <p:txBody>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כחלק מ-</a:t>
            </a:r>
            <a:r>
              <a:rPr lang="he-IL" dirty="0" err="1"/>
              <a:t>L</a:t>
            </a:r>
            <a:r>
              <a:rPr lang="en-US" dirty="0"/>
              <a:t>INQ</a:t>
            </a:r>
            <a:r>
              <a:rPr lang="he-IL" dirty="0"/>
              <a:t>, ישנן אוסף נרחב של פונקציות שניתן לבצע על אובייקטים מסוג </a:t>
            </a:r>
            <a:r>
              <a:rPr lang="en-US" dirty="0" err="1"/>
              <a:t>Queryable</a:t>
            </a:r>
            <a:r>
              <a:rPr lang="he-IL" dirty="0"/>
              <a:t>. </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הפונקציות הללו כוללות בתוכן: </a:t>
            </a:r>
            <a:r>
              <a:rPr lang="en-US" dirty="0"/>
              <a:t>First, Last, </a:t>
            </a:r>
            <a:r>
              <a:rPr lang="en-US" dirty="0" err="1"/>
              <a:t>FirstOrDefault</a:t>
            </a:r>
            <a:r>
              <a:rPr lang="en-US" dirty="0"/>
              <a:t>, Sum, Max, Min, Any, All, Where, Sort, Join, Aggregate, Last, Single, Skip, Zip, Count, Reverse,…</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הפונקציות פועלות על אובייקטים מסוג </a:t>
            </a:r>
            <a:r>
              <a:rPr lang="en-US" dirty="0" err="1"/>
              <a:t>Queryable</a:t>
            </a:r>
            <a:r>
              <a:rPr lang="he-IL" dirty="0"/>
              <a:t> – ורבות מהן מקבלות כקלט פונקציות למדא שמבצעות פעולה או מחזירות ערך כנדרש.</a:t>
            </a:r>
            <a:endParaRPr lang="en-IL" dirty="0"/>
          </a:p>
        </p:txBody>
      </p:sp>
      <p:sp>
        <p:nvSpPr>
          <p:cNvPr id="4" name="Slide Number Placeholder 3">
            <a:extLst>
              <a:ext uri="{FF2B5EF4-FFF2-40B4-BE49-F238E27FC236}">
                <a16:creationId xmlns:a16="http://schemas.microsoft.com/office/drawing/2014/main" id="{B7CF37AF-C1A4-75C1-30DF-FB7788C952E3}"/>
              </a:ext>
            </a:extLst>
          </p:cNvPr>
          <p:cNvSpPr>
            <a:spLocks noGrp="1"/>
          </p:cNvSpPr>
          <p:nvPr>
            <p:ph type="sldNum" sz="quarter" idx="12"/>
          </p:nvPr>
        </p:nvSpPr>
        <p:spPr/>
        <p:txBody>
          <a:bodyPr/>
          <a:lstStyle/>
          <a:p>
            <a:fld id="{E40635DD-0436-E343-8F65-3988DEDE86BA}" type="slidenum">
              <a:rPr lang="en-IL" smtClean="0"/>
              <a:t>11</a:t>
            </a:fld>
            <a:endParaRPr lang="en-IL"/>
          </a:p>
        </p:txBody>
      </p:sp>
    </p:spTree>
    <p:extLst>
      <p:ext uri="{BB962C8B-B14F-4D97-AF65-F5344CB8AC3E}">
        <p14:creationId xmlns:p14="http://schemas.microsoft.com/office/powerpoint/2010/main" val="88784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6CDF-B74C-4758-4CBD-D2C1E22CE74D}"/>
              </a:ext>
            </a:extLst>
          </p:cNvPr>
          <p:cNvSpPr>
            <a:spLocks noGrp="1"/>
          </p:cNvSpPr>
          <p:nvPr>
            <p:ph type="title"/>
          </p:nvPr>
        </p:nvSpPr>
        <p:spPr/>
        <p:txBody>
          <a:bodyPr/>
          <a:lstStyle/>
          <a:p>
            <a:pPr algn="l" defTabSz="914400" rtl="0" eaLnBrk="1" latinLnBrk="0" hangingPunct="1">
              <a:lnSpc>
                <a:spcPct val="90000"/>
              </a:lnSpc>
              <a:spcBef>
                <a:spcPct val="0"/>
              </a:spcBef>
              <a:buNone/>
            </a:pPr>
            <a:r>
              <a:rPr lang="en-IL" dirty="0"/>
              <a:t>Xml</a:t>
            </a:r>
          </a:p>
        </p:txBody>
      </p:sp>
      <p:sp>
        <p:nvSpPr>
          <p:cNvPr id="3" name="Content Placeholder 2">
            <a:extLst>
              <a:ext uri="{FF2B5EF4-FFF2-40B4-BE49-F238E27FC236}">
                <a16:creationId xmlns:a16="http://schemas.microsoft.com/office/drawing/2014/main" id="{001A72EB-6672-C893-CFD3-99D0AA05DF92}"/>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en-US" dirty="0"/>
              <a:t>XML</a:t>
            </a:r>
            <a:r>
              <a:rPr lang="he-IL" dirty="0"/>
              <a:t> הינו פורמט לשמירת מידע. </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הפורמט מדגיש פשטות.</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ניתן להבנה גם אנושית וגם של מחשב.</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תפקידו העיקרי הינו </a:t>
            </a:r>
            <a:r>
              <a:rPr lang="he-IL" dirty="0" err="1"/>
              <a:t>סריאליזציה</a:t>
            </a:r>
            <a:r>
              <a:rPr lang="he-IL" dirty="0"/>
              <a:t> של מידע, זאת אומרת כפורמט להעברת מידע בין שני מערכות.</a:t>
            </a: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62BE8781-2D72-5010-CD19-0E9E32252DBC}"/>
              </a:ext>
            </a:extLst>
          </p:cNvPr>
          <p:cNvSpPr>
            <a:spLocks noGrp="1"/>
          </p:cNvSpPr>
          <p:nvPr>
            <p:ph type="sldNum" sz="quarter" idx="12"/>
          </p:nvPr>
        </p:nvSpPr>
        <p:spPr/>
        <p:txBody>
          <a:bodyPr/>
          <a:lstStyle/>
          <a:p>
            <a:fld id="{E40635DD-0436-E343-8F65-3988DEDE86BA}" type="slidenum">
              <a:rPr lang="en-IL" smtClean="0"/>
              <a:t>12</a:t>
            </a:fld>
            <a:endParaRPr lang="en-IL"/>
          </a:p>
        </p:txBody>
      </p:sp>
    </p:spTree>
    <p:extLst>
      <p:ext uri="{BB962C8B-B14F-4D97-AF65-F5344CB8AC3E}">
        <p14:creationId xmlns:p14="http://schemas.microsoft.com/office/powerpoint/2010/main" val="346772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E9FF-0D22-9179-75C5-34F511255B5B}"/>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err="1"/>
              <a:t>Linq</a:t>
            </a:r>
            <a:r>
              <a:rPr lang="en-US" dirty="0"/>
              <a:t> To Xml</a:t>
            </a:r>
            <a:endParaRPr lang="en-IL" dirty="0"/>
          </a:p>
        </p:txBody>
      </p:sp>
      <p:sp>
        <p:nvSpPr>
          <p:cNvPr id="3" name="Content Placeholder 2">
            <a:extLst>
              <a:ext uri="{FF2B5EF4-FFF2-40B4-BE49-F238E27FC236}">
                <a16:creationId xmlns:a16="http://schemas.microsoft.com/office/drawing/2014/main" id="{2B45B6AB-6FFC-AD62-6467-8DE215AB8D18}"/>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he-IL" dirty="0"/>
              <a:t>לינק ל-XML זה ספריה של </a:t>
            </a:r>
            <a:r>
              <a:rPr lang="en-US" dirty="0"/>
              <a:t>.NET</a:t>
            </a:r>
            <a:r>
              <a:rPr lang="he-IL" dirty="0"/>
              <a:t> שמאפשרת ניתוח וגישה נוחה לקבצי </a:t>
            </a:r>
            <a:r>
              <a:rPr lang="en-US" dirty="0"/>
              <a:t>XML</a:t>
            </a:r>
            <a:r>
              <a:rPr lang="he-IL" dirty="0"/>
              <a:t> מתוך </a:t>
            </a:r>
            <a:r>
              <a:rPr lang="en-US" dirty="0"/>
              <a:t>.NET</a:t>
            </a:r>
            <a:r>
              <a:rPr lang="he-IL" dirty="0"/>
              <a:t> בעזרת פיצ׳ר ה</a:t>
            </a:r>
            <a:r>
              <a:rPr lang="en-US" dirty="0"/>
              <a:t>LINQ</a:t>
            </a:r>
            <a:r>
              <a:rPr lang="he-IL" dirty="0"/>
              <a:t>.</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עיקר הגישה פועל בצורה של שאילתות (דומה לשפת </a:t>
            </a:r>
            <a:r>
              <a:rPr lang="en-US" dirty="0"/>
              <a:t>SQL</a:t>
            </a:r>
            <a:r>
              <a:rPr lang="he-IL" dirty="0"/>
              <a:t>).</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הספרייה היא </a:t>
            </a:r>
            <a:r>
              <a:rPr lang="en-US" dirty="0"/>
              <a:t>Lazy Evaluation</a:t>
            </a:r>
            <a:r>
              <a:rPr lang="he-IL" dirty="0"/>
              <a:t>, משמעו שאין יצירה של המידע עד שמשתמשים בו.</a:t>
            </a:r>
          </a:p>
          <a:p>
            <a:pPr marL="0" indent="0" algn="r" defTabSz="914400" rtl="1" eaLnBrk="1" latinLnBrk="0" hangingPunct="1">
              <a:lnSpc>
                <a:spcPct val="90000"/>
              </a:lnSpc>
              <a:spcBef>
                <a:spcPts val="1000"/>
              </a:spcBef>
              <a:buNone/>
            </a:pPr>
            <a:endParaRPr lang="en-IL" dirty="0"/>
          </a:p>
        </p:txBody>
      </p:sp>
      <p:sp>
        <p:nvSpPr>
          <p:cNvPr id="4" name="Slide Number Placeholder 3">
            <a:extLst>
              <a:ext uri="{FF2B5EF4-FFF2-40B4-BE49-F238E27FC236}">
                <a16:creationId xmlns:a16="http://schemas.microsoft.com/office/drawing/2014/main" id="{CCBA02F1-AABF-2491-6402-98121744F5AB}"/>
              </a:ext>
            </a:extLst>
          </p:cNvPr>
          <p:cNvSpPr>
            <a:spLocks noGrp="1"/>
          </p:cNvSpPr>
          <p:nvPr>
            <p:ph type="sldNum" sz="quarter" idx="12"/>
          </p:nvPr>
        </p:nvSpPr>
        <p:spPr/>
        <p:txBody>
          <a:bodyPr/>
          <a:lstStyle/>
          <a:p>
            <a:fld id="{E40635DD-0436-E343-8F65-3988DEDE86BA}" type="slidenum">
              <a:rPr lang="en-IL" smtClean="0"/>
              <a:t>13</a:t>
            </a:fld>
            <a:endParaRPr lang="en-IL"/>
          </a:p>
        </p:txBody>
      </p:sp>
    </p:spTree>
    <p:extLst>
      <p:ext uri="{BB962C8B-B14F-4D97-AF65-F5344CB8AC3E}">
        <p14:creationId xmlns:p14="http://schemas.microsoft.com/office/powerpoint/2010/main" val="360709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808C-778C-9399-EF83-B034F567A9ED}"/>
              </a:ext>
            </a:extLst>
          </p:cNvPr>
          <p:cNvSpPr>
            <a:spLocks noGrp="1"/>
          </p:cNvSpPr>
          <p:nvPr>
            <p:ph type="title"/>
          </p:nvPr>
        </p:nvSpPr>
        <p:spPr/>
        <p:txBody>
          <a:bodyPr/>
          <a:lstStyle/>
          <a:p>
            <a:r>
              <a:rPr lang="en-IL" dirty="0"/>
              <a:t>App config </a:t>
            </a:r>
          </a:p>
        </p:txBody>
      </p:sp>
      <p:sp>
        <p:nvSpPr>
          <p:cNvPr id="3" name="Content Placeholder 2">
            <a:extLst>
              <a:ext uri="{FF2B5EF4-FFF2-40B4-BE49-F238E27FC236}">
                <a16:creationId xmlns:a16="http://schemas.microsoft.com/office/drawing/2014/main" id="{066602E3-FE6D-197C-E25A-64FE1892CF6F}"/>
              </a:ext>
            </a:extLst>
          </p:cNvPr>
          <p:cNvSpPr>
            <a:spLocks noGrp="1"/>
          </p:cNvSpPr>
          <p:nvPr>
            <p:ph idx="1"/>
          </p:nvPr>
        </p:nvSpPr>
        <p:spPr/>
        <p:txBody>
          <a:bodyPr>
            <a:normAutofit/>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כלי עזר ב</a:t>
            </a:r>
            <a:r>
              <a:rPr lang="en-US" dirty="0"/>
              <a:t>.NET</a:t>
            </a:r>
            <a:r>
              <a:rPr lang="he-IL" dirty="0"/>
              <a:t> שמסייע בשמירה של הגדרות (קונפיגורציה) של האפליקציה בצורה פשוטה.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ניתן להתקנה בגרסאות מודרניות של </a:t>
            </a:r>
            <a:r>
              <a:rPr lang="en-US" dirty="0"/>
              <a:t>.NET</a:t>
            </a:r>
            <a:r>
              <a:rPr lang="he-IL" dirty="0"/>
              <a:t> בעזרת החבילה </a:t>
            </a:r>
            <a:r>
              <a:rPr lang="en-US" sz="1800" dirty="0" err="1">
                <a:latin typeface="Menlo" panose="020B0609030804020204" pitchFamily="49" charset="0"/>
                <a:ea typeface="Menlo" panose="020B0609030804020204" pitchFamily="49" charset="0"/>
                <a:cs typeface="Menlo" panose="020B0609030804020204" pitchFamily="49" charset="0"/>
              </a:rPr>
              <a:t>System.Configuration.ConfigurationManager</a:t>
            </a:r>
            <a:endParaRPr lang="en-US"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en-US" dirty="0" err="1"/>
              <a:t>ה</a:t>
            </a:r>
            <a:r>
              <a:rPr lang="he-IL" dirty="0"/>
              <a:t>מידע נשמר בקובץ </a:t>
            </a:r>
            <a:r>
              <a:rPr lang="en-US" sz="2000" dirty="0" err="1">
                <a:latin typeface="Menlo" panose="020B0609030804020204" pitchFamily="49" charset="0"/>
                <a:ea typeface="Menlo" panose="020B0609030804020204" pitchFamily="49" charset="0"/>
                <a:cs typeface="Menlo" panose="020B0609030804020204" pitchFamily="49" charset="0"/>
              </a:rPr>
              <a:t>app.config</a:t>
            </a:r>
            <a:r>
              <a:rPr lang="he-IL" sz="2000" dirty="0">
                <a:latin typeface="Menlo" panose="020B0609030804020204" pitchFamily="49" charset="0"/>
                <a:ea typeface="Menlo" panose="020B0609030804020204" pitchFamily="49" charset="0"/>
                <a:cs typeface="Menlo" panose="020B0609030804020204" pitchFamily="49" charset="0"/>
              </a:rPr>
              <a:t> </a:t>
            </a:r>
            <a:r>
              <a:rPr lang="he-IL" dirty="0">
                <a:latin typeface="Menlo" panose="020B0609030804020204" pitchFamily="49" charset="0"/>
                <a:ea typeface="Menlo" panose="020B0609030804020204" pitchFamily="49" charset="0"/>
              </a:rPr>
              <a:t>שמהווה למעשה </a:t>
            </a:r>
            <a:r>
              <a:rPr lang="he-IL" dirty="0" err="1">
                <a:latin typeface="Tw Cen MT" panose="020B0602020104020603" pitchFamily="34" charset="77"/>
                <a:ea typeface="Menlo" panose="020B0609030804020204" pitchFamily="49" charset="0"/>
              </a:rPr>
              <a:t>X</a:t>
            </a:r>
            <a:r>
              <a:rPr lang="en-US" dirty="0">
                <a:latin typeface="Tw Cen MT" panose="020B0602020104020603" pitchFamily="34" charset="77"/>
                <a:ea typeface="Menlo" panose="020B0609030804020204" pitchFamily="49" charset="0"/>
              </a:rPr>
              <a:t>ML</a:t>
            </a:r>
            <a:r>
              <a:rPr lang="he-IL" sz="2000" dirty="0">
                <a:latin typeface="Tw Cen MT" panose="020B0602020104020603" pitchFamily="34" charset="77"/>
                <a:ea typeface="Menlo" panose="020B0609030804020204" pitchFamily="49" charset="0"/>
                <a:cs typeface="Menlo" panose="020B0609030804020204" pitchFamily="49" charset="0"/>
              </a:rPr>
              <a:t>.</a:t>
            </a:r>
            <a:endParaRPr lang="en-IL" dirty="0">
              <a:latin typeface="Tw Cen MT" panose="020B0602020104020603" pitchFamily="34" charset="77"/>
              <a:ea typeface="Menlo" panose="020B0609030804020204" pitchFamily="49" charset="0"/>
              <a:cs typeface="Menlo" panose="020B0609030804020204" pitchFamily="49" charset="0"/>
            </a:endParaRP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מספק תצורת </a:t>
            </a:r>
            <a:r>
              <a:rPr lang="en-US" dirty="0"/>
              <a:t>Key-Value</a:t>
            </a:r>
            <a:r>
              <a:rPr lang="he-IL" dirty="0"/>
              <a:t> בסיסית</a:t>
            </a:r>
            <a:r>
              <a:rPr lang="en-US" dirty="0"/>
              <a:t> </a:t>
            </a:r>
            <a:r>
              <a:rPr lang="en-US" dirty="0" err="1"/>
              <a:t>ב</a:t>
            </a:r>
            <a:r>
              <a:rPr lang="he-IL" dirty="0"/>
              <a:t>עזרת </a:t>
            </a:r>
            <a:r>
              <a:rPr lang="en-US" sz="2000" dirty="0" err="1">
                <a:latin typeface="Menlo" panose="020B0609030804020204" pitchFamily="49" charset="0"/>
                <a:ea typeface="Menlo" panose="020B0609030804020204" pitchFamily="49" charset="0"/>
                <a:cs typeface="Menlo" panose="020B0609030804020204" pitchFamily="49" charset="0"/>
              </a:rPr>
              <a:t>appSettings</a:t>
            </a:r>
            <a:r>
              <a:rPr lang="en-US" dirty="0"/>
              <a:t>/</a:t>
            </a:r>
            <a:r>
              <a:rPr lang="en-US" sz="2000" dirty="0" err="1">
                <a:latin typeface="Menlo" panose="020B0609030804020204" pitchFamily="49" charset="0"/>
                <a:ea typeface="Menlo" panose="020B0609030804020204" pitchFamily="49" charset="0"/>
                <a:cs typeface="Menlo" panose="020B0609030804020204" pitchFamily="49" charset="0"/>
              </a:rPr>
              <a:t>connectionStrings</a:t>
            </a:r>
            <a:r>
              <a:rPr lang="he-IL" dirty="0"/>
              <a:t>.</a:t>
            </a:r>
            <a:endParaRPr lang="en-US" dirty="0"/>
          </a:p>
        </p:txBody>
      </p:sp>
      <p:sp>
        <p:nvSpPr>
          <p:cNvPr id="4" name="Slide Number Placeholder 3">
            <a:extLst>
              <a:ext uri="{FF2B5EF4-FFF2-40B4-BE49-F238E27FC236}">
                <a16:creationId xmlns:a16="http://schemas.microsoft.com/office/drawing/2014/main" id="{4B3AA1C1-E6CE-680A-0957-295C1B6F0230}"/>
              </a:ext>
            </a:extLst>
          </p:cNvPr>
          <p:cNvSpPr>
            <a:spLocks noGrp="1"/>
          </p:cNvSpPr>
          <p:nvPr>
            <p:ph type="sldNum" sz="quarter" idx="12"/>
          </p:nvPr>
        </p:nvSpPr>
        <p:spPr/>
        <p:txBody>
          <a:bodyPr/>
          <a:lstStyle/>
          <a:p>
            <a:fld id="{E40635DD-0436-E343-8F65-3988DEDE86BA}" type="slidenum">
              <a:rPr lang="en-IL" smtClean="0"/>
              <a:t>14</a:t>
            </a:fld>
            <a:endParaRPr lang="en-IL"/>
          </a:p>
        </p:txBody>
      </p:sp>
    </p:spTree>
    <p:extLst>
      <p:ext uri="{BB962C8B-B14F-4D97-AF65-F5344CB8AC3E}">
        <p14:creationId xmlns:p14="http://schemas.microsoft.com/office/powerpoint/2010/main" val="102398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9478-AEF7-1E76-9885-B29394FD3756}"/>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App config: custom sections</a:t>
            </a:r>
            <a:endParaRPr lang="en-IL" dirty="0"/>
          </a:p>
        </p:txBody>
      </p:sp>
      <p:sp>
        <p:nvSpPr>
          <p:cNvPr id="3" name="Content Placeholder 2">
            <a:extLst>
              <a:ext uri="{FF2B5EF4-FFF2-40B4-BE49-F238E27FC236}">
                <a16:creationId xmlns:a16="http://schemas.microsoft.com/office/drawing/2014/main" id="{5DCD1ACA-E8DF-AA16-8D9F-748859A77EC1}"/>
              </a:ext>
            </a:extLst>
          </p:cNvPr>
          <p:cNvSpPr>
            <a:spLocks noGrp="1"/>
          </p:cNvSpPr>
          <p:nvPr>
            <p:ph idx="1"/>
          </p:nvPr>
        </p:nvSpPr>
        <p:spPr/>
        <p:txBody>
          <a:bodyPr/>
          <a:lstStyle/>
          <a:p>
            <a:pPr algn="r" rtl="1"/>
            <a:r>
              <a:rPr lang="en-US" dirty="0" err="1"/>
              <a:t>מ</a:t>
            </a:r>
            <a:r>
              <a:rPr lang="he-IL" dirty="0"/>
              <a:t>אפשר יצירת </a:t>
            </a:r>
            <a:r>
              <a:rPr lang="he-IL" dirty="0" err="1"/>
              <a:t>סכימות</a:t>
            </a:r>
            <a:r>
              <a:rPr lang="he-IL" dirty="0"/>
              <a:t> מותאמות אישית, והמרה אוטומטית לאובייקטים.</a:t>
            </a:r>
          </a:p>
          <a:p>
            <a:pPr algn="r" rtl="1"/>
            <a:r>
              <a:rPr lang="he-IL" dirty="0"/>
              <a:t>בשלב ראשון כותבים מחלקה היורשת מ</a:t>
            </a:r>
            <a:r>
              <a:rPr lang="en-US" dirty="0" err="1"/>
              <a:t>ConfiguraitonSection</a:t>
            </a:r>
            <a:r>
              <a:rPr lang="he-IL" dirty="0"/>
              <a:t>.</a:t>
            </a:r>
          </a:p>
          <a:p>
            <a:pPr algn="r" rtl="1"/>
            <a:r>
              <a:rPr lang="he-IL" dirty="0"/>
              <a:t>עבור כל מאפיין שרוצים בקונפיגורציה, מוסיפים </a:t>
            </a:r>
            <a:r>
              <a:rPr lang="en-US" dirty="0"/>
              <a:t>property</a:t>
            </a:r>
            <a:r>
              <a:rPr lang="he-IL" dirty="0"/>
              <a:t> עם </a:t>
            </a:r>
            <a:r>
              <a:rPr lang="en-US" dirty="0"/>
              <a:t>getter</a:t>
            </a:r>
            <a:r>
              <a:rPr lang="he-IL" dirty="0"/>
              <a:t>.</a:t>
            </a:r>
          </a:p>
          <a:p>
            <a:pPr algn="r" rtl="1"/>
            <a:r>
              <a:rPr lang="he-IL" dirty="0"/>
              <a:t>ב</a:t>
            </a:r>
            <a:r>
              <a:rPr lang="en-US" dirty="0"/>
              <a:t>XML</a:t>
            </a:r>
            <a:r>
              <a:rPr lang="he-IL" dirty="0"/>
              <a:t> מוסיפים </a:t>
            </a:r>
            <a:r>
              <a:rPr lang="en-US" dirty="0" err="1"/>
              <a:t>configSection</a:t>
            </a:r>
            <a:r>
              <a:rPr lang="he-IL" dirty="0"/>
              <a:t>.</a:t>
            </a:r>
            <a:endParaRPr lang="en-US" dirty="0"/>
          </a:p>
          <a:p>
            <a:pPr algn="r" rtl="1"/>
            <a:r>
              <a:rPr lang="he-IL" dirty="0"/>
              <a:t>ב</a:t>
            </a:r>
            <a:r>
              <a:rPr lang="en-US" dirty="0"/>
              <a:t>XML</a:t>
            </a:r>
            <a:r>
              <a:rPr lang="he-IL" dirty="0"/>
              <a:t> מוסיפים </a:t>
            </a:r>
            <a:r>
              <a:rPr lang="en-US" dirty="0"/>
              <a:t>elements</a:t>
            </a:r>
            <a:r>
              <a:rPr lang="he-IL" dirty="0"/>
              <a:t> או </a:t>
            </a:r>
            <a:r>
              <a:rPr lang="en-US" dirty="0" err="1"/>
              <a:t>atrributes</a:t>
            </a:r>
            <a:r>
              <a:rPr lang="he-IL" dirty="0"/>
              <a:t> עם השמות המתאימים לפי ההגדרה במחלקה </a:t>
            </a:r>
            <a:r>
              <a:rPr lang="he-IL" dirty="0" err="1"/>
              <a:t>וב</a:t>
            </a:r>
            <a:r>
              <a:rPr lang="en-US" dirty="0" err="1"/>
              <a:t>configSection</a:t>
            </a:r>
            <a:r>
              <a:rPr lang="he-IL" dirty="0"/>
              <a:t>.</a:t>
            </a:r>
          </a:p>
        </p:txBody>
      </p:sp>
      <p:sp>
        <p:nvSpPr>
          <p:cNvPr id="4" name="Slide Number Placeholder 3">
            <a:extLst>
              <a:ext uri="{FF2B5EF4-FFF2-40B4-BE49-F238E27FC236}">
                <a16:creationId xmlns:a16="http://schemas.microsoft.com/office/drawing/2014/main" id="{91199B1E-CC40-A542-D248-C1BF1E45130D}"/>
              </a:ext>
            </a:extLst>
          </p:cNvPr>
          <p:cNvSpPr>
            <a:spLocks noGrp="1"/>
          </p:cNvSpPr>
          <p:nvPr>
            <p:ph type="sldNum" sz="quarter" idx="12"/>
          </p:nvPr>
        </p:nvSpPr>
        <p:spPr/>
        <p:txBody>
          <a:bodyPr/>
          <a:lstStyle/>
          <a:p>
            <a:fld id="{E40635DD-0436-E343-8F65-3988DEDE86BA}" type="slidenum">
              <a:rPr lang="en-IL" smtClean="0"/>
              <a:t>15</a:t>
            </a:fld>
            <a:endParaRPr lang="en-IL"/>
          </a:p>
        </p:txBody>
      </p:sp>
    </p:spTree>
    <p:extLst>
      <p:ext uri="{BB962C8B-B14F-4D97-AF65-F5344CB8AC3E}">
        <p14:creationId xmlns:p14="http://schemas.microsoft.com/office/powerpoint/2010/main" val="272775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E061-4B16-37FA-8331-205BB06AE3ED}"/>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threading</a:t>
            </a:r>
            <a:endParaRPr lang="en-IL" dirty="0"/>
          </a:p>
        </p:txBody>
      </p:sp>
      <p:sp>
        <p:nvSpPr>
          <p:cNvPr id="3" name="Content Placeholder 2">
            <a:extLst>
              <a:ext uri="{FF2B5EF4-FFF2-40B4-BE49-F238E27FC236}">
                <a16:creationId xmlns:a16="http://schemas.microsoft.com/office/drawing/2014/main" id="{872CA2CE-5A50-3F02-B117-B89FFCBFA6A1}"/>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en-IL" dirty="0"/>
              <a:t>Thread</a:t>
            </a:r>
            <a:r>
              <a:rPr lang="he-IL" dirty="0"/>
              <a:t> הינו מעבד וירטואלי. זאת אומרת יחידת עיבוד שמערכת ההפעלה מספקת שמתפקד כמו מעבד.</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מחשבים מודרניים בעלי מספר ליבות יוכלו להריץ כמה </a:t>
            </a:r>
            <a:r>
              <a:rPr lang="en-US" dirty="0"/>
              <a:t>Thread</a:t>
            </a:r>
            <a:r>
              <a:rPr lang="he-IL" dirty="0"/>
              <a:t>-ים באותו הזמן מה שיכול לגרום לשיפור בביצועים.</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כל תהליך במערכת כולל לפחות </a:t>
            </a:r>
            <a:r>
              <a:rPr lang="en-US" dirty="0"/>
              <a:t>Thread</a:t>
            </a:r>
            <a:r>
              <a:rPr lang="he-IL" dirty="0"/>
              <a:t> אחד.</a:t>
            </a:r>
          </a:p>
          <a:p>
            <a:pPr marL="0" indent="0" algn="r" defTabSz="914400" rtl="1" eaLnBrk="1" latinLnBrk="0" hangingPunct="1">
              <a:lnSpc>
                <a:spcPct val="90000"/>
              </a:lnSpc>
              <a:spcBef>
                <a:spcPts val="1000"/>
              </a:spcBef>
              <a:buNone/>
            </a:pPr>
            <a:endParaRPr lang="he-IL" dirty="0"/>
          </a:p>
        </p:txBody>
      </p:sp>
      <p:sp>
        <p:nvSpPr>
          <p:cNvPr id="4" name="Slide Number Placeholder 3">
            <a:extLst>
              <a:ext uri="{FF2B5EF4-FFF2-40B4-BE49-F238E27FC236}">
                <a16:creationId xmlns:a16="http://schemas.microsoft.com/office/drawing/2014/main" id="{5DBD5318-366E-A74C-821E-79071F2EBB2D}"/>
              </a:ext>
            </a:extLst>
          </p:cNvPr>
          <p:cNvSpPr>
            <a:spLocks noGrp="1"/>
          </p:cNvSpPr>
          <p:nvPr>
            <p:ph type="sldNum" sz="quarter" idx="12"/>
          </p:nvPr>
        </p:nvSpPr>
        <p:spPr/>
        <p:txBody>
          <a:bodyPr/>
          <a:lstStyle/>
          <a:p>
            <a:fld id="{E40635DD-0436-E343-8F65-3988DEDE86BA}" type="slidenum">
              <a:rPr lang="en-IL" smtClean="0"/>
              <a:t>16</a:t>
            </a:fld>
            <a:endParaRPr lang="en-IL"/>
          </a:p>
        </p:txBody>
      </p:sp>
    </p:spTree>
    <p:extLst>
      <p:ext uri="{BB962C8B-B14F-4D97-AF65-F5344CB8AC3E}">
        <p14:creationId xmlns:p14="http://schemas.microsoft.com/office/powerpoint/2010/main" val="3306893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635-6E87-A50C-D7C7-216B8DB3938E}"/>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Tasks</a:t>
            </a:r>
            <a:endParaRPr lang="en-IL" dirty="0"/>
          </a:p>
        </p:txBody>
      </p:sp>
      <p:sp>
        <p:nvSpPr>
          <p:cNvPr id="3" name="Content Placeholder 2">
            <a:extLst>
              <a:ext uri="{FF2B5EF4-FFF2-40B4-BE49-F238E27FC236}">
                <a16:creationId xmlns:a16="http://schemas.microsoft.com/office/drawing/2014/main" id="{CF16234E-33E6-5708-AB05-84F78B982134}"/>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he-IL" dirty="0" err="1"/>
              <a:t>טסקים</a:t>
            </a:r>
            <a:r>
              <a:rPr lang="he-IL" dirty="0"/>
              <a:t> הינם מנגנון לניהול </a:t>
            </a:r>
            <a:r>
              <a:rPr lang="en-US" dirty="0"/>
              <a:t>thread</a:t>
            </a:r>
            <a:r>
              <a:rPr lang="he-IL" dirty="0"/>
              <a:t>ים.</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כאשר רוצים להפעיל רשימה של פעולות באופן מקבילי מריצים כל פעולה על </a:t>
            </a:r>
            <a:r>
              <a:rPr lang="he-IL" dirty="0" err="1"/>
              <a:t>טסק</a:t>
            </a:r>
            <a:r>
              <a:rPr lang="he-IL" dirty="0"/>
              <a:t> אחד, מערכת </a:t>
            </a:r>
            <a:r>
              <a:rPr lang="en-US" dirty="0"/>
              <a:t>dotnet</a:t>
            </a:r>
            <a:r>
              <a:rPr lang="he-IL" dirty="0"/>
              <a:t> תשלוט בכמות ה </a:t>
            </a:r>
            <a:r>
              <a:rPr lang="en-US" dirty="0"/>
              <a:t>threads</a:t>
            </a:r>
            <a:r>
              <a:rPr lang="he-IL" dirty="0"/>
              <a:t> בפועל ותנסה להריץ </a:t>
            </a:r>
            <a:r>
              <a:rPr lang="he-IL" dirty="0" err="1"/>
              <a:t>בופן</a:t>
            </a:r>
            <a:r>
              <a:rPr lang="he-IL" dirty="0"/>
              <a:t> אופטימלי את כל ה </a:t>
            </a:r>
            <a:r>
              <a:rPr lang="he-IL" dirty="0" err="1"/>
              <a:t>טסקים</a:t>
            </a:r>
            <a:r>
              <a:rPr lang="he-IL" dirty="0"/>
              <a:t>.</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למעשה </a:t>
            </a:r>
            <a:r>
              <a:rPr lang="he-IL" dirty="0" err="1"/>
              <a:t>טסקים</a:t>
            </a:r>
            <a:r>
              <a:rPr lang="he-IL" dirty="0"/>
              <a:t> מאחורי הקלעים מחזיקים </a:t>
            </a:r>
            <a:r>
              <a:rPr lang="en-US" dirty="0"/>
              <a:t>thread pool</a:t>
            </a:r>
            <a:r>
              <a:rPr lang="he-IL" dirty="0"/>
              <a:t> שגדל או קטן לפי הצורך.</a:t>
            </a:r>
            <a:endParaRPr lang="en-IL" dirty="0"/>
          </a:p>
        </p:txBody>
      </p:sp>
      <p:sp>
        <p:nvSpPr>
          <p:cNvPr id="4" name="Slide Number Placeholder 3">
            <a:extLst>
              <a:ext uri="{FF2B5EF4-FFF2-40B4-BE49-F238E27FC236}">
                <a16:creationId xmlns:a16="http://schemas.microsoft.com/office/drawing/2014/main" id="{959C78BA-0CD4-6C61-E103-5A7793F53274}"/>
              </a:ext>
            </a:extLst>
          </p:cNvPr>
          <p:cNvSpPr>
            <a:spLocks noGrp="1"/>
          </p:cNvSpPr>
          <p:nvPr>
            <p:ph type="sldNum" sz="quarter" idx="12"/>
          </p:nvPr>
        </p:nvSpPr>
        <p:spPr/>
        <p:txBody>
          <a:bodyPr/>
          <a:lstStyle/>
          <a:p>
            <a:fld id="{E40635DD-0436-E343-8F65-3988DEDE86BA}" type="slidenum">
              <a:rPr lang="en-IL" smtClean="0"/>
              <a:t>17</a:t>
            </a:fld>
            <a:endParaRPr lang="en-IL"/>
          </a:p>
        </p:txBody>
      </p:sp>
    </p:spTree>
    <p:extLst>
      <p:ext uri="{BB962C8B-B14F-4D97-AF65-F5344CB8AC3E}">
        <p14:creationId xmlns:p14="http://schemas.microsoft.com/office/powerpoint/2010/main" val="120692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7462-DF23-E4DD-B9F3-52EB4F262DE8}"/>
              </a:ext>
            </a:extLst>
          </p:cNvPr>
          <p:cNvSpPr>
            <a:spLocks noGrp="1"/>
          </p:cNvSpPr>
          <p:nvPr>
            <p:ph type="title"/>
          </p:nvPr>
        </p:nvSpPr>
        <p:spPr/>
        <p:txBody>
          <a:bodyPr/>
          <a:lstStyle/>
          <a:p>
            <a:r>
              <a:rPr lang="en-IL" i="1" dirty="0"/>
              <a:t>Async - Await</a:t>
            </a:r>
          </a:p>
        </p:txBody>
      </p:sp>
      <p:sp>
        <p:nvSpPr>
          <p:cNvPr id="3" name="Content Placeholder 2">
            <a:extLst>
              <a:ext uri="{FF2B5EF4-FFF2-40B4-BE49-F238E27FC236}">
                <a16:creationId xmlns:a16="http://schemas.microsoft.com/office/drawing/2014/main" id="{DB828A0F-151B-43A6-FF8D-B52790538E60}"/>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en-US" dirty="0"/>
              <a:t>Async – Await</a:t>
            </a:r>
            <a:r>
              <a:rPr lang="he-IL" dirty="0"/>
              <a:t> הוא מנגנון למניעת המתנה על </a:t>
            </a:r>
            <a:r>
              <a:rPr lang="en-US" dirty="0"/>
              <a:t>IO</a:t>
            </a:r>
            <a:r>
              <a:rPr lang="he-IL" dirty="0"/>
              <a:t>.</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ניתן להסביר בצורה הבאה: כאשר רוצים להכין ארוחת בוקר עם קפה וחביתה אפשר להכין את הקפה ואחר כך את החביטה (פעולות ישירות) או תוך כדי שממתינים שהמים ירתחו בשביל הקפה להתחיל כבר להכין את החביתה.</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תכנון </a:t>
            </a:r>
            <a:r>
              <a:rPr lang="he-IL" dirty="0" err="1"/>
              <a:t>אסינקי</a:t>
            </a:r>
            <a:r>
              <a:rPr lang="he-IL" dirty="0"/>
              <a:t> ימנע מצב בו ממתינים לפעולה שלא דורשת את המעבד בעוד יש פעולה שכן דורשת את המעבד.</a:t>
            </a:r>
          </a:p>
          <a:p>
            <a:pPr marL="228600" indent="-228600" algn="just" defTabSz="914400" rtl="1" eaLnBrk="1" latinLnBrk="0" hangingPunct="1">
              <a:lnSpc>
                <a:spcPct val="90000"/>
              </a:lnSpc>
              <a:spcBef>
                <a:spcPts val="1000"/>
              </a:spcBef>
              <a:buFont typeface="Arial" panose="020B0604020202020204" pitchFamily="34" charset="0"/>
              <a:buChar char="•"/>
            </a:pPr>
            <a:r>
              <a:rPr lang="he-IL" b="1" dirty="0"/>
              <a:t>הערה: אין מקביליות ב </a:t>
            </a:r>
            <a:r>
              <a:rPr lang="en-US" b="1" dirty="0"/>
              <a:t>async-await</a:t>
            </a:r>
            <a:r>
              <a:rPr lang="he-IL" b="1" dirty="0"/>
              <a:t>, יש ניצול יותר יעיל של </a:t>
            </a:r>
            <a:r>
              <a:rPr lang="en-US" b="1" dirty="0"/>
              <a:t>thread</a:t>
            </a:r>
            <a:r>
              <a:rPr lang="he-IL" b="1" dirty="0"/>
              <a:t> בודד.</a:t>
            </a:r>
            <a:endParaRPr lang="en-IL" b="1" dirty="0"/>
          </a:p>
        </p:txBody>
      </p:sp>
      <p:sp>
        <p:nvSpPr>
          <p:cNvPr id="4" name="Slide Number Placeholder 3">
            <a:extLst>
              <a:ext uri="{FF2B5EF4-FFF2-40B4-BE49-F238E27FC236}">
                <a16:creationId xmlns:a16="http://schemas.microsoft.com/office/drawing/2014/main" id="{3F7AA84C-A4CB-EFFC-E7C6-3960AFF12AC4}"/>
              </a:ext>
            </a:extLst>
          </p:cNvPr>
          <p:cNvSpPr>
            <a:spLocks noGrp="1"/>
          </p:cNvSpPr>
          <p:nvPr>
            <p:ph type="sldNum" sz="quarter" idx="12"/>
          </p:nvPr>
        </p:nvSpPr>
        <p:spPr/>
        <p:txBody>
          <a:bodyPr/>
          <a:lstStyle/>
          <a:p>
            <a:fld id="{E40635DD-0436-E343-8F65-3988DEDE86BA}" type="slidenum">
              <a:rPr lang="en-IL" smtClean="0"/>
              <a:t>18</a:t>
            </a:fld>
            <a:endParaRPr lang="en-IL"/>
          </a:p>
        </p:txBody>
      </p:sp>
    </p:spTree>
    <p:extLst>
      <p:ext uri="{BB962C8B-B14F-4D97-AF65-F5344CB8AC3E}">
        <p14:creationId xmlns:p14="http://schemas.microsoft.com/office/powerpoint/2010/main" val="369732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175A-49AA-A0B8-1DCD-C28E6D5BEDF3}"/>
              </a:ext>
            </a:extLst>
          </p:cNvPr>
          <p:cNvSpPr>
            <a:spLocks noGrp="1"/>
          </p:cNvSpPr>
          <p:nvPr>
            <p:ph type="title"/>
          </p:nvPr>
        </p:nvSpPr>
        <p:spPr/>
        <p:txBody>
          <a:bodyPr/>
          <a:lstStyle/>
          <a:p>
            <a:pPr algn="l" defTabSz="914400" rtl="1" eaLnBrk="1" latinLnBrk="0" hangingPunct="1">
              <a:lnSpc>
                <a:spcPct val="90000"/>
              </a:lnSpc>
              <a:spcBef>
                <a:spcPct val="0"/>
              </a:spcBef>
              <a:buNone/>
            </a:pPr>
            <a:r>
              <a:rPr lang="en-IL" dirty="0"/>
              <a:t>Extension methods</a:t>
            </a:r>
          </a:p>
        </p:txBody>
      </p:sp>
      <p:sp>
        <p:nvSpPr>
          <p:cNvPr id="3" name="Content Placeholder 2">
            <a:extLst>
              <a:ext uri="{FF2B5EF4-FFF2-40B4-BE49-F238E27FC236}">
                <a16:creationId xmlns:a16="http://schemas.microsoft.com/office/drawing/2014/main" id="{16CA4B42-74CF-D9E6-6AE0-7FFBB9E09D38}"/>
              </a:ext>
            </a:extLst>
          </p:cNvPr>
          <p:cNvSpPr>
            <a:spLocks noGrp="1"/>
          </p:cNvSpPr>
          <p:nvPr>
            <p:ph idx="1"/>
          </p:nvPr>
        </p:nvSpPr>
        <p:spPr/>
        <p:txBody>
          <a:bodyPr>
            <a:normAutofit lnSpcReduction="10000"/>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דרך פשוטה של שפת </a:t>
            </a:r>
            <a:r>
              <a:rPr lang="en-US" dirty="0"/>
              <a:t>C#</a:t>
            </a:r>
            <a:r>
              <a:rPr lang="he-IL" dirty="0"/>
              <a:t> להוסיף שיטות עזר על אובייקטים, מבלי לרשת את המחלקה.</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על מנת להשתמש במנגנון זה, מוסיפים את המילה השמורה </a:t>
            </a:r>
            <a:r>
              <a:rPr lang="en-US" sz="2000" dirty="0">
                <a:latin typeface="Menlo" panose="020B0609030804020204" pitchFamily="49" charset="0"/>
                <a:ea typeface="Menlo" panose="020B0609030804020204" pitchFamily="49" charset="0"/>
                <a:cs typeface="Menlo" panose="020B0609030804020204" pitchFamily="49" charset="0"/>
              </a:rPr>
              <a:t>this</a:t>
            </a:r>
            <a:r>
              <a:rPr lang="he-IL" dirty="0"/>
              <a:t> על הארגומנט הראשון של פונקציה מסוימת:</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en-US"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ומיד לאחר מכן ניתן להשתמש בפונקציה כמו כל פונקציה במחלקה של האובייקט, למרות שזו לא פונקציה שמוגדרת בתוך המחלקה:</a:t>
            </a:r>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en-IL" dirty="0"/>
          </a:p>
        </p:txBody>
      </p:sp>
      <p:sp>
        <p:nvSpPr>
          <p:cNvPr id="4" name="TextBox 3">
            <a:extLst>
              <a:ext uri="{FF2B5EF4-FFF2-40B4-BE49-F238E27FC236}">
                <a16:creationId xmlns:a16="http://schemas.microsoft.com/office/drawing/2014/main" id="{83E5A251-E161-F3AE-2AC9-FD02025A6FDD}"/>
              </a:ext>
            </a:extLst>
          </p:cNvPr>
          <p:cNvSpPr txBox="1"/>
          <p:nvPr/>
        </p:nvSpPr>
        <p:spPr>
          <a:xfrm>
            <a:off x="1484555" y="4179299"/>
            <a:ext cx="7272170" cy="369332"/>
          </a:xfrm>
          <a:prstGeom prst="rect">
            <a:avLst/>
          </a:prstGeom>
          <a:noFill/>
        </p:spPr>
        <p:txBody>
          <a:bodyPr wrap="square" rtlCol="0">
            <a:spAutoFit/>
          </a:bodyPr>
          <a:lstStyle/>
          <a:p>
            <a:r>
              <a:rPr lang="en-US" dirty="0">
                <a:latin typeface="Menlo" panose="020B0609030804020204" pitchFamily="49" charset="0"/>
                <a:ea typeface="Menlo" panose="020B0609030804020204" pitchFamily="49" charset="0"/>
                <a:cs typeface="Menlo" panose="020B0609030804020204" pitchFamily="49" charset="0"/>
              </a:rPr>
              <a:t>public static bool compatible(</a:t>
            </a:r>
            <a:r>
              <a:rPr lang="en-US" b="1" dirty="0">
                <a:latin typeface="Menlo" panose="020B0609030804020204" pitchFamily="49" charset="0"/>
                <a:ea typeface="Menlo" panose="020B0609030804020204" pitchFamily="49" charset="0"/>
                <a:cs typeface="Menlo" panose="020B0609030804020204" pitchFamily="49" charset="0"/>
              </a:rPr>
              <a:t>this</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ICar</a:t>
            </a:r>
            <a:r>
              <a:rPr lang="en-US" dirty="0">
                <a:latin typeface="Menlo" panose="020B0609030804020204" pitchFamily="49" charset="0"/>
                <a:ea typeface="Menlo" panose="020B0609030804020204" pitchFamily="49" charset="0"/>
                <a:cs typeface="Menlo" panose="020B0609030804020204" pitchFamily="49" charset="0"/>
              </a:rPr>
              <a:t> car) {...}</a:t>
            </a:r>
            <a:endParaRPr lang="en-IL" dirty="0">
              <a:latin typeface="Menlo" panose="020B0609030804020204" pitchFamily="49" charset="0"/>
              <a:ea typeface="Menlo" panose="020B0609030804020204" pitchFamily="49" charset="0"/>
              <a:cs typeface="Menlo" panose="020B0609030804020204" pitchFamily="49" charset="0"/>
            </a:endParaRPr>
          </a:p>
        </p:txBody>
      </p:sp>
      <p:sp>
        <p:nvSpPr>
          <p:cNvPr id="5" name="TextBox 4">
            <a:extLst>
              <a:ext uri="{FF2B5EF4-FFF2-40B4-BE49-F238E27FC236}">
                <a16:creationId xmlns:a16="http://schemas.microsoft.com/office/drawing/2014/main" id="{6C62639E-5101-BF02-448F-F361F350DFAB}"/>
              </a:ext>
            </a:extLst>
          </p:cNvPr>
          <p:cNvSpPr txBox="1"/>
          <p:nvPr/>
        </p:nvSpPr>
        <p:spPr>
          <a:xfrm>
            <a:off x="1484555" y="5766154"/>
            <a:ext cx="7272170" cy="646331"/>
          </a:xfrm>
          <a:prstGeom prst="rect">
            <a:avLst/>
          </a:prstGeom>
          <a:noFill/>
        </p:spPr>
        <p:txBody>
          <a:bodyPr wrap="square" rtlCol="0">
            <a:spAutoFit/>
          </a:bodyPr>
          <a:lstStyle/>
          <a:p>
            <a:r>
              <a:rPr lang="en-US" dirty="0" err="1">
                <a:latin typeface="Menlo" panose="020B0609030804020204" pitchFamily="49" charset="0"/>
                <a:ea typeface="Menlo" panose="020B0609030804020204" pitchFamily="49" charset="0"/>
                <a:cs typeface="Menlo" panose="020B0609030804020204" pitchFamily="49" charset="0"/>
              </a:rPr>
              <a:t>ICar</a:t>
            </a:r>
            <a:r>
              <a:rPr lang="en-US" dirty="0">
                <a:latin typeface="Menlo" panose="020B0609030804020204" pitchFamily="49" charset="0"/>
                <a:ea typeface="Menlo" panose="020B0609030804020204" pitchFamily="49" charset="0"/>
                <a:cs typeface="Menlo" panose="020B0609030804020204" pitchFamily="49" charset="0"/>
              </a:rPr>
              <a:t> c = Car();</a:t>
            </a:r>
          </a:p>
          <a:p>
            <a:r>
              <a:rPr lang="en-US" dirty="0">
                <a:latin typeface="Menlo" panose="020B0609030804020204" pitchFamily="49" charset="0"/>
                <a:ea typeface="Menlo" panose="020B0609030804020204" pitchFamily="49" charset="0"/>
                <a:cs typeface="Menlo" panose="020B0609030804020204" pitchFamily="49" charset="0"/>
              </a:rPr>
              <a:t>var </a:t>
            </a:r>
            <a:r>
              <a:rPr lang="en-US" dirty="0" err="1">
                <a:latin typeface="Menlo" panose="020B0609030804020204" pitchFamily="49" charset="0"/>
                <a:ea typeface="Menlo" panose="020B0609030804020204" pitchFamily="49" charset="0"/>
                <a:cs typeface="Menlo" panose="020B0609030804020204" pitchFamily="49" charset="0"/>
              </a:rPr>
              <a:t>is_good</a:t>
            </a:r>
            <a:r>
              <a:rPr lang="en-US" dirty="0">
                <a:latin typeface="Menlo" panose="020B0609030804020204" pitchFamily="49" charset="0"/>
                <a:ea typeface="Menlo" panose="020B0609030804020204" pitchFamily="49" charset="0"/>
                <a:cs typeface="Menlo" panose="020B0609030804020204" pitchFamily="49" charset="0"/>
              </a:rPr>
              <a:t> = </a:t>
            </a:r>
            <a:r>
              <a:rPr lang="en-US" dirty="0" err="1">
                <a:latin typeface="Menlo" panose="020B0609030804020204" pitchFamily="49" charset="0"/>
                <a:ea typeface="Menlo" panose="020B0609030804020204" pitchFamily="49" charset="0"/>
                <a:cs typeface="Menlo" panose="020B0609030804020204" pitchFamily="49" charset="0"/>
              </a:rPr>
              <a:t>c.compatible</a:t>
            </a:r>
            <a:r>
              <a:rPr lang="en-US" dirty="0">
                <a:latin typeface="Menlo" panose="020B0609030804020204" pitchFamily="49" charset="0"/>
                <a:ea typeface="Menlo" panose="020B0609030804020204" pitchFamily="49" charset="0"/>
                <a:cs typeface="Menlo" panose="020B0609030804020204" pitchFamily="49" charset="0"/>
              </a:rPr>
              <a:t>();</a:t>
            </a:r>
            <a:endParaRPr lang="en-IL" dirty="0">
              <a:latin typeface="Menlo" panose="020B0609030804020204" pitchFamily="49" charset="0"/>
              <a:ea typeface="Menlo" panose="020B0609030804020204" pitchFamily="49" charset="0"/>
              <a:cs typeface="Menlo" panose="020B0609030804020204" pitchFamily="49" charset="0"/>
            </a:endParaRPr>
          </a:p>
        </p:txBody>
      </p:sp>
      <p:sp>
        <p:nvSpPr>
          <p:cNvPr id="6" name="Slide Number Placeholder 5">
            <a:extLst>
              <a:ext uri="{FF2B5EF4-FFF2-40B4-BE49-F238E27FC236}">
                <a16:creationId xmlns:a16="http://schemas.microsoft.com/office/drawing/2014/main" id="{CB12B751-42B9-AE31-4C53-2055DB2A0DB4}"/>
              </a:ext>
            </a:extLst>
          </p:cNvPr>
          <p:cNvSpPr>
            <a:spLocks noGrp="1"/>
          </p:cNvSpPr>
          <p:nvPr>
            <p:ph type="sldNum" sz="quarter" idx="12"/>
          </p:nvPr>
        </p:nvSpPr>
        <p:spPr/>
        <p:txBody>
          <a:bodyPr/>
          <a:lstStyle/>
          <a:p>
            <a:fld id="{E40635DD-0436-E343-8F65-3988DEDE86BA}" type="slidenum">
              <a:rPr lang="en-IL" smtClean="0"/>
              <a:t>19</a:t>
            </a:fld>
            <a:endParaRPr lang="en-IL"/>
          </a:p>
        </p:txBody>
      </p:sp>
    </p:spTree>
    <p:extLst>
      <p:ext uri="{BB962C8B-B14F-4D97-AF65-F5344CB8AC3E}">
        <p14:creationId xmlns:p14="http://schemas.microsoft.com/office/powerpoint/2010/main" val="19893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2980-E7DA-FE5A-78E2-2882F898AB3A}"/>
              </a:ext>
            </a:extLst>
          </p:cNvPr>
          <p:cNvSpPr>
            <a:spLocks noGrp="1"/>
          </p:cNvSpPr>
          <p:nvPr>
            <p:ph type="title"/>
          </p:nvPr>
        </p:nvSpPr>
        <p:spPr/>
        <p:txBody>
          <a:bodyPr/>
          <a:lstStyle/>
          <a:p>
            <a:pPr algn="l" defTabSz="914400" rtl="1" eaLnBrk="1" latinLnBrk="0" hangingPunct="1">
              <a:lnSpc>
                <a:spcPct val="90000"/>
              </a:lnSpc>
              <a:spcBef>
                <a:spcPct val="0"/>
              </a:spcBef>
              <a:buNone/>
            </a:pPr>
            <a:r>
              <a:rPr lang="en-IL" dirty="0"/>
              <a:t>Event oriented programming</a:t>
            </a:r>
          </a:p>
        </p:txBody>
      </p:sp>
      <p:sp>
        <p:nvSpPr>
          <p:cNvPr id="3" name="Content Placeholder 2">
            <a:extLst>
              <a:ext uri="{FF2B5EF4-FFF2-40B4-BE49-F238E27FC236}">
                <a16:creationId xmlns:a16="http://schemas.microsoft.com/office/drawing/2014/main" id="{BE5D1128-8B8A-8DD5-A878-8B242075D5FE}"/>
              </a:ext>
            </a:extLst>
          </p:cNvPr>
          <p:cNvSpPr>
            <a:spLocks noGrp="1"/>
          </p:cNvSpPr>
          <p:nvPr>
            <p:ph idx="1"/>
          </p:nvPr>
        </p:nvSpPr>
        <p:spPr>
          <a:xfrm>
            <a:off x="1141413" y="2097088"/>
            <a:ext cx="9905999" cy="4355709"/>
          </a:xfrm>
        </p:spPr>
        <p:txBody>
          <a:bodyPr>
            <a:normAutofit/>
          </a:bodyPr>
          <a:lstStyle/>
          <a:p>
            <a:pPr algn="r" rtl="1"/>
            <a:r>
              <a:rPr lang="en-IL" sz="2600" dirty="0"/>
              <a:t>פ</a:t>
            </a:r>
            <a:r>
              <a:rPr lang="he-IL" sz="2600" dirty="0" err="1"/>
              <a:t>רדיגמת</a:t>
            </a:r>
            <a:r>
              <a:rPr lang="he-IL" sz="2600" dirty="0"/>
              <a:t> תכנות שמתבססת על אירועים שונים – שלרוב מגיעים מהמשתמש או מהסביבה, בהם הקוד מטפל והם קובעים את זרימת התוכנית.</a:t>
            </a:r>
          </a:p>
          <a:p>
            <a:pPr algn="r" rtl="1"/>
            <a:r>
              <a:rPr lang="he-IL" sz="2600" dirty="0"/>
              <a:t>כאשר מתרחש אירוע אנו נרצה לקרוא לפונקציה מטפלת –</a:t>
            </a:r>
            <a:r>
              <a:rPr lang="en-US" sz="2600" dirty="0"/>
              <a:t> </a:t>
            </a:r>
            <a:r>
              <a:rPr lang="he-IL" sz="2600" dirty="0"/>
              <a:t>היא מכונה - </a:t>
            </a:r>
            <a:r>
              <a:rPr lang="en-US" sz="2600" b="1" dirty="0"/>
              <a:t>Callback</a:t>
            </a:r>
            <a:r>
              <a:rPr lang="he-IL" sz="2600" dirty="0"/>
              <a:t>.</a:t>
            </a:r>
            <a:endParaRPr lang="en-US" sz="2600" dirty="0"/>
          </a:p>
          <a:p>
            <a:pPr algn="r" rtl="1"/>
            <a:r>
              <a:rPr lang="en-US" sz="2600" dirty="0" err="1"/>
              <a:t>א</a:t>
            </a:r>
            <a:r>
              <a:rPr lang="he-IL" sz="2600" dirty="0"/>
              <a:t>נו נרצה להעביר לפונקציה מידע אודות מקור האירוע ומידע נוסף אודות האירוע עצמו </a:t>
            </a:r>
            <a:r>
              <a:rPr lang="en-US" sz="2600" dirty="0"/>
              <a:t>(Event </a:t>
            </a:r>
            <a:r>
              <a:rPr lang="en-US" sz="2600" dirty="0" err="1"/>
              <a:t>Args</a:t>
            </a:r>
            <a:r>
              <a:rPr lang="en-US" sz="2600" dirty="0"/>
              <a:t>)</a:t>
            </a:r>
            <a:r>
              <a:rPr lang="he-IL" sz="2600" dirty="0"/>
              <a:t>, כדי שהפונקציה המטפלת תקבל הקשר על התרחשות האירוע.</a:t>
            </a:r>
          </a:p>
        </p:txBody>
      </p:sp>
      <p:sp>
        <p:nvSpPr>
          <p:cNvPr id="4" name="Slide Number Placeholder 3">
            <a:extLst>
              <a:ext uri="{FF2B5EF4-FFF2-40B4-BE49-F238E27FC236}">
                <a16:creationId xmlns:a16="http://schemas.microsoft.com/office/drawing/2014/main" id="{89C7D78F-9E33-C9D7-520A-CF9B1EE29075}"/>
              </a:ext>
            </a:extLst>
          </p:cNvPr>
          <p:cNvSpPr>
            <a:spLocks noGrp="1"/>
          </p:cNvSpPr>
          <p:nvPr>
            <p:ph type="sldNum" sz="quarter" idx="12"/>
          </p:nvPr>
        </p:nvSpPr>
        <p:spPr/>
        <p:txBody>
          <a:bodyPr/>
          <a:lstStyle/>
          <a:p>
            <a:fld id="{E40635DD-0436-E343-8F65-3988DEDE86BA}" type="slidenum">
              <a:rPr lang="en-IL" smtClean="0"/>
              <a:t>2</a:t>
            </a:fld>
            <a:endParaRPr lang="en-IL"/>
          </a:p>
        </p:txBody>
      </p:sp>
    </p:spTree>
    <p:extLst>
      <p:ext uri="{BB962C8B-B14F-4D97-AF65-F5344CB8AC3E}">
        <p14:creationId xmlns:p14="http://schemas.microsoft.com/office/powerpoint/2010/main" val="823979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DCEE-9DDE-A23B-8D51-EE681A7A7D47}"/>
              </a:ext>
            </a:extLst>
          </p:cNvPr>
          <p:cNvSpPr>
            <a:spLocks noGrp="1"/>
          </p:cNvSpPr>
          <p:nvPr>
            <p:ph type="title"/>
          </p:nvPr>
        </p:nvSpPr>
        <p:spPr/>
        <p:txBody>
          <a:bodyPr/>
          <a:lstStyle/>
          <a:p>
            <a:pPr algn="l" defTabSz="914400" rtl="0" eaLnBrk="1" latinLnBrk="0" hangingPunct="1">
              <a:lnSpc>
                <a:spcPct val="90000"/>
              </a:lnSpc>
              <a:spcBef>
                <a:spcPct val="0"/>
              </a:spcBef>
              <a:buNone/>
            </a:pPr>
            <a:r>
              <a:rPr lang="en-IL" dirty="0"/>
              <a:t>Reflection</a:t>
            </a:r>
          </a:p>
        </p:txBody>
      </p:sp>
      <p:sp>
        <p:nvSpPr>
          <p:cNvPr id="3" name="Content Placeholder 2">
            <a:extLst>
              <a:ext uri="{FF2B5EF4-FFF2-40B4-BE49-F238E27FC236}">
                <a16:creationId xmlns:a16="http://schemas.microsoft.com/office/drawing/2014/main" id="{56458B36-EDAE-8761-DDE5-82F7720F99B5}"/>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he-IL" dirty="0"/>
              <a:t>רפלקציה מאפשר להשיג מידע על </a:t>
            </a:r>
            <a:r>
              <a:rPr lang="he-IL" dirty="0" err="1"/>
              <a:t>אסמבלים</a:t>
            </a:r>
            <a:r>
              <a:rPr lang="en-US" dirty="0"/>
              <a:t> </a:t>
            </a:r>
            <a:r>
              <a:rPr lang="he-IL" dirty="0"/>
              <a:t>(קבצים מקומפלים), מודולים וטיפוסים. אפשר להשתמש גם כדי לייצר טיפוסים חדשים בזמן ריצה.</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אחד השימושים העיקריים ב-</a:t>
            </a:r>
            <a:r>
              <a:rPr lang="en-US" dirty="0"/>
              <a:t>Reflection</a:t>
            </a:r>
            <a:r>
              <a:rPr lang="he-IL" dirty="0"/>
              <a:t> הוא כדי לטעון קוד חיצוני לתוך תוכנה שרצה ולנתח מה מבצע הקוד שנכנס, הטיפוסים שלו, </a:t>
            </a:r>
            <a:r>
              <a:rPr lang="he-IL" dirty="0" err="1"/>
              <a:t>וכו</a:t>
            </a:r>
            <a:r>
              <a:rPr lang="he-IL" dirty="0"/>
              <a:t>.</a:t>
            </a:r>
          </a:p>
          <a:p>
            <a:pPr marL="228600" indent="-228600" algn="just" defTabSz="914400" rtl="1" eaLnBrk="1" latinLnBrk="0" hangingPunct="1">
              <a:lnSpc>
                <a:spcPct val="90000"/>
              </a:lnSpc>
              <a:spcBef>
                <a:spcPts val="1000"/>
              </a:spcBef>
              <a:buFont typeface="Arial" panose="020B0604020202020204" pitchFamily="34" charset="0"/>
              <a:buChar char="•"/>
            </a:pPr>
            <a:r>
              <a:rPr lang="en-US" dirty="0"/>
              <a:t>Reflection</a:t>
            </a:r>
            <a:r>
              <a:rPr lang="he-IL" dirty="0"/>
              <a:t> יהיה שימושי לדוגמא במערכת אינטרנטית שמנהלת סוכנים </a:t>
            </a:r>
            <a:r>
              <a:rPr lang="he-IL" dirty="0" err="1"/>
              <a:t>אוטומתיים</a:t>
            </a:r>
            <a:r>
              <a:rPr lang="he-IL" dirty="0"/>
              <a:t>, כאשר משתמש (בן אדם) מתחבר לשרת ה </a:t>
            </a:r>
            <a:r>
              <a:rPr lang="en-US" dirty="0"/>
              <a:t>C#</a:t>
            </a:r>
            <a:r>
              <a:rPr lang="he-IL" dirty="0"/>
              <a:t> ורוצה לטעון את הסוכן שלו, הוא פשוט יעביר את </a:t>
            </a:r>
            <a:r>
              <a:rPr lang="he-IL" dirty="0" err="1"/>
              <a:t>האסמבלי</a:t>
            </a:r>
            <a:r>
              <a:rPr lang="he-IL" dirty="0"/>
              <a:t> של הסוכן שלו שיטען בזמן ריצה בצד השרת.</a:t>
            </a: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D2CC5107-9234-22BB-F09D-09884D13766D}"/>
              </a:ext>
            </a:extLst>
          </p:cNvPr>
          <p:cNvSpPr>
            <a:spLocks noGrp="1"/>
          </p:cNvSpPr>
          <p:nvPr>
            <p:ph type="sldNum" sz="quarter" idx="12"/>
          </p:nvPr>
        </p:nvSpPr>
        <p:spPr/>
        <p:txBody>
          <a:bodyPr/>
          <a:lstStyle/>
          <a:p>
            <a:fld id="{E40635DD-0436-E343-8F65-3988DEDE86BA}" type="slidenum">
              <a:rPr lang="en-IL" smtClean="0"/>
              <a:t>20</a:t>
            </a:fld>
            <a:endParaRPr lang="en-IL"/>
          </a:p>
        </p:txBody>
      </p:sp>
    </p:spTree>
    <p:extLst>
      <p:ext uri="{BB962C8B-B14F-4D97-AF65-F5344CB8AC3E}">
        <p14:creationId xmlns:p14="http://schemas.microsoft.com/office/powerpoint/2010/main" val="15226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A15B-CEFA-BB57-5A74-6BB3DC249482}"/>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Attributes</a:t>
            </a:r>
            <a:endParaRPr lang="en-IL" dirty="0"/>
          </a:p>
        </p:txBody>
      </p:sp>
      <p:sp>
        <p:nvSpPr>
          <p:cNvPr id="3" name="Content Placeholder 2">
            <a:extLst>
              <a:ext uri="{FF2B5EF4-FFF2-40B4-BE49-F238E27FC236}">
                <a16:creationId xmlns:a16="http://schemas.microsoft.com/office/drawing/2014/main" id="{3DD2E0C9-B274-E972-78B5-7C41C29A9787}"/>
              </a:ext>
            </a:extLst>
          </p:cNvPr>
          <p:cNvSpPr>
            <a:spLocks noGrp="1"/>
          </p:cNvSpPr>
          <p:nvPr>
            <p:ph idx="1"/>
          </p:nvPr>
        </p:nvSpPr>
        <p:spPr/>
        <p:txBody>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en-US" dirty="0"/>
              <a:t>Attributes</a:t>
            </a:r>
            <a:r>
              <a:rPr lang="he-IL" dirty="0"/>
              <a:t> הינם דרך להוסיף מידע</a:t>
            </a:r>
            <a:r>
              <a:rPr lang="en-US" dirty="0"/>
              <a:t>\</a:t>
            </a:r>
            <a:r>
              <a:rPr lang="he-IL" dirty="0"/>
              <a:t>יכולות לקטע קוד (מחלקה, פונקציה, </a:t>
            </a:r>
            <a:r>
              <a:rPr lang="he-IL" dirty="0" err="1"/>
              <a:t>אסמבלי</a:t>
            </a:r>
            <a:r>
              <a:rPr lang="he-IL" dirty="0"/>
              <a:t>).</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en-US" dirty="0"/>
              <a:t>Attributes</a:t>
            </a:r>
            <a:r>
              <a:rPr lang="he-IL" dirty="0"/>
              <a:t> יקבלו את הארגומנטים שלהם בזמן קומפילציה, כמובן אפשר להשתמש במשתנים כמו זמן </a:t>
            </a:r>
            <a:r>
              <a:rPr lang="he-IL" dirty="0" err="1"/>
              <a:t>וכו</a:t>
            </a:r>
            <a:r>
              <a:rPr lang="he-IL" dirty="0"/>
              <a:t> שלא יהיו קבועים בזמן קומפילציה בתוך הקוד שממש את ה </a:t>
            </a:r>
            <a:r>
              <a:rPr lang="en-US" dirty="0"/>
              <a:t>attribute</a:t>
            </a:r>
            <a:r>
              <a:rPr lang="he-IL" dirty="0"/>
              <a:t>.</a:t>
            </a:r>
          </a:p>
          <a:p>
            <a:pPr marL="0" indent="0" algn="r" defTabSz="914400" rtl="1" eaLnBrk="1" latinLnBrk="0" hangingPunct="1">
              <a:lnSpc>
                <a:spcPct val="120000"/>
              </a:lnSpc>
              <a:spcBef>
                <a:spcPts val="1000"/>
              </a:spcBef>
              <a:buSzPct val="125000"/>
              <a:buNone/>
            </a:pPr>
            <a:endParaRPr lang="en-IL" dirty="0"/>
          </a:p>
        </p:txBody>
      </p:sp>
      <p:sp>
        <p:nvSpPr>
          <p:cNvPr id="4" name="Slide Number Placeholder 3">
            <a:extLst>
              <a:ext uri="{FF2B5EF4-FFF2-40B4-BE49-F238E27FC236}">
                <a16:creationId xmlns:a16="http://schemas.microsoft.com/office/drawing/2014/main" id="{E64D9C72-767E-38C7-55E7-767CF05968FE}"/>
              </a:ext>
            </a:extLst>
          </p:cNvPr>
          <p:cNvSpPr>
            <a:spLocks noGrp="1"/>
          </p:cNvSpPr>
          <p:nvPr>
            <p:ph type="sldNum" sz="quarter" idx="12"/>
          </p:nvPr>
        </p:nvSpPr>
        <p:spPr/>
        <p:txBody>
          <a:bodyPr/>
          <a:lstStyle/>
          <a:p>
            <a:fld id="{E40635DD-0436-E343-8F65-3988DEDE86BA}" type="slidenum">
              <a:rPr lang="en-IL" smtClean="0"/>
              <a:t>21</a:t>
            </a:fld>
            <a:endParaRPr lang="en-IL"/>
          </a:p>
        </p:txBody>
      </p:sp>
    </p:spTree>
    <p:extLst>
      <p:ext uri="{BB962C8B-B14F-4D97-AF65-F5344CB8AC3E}">
        <p14:creationId xmlns:p14="http://schemas.microsoft.com/office/powerpoint/2010/main" val="58245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B257-7E78-20DC-5BAF-B3F79A7603B9}"/>
              </a:ext>
            </a:extLst>
          </p:cNvPr>
          <p:cNvSpPr>
            <a:spLocks noGrp="1"/>
          </p:cNvSpPr>
          <p:nvPr>
            <p:ph type="title"/>
          </p:nvPr>
        </p:nvSpPr>
        <p:spPr/>
        <p:txBody>
          <a:bodyPr/>
          <a:lstStyle/>
          <a:p>
            <a:r>
              <a:rPr lang="en-IL" dirty="0"/>
              <a:t>Serialization</a:t>
            </a:r>
          </a:p>
        </p:txBody>
      </p:sp>
      <p:sp>
        <p:nvSpPr>
          <p:cNvPr id="3" name="Content Placeholder 2">
            <a:extLst>
              <a:ext uri="{FF2B5EF4-FFF2-40B4-BE49-F238E27FC236}">
                <a16:creationId xmlns:a16="http://schemas.microsoft.com/office/drawing/2014/main" id="{4F5931DB-81F0-A51B-D677-5F8DFEB61A03}"/>
              </a:ext>
            </a:extLst>
          </p:cNvPr>
          <p:cNvSpPr>
            <a:spLocks noGrp="1"/>
          </p:cNvSpPr>
          <p:nvPr>
            <p:ph idx="1"/>
          </p:nvPr>
        </p:nvSpPr>
        <p:spPr/>
        <p:txBody>
          <a:bodyPr/>
          <a:lstStyle/>
          <a:p>
            <a:pPr marL="228600" indent="-228600" algn="just" defTabSz="914400" rtl="1" eaLnBrk="1" latinLnBrk="0" hangingPunct="1">
              <a:lnSpc>
                <a:spcPct val="120000"/>
              </a:lnSpc>
              <a:spcBef>
                <a:spcPts val="1000"/>
              </a:spcBef>
              <a:buSzPct val="125000"/>
              <a:buFont typeface="Arial" panose="020B0604020202020204" pitchFamily="34" charset="0"/>
              <a:buChar char="•"/>
            </a:pPr>
            <a:r>
              <a:rPr lang="he-IL" dirty="0" err="1"/>
              <a:t>סריאליזציה</a:t>
            </a:r>
            <a:r>
              <a:rPr lang="he-IL" dirty="0"/>
              <a:t> היא דרך לשמור את הנתונים על אובייקט כמו כן מאפשר יצירה מחדש של אותו אובייקט.</a:t>
            </a:r>
          </a:p>
          <a:p>
            <a:pPr marL="228600" indent="-228600" algn="just" defTabSz="914400" rtl="1" eaLnBrk="1" latinLnBrk="0" hangingPunct="1">
              <a:lnSpc>
                <a:spcPct val="120000"/>
              </a:lnSpc>
              <a:spcBef>
                <a:spcPts val="1000"/>
              </a:spcBef>
              <a:buSzPct val="125000"/>
              <a:buFont typeface="Arial" panose="020B0604020202020204" pitchFamily="34" charset="0"/>
              <a:buChar char="•"/>
            </a:pPr>
            <a:r>
              <a:rPr lang="he-IL" dirty="0"/>
              <a:t>שימושי כדי להעיר מידע דרך האינטרנט או בין תוכנות.</a:t>
            </a:r>
          </a:p>
          <a:p>
            <a:pPr marL="228600" indent="-228600" algn="just" defTabSz="914400" rtl="1" eaLnBrk="1" latinLnBrk="0" hangingPunct="1">
              <a:lnSpc>
                <a:spcPct val="120000"/>
              </a:lnSpc>
              <a:spcBef>
                <a:spcPts val="1000"/>
              </a:spcBef>
              <a:buSzPct val="125000"/>
              <a:buFont typeface="Arial" panose="020B0604020202020204" pitchFamily="34" charset="0"/>
              <a:buChar char="•"/>
            </a:pPr>
            <a:r>
              <a:rPr lang="he-IL" dirty="0"/>
              <a:t>ישנם מספר סוגים עיקריים של </a:t>
            </a:r>
            <a:r>
              <a:rPr lang="he-IL" dirty="0" err="1"/>
              <a:t>סריאליזציה</a:t>
            </a:r>
            <a:r>
              <a:rPr lang="he-IL" dirty="0"/>
              <a:t>: </a:t>
            </a:r>
            <a:r>
              <a:rPr lang="en-US" dirty="0"/>
              <a:t>JSON, XML, Binary</a:t>
            </a:r>
            <a:r>
              <a:rPr lang="he-IL" dirty="0"/>
              <a:t>.</a:t>
            </a:r>
          </a:p>
          <a:p>
            <a:pPr marL="228600" indent="-228600" algn="just" defTabSz="914400" rtl="1" eaLnBrk="1" latinLnBrk="0" hangingPunct="1">
              <a:lnSpc>
                <a:spcPct val="120000"/>
              </a:lnSpc>
              <a:spcBef>
                <a:spcPts val="1000"/>
              </a:spcBef>
              <a:buSzPct val="125000"/>
              <a:buFont typeface="Arial" panose="020B0604020202020204" pitchFamily="34" charset="0"/>
              <a:buChar char="•"/>
            </a:pPr>
            <a:endParaRPr lang="he-IL" dirty="0"/>
          </a:p>
          <a:p>
            <a:pPr marL="228600" indent="-228600" algn="just" defTabSz="914400" rtl="1" eaLnBrk="1" latinLnBrk="0" hangingPunct="1">
              <a:lnSpc>
                <a:spcPct val="120000"/>
              </a:lnSpc>
              <a:spcBef>
                <a:spcPts val="1000"/>
              </a:spcBef>
              <a:buSzPct val="125000"/>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D014BA32-6B12-9FD7-05E6-F6840384A1C5}"/>
              </a:ext>
            </a:extLst>
          </p:cNvPr>
          <p:cNvSpPr>
            <a:spLocks noGrp="1"/>
          </p:cNvSpPr>
          <p:nvPr>
            <p:ph type="sldNum" sz="quarter" idx="12"/>
          </p:nvPr>
        </p:nvSpPr>
        <p:spPr/>
        <p:txBody>
          <a:bodyPr/>
          <a:lstStyle/>
          <a:p>
            <a:fld id="{E40635DD-0436-E343-8F65-3988DEDE86BA}" type="slidenum">
              <a:rPr lang="en-IL" smtClean="0"/>
              <a:t>22</a:t>
            </a:fld>
            <a:endParaRPr lang="en-IL"/>
          </a:p>
        </p:txBody>
      </p:sp>
    </p:spTree>
    <p:extLst>
      <p:ext uri="{BB962C8B-B14F-4D97-AF65-F5344CB8AC3E}">
        <p14:creationId xmlns:p14="http://schemas.microsoft.com/office/powerpoint/2010/main" val="2106497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CEE1-E00F-58D1-AFA8-227EDB5899A0}"/>
              </a:ext>
            </a:extLst>
          </p:cNvPr>
          <p:cNvSpPr>
            <a:spLocks noGrp="1"/>
          </p:cNvSpPr>
          <p:nvPr>
            <p:ph type="title"/>
          </p:nvPr>
        </p:nvSpPr>
        <p:spPr/>
        <p:txBody>
          <a:bodyPr/>
          <a:lstStyle/>
          <a:p>
            <a:pPr algn="l" defTabSz="914400" rtl="1" eaLnBrk="1" latinLnBrk="0" hangingPunct="1">
              <a:lnSpc>
                <a:spcPct val="90000"/>
              </a:lnSpc>
              <a:spcBef>
                <a:spcPct val="0"/>
              </a:spcBef>
              <a:buNone/>
            </a:pPr>
            <a:r>
              <a:rPr lang="en-IL" dirty="0"/>
              <a:t>Json</a:t>
            </a:r>
          </a:p>
        </p:txBody>
      </p:sp>
      <p:sp>
        <p:nvSpPr>
          <p:cNvPr id="3" name="Content Placeholder 2">
            <a:extLst>
              <a:ext uri="{FF2B5EF4-FFF2-40B4-BE49-F238E27FC236}">
                <a16:creationId xmlns:a16="http://schemas.microsoft.com/office/drawing/2014/main" id="{75384CE6-D325-5852-EA5C-B1046C19D355}"/>
              </a:ext>
            </a:extLst>
          </p:cNvPr>
          <p:cNvSpPr>
            <a:spLocks noGrp="1"/>
          </p:cNvSpPr>
          <p:nvPr>
            <p:ph idx="1"/>
          </p:nvPr>
        </p:nvSpPr>
        <p:spPr/>
        <p:txBody>
          <a:bodyPr/>
          <a:lstStyle/>
          <a:p>
            <a:pPr marL="228600" indent="-228600" algn="r" defTabSz="914400" rtl="1" eaLnBrk="1" latinLnBrk="0" hangingPunct="1">
              <a:lnSpc>
                <a:spcPct val="90000"/>
              </a:lnSpc>
              <a:spcBef>
                <a:spcPts val="1000"/>
              </a:spcBef>
              <a:buFont typeface="Arial" panose="020B0604020202020204" pitchFamily="34" charset="0"/>
              <a:buChar char="•"/>
            </a:pPr>
            <a:r>
              <a:rPr lang="en-US" dirty="0"/>
              <a:t>JavaScript Object Notation</a:t>
            </a:r>
          </a:p>
          <a:p>
            <a:pPr marL="228600" indent="-228600" algn="r" defTabSz="914400" rtl="1" eaLnBrk="1" latinLnBrk="0" hangingPunct="1">
              <a:lnSpc>
                <a:spcPct val="90000"/>
              </a:lnSpc>
              <a:spcBef>
                <a:spcPts val="1000"/>
              </a:spcBef>
              <a:buFont typeface="Arial" panose="020B0604020202020204" pitchFamily="34" charset="0"/>
              <a:buChar char="•"/>
            </a:pPr>
            <a:r>
              <a:rPr lang="he-IL" dirty="0"/>
              <a:t>בדומה ל </a:t>
            </a:r>
            <a:r>
              <a:rPr lang="en-US" dirty="0"/>
              <a:t>XML</a:t>
            </a:r>
            <a:r>
              <a:rPr lang="he-IL" dirty="0"/>
              <a:t> גם </a:t>
            </a:r>
            <a:r>
              <a:rPr lang="en-US" dirty="0" err="1"/>
              <a:t>Json</a:t>
            </a:r>
            <a:r>
              <a:rPr lang="he-IL" dirty="0"/>
              <a:t> הינו פורמט לשמירת מידע שמבוסס על התחביר של שפת </a:t>
            </a:r>
            <a:r>
              <a:rPr lang="en-US" dirty="0"/>
              <a:t>JavaScript</a:t>
            </a:r>
            <a:r>
              <a:rPr lang="he-IL" dirty="0"/>
              <a:t>.</a:t>
            </a:r>
          </a:p>
          <a:p>
            <a:pPr marL="228600" indent="-228600" algn="r" defTabSz="914400" rtl="1" eaLnBrk="1" latinLnBrk="0" hangingPunct="1">
              <a:lnSpc>
                <a:spcPct val="90000"/>
              </a:lnSpc>
              <a:spcBef>
                <a:spcPts val="1000"/>
              </a:spcBef>
              <a:buFont typeface="Arial" panose="020B0604020202020204" pitchFamily="34" charset="0"/>
              <a:buChar char="•"/>
            </a:pPr>
            <a:r>
              <a:rPr lang="he-IL" dirty="0"/>
              <a:t>קריא גם לבני אדם וגם למכונות. </a:t>
            </a:r>
          </a:p>
          <a:p>
            <a:pPr marL="228600" indent="-228600" algn="r" defTabSz="914400" rtl="1" eaLnBrk="1" latinLnBrk="0" hangingPunct="1">
              <a:lnSpc>
                <a:spcPct val="90000"/>
              </a:lnSpc>
              <a:spcBef>
                <a:spcPts val="1000"/>
              </a:spcBef>
              <a:buFont typeface="Arial" panose="020B0604020202020204" pitchFamily="34" charset="0"/>
              <a:buChar char="•"/>
            </a:pPr>
            <a:r>
              <a:rPr lang="he-IL" dirty="0"/>
              <a:t>משמש בעיקר כדי להעביר מידע מתוכנה אחת לאחרת בעזרת </a:t>
            </a:r>
            <a:r>
              <a:rPr lang="en-US" dirty="0"/>
              <a:t>APIs</a:t>
            </a:r>
            <a:r>
              <a:rPr lang="he-IL" dirty="0"/>
              <a:t> (לעיתים קרובות דרך האינטרנט).</a:t>
            </a:r>
          </a:p>
          <a:p>
            <a:pPr marL="0" indent="0" algn="r" defTabSz="914400" rtl="1" eaLnBrk="1" latinLnBrk="0" hangingPunct="1">
              <a:lnSpc>
                <a:spcPct val="90000"/>
              </a:lnSpc>
              <a:spcBef>
                <a:spcPts val="1000"/>
              </a:spcBef>
              <a:buNone/>
            </a:pPr>
            <a:endParaRPr lang="en-IL" dirty="0"/>
          </a:p>
        </p:txBody>
      </p:sp>
      <p:sp>
        <p:nvSpPr>
          <p:cNvPr id="4" name="Slide Number Placeholder 3">
            <a:extLst>
              <a:ext uri="{FF2B5EF4-FFF2-40B4-BE49-F238E27FC236}">
                <a16:creationId xmlns:a16="http://schemas.microsoft.com/office/drawing/2014/main" id="{648C3208-2B17-0029-34F1-7050C0EBC9F9}"/>
              </a:ext>
            </a:extLst>
          </p:cNvPr>
          <p:cNvSpPr>
            <a:spLocks noGrp="1"/>
          </p:cNvSpPr>
          <p:nvPr>
            <p:ph type="sldNum" sz="quarter" idx="12"/>
          </p:nvPr>
        </p:nvSpPr>
        <p:spPr/>
        <p:txBody>
          <a:bodyPr/>
          <a:lstStyle/>
          <a:p>
            <a:fld id="{E40635DD-0436-E343-8F65-3988DEDE86BA}" type="slidenum">
              <a:rPr lang="en-IL" smtClean="0"/>
              <a:t>23</a:t>
            </a:fld>
            <a:endParaRPr lang="en-IL"/>
          </a:p>
        </p:txBody>
      </p:sp>
    </p:spTree>
    <p:extLst>
      <p:ext uri="{BB962C8B-B14F-4D97-AF65-F5344CB8AC3E}">
        <p14:creationId xmlns:p14="http://schemas.microsoft.com/office/powerpoint/2010/main" val="322601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B64F-C47F-D3F9-6EA2-153E373E7145}"/>
              </a:ext>
            </a:extLst>
          </p:cNvPr>
          <p:cNvSpPr>
            <a:spLocks noGrp="1"/>
          </p:cNvSpPr>
          <p:nvPr>
            <p:ph type="title"/>
          </p:nvPr>
        </p:nvSpPr>
        <p:spPr>
          <a:xfrm>
            <a:off x="958532" y="1615875"/>
            <a:ext cx="9905998" cy="3626249"/>
          </a:xfrm>
        </p:spPr>
        <p:txBody>
          <a:bodyPr>
            <a:normAutofit/>
          </a:bodyPr>
          <a:lstStyle/>
          <a:p>
            <a:pPr algn="ctr"/>
            <a:r>
              <a:rPr lang="en-IL" sz="7200" dirty="0"/>
              <a:t>Thanks! </a:t>
            </a:r>
            <a:br>
              <a:rPr lang="en-IL" sz="5400" dirty="0"/>
            </a:br>
            <a:br>
              <a:rPr lang="en-IL" sz="5400" dirty="0"/>
            </a:br>
            <a:br>
              <a:rPr lang="en-IL" sz="5400" dirty="0"/>
            </a:br>
            <a:r>
              <a:rPr lang="en-IL" sz="5400" dirty="0"/>
              <a:t>Source code:</a:t>
            </a:r>
          </a:p>
        </p:txBody>
      </p:sp>
      <p:sp>
        <p:nvSpPr>
          <p:cNvPr id="4" name="Slide Number Placeholder 3">
            <a:extLst>
              <a:ext uri="{FF2B5EF4-FFF2-40B4-BE49-F238E27FC236}">
                <a16:creationId xmlns:a16="http://schemas.microsoft.com/office/drawing/2014/main" id="{C2981D1D-09E0-2696-B267-4889AD9F378F}"/>
              </a:ext>
            </a:extLst>
          </p:cNvPr>
          <p:cNvSpPr>
            <a:spLocks noGrp="1"/>
          </p:cNvSpPr>
          <p:nvPr>
            <p:ph type="sldNum" sz="quarter" idx="12"/>
          </p:nvPr>
        </p:nvSpPr>
        <p:spPr/>
        <p:txBody>
          <a:bodyPr/>
          <a:lstStyle/>
          <a:p>
            <a:fld id="{E40635DD-0436-E343-8F65-3988DEDE86BA}" type="slidenum">
              <a:rPr lang="en-IL" smtClean="0"/>
              <a:t>24</a:t>
            </a:fld>
            <a:endParaRPr lang="en-IL"/>
          </a:p>
        </p:txBody>
      </p:sp>
      <p:grpSp>
        <p:nvGrpSpPr>
          <p:cNvPr id="5" name="Group 4">
            <a:extLst>
              <a:ext uri="{FF2B5EF4-FFF2-40B4-BE49-F238E27FC236}">
                <a16:creationId xmlns:a16="http://schemas.microsoft.com/office/drawing/2014/main" id="{AB77417D-6B66-25EA-A721-37E18D151229}"/>
              </a:ext>
            </a:extLst>
          </p:cNvPr>
          <p:cNvGrpSpPr/>
          <p:nvPr/>
        </p:nvGrpSpPr>
        <p:grpSpPr>
          <a:xfrm>
            <a:off x="2714533" y="5357950"/>
            <a:ext cx="6762934" cy="707886"/>
            <a:chOff x="2655888" y="6112186"/>
            <a:chExt cx="6762934" cy="707886"/>
          </a:xfrm>
          <a:solidFill>
            <a:srgbClr val="82FFFF"/>
          </a:solidFill>
        </p:grpSpPr>
        <p:sp>
          <p:nvSpPr>
            <p:cNvPr id="6" name="TextBox 5">
              <a:extLst>
                <a:ext uri="{FF2B5EF4-FFF2-40B4-BE49-F238E27FC236}">
                  <a16:creationId xmlns:a16="http://schemas.microsoft.com/office/drawing/2014/main" id="{7E607AD6-077C-9C9F-71E9-F8B1B45F6229}"/>
                </a:ext>
              </a:extLst>
            </p:cNvPr>
            <p:cNvSpPr txBox="1"/>
            <p:nvPr/>
          </p:nvSpPr>
          <p:spPr>
            <a:xfrm>
              <a:off x="3319236" y="6112186"/>
              <a:ext cx="6099586" cy="707886"/>
            </a:xfrm>
            <a:prstGeom prst="rect">
              <a:avLst/>
            </a:prstGeom>
            <a:noFill/>
          </p:spPr>
          <p:txBody>
            <a:bodyPr wrap="square">
              <a:spAutoFit/>
            </a:bodyPr>
            <a:lstStyle/>
            <a:p>
              <a:r>
                <a:rPr lang="en-IL" sz="4000" dirty="0">
                  <a:solidFill>
                    <a:srgbClr val="82FFFF"/>
                  </a:solidFill>
                  <a:hlinkClick r:id="rId2">
                    <a:extLst>
                      <a:ext uri="{A12FA001-AC4F-418D-AE19-62706E023703}">
                        <ahyp:hlinkClr xmlns:ahyp="http://schemas.microsoft.com/office/drawing/2018/hyperlinkcolor" val="tx"/>
                      </a:ext>
                    </a:extLst>
                  </a:hlinkClick>
                </a:rPr>
                <a:t>AvivNaaman/OpenU-OOP</a:t>
              </a:r>
              <a:endParaRPr lang="en-IL" sz="4000" dirty="0">
                <a:solidFill>
                  <a:srgbClr val="82FFFF"/>
                </a:solidFill>
              </a:endParaRPr>
            </a:p>
          </p:txBody>
        </p:sp>
        <p:sp>
          <p:nvSpPr>
            <p:cNvPr id="7" name="Graphic 12">
              <a:extLst>
                <a:ext uri="{FF2B5EF4-FFF2-40B4-BE49-F238E27FC236}">
                  <a16:creationId xmlns:a16="http://schemas.microsoft.com/office/drawing/2014/main" id="{1BFCDB23-A6B5-824B-D230-92288ECD9F70}"/>
                </a:ext>
              </a:extLst>
            </p:cNvPr>
            <p:cNvSpPr/>
            <p:nvPr/>
          </p:nvSpPr>
          <p:spPr>
            <a:xfrm>
              <a:off x="2655888" y="6155982"/>
              <a:ext cx="663348" cy="664090"/>
            </a:xfrm>
            <a:custGeom>
              <a:avLst/>
              <a:gdLst>
                <a:gd name="connsiteX0" fmla="*/ 254504 w 508000"/>
                <a:gd name="connsiteY0" fmla="*/ 492 h 495467"/>
                <a:gd name="connsiteX1" fmla="*/ 504 w 508000"/>
                <a:gd name="connsiteY1" fmla="*/ 254492 h 495467"/>
                <a:gd name="connsiteX2" fmla="*/ 174177 w 508000"/>
                <a:gd name="connsiteY2" fmla="*/ 495474 h 495467"/>
                <a:gd name="connsiteX3" fmla="*/ 191639 w 508000"/>
                <a:gd name="connsiteY3" fmla="*/ 483409 h 495467"/>
                <a:gd name="connsiteX4" fmla="*/ 191322 w 508000"/>
                <a:gd name="connsiteY4" fmla="*/ 436102 h 495467"/>
                <a:gd name="connsiteX5" fmla="*/ 105914 w 508000"/>
                <a:gd name="connsiteY5" fmla="*/ 406257 h 495467"/>
                <a:gd name="connsiteX6" fmla="*/ 79879 w 508000"/>
                <a:gd name="connsiteY6" fmla="*/ 370379 h 495467"/>
                <a:gd name="connsiteX7" fmla="*/ 79562 w 508000"/>
                <a:gd name="connsiteY7" fmla="*/ 353552 h 495467"/>
                <a:gd name="connsiteX8" fmla="*/ 118614 w 508000"/>
                <a:gd name="connsiteY8" fmla="*/ 379587 h 495467"/>
                <a:gd name="connsiteX9" fmla="*/ 192592 w 508000"/>
                <a:gd name="connsiteY9" fmla="*/ 400542 h 495467"/>
                <a:gd name="connsiteX10" fmla="*/ 208784 w 508000"/>
                <a:gd name="connsiteY10" fmla="*/ 366569 h 495467"/>
                <a:gd name="connsiteX11" fmla="*/ 93214 w 508000"/>
                <a:gd name="connsiteY11" fmla="*/ 241157 h 495467"/>
                <a:gd name="connsiteX12" fmla="*/ 119249 w 508000"/>
                <a:gd name="connsiteY12" fmla="*/ 172894 h 495467"/>
                <a:gd name="connsiteX13" fmla="*/ 121789 w 508000"/>
                <a:gd name="connsiteY13" fmla="*/ 105584 h 495467"/>
                <a:gd name="connsiteX14" fmla="*/ 191639 w 508000"/>
                <a:gd name="connsiteY14" fmla="*/ 131619 h 495467"/>
                <a:gd name="connsiteX15" fmla="*/ 255139 w 508000"/>
                <a:gd name="connsiteY15" fmla="*/ 123047 h 495467"/>
                <a:gd name="connsiteX16" fmla="*/ 318639 w 508000"/>
                <a:gd name="connsiteY16" fmla="*/ 131619 h 495467"/>
                <a:gd name="connsiteX17" fmla="*/ 388489 w 508000"/>
                <a:gd name="connsiteY17" fmla="*/ 105584 h 495467"/>
                <a:gd name="connsiteX18" fmla="*/ 391029 w 508000"/>
                <a:gd name="connsiteY18" fmla="*/ 172894 h 495467"/>
                <a:gd name="connsiteX19" fmla="*/ 417064 w 508000"/>
                <a:gd name="connsiteY19" fmla="*/ 241157 h 495467"/>
                <a:gd name="connsiteX20" fmla="*/ 301177 w 508000"/>
                <a:gd name="connsiteY20" fmla="*/ 366569 h 495467"/>
                <a:gd name="connsiteX21" fmla="*/ 318322 w 508000"/>
                <a:gd name="connsiteY21" fmla="*/ 413559 h 495467"/>
                <a:gd name="connsiteX22" fmla="*/ 318004 w 508000"/>
                <a:gd name="connsiteY22" fmla="*/ 483409 h 495467"/>
                <a:gd name="connsiteX23" fmla="*/ 335467 w 508000"/>
                <a:gd name="connsiteY23" fmla="*/ 495474 h 495467"/>
                <a:gd name="connsiteX24" fmla="*/ 508504 w 508000"/>
                <a:gd name="connsiteY24" fmla="*/ 254492 h 495467"/>
                <a:gd name="connsiteX25" fmla="*/ 254504 w 508000"/>
                <a:gd name="connsiteY25" fmla="*/ 492 h 49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8000" h="495467">
                  <a:moveTo>
                    <a:pt x="254504" y="492"/>
                  </a:moveTo>
                  <a:cubicBezTo>
                    <a:pt x="114169" y="492"/>
                    <a:pt x="504" y="114157"/>
                    <a:pt x="504" y="254492"/>
                  </a:cubicBezTo>
                  <a:cubicBezTo>
                    <a:pt x="504" y="366887"/>
                    <a:pt x="73212" y="461819"/>
                    <a:pt x="174177" y="495474"/>
                  </a:cubicBezTo>
                  <a:cubicBezTo>
                    <a:pt x="186877" y="497697"/>
                    <a:pt x="191639" y="490077"/>
                    <a:pt x="191639" y="483409"/>
                  </a:cubicBezTo>
                  <a:cubicBezTo>
                    <a:pt x="191639" y="477377"/>
                    <a:pt x="191322" y="457374"/>
                    <a:pt x="191322" y="436102"/>
                  </a:cubicBezTo>
                  <a:cubicBezTo>
                    <a:pt x="127504" y="447849"/>
                    <a:pt x="110994" y="420544"/>
                    <a:pt x="105914" y="406257"/>
                  </a:cubicBezTo>
                  <a:cubicBezTo>
                    <a:pt x="103057" y="398954"/>
                    <a:pt x="90674" y="376412"/>
                    <a:pt x="79879" y="370379"/>
                  </a:cubicBezTo>
                  <a:cubicBezTo>
                    <a:pt x="70989" y="365617"/>
                    <a:pt x="58289" y="353869"/>
                    <a:pt x="79562" y="353552"/>
                  </a:cubicBezTo>
                  <a:cubicBezTo>
                    <a:pt x="99564" y="353234"/>
                    <a:pt x="113852" y="371967"/>
                    <a:pt x="118614" y="379587"/>
                  </a:cubicBezTo>
                  <a:cubicBezTo>
                    <a:pt x="141474" y="418004"/>
                    <a:pt x="177987" y="407209"/>
                    <a:pt x="192592" y="400542"/>
                  </a:cubicBezTo>
                  <a:cubicBezTo>
                    <a:pt x="194814" y="384032"/>
                    <a:pt x="201482" y="372919"/>
                    <a:pt x="208784" y="366569"/>
                  </a:cubicBezTo>
                  <a:cubicBezTo>
                    <a:pt x="152269" y="360219"/>
                    <a:pt x="93214" y="338312"/>
                    <a:pt x="93214" y="241157"/>
                  </a:cubicBezTo>
                  <a:cubicBezTo>
                    <a:pt x="93214" y="213534"/>
                    <a:pt x="103057" y="190674"/>
                    <a:pt x="119249" y="172894"/>
                  </a:cubicBezTo>
                  <a:cubicBezTo>
                    <a:pt x="116709" y="166544"/>
                    <a:pt x="107819" y="140509"/>
                    <a:pt x="121789" y="105584"/>
                  </a:cubicBezTo>
                  <a:cubicBezTo>
                    <a:pt x="121789" y="105584"/>
                    <a:pt x="143062" y="98917"/>
                    <a:pt x="191639" y="131619"/>
                  </a:cubicBezTo>
                  <a:cubicBezTo>
                    <a:pt x="211959" y="125904"/>
                    <a:pt x="233549" y="123047"/>
                    <a:pt x="255139" y="123047"/>
                  </a:cubicBezTo>
                  <a:cubicBezTo>
                    <a:pt x="276729" y="123047"/>
                    <a:pt x="298319" y="125904"/>
                    <a:pt x="318639" y="131619"/>
                  </a:cubicBezTo>
                  <a:cubicBezTo>
                    <a:pt x="367217" y="98599"/>
                    <a:pt x="388489" y="105584"/>
                    <a:pt x="388489" y="105584"/>
                  </a:cubicBezTo>
                  <a:cubicBezTo>
                    <a:pt x="402459" y="140509"/>
                    <a:pt x="393569" y="166544"/>
                    <a:pt x="391029" y="172894"/>
                  </a:cubicBezTo>
                  <a:cubicBezTo>
                    <a:pt x="407222" y="190674"/>
                    <a:pt x="417064" y="213217"/>
                    <a:pt x="417064" y="241157"/>
                  </a:cubicBezTo>
                  <a:cubicBezTo>
                    <a:pt x="417064" y="338629"/>
                    <a:pt x="357692" y="360219"/>
                    <a:pt x="301177" y="366569"/>
                  </a:cubicBezTo>
                  <a:cubicBezTo>
                    <a:pt x="310384" y="374507"/>
                    <a:pt x="318322" y="389747"/>
                    <a:pt x="318322" y="413559"/>
                  </a:cubicBezTo>
                  <a:cubicBezTo>
                    <a:pt x="318322" y="447532"/>
                    <a:pt x="318004" y="474837"/>
                    <a:pt x="318004" y="483409"/>
                  </a:cubicBezTo>
                  <a:cubicBezTo>
                    <a:pt x="318004" y="490077"/>
                    <a:pt x="322767" y="498014"/>
                    <a:pt x="335467" y="495474"/>
                  </a:cubicBezTo>
                  <a:cubicBezTo>
                    <a:pt x="435797" y="461819"/>
                    <a:pt x="508504" y="366569"/>
                    <a:pt x="508504" y="254492"/>
                  </a:cubicBezTo>
                  <a:cubicBezTo>
                    <a:pt x="508504" y="114157"/>
                    <a:pt x="394839" y="492"/>
                    <a:pt x="254504" y="492"/>
                  </a:cubicBezTo>
                  <a:close/>
                </a:path>
              </a:pathLst>
            </a:custGeom>
            <a:grpFill/>
            <a:ln w="31552" cap="flat">
              <a:noFill/>
              <a:prstDash val="solid"/>
              <a:miter/>
            </a:ln>
          </p:spPr>
          <p:txBody>
            <a:bodyPr rtlCol="0" anchor="ctr"/>
            <a:lstStyle/>
            <a:p>
              <a:pPr marL="0" algn="l" defTabSz="457200" rtl="0" eaLnBrk="1" latinLnBrk="0" hangingPunct="1"/>
              <a:endParaRPr lang="en-IL" sz="4000" dirty="0"/>
            </a:p>
          </p:txBody>
        </p:sp>
      </p:grpSp>
    </p:spTree>
    <p:extLst>
      <p:ext uri="{BB962C8B-B14F-4D97-AF65-F5344CB8AC3E}">
        <p14:creationId xmlns:p14="http://schemas.microsoft.com/office/powerpoint/2010/main" val="279868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A90C-B4D7-E747-5061-4E4012DE5A3D}"/>
              </a:ext>
            </a:extLst>
          </p:cNvPr>
          <p:cNvSpPr>
            <a:spLocks noGrp="1"/>
          </p:cNvSpPr>
          <p:nvPr>
            <p:ph type="title"/>
          </p:nvPr>
        </p:nvSpPr>
        <p:spPr/>
        <p:txBody>
          <a:bodyPr/>
          <a:lstStyle/>
          <a:p>
            <a:r>
              <a:rPr lang="en-US" dirty="0"/>
              <a:t>Solution 1: </a:t>
            </a:r>
            <a:r>
              <a:rPr lang="en-IL" dirty="0"/>
              <a:t>Event handler interface</a:t>
            </a:r>
          </a:p>
        </p:txBody>
      </p:sp>
      <p:sp>
        <p:nvSpPr>
          <p:cNvPr id="3" name="Content Placeholder 2">
            <a:extLst>
              <a:ext uri="{FF2B5EF4-FFF2-40B4-BE49-F238E27FC236}">
                <a16:creationId xmlns:a16="http://schemas.microsoft.com/office/drawing/2014/main" id="{333D58A8-EF28-90A2-BE55-6B4919902220}"/>
              </a:ext>
            </a:extLst>
          </p:cNvPr>
          <p:cNvSpPr>
            <a:spLocks noGrp="1"/>
          </p:cNvSpPr>
          <p:nvPr>
            <p:ph idx="1"/>
          </p:nvPr>
        </p:nvSpPr>
        <p:spPr>
          <a:xfrm>
            <a:off x="855784" y="2249486"/>
            <a:ext cx="10477256" cy="4205101"/>
          </a:xfrm>
        </p:spPr>
        <p:txBody>
          <a:bodyPr>
            <a:normAutofit/>
          </a:bodyPr>
          <a:lstStyle/>
          <a:p>
            <a:pPr algn="r" rtl="1"/>
            <a:r>
              <a:rPr lang="he-IL" sz="2500" dirty="0"/>
              <a:t>לשם מימוש הפרדיגמה, הפתרון הקלאסי הוא שימוש ב</a:t>
            </a:r>
            <a:r>
              <a:rPr lang="he-IL" sz="2500" u="sng" dirty="0"/>
              <a:t>ממשק של </a:t>
            </a:r>
            <a:r>
              <a:rPr lang="en-US" sz="2500" u="sng" dirty="0"/>
              <a:t>Event Handler</a:t>
            </a:r>
            <a:r>
              <a:rPr lang="he-IL" sz="2500" dirty="0"/>
              <a:t>:</a:t>
            </a:r>
          </a:p>
          <a:p>
            <a:pPr marL="457200" indent="-457200" algn="r" rtl="1">
              <a:buFont typeface="+mj-lt"/>
              <a:buAutoNum type="arabicPeriod"/>
            </a:pPr>
            <a:r>
              <a:rPr lang="he-IL" sz="2500" dirty="0"/>
              <a:t>הממשק מגדיר </a:t>
            </a:r>
            <a:r>
              <a:rPr lang="en-US" sz="2500" dirty="0" err="1"/>
              <a:t>ב</a:t>
            </a:r>
            <a:r>
              <a:rPr lang="he-IL" sz="2500" dirty="0"/>
              <a:t>תוכו את פונקציית ה-</a:t>
            </a:r>
            <a:r>
              <a:rPr lang="en-US" sz="2500" dirty="0"/>
              <a:t>Callback</a:t>
            </a:r>
            <a:r>
              <a:rPr lang="he-IL" sz="2500" dirty="0"/>
              <a:t> אשר מטפלת באירוע.</a:t>
            </a:r>
          </a:p>
          <a:p>
            <a:pPr marL="457200" indent="-457200" algn="r" rtl="1">
              <a:buFont typeface="+mj-lt"/>
              <a:buAutoNum type="arabicPeriod"/>
            </a:pPr>
            <a:r>
              <a:rPr lang="he-IL" sz="2500" dirty="0"/>
              <a:t>יוצרים מחלקה שמממשת את הממשק, ומעבירים מופע שלה ללולאת האירועים.</a:t>
            </a:r>
          </a:p>
          <a:p>
            <a:pPr marL="457200" indent="-457200" algn="r" rtl="1">
              <a:buFont typeface="+mj-lt"/>
              <a:buAutoNum type="arabicPeriod"/>
            </a:pPr>
            <a:r>
              <a:rPr lang="he-IL" sz="2500" dirty="0"/>
              <a:t>ברגע שהאירוע מתרחש, קטע הקוד שבו הונע האירוע משתמש במופע שהועבר לו לפני כן, ומפעיל את הפונקציה – שקיומה מובטח בזכות מימוש הממשק.</a:t>
            </a:r>
          </a:p>
        </p:txBody>
      </p:sp>
      <p:sp>
        <p:nvSpPr>
          <p:cNvPr id="4" name="Slide Number Placeholder 3">
            <a:extLst>
              <a:ext uri="{FF2B5EF4-FFF2-40B4-BE49-F238E27FC236}">
                <a16:creationId xmlns:a16="http://schemas.microsoft.com/office/drawing/2014/main" id="{CB936FEC-4284-5097-D79B-1881A970282B}"/>
              </a:ext>
            </a:extLst>
          </p:cNvPr>
          <p:cNvSpPr>
            <a:spLocks noGrp="1"/>
          </p:cNvSpPr>
          <p:nvPr>
            <p:ph type="sldNum" sz="quarter" idx="12"/>
          </p:nvPr>
        </p:nvSpPr>
        <p:spPr/>
        <p:txBody>
          <a:bodyPr/>
          <a:lstStyle/>
          <a:p>
            <a:fld id="{E40635DD-0436-E343-8F65-3988DEDE86BA}" type="slidenum">
              <a:rPr lang="en-IL" smtClean="0"/>
              <a:t>3</a:t>
            </a:fld>
            <a:endParaRPr lang="en-IL"/>
          </a:p>
        </p:txBody>
      </p:sp>
    </p:spTree>
    <p:extLst>
      <p:ext uri="{BB962C8B-B14F-4D97-AF65-F5344CB8AC3E}">
        <p14:creationId xmlns:p14="http://schemas.microsoft.com/office/powerpoint/2010/main" val="164919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5CFC-C0A7-C749-6936-7DC709B6ED44}"/>
              </a:ext>
            </a:extLst>
          </p:cNvPr>
          <p:cNvSpPr>
            <a:spLocks noGrp="1"/>
          </p:cNvSpPr>
          <p:nvPr>
            <p:ph type="title"/>
          </p:nvPr>
        </p:nvSpPr>
        <p:spPr/>
        <p:txBody>
          <a:bodyPr/>
          <a:lstStyle/>
          <a:p>
            <a:r>
              <a:rPr lang="he-IL" dirty="0" err="1"/>
              <a:t>C</a:t>
            </a:r>
            <a:r>
              <a:rPr lang="en-US" dirty="0"/>
              <a:t># solution: events &amp; Delegates</a:t>
            </a:r>
            <a:endParaRPr lang="en-IL" dirty="0"/>
          </a:p>
        </p:txBody>
      </p:sp>
      <p:sp>
        <p:nvSpPr>
          <p:cNvPr id="3" name="Content Placeholder 2">
            <a:extLst>
              <a:ext uri="{FF2B5EF4-FFF2-40B4-BE49-F238E27FC236}">
                <a16:creationId xmlns:a16="http://schemas.microsoft.com/office/drawing/2014/main" id="{89863EED-DFBC-63A6-B669-793160CEE0B3}"/>
              </a:ext>
            </a:extLst>
          </p:cNvPr>
          <p:cNvSpPr>
            <a:spLocks noGrp="1"/>
          </p:cNvSpPr>
          <p:nvPr>
            <p:ph idx="1"/>
          </p:nvPr>
        </p:nvSpPr>
        <p:spPr>
          <a:xfrm>
            <a:off x="1141412" y="2249486"/>
            <a:ext cx="9905999" cy="4205101"/>
          </a:xfrm>
        </p:spPr>
        <p:txBody>
          <a:bodyPr>
            <a:normAutofit lnSpcReduction="10000"/>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אופן הטיפול באירועים שהוזכר לעיל הוא סטנדרטי בשפות תכנות רבות, ביניהן בשפת </a:t>
            </a:r>
            <a:r>
              <a:rPr lang="en-US" dirty="0"/>
              <a:t>Java</a:t>
            </a:r>
            <a:r>
              <a:rPr lang="he-IL" dirty="0"/>
              <a:t>, ולמרות שהוא גמיש ונכון, אופן הבנייה שלו מסובך למדי ודורש כמות גדולה של קוד.</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על כן, שפת </a:t>
            </a:r>
            <a:r>
              <a:rPr lang="en-US" dirty="0"/>
              <a:t>C#</a:t>
            </a:r>
            <a:r>
              <a:rPr lang="he-IL" dirty="0"/>
              <a:t> מספקת מנגנון נוח לטיפול באירועים – </a:t>
            </a:r>
            <a:r>
              <a:rPr lang="en-US" dirty="0"/>
              <a:t>Delegates</a:t>
            </a:r>
            <a:r>
              <a:rPr lang="he-IL" dirty="0"/>
              <a:t>.</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en-US" dirty="0"/>
              <a:t>Delegate</a:t>
            </a:r>
            <a:r>
              <a:rPr lang="he-IL" dirty="0"/>
              <a:t> הוא אופן הגדרה ששקול להגדרת טיפוס של מצביע לפונקציה. בעזרתו מגדירים את החתימה של ה-</a:t>
            </a:r>
            <a:r>
              <a:rPr lang="en-US" dirty="0"/>
              <a:t>Callback</a:t>
            </a:r>
            <a:r>
              <a:rPr lang="he-IL" dirty="0"/>
              <a:t> בשורה אחת. </a:t>
            </a:r>
            <a:r>
              <a:rPr lang="he-IL" u="sng" dirty="0"/>
              <a:t>מחליף את הגדרת הממשק</a:t>
            </a:r>
            <a:r>
              <a:rPr lang="he-IL" dirty="0"/>
              <a:t>.</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לאחר מכן, ניתן להגדיר </a:t>
            </a:r>
            <a:r>
              <a:rPr lang="en-US" dirty="0"/>
              <a:t>event</a:t>
            </a:r>
            <a:r>
              <a:rPr lang="he-IL" dirty="0"/>
              <a:t> מטיפוס ה-</a:t>
            </a:r>
            <a:r>
              <a:rPr lang="en-US" dirty="0"/>
              <a:t>Delegate</a:t>
            </a:r>
            <a:r>
              <a:rPr lang="he-IL" dirty="0"/>
              <a:t> שיצרנו, והוא אוסף מצביעים לפונקציות, שניתן להפעיל ברגע שמתרחש אירוע כלשהו. </a:t>
            </a:r>
            <a:r>
              <a:rPr lang="he-IL" u="sng" dirty="0"/>
              <a:t>מחליף את המופע של הממשק</a:t>
            </a:r>
            <a:r>
              <a:rPr lang="he-IL" dirty="0"/>
              <a:t>.</a:t>
            </a:r>
            <a:endParaRPr lang="en-IL" u="sng" dirty="0"/>
          </a:p>
        </p:txBody>
      </p:sp>
      <p:sp>
        <p:nvSpPr>
          <p:cNvPr id="4" name="Slide Number Placeholder 3">
            <a:extLst>
              <a:ext uri="{FF2B5EF4-FFF2-40B4-BE49-F238E27FC236}">
                <a16:creationId xmlns:a16="http://schemas.microsoft.com/office/drawing/2014/main" id="{D31710FD-58D6-DDED-833B-120EB3B549AC}"/>
              </a:ext>
            </a:extLst>
          </p:cNvPr>
          <p:cNvSpPr>
            <a:spLocks noGrp="1"/>
          </p:cNvSpPr>
          <p:nvPr>
            <p:ph type="sldNum" sz="quarter" idx="12"/>
          </p:nvPr>
        </p:nvSpPr>
        <p:spPr/>
        <p:txBody>
          <a:bodyPr/>
          <a:lstStyle/>
          <a:p>
            <a:fld id="{E40635DD-0436-E343-8F65-3988DEDE86BA}" type="slidenum">
              <a:rPr lang="en-IL" smtClean="0"/>
              <a:t>4</a:t>
            </a:fld>
            <a:endParaRPr lang="en-IL"/>
          </a:p>
        </p:txBody>
      </p:sp>
    </p:spTree>
    <p:extLst>
      <p:ext uri="{BB962C8B-B14F-4D97-AF65-F5344CB8AC3E}">
        <p14:creationId xmlns:p14="http://schemas.microsoft.com/office/powerpoint/2010/main" val="326679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EAF0-7702-C9C0-8B04-B5B7C8C6406A}"/>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Lambda Expression</a:t>
            </a:r>
            <a:r>
              <a:rPr lang="he-IL" dirty="0" err="1"/>
              <a:t>S</a:t>
            </a:r>
            <a:endParaRPr lang="en-IL" dirty="0"/>
          </a:p>
        </p:txBody>
      </p:sp>
      <p:sp>
        <p:nvSpPr>
          <p:cNvPr id="3" name="Content Placeholder 2">
            <a:extLst>
              <a:ext uri="{FF2B5EF4-FFF2-40B4-BE49-F238E27FC236}">
                <a16:creationId xmlns:a16="http://schemas.microsoft.com/office/drawing/2014/main" id="{21FB87D4-3BB3-A2EA-5458-A51656CB18B7}"/>
              </a:ext>
            </a:extLst>
          </p:cNvPr>
          <p:cNvSpPr>
            <a:spLocks noGrp="1"/>
          </p:cNvSpPr>
          <p:nvPr>
            <p:ph idx="1"/>
          </p:nvPr>
        </p:nvSpPr>
        <p:spPr/>
        <p:txBody>
          <a:bodyPr>
            <a:normAutofit/>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he-IL" dirty="0"/>
              <a:t>למבדות או פונקציות אנונימיות הן תחביר </a:t>
            </a:r>
            <a:r>
              <a:rPr lang="he-IL" dirty="0" err="1"/>
              <a:t>בC</a:t>
            </a:r>
            <a:r>
              <a:rPr lang="en-US" dirty="0"/>
              <a:t>#</a:t>
            </a:r>
            <a:r>
              <a:rPr lang="he-IL" dirty="0"/>
              <a:t> שמאפשר הגדרה קצרה ופשוטה לפונקציה, לרוב כדי להעבירה כארגומנט לפונקציה אחרת.</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כדאי </a:t>
            </a:r>
            <a:r>
              <a:rPr lang="he-IL" dirty="0" err="1"/>
              <a:t>שהלמדה</a:t>
            </a:r>
            <a:r>
              <a:rPr lang="he-IL" dirty="0"/>
              <a:t> תהיה קצרה ומובנת, אחרת עדיף ליצור פונקציה רגילה.</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err="1"/>
              <a:t>ללמדות</a:t>
            </a:r>
            <a:r>
              <a:rPr lang="he-IL" dirty="0"/>
              <a:t> יש גישה לפרמטרים חיצוניים, כלומר, אם אנו מגדירים למדא במקום מסוים, היא תוכל לגשת לכל המשתנים הזמינים בהקשר של יצירתה.</a:t>
            </a:r>
          </a:p>
          <a:p>
            <a:pPr algn="just" rtl="1"/>
            <a:r>
              <a:rPr lang="he-IL" dirty="0"/>
              <a:t>סינטקס:</a:t>
            </a:r>
            <a:endParaRPr lang="en-US" dirty="0"/>
          </a:p>
        </p:txBody>
      </p:sp>
      <p:sp>
        <p:nvSpPr>
          <p:cNvPr id="4" name="TextBox 3">
            <a:extLst>
              <a:ext uri="{FF2B5EF4-FFF2-40B4-BE49-F238E27FC236}">
                <a16:creationId xmlns:a16="http://schemas.microsoft.com/office/drawing/2014/main" id="{F0D19BE8-960C-B96E-79F3-CFD9CEB596DA}"/>
              </a:ext>
            </a:extLst>
          </p:cNvPr>
          <p:cNvSpPr txBox="1"/>
          <p:nvPr/>
        </p:nvSpPr>
        <p:spPr>
          <a:xfrm>
            <a:off x="1141412" y="5144870"/>
            <a:ext cx="7368988" cy="646331"/>
          </a:xfrm>
          <a:prstGeom prst="rect">
            <a:avLst/>
          </a:prstGeom>
          <a:noFill/>
        </p:spPr>
        <p:txBody>
          <a:bodyPr wrap="square" rtlCol="0">
            <a:spAutoFit/>
          </a:bodyPr>
          <a:lstStyle/>
          <a:p>
            <a:pPr marL="0" algn="l" defTabSz="457200" eaLnBrk="1" latinLnBrk="0" hangingPunct="1"/>
            <a:r>
              <a:rPr lang="en-IL" dirty="0">
                <a:latin typeface="Menlo" panose="020B0609030804020204" pitchFamily="49" charset="0"/>
                <a:ea typeface="Menlo" panose="020B0609030804020204" pitchFamily="49" charset="0"/>
                <a:cs typeface="Menlo" panose="020B0609030804020204" pitchFamily="49" charset="0"/>
              </a:rPr>
              <a:t>(arg0, arg1, …) =&gt; single_expression</a:t>
            </a:r>
          </a:p>
          <a:p>
            <a:pPr marL="0" algn="l" defTabSz="457200" eaLnBrk="1" latinLnBrk="0" hangingPunct="1"/>
            <a:r>
              <a:rPr lang="en-IL" dirty="0">
                <a:latin typeface="Menlo" panose="020B0609030804020204" pitchFamily="49" charset="0"/>
                <a:ea typeface="Menlo" panose="020B0609030804020204" pitchFamily="49" charset="0"/>
                <a:cs typeface="Menlo" panose="020B0609030804020204" pitchFamily="49" charset="0"/>
              </a:rPr>
              <a:t>(arg0, arg1, …) =&gt; {expression1; expression2;…}</a:t>
            </a:r>
          </a:p>
        </p:txBody>
      </p:sp>
      <p:sp>
        <p:nvSpPr>
          <p:cNvPr id="5" name="Slide Number Placeholder 4">
            <a:extLst>
              <a:ext uri="{FF2B5EF4-FFF2-40B4-BE49-F238E27FC236}">
                <a16:creationId xmlns:a16="http://schemas.microsoft.com/office/drawing/2014/main" id="{6407BCCB-59AD-F91A-3189-45536C5BC2C2}"/>
              </a:ext>
            </a:extLst>
          </p:cNvPr>
          <p:cNvSpPr>
            <a:spLocks noGrp="1"/>
          </p:cNvSpPr>
          <p:nvPr>
            <p:ph type="sldNum" sz="quarter" idx="12"/>
          </p:nvPr>
        </p:nvSpPr>
        <p:spPr/>
        <p:txBody>
          <a:bodyPr/>
          <a:lstStyle/>
          <a:p>
            <a:fld id="{E40635DD-0436-E343-8F65-3988DEDE86BA}" type="slidenum">
              <a:rPr lang="en-IL" smtClean="0"/>
              <a:t>5</a:t>
            </a:fld>
            <a:endParaRPr lang="en-IL"/>
          </a:p>
        </p:txBody>
      </p:sp>
    </p:spTree>
    <p:extLst>
      <p:ext uri="{BB962C8B-B14F-4D97-AF65-F5344CB8AC3E}">
        <p14:creationId xmlns:p14="http://schemas.microsoft.com/office/powerpoint/2010/main" val="34197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6B9F-5380-84C8-0166-9B84A90E6AF0}"/>
              </a:ext>
            </a:extLst>
          </p:cNvPr>
          <p:cNvSpPr>
            <a:spLocks noGrp="1"/>
          </p:cNvSpPr>
          <p:nvPr>
            <p:ph type="title"/>
          </p:nvPr>
        </p:nvSpPr>
        <p:spPr/>
        <p:txBody>
          <a:bodyPr/>
          <a:lstStyle/>
          <a:p>
            <a:r>
              <a:rPr lang="en-IL" dirty="0"/>
              <a:t>File system watcher</a:t>
            </a:r>
          </a:p>
        </p:txBody>
      </p:sp>
      <p:sp>
        <p:nvSpPr>
          <p:cNvPr id="3" name="Content Placeholder 2">
            <a:extLst>
              <a:ext uri="{FF2B5EF4-FFF2-40B4-BE49-F238E27FC236}">
                <a16:creationId xmlns:a16="http://schemas.microsoft.com/office/drawing/2014/main" id="{48D9FD6C-5E1F-1546-32C2-2A9DE34ABD8D}"/>
              </a:ext>
            </a:extLst>
          </p:cNvPr>
          <p:cNvSpPr>
            <a:spLocks noGrp="1"/>
          </p:cNvSpPr>
          <p:nvPr>
            <p:ph idx="1"/>
          </p:nvPr>
        </p:nvSpPr>
        <p:spPr/>
        <p:txBody>
          <a:bodyPr>
            <a:normAutofit lnSpcReduction="10000"/>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המחלקה </a:t>
            </a:r>
            <a:r>
              <a:rPr lang="en-US" dirty="0" err="1"/>
              <a:t>FileSystemWatcher</a:t>
            </a:r>
            <a:r>
              <a:rPr lang="he-IL" dirty="0"/>
              <a:t> (מתוך </a:t>
            </a:r>
            <a:r>
              <a:rPr lang="en-US" dirty="0" err="1"/>
              <a:t>System.IO</a:t>
            </a:r>
            <a:r>
              <a:rPr lang="he-IL" dirty="0"/>
              <a:t>) מספקת ממשק נוח אשר ״מפקח״ ומתריע על שינויים במערכת הקבצים (תיקיות וקבצים) במערכת.</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המחלקה יכולה להאזין לסוגי שינויים רבים לבחירת המשתמש, כגון: זמני יצירה וגישה, גודל, הרשאות, מאפיינים שונים של הקובץ, שמות ומיקומים: </a:t>
            </a:r>
            <a:r>
              <a:rPr lang="en-US" dirty="0" err="1"/>
              <a:t>NotifyFilter</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המחלקה מאפשרת סינון עפ״י שמות: </a:t>
            </a:r>
            <a:r>
              <a:rPr lang="en-US" dirty="0"/>
              <a:t>Filter</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המחלקה מאפשרת פיקוח רקורסיבי בעזרת הפעלת </a:t>
            </a:r>
            <a:r>
              <a:rPr lang="en-US" dirty="0" err="1"/>
              <a:t>IncludeSubdirectories</a:t>
            </a:r>
            <a:endParaRPr lang="en-US"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ניתן להוסיף </a:t>
            </a:r>
            <a:r>
              <a:rPr lang="he-IL" dirty="0" err="1"/>
              <a:t>C</a:t>
            </a:r>
            <a:r>
              <a:rPr lang="en-US" dirty="0" err="1"/>
              <a:t>allbacks</a:t>
            </a:r>
            <a:r>
              <a:rPr lang="he-IL" dirty="0"/>
              <a:t> מהסוגים: </a:t>
            </a:r>
            <a:r>
              <a:rPr lang="en-US" dirty="0"/>
              <a:t>Changed, Created, Renamed, Error, Deleted</a:t>
            </a: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he-IL" dirty="0"/>
          </a:p>
          <a:p>
            <a:pPr marL="228600" indent="-228600" algn="r" defTabSz="914400" rtl="1" eaLnBrk="1" latinLnBrk="0" hangingPunct="1">
              <a:lnSpc>
                <a:spcPct val="120000"/>
              </a:lnSpc>
              <a:spcBef>
                <a:spcPts val="1000"/>
              </a:spcBef>
              <a:buSzPct val="125000"/>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0A9DF3ED-18FA-830A-1BF5-7D147DC23311}"/>
              </a:ext>
            </a:extLst>
          </p:cNvPr>
          <p:cNvSpPr>
            <a:spLocks noGrp="1"/>
          </p:cNvSpPr>
          <p:nvPr>
            <p:ph type="sldNum" sz="quarter" idx="12"/>
          </p:nvPr>
        </p:nvSpPr>
        <p:spPr/>
        <p:txBody>
          <a:bodyPr/>
          <a:lstStyle/>
          <a:p>
            <a:fld id="{E40635DD-0436-E343-8F65-3988DEDE86BA}" type="slidenum">
              <a:rPr lang="en-IL" smtClean="0"/>
              <a:t>6</a:t>
            </a:fld>
            <a:endParaRPr lang="en-IL"/>
          </a:p>
        </p:txBody>
      </p:sp>
    </p:spTree>
    <p:extLst>
      <p:ext uri="{BB962C8B-B14F-4D97-AF65-F5344CB8AC3E}">
        <p14:creationId xmlns:p14="http://schemas.microsoft.com/office/powerpoint/2010/main" val="23742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34D5-CF8A-9FD7-D5DB-98B98C3ED558}"/>
              </a:ext>
            </a:extLst>
          </p:cNvPr>
          <p:cNvSpPr>
            <a:spLocks noGrp="1"/>
          </p:cNvSpPr>
          <p:nvPr>
            <p:ph type="title"/>
          </p:nvPr>
        </p:nvSpPr>
        <p:spPr/>
        <p:txBody>
          <a:bodyPr/>
          <a:lstStyle/>
          <a:p>
            <a:r>
              <a:rPr lang="en-IL" dirty="0"/>
              <a:t>Observable Collection</a:t>
            </a:r>
          </a:p>
        </p:txBody>
      </p:sp>
      <p:sp>
        <p:nvSpPr>
          <p:cNvPr id="3" name="Content Placeholder 2">
            <a:extLst>
              <a:ext uri="{FF2B5EF4-FFF2-40B4-BE49-F238E27FC236}">
                <a16:creationId xmlns:a16="http://schemas.microsoft.com/office/drawing/2014/main" id="{19D303C6-D370-2D51-B9DE-34A9DADC1C87}"/>
              </a:ext>
            </a:extLst>
          </p:cNvPr>
          <p:cNvSpPr>
            <a:spLocks noGrp="1"/>
          </p:cNvSpPr>
          <p:nvPr>
            <p:ph idx="1"/>
          </p:nvPr>
        </p:nvSpPr>
        <p:spPr/>
        <p:txBody>
          <a:bodyPr/>
          <a:lstStyle/>
          <a:p>
            <a:pPr marL="228600" indent="-228600" algn="just" defTabSz="914400" rtl="1" eaLnBrk="1" latinLnBrk="0" hangingPunct="1">
              <a:lnSpc>
                <a:spcPct val="90000"/>
              </a:lnSpc>
              <a:spcBef>
                <a:spcPts val="1000"/>
              </a:spcBef>
              <a:buFont typeface="Arial" panose="020B0604020202020204" pitchFamily="34" charset="0"/>
              <a:buChar char="•"/>
            </a:pPr>
            <a:r>
              <a:rPr lang="en-US" dirty="0" err="1"/>
              <a:t>ה</a:t>
            </a:r>
            <a:r>
              <a:rPr lang="he-IL" dirty="0"/>
              <a:t>אובייקט </a:t>
            </a:r>
            <a:r>
              <a:rPr lang="en-US" dirty="0" err="1"/>
              <a:t>ObservableCollection</a:t>
            </a:r>
            <a:r>
              <a:rPr lang="he-IL" dirty="0"/>
              <a:t> מאפשר מעקב אחרי כל שינוי שמבוצע אליו בעזרת פונקציות.</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זאת אומרת בכל שינוי על ה </a:t>
            </a:r>
            <a:r>
              <a:rPr lang="en-US" dirty="0"/>
              <a:t>collection</a:t>
            </a:r>
            <a:r>
              <a:rPr lang="he-IL" dirty="0"/>
              <a:t> תהיה פונקציה שנקראת עם המידע על השינוי.</a:t>
            </a:r>
          </a:p>
          <a:p>
            <a:pPr marL="228600" indent="-228600" algn="just" defTabSz="914400" rtl="1" eaLnBrk="1" latinLnBrk="0" hangingPunct="1">
              <a:lnSpc>
                <a:spcPct val="90000"/>
              </a:lnSpc>
              <a:spcBef>
                <a:spcPts val="1000"/>
              </a:spcBef>
              <a:buFont typeface="Arial" panose="020B0604020202020204" pitchFamily="34" charset="0"/>
              <a:buChar char="•"/>
            </a:pPr>
            <a:r>
              <a:rPr lang="he-IL" dirty="0"/>
              <a:t>שימושי לדוגמא כאשר יש צורך להעביר רשימה לפונקציה שלקוח כתב ויש צורך להיות מודע ולבצע שינויים בזמן אמת תוך כדי שהלקוח משנה את הרשימה.</a:t>
            </a:r>
            <a:endParaRPr lang="en-IL" dirty="0"/>
          </a:p>
        </p:txBody>
      </p:sp>
      <p:sp>
        <p:nvSpPr>
          <p:cNvPr id="4" name="Slide Number Placeholder 3">
            <a:extLst>
              <a:ext uri="{FF2B5EF4-FFF2-40B4-BE49-F238E27FC236}">
                <a16:creationId xmlns:a16="http://schemas.microsoft.com/office/drawing/2014/main" id="{45B42B9A-6BF5-090E-4C7D-EE8833E47A33}"/>
              </a:ext>
            </a:extLst>
          </p:cNvPr>
          <p:cNvSpPr>
            <a:spLocks noGrp="1"/>
          </p:cNvSpPr>
          <p:nvPr>
            <p:ph type="sldNum" sz="quarter" idx="12"/>
          </p:nvPr>
        </p:nvSpPr>
        <p:spPr/>
        <p:txBody>
          <a:bodyPr/>
          <a:lstStyle/>
          <a:p>
            <a:fld id="{E40635DD-0436-E343-8F65-3988DEDE86BA}" type="slidenum">
              <a:rPr lang="en-IL" smtClean="0"/>
              <a:t>7</a:t>
            </a:fld>
            <a:endParaRPr lang="en-IL"/>
          </a:p>
        </p:txBody>
      </p:sp>
    </p:spTree>
    <p:extLst>
      <p:ext uri="{BB962C8B-B14F-4D97-AF65-F5344CB8AC3E}">
        <p14:creationId xmlns:p14="http://schemas.microsoft.com/office/powerpoint/2010/main" val="407795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D1B9-8BB2-3212-3DC9-8B4E6EA273A6}"/>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err="1"/>
              <a:t>Linq</a:t>
            </a:r>
            <a:endParaRPr lang="en-IL" dirty="0"/>
          </a:p>
        </p:txBody>
      </p:sp>
      <p:sp>
        <p:nvSpPr>
          <p:cNvPr id="3" name="Content Placeholder 2">
            <a:extLst>
              <a:ext uri="{FF2B5EF4-FFF2-40B4-BE49-F238E27FC236}">
                <a16:creationId xmlns:a16="http://schemas.microsoft.com/office/drawing/2014/main" id="{82C67643-562E-2994-124A-4FDE440E239F}"/>
              </a:ext>
            </a:extLst>
          </p:cNvPr>
          <p:cNvSpPr>
            <a:spLocks noGrp="1"/>
          </p:cNvSpPr>
          <p:nvPr>
            <p:ph idx="1"/>
          </p:nvPr>
        </p:nvSpPr>
        <p:spPr/>
        <p:txBody>
          <a:bodyPr>
            <a:normAutofit lnSpcReduction="10000"/>
          </a:bodyPr>
          <a:lstStyle/>
          <a:p>
            <a:pPr marL="228600" indent="-228600" algn="r" defTabSz="914400" rtl="1" eaLnBrk="1" latinLnBrk="0" hangingPunct="1">
              <a:lnSpc>
                <a:spcPct val="120000"/>
              </a:lnSpc>
              <a:spcBef>
                <a:spcPts val="1000"/>
              </a:spcBef>
              <a:buSzPct val="125000"/>
              <a:buFont typeface="Arial" panose="020B0604020202020204" pitchFamily="34" charset="0"/>
              <a:buChar char="•"/>
            </a:pPr>
            <a:r>
              <a:rPr lang="en-IL" b="1" dirty="0"/>
              <a:t>L</a:t>
            </a:r>
            <a:r>
              <a:rPr lang="en-IL" dirty="0"/>
              <a:t>anguage </a:t>
            </a:r>
            <a:r>
              <a:rPr lang="en-IL" b="1" dirty="0"/>
              <a:t>IN</a:t>
            </a:r>
            <a:r>
              <a:rPr lang="en-IL" dirty="0"/>
              <a:t>tegrated </a:t>
            </a:r>
            <a:r>
              <a:rPr lang="en-IL" b="1" dirty="0"/>
              <a:t>Q</a:t>
            </a:r>
            <a:r>
              <a:rPr lang="en-IL" dirty="0"/>
              <a:t>ueries</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זהו פיצ׳ר מובנה בתוך שפת </a:t>
            </a:r>
            <a:r>
              <a:rPr lang="en-US" dirty="0"/>
              <a:t>C#</a:t>
            </a:r>
            <a:r>
              <a:rPr lang="he-IL" dirty="0"/>
              <a:t> שמאפשר לבצע פעולות על אוספי נתונים בצורה פשוטה וקלה, ובתחביר שדומה לשפת שאילתות (כמו </a:t>
            </a:r>
            <a:r>
              <a:rPr lang="en-US" dirty="0"/>
              <a:t>SQL</a:t>
            </a:r>
            <a:r>
              <a:rPr lang="he-IL" dirty="0"/>
              <a:t>)</a:t>
            </a:r>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בעזרת </a:t>
            </a:r>
            <a:r>
              <a:rPr lang="en-US" dirty="0"/>
              <a:t>LINQ</a:t>
            </a:r>
            <a:r>
              <a:rPr lang="he-IL" dirty="0"/>
              <a:t> קל לבצע פעולות מורכבות על אוספים בצורה פשוטה ומובנת</a:t>
            </a:r>
            <a:endParaRPr lang="en-US" dirty="0"/>
          </a:p>
          <a:p>
            <a:pPr marL="228600" indent="-228600" algn="r" defTabSz="914400" rtl="1" eaLnBrk="1" latinLnBrk="0" hangingPunct="1">
              <a:lnSpc>
                <a:spcPct val="120000"/>
              </a:lnSpc>
              <a:spcBef>
                <a:spcPts val="1000"/>
              </a:spcBef>
              <a:buSzPct val="125000"/>
              <a:buFont typeface="Arial" panose="020B0604020202020204" pitchFamily="34" charset="0"/>
              <a:buChar char="•"/>
            </a:pPr>
            <a:r>
              <a:rPr lang="he-IL" dirty="0"/>
              <a:t>ל</a:t>
            </a:r>
            <a:r>
              <a:rPr lang="en-US" dirty="0"/>
              <a:t>LINQ</a:t>
            </a:r>
            <a:r>
              <a:rPr lang="he-IL" dirty="0"/>
              <a:t> ישנם שני סוגים של </a:t>
            </a:r>
            <a:r>
              <a:rPr lang="he-IL" dirty="0" err="1"/>
              <a:t>תחבירים</a:t>
            </a:r>
            <a:r>
              <a:rPr lang="he-IL" dirty="0"/>
              <a:t>:</a:t>
            </a:r>
          </a:p>
          <a:p>
            <a:pPr marL="0" indent="0" algn="r" defTabSz="914400" rtl="1" eaLnBrk="1" latinLnBrk="0" hangingPunct="1">
              <a:lnSpc>
                <a:spcPct val="120000"/>
              </a:lnSpc>
              <a:spcBef>
                <a:spcPts val="1000"/>
              </a:spcBef>
              <a:buSzPct val="125000"/>
              <a:buNone/>
            </a:pPr>
            <a:r>
              <a:rPr lang="he-IL" dirty="0"/>
              <a:t>	1. תחביר שאילתות</a:t>
            </a:r>
          </a:p>
          <a:p>
            <a:pPr marL="0" indent="0" algn="r" defTabSz="914400" rtl="1" eaLnBrk="1" latinLnBrk="0" hangingPunct="1">
              <a:lnSpc>
                <a:spcPct val="120000"/>
              </a:lnSpc>
              <a:spcBef>
                <a:spcPts val="1000"/>
              </a:spcBef>
              <a:buSzPct val="125000"/>
              <a:buNone/>
            </a:pPr>
            <a:r>
              <a:rPr lang="he-IL" dirty="0"/>
              <a:t>	2. תחביר פונקציונלי</a:t>
            </a:r>
          </a:p>
        </p:txBody>
      </p:sp>
      <p:sp>
        <p:nvSpPr>
          <p:cNvPr id="4" name="Slide Number Placeholder 3">
            <a:extLst>
              <a:ext uri="{FF2B5EF4-FFF2-40B4-BE49-F238E27FC236}">
                <a16:creationId xmlns:a16="http://schemas.microsoft.com/office/drawing/2014/main" id="{D790A164-00C1-DF2D-CC3B-144DA0F6F46E}"/>
              </a:ext>
            </a:extLst>
          </p:cNvPr>
          <p:cNvSpPr>
            <a:spLocks noGrp="1"/>
          </p:cNvSpPr>
          <p:nvPr>
            <p:ph type="sldNum" sz="quarter" idx="12"/>
          </p:nvPr>
        </p:nvSpPr>
        <p:spPr/>
        <p:txBody>
          <a:bodyPr/>
          <a:lstStyle/>
          <a:p>
            <a:fld id="{E40635DD-0436-E343-8F65-3988DEDE86BA}" type="slidenum">
              <a:rPr lang="en-IL" smtClean="0"/>
              <a:t>8</a:t>
            </a:fld>
            <a:endParaRPr lang="en-IL"/>
          </a:p>
        </p:txBody>
      </p:sp>
    </p:spTree>
    <p:extLst>
      <p:ext uri="{BB962C8B-B14F-4D97-AF65-F5344CB8AC3E}">
        <p14:creationId xmlns:p14="http://schemas.microsoft.com/office/powerpoint/2010/main" val="114120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7FDF-08EF-973F-B645-0E91F79DF794}"/>
              </a:ext>
            </a:extLst>
          </p:cNvPr>
          <p:cNvSpPr>
            <a:spLocks noGrp="1"/>
          </p:cNvSpPr>
          <p:nvPr>
            <p:ph type="title"/>
          </p:nvPr>
        </p:nvSpPr>
        <p:spPr>
          <a:xfrm>
            <a:off x="1141413" y="435685"/>
            <a:ext cx="9905998" cy="1478570"/>
          </a:xfrm>
        </p:spPr>
        <p:txBody>
          <a:bodyPr/>
          <a:lstStyle/>
          <a:p>
            <a:r>
              <a:rPr lang="en-US" dirty="0"/>
              <a:t>L</a:t>
            </a:r>
            <a:r>
              <a:rPr lang="en-IL" dirty="0"/>
              <a:t>inq Syntax - basics</a:t>
            </a:r>
          </a:p>
        </p:txBody>
      </p:sp>
      <p:sp>
        <p:nvSpPr>
          <p:cNvPr id="3" name="Content Placeholder 2">
            <a:extLst>
              <a:ext uri="{FF2B5EF4-FFF2-40B4-BE49-F238E27FC236}">
                <a16:creationId xmlns:a16="http://schemas.microsoft.com/office/drawing/2014/main" id="{3A9D7E58-5DE8-4438-248B-CC8155897FED}"/>
              </a:ext>
            </a:extLst>
          </p:cNvPr>
          <p:cNvSpPr>
            <a:spLocks noGrp="1"/>
          </p:cNvSpPr>
          <p:nvPr>
            <p:ph idx="1"/>
          </p:nvPr>
        </p:nvSpPr>
        <p:spPr>
          <a:xfrm>
            <a:off x="1141412" y="1624405"/>
            <a:ext cx="9905999" cy="4797910"/>
          </a:xfrm>
        </p:spPr>
        <p:txBody>
          <a:bodyPr>
            <a:normAutofit/>
          </a:bodyPr>
          <a:lstStyle/>
          <a:p>
            <a:pPr algn="r" rtl="1"/>
            <a:r>
              <a:rPr lang="he-IL" dirty="0"/>
              <a:t>מעבר על אוסף</a:t>
            </a:r>
          </a:p>
          <a:p>
            <a:r>
              <a:rPr lang="en-US" sz="2200" dirty="0">
                <a:latin typeface="Menlo" panose="020B0609030804020204" pitchFamily="49" charset="0"/>
                <a:ea typeface="Menlo" panose="020B0609030804020204" pitchFamily="49" charset="0"/>
                <a:cs typeface="Menlo" panose="020B0609030804020204" pitchFamily="49" charset="0"/>
              </a:rPr>
              <a:t>f</a:t>
            </a:r>
            <a:r>
              <a:rPr lang="en-IL" sz="2200" dirty="0">
                <a:latin typeface="Menlo" panose="020B0609030804020204" pitchFamily="49" charset="0"/>
                <a:ea typeface="Menlo" panose="020B0609030804020204" pitchFamily="49" charset="0"/>
                <a:cs typeface="Menlo" panose="020B0609030804020204" pitchFamily="49" charset="0"/>
              </a:rPr>
              <a:t>rom </a:t>
            </a:r>
            <a:r>
              <a:rPr lang="en-IL" sz="2200" i="1" u="sng" dirty="0">
                <a:latin typeface="Menlo" panose="020B0609030804020204" pitchFamily="49" charset="0"/>
                <a:ea typeface="Menlo" panose="020B0609030804020204" pitchFamily="49" charset="0"/>
                <a:cs typeface="Menlo" panose="020B0609030804020204" pitchFamily="49" charset="0"/>
              </a:rPr>
              <a:t>var</a:t>
            </a:r>
            <a:r>
              <a:rPr lang="en-IL" sz="2200" dirty="0">
                <a:latin typeface="Menlo" panose="020B0609030804020204" pitchFamily="49" charset="0"/>
                <a:ea typeface="Menlo" panose="020B0609030804020204" pitchFamily="49" charset="0"/>
                <a:cs typeface="Menlo" panose="020B0609030804020204" pitchFamily="49" charset="0"/>
              </a:rPr>
              <a:t> in </a:t>
            </a:r>
            <a:r>
              <a:rPr lang="en-IL" sz="2200" i="1" u="sng" dirty="0">
                <a:latin typeface="Menlo" panose="020B0609030804020204" pitchFamily="49" charset="0"/>
                <a:ea typeface="Menlo" panose="020B0609030804020204" pitchFamily="49" charset="0"/>
                <a:cs typeface="Menlo" panose="020B0609030804020204" pitchFamily="49" charset="0"/>
              </a:rPr>
              <a:t>collection</a:t>
            </a:r>
            <a:endParaRPr lang="he-IL" sz="2200" i="1" u="sng" dirty="0">
              <a:latin typeface="Menlo" panose="020B0609030804020204" pitchFamily="49" charset="0"/>
              <a:ea typeface="Menlo" panose="020B0609030804020204" pitchFamily="49" charset="0"/>
            </a:endParaRPr>
          </a:p>
          <a:p>
            <a:pPr algn="r" rtl="1"/>
            <a:r>
              <a:rPr lang="he-IL" dirty="0"/>
              <a:t>סינון </a:t>
            </a:r>
            <a:r>
              <a:rPr lang="he-IL" dirty="0" err="1"/>
              <a:t>והתנייה</a:t>
            </a:r>
            <a:endParaRPr lang="he-IL" dirty="0"/>
          </a:p>
          <a:p>
            <a:r>
              <a:rPr lang="en-US" sz="2200" dirty="0">
                <a:latin typeface="Menlo" panose="020B0609030804020204" pitchFamily="49" charset="0"/>
                <a:ea typeface="Menlo" panose="020B0609030804020204" pitchFamily="49" charset="0"/>
                <a:cs typeface="Menlo" panose="020B0609030804020204" pitchFamily="49" charset="0"/>
              </a:rPr>
              <a:t>w</a:t>
            </a:r>
            <a:r>
              <a:rPr lang="en-IL" sz="2200" dirty="0">
                <a:latin typeface="Menlo" panose="020B0609030804020204" pitchFamily="49" charset="0"/>
                <a:ea typeface="Menlo" panose="020B0609030804020204" pitchFamily="49" charset="0"/>
                <a:cs typeface="Menlo" panose="020B0609030804020204" pitchFamily="49" charset="0"/>
              </a:rPr>
              <a:t>here </a:t>
            </a:r>
            <a:r>
              <a:rPr lang="en-IL" sz="2200" i="1" u="sng" dirty="0">
                <a:latin typeface="Menlo" panose="020B0609030804020204" pitchFamily="49" charset="0"/>
                <a:ea typeface="Menlo" panose="020B0609030804020204" pitchFamily="49" charset="0"/>
                <a:cs typeface="Menlo" panose="020B0609030804020204" pitchFamily="49" charset="0"/>
              </a:rPr>
              <a:t>condition</a:t>
            </a:r>
            <a:endParaRPr lang="he-IL" sz="2200" i="1" u="sng" dirty="0">
              <a:latin typeface="Menlo" panose="020B0609030804020204" pitchFamily="49" charset="0"/>
              <a:ea typeface="Menlo" panose="020B0609030804020204" pitchFamily="49" charset="0"/>
            </a:endParaRPr>
          </a:p>
          <a:p>
            <a:pPr algn="r" rtl="1"/>
            <a:r>
              <a:rPr lang="he-IL" dirty="0"/>
              <a:t>אחזור</a:t>
            </a:r>
            <a:endParaRPr lang="en-IL" dirty="0"/>
          </a:p>
          <a:p>
            <a:r>
              <a:rPr lang="en-US" sz="2200" dirty="0">
                <a:latin typeface="Menlo" panose="020B0609030804020204" pitchFamily="49" charset="0"/>
                <a:ea typeface="Menlo" panose="020B0609030804020204" pitchFamily="49" charset="0"/>
                <a:cs typeface="Menlo" panose="020B0609030804020204" pitchFamily="49" charset="0"/>
              </a:rPr>
              <a:t>s</a:t>
            </a:r>
            <a:r>
              <a:rPr lang="en-IL" sz="2200" dirty="0">
                <a:latin typeface="Menlo" panose="020B0609030804020204" pitchFamily="49" charset="0"/>
                <a:ea typeface="Menlo" panose="020B0609030804020204" pitchFamily="49" charset="0"/>
                <a:cs typeface="Menlo" panose="020B0609030804020204" pitchFamily="49" charset="0"/>
              </a:rPr>
              <a:t>elect </a:t>
            </a:r>
            <a:r>
              <a:rPr lang="en-IL" sz="2200" i="1" u="sng" dirty="0">
                <a:latin typeface="Menlo" panose="020B0609030804020204" pitchFamily="49" charset="0"/>
                <a:ea typeface="Menlo" panose="020B0609030804020204" pitchFamily="49" charset="0"/>
                <a:cs typeface="Menlo" panose="020B0609030804020204" pitchFamily="49" charset="0"/>
              </a:rPr>
              <a:t>expression</a:t>
            </a:r>
            <a:r>
              <a:rPr lang="he-IL" sz="2200" i="1" dirty="0">
                <a:latin typeface="Menlo" panose="020B0609030804020204" pitchFamily="49" charset="0"/>
                <a:ea typeface="Menlo" panose="020B0609030804020204" pitchFamily="49" charset="0"/>
              </a:rPr>
              <a:t> </a:t>
            </a:r>
          </a:p>
        </p:txBody>
      </p:sp>
      <p:sp>
        <p:nvSpPr>
          <p:cNvPr id="4" name="Slide Number Placeholder 3">
            <a:extLst>
              <a:ext uri="{FF2B5EF4-FFF2-40B4-BE49-F238E27FC236}">
                <a16:creationId xmlns:a16="http://schemas.microsoft.com/office/drawing/2014/main" id="{4BD1BF52-1185-D681-A0F1-DED4B267CAA5}"/>
              </a:ext>
            </a:extLst>
          </p:cNvPr>
          <p:cNvSpPr>
            <a:spLocks noGrp="1"/>
          </p:cNvSpPr>
          <p:nvPr>
            <p:ph type="sldNum" sz="quarter" idx="12"/>
          </p:nvPr>
        </p:nvSpPr>
        <p:spPr/>
        <p:txBody>
          <a:bodyPr/>
          <a:lstStyle/>
          <a:p>
            <a:fld id="{E40635DD-0436-E343-8F65-3988DEDE86BA}" type="slidenum">
              <a:rPr lang="en-IL" smtClean="0"/>
              <a:t>9</a:t>
            </a:fld>
            <a:endParaRPr lang="en-IL"/>
          </a:p>
        </p:txBody>
      </p:sp>
    </p:spTree>
    <p:extLst>
      <p:ext uri="{BB962C8B-B14F-4D97-AF65-F5344CB8AC3E}">
        <p14:creationId xmlns:p14="http://schemas.microsoft.com/office/powerpoint/2010/main" val="2180151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{06D513B7-ABB8-6542-BD3A-084C30ADA41C}tf10001122</Template>
  <TotalTime>6817</TotalTime>
  <Words>1390</Words>
  <Application>Microsoft Macintosh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Menlo</vt:lpstr>
      <vt:lpstr>Tw Cen MT</vt:lpstr>
      <vt:lpstr>Circuit</vt:lpstr>
      <vt:lpstr>תכנות מתקדם בשפת C#</vt:lpstr>
      <vt:lpstr>Event oriented programming</vt:lpstr>
      <vt:lpstr>Solution 1: Event handler interface</vt:lpstr>
      <vt:lpstr>C# solution: events &amp; Delegates</vt:lpstr>
      <vt:lpstr>Lambda ExpressionS</vt:lpstr>
      <vt:lpstr>File system watcher</vt:lpstr>
      <vt:lpstr>Observable Collection</vt:lpstr>
      <vt:lpstr>Linq</vt:lpstr>
      <vt:lpstr>Linq Syntax - basics</vt:lpstr>
      <vt:lpstr>LINQ SYNTAX - advanced</vt:lpstr>
      <vt:lpstr>Queryable methods</vt:lpstr>
      <vt:lpstr>Xml</vt:lpstr>
      <vt:lpstr>Linq To Xml</vt:lpstr>
      <vt:lpstr>App config </vt:lpstr>
      <vt:lpstr>App config: custom sections</vt:lpstr>
      <vt:lpstr>threading</vt:lpstr>
      <vt:lpstr>Tasks</vt:lpstr>
      <vt:lpstr>Async - Await</vt:lpstr>
      <vt:lpstr>Extension methods</vt:lpstr>
      <vt:lpstr>Reflection</vt:lpstr>
      <vt:lpstr>Attributes</vt:lpstr>
      <vt:lpstr>Serialization</vt:lpstr>
      <vt:lpstr>Json</vt:lpstr>
      <vt:lpstr>Thanks!    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oren oren</dc:creator>
  <cp:lastModifiedBy>NAAVIV5</cp:lastModifiedBy>
  <cp:revision>130</cp:revision>
  <dcterms:created xsi:type="dcterms:W3CDTF">2022-11-15T06:42:54Z</dcterms:created>
  <dcterms:modified xsi:type="dcterms:W3CDTF">2022-11-22T17:47:50Z</dcterms:modified>
</cp:coreProperties>
</file>