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3dd78699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3dd78699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Hi, I’m Aviv, and will </a:t>
            </a:r>
            <a:r>
              <a:rPr lang="en" sz="1600">
                <a:solidFill>
                  <a:schemeClr val="dk1"/>
                </a:solidFill>
              </a:rPr>
              <a:t>present Open vocabulary keyword spotting with adaptive instance normalization. </a:t>
            </a:r>
            <a:endParaRPr sz="1600">
              <a:solidFill>
                <a:schemeClr val="dk1"/>
              </a:solidFill>
            </a:endParaRPr>
          </a:p>
          <a:p>
            <a:pPr indent="0" lvl="0" marL="0" rtl="0" algn="l">
              <a:spcBef>
                <a:spcPts val="0"/>
              </a:spcBef>
              <a:spcAft>
                <a:spcPts val="0"/>
              </a:spcAft>
              <a:buNone/>
            </a:pPr>
            <a:r>
              <a:rPr lang="en" sz="1600">
                <a:solidFill>
                  <a:schemeClr val="dk1"/>
                </a:solidFill>
              </a:rPr>
              <a:t>This is a joint work with Aviv Navon, Neta Glazer, Gil Hetz, and Yossi Keshet from aiOla research.</a:t>
            </a:r>
            <a:endParaRPr sz="1600">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c43c09b4f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c43c09b4f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keyword adaptive module is a standard transformer encoder in which we swap the Layer Normalization modules with an Adaptive Instance Normalization (AdaIN) layers, where the adaptive parameters are keyword-conditioned, produced by the text encoder. Here, sigma V and Mu V denote the adaptive parameters.</a:t>
            </a:r>
            <a:endParaRPr sz="16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cb7e899ef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cb7e899ef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To train our model, we require positive and negative pairs of speech utterances and keywords. </a:t>
            </a:r>
            <a:endParaRPr sz="16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6e7af09e0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6e7af09e0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positive examples are obtained by randomly sampling keyword phrases from the corresponding transcript.</a:t>
            </a:r>
            <a:endParaRPr sz="16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c9aa04c4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c9aa04c4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C</a:t>
            </a:r>
            <a:r>
              <a:rPr lang="en" sz="1600">
                <a:solidFill>
                  <a:schemeClr val="dk1"/>
                </a:solidFill>
              </a:rPr>
              <a:t>onsider the following transcript example: “</a:t>
            </a:r>
            <a:r>
              <a:rPr i="1" lang="en" sz="1600">
                <a:solidFill>
                  <a:schemeClr val="dk1"/>
                </a:solidFill>
              </a:rPr>
              <a:t>Open vocabulary keyword spotting with adaptive instance normalization</a:t>
            </a:r>
            <a:r>
              <a:rPr lang="en" sz="1600">
                <a:solidFill>
                  <a:schemeClr val="dk1"/>
                </a:solidFill>
              </a:rPr>
              <a:t>”</a:t>
            </a:r>
            <a:endParaRPr sz="16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cb7e899ef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cb7e899ef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An example for a positive keyword phrases would be the word “keyword”</a:t>
            </a:r>
            <a:endParaRPr sz="16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cb7e899ef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cb7e899ef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And the phrase “instance normalization”</a:t>
            </a:r>
            <a:endParaRPr sz="16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cb7e899ef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cb7e899ef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rPr>
              <a:t>For generating negative keywords we consider several sampling approaches. The first, is sampling random keyword from different examples in the training batch.</a:t>
            </a:r>
            <a:endParaRPr sz="16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sz="1600">
                <a:solidFill>
                  <a:schemeClr val="dk1"/>
                </a:solidFill>
              </a:rPr>
              <a:t>This naive approach is likely to produce keywords which are acoustically far from the words in the input audio. We empirically found that this approach is not effective for training a keyword spotting model that can accurately differentiate acoustically similar words. </a:t>
            </a:r>
            <a:endParaRPr sz="160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cb7e899ef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cb7e899ef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solidFill>
                  <a:schemeClr val="dk1"/>
                </a:solidFill>
              </a:rPr>
              <a:t>Therefore, we propose new methods for generating hard negative samples. For the first approach, we use the text encoder’s embedding representation. We then obtain a negative keyword with the smallest cosine distance with respect to the positive keyword. In this example, we obtain the word “distance” as a negative example for the positive anchor “instance”. </a:t>
            </a:r>
            <a:endParaRPr sz="1600">
              <a:solidFill>
                <a:schemeClr val="dk1"/>
              </a:solidFill>
            </a:endParaRPr>
          </a:p>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cb7e899ef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cb7e899ef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t>Next, we consider keyword </a:t>
            </a:r>
            <a:r>
              <a:rPr lang="en" sz="1600"/>
              <a:t>concatenation</a:t>
            </a:r>
            <a:r>
              <a:rPr lang="en" sz="1600"/>
              <a:t>. In this approach, we generate negative samples by concatenating positive and negative keywords. For instance, by </a:t>
            </a:r>
            <a:r>
              <a:rPr lang="en" sz="1600"/>
              <a:t>concatenating</a:t>
            </a:r>
            <a:r>
              <a:rPr lang="en" sz="1600"/>
              <a:t> the negative keyword “animals” to the positive keyword “spotting”, we obtain the negative term “spotting animals”.</a:t>
            </a:r>
            <a:endParaRPr sz="16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cb7e899ef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cb7e899ef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t>In the </a:t>
            </a:r>
            <a:r>
              <a:rPr lang="en" sz="1600"/>
              <a:t>final approach, we alter a positive keyword by substituting one or more of its characters. The characters can be chosen randomly, or according to some a priori mapping between acoustically similar characters, like “p” and “b”. Here, we alter the positive keyword “spotting” to obtain the negative keyword “zbotting”. :)</a:t>
            </a:r>
            <a:endParaRPr sz="16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b34ed8f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b34ed8f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rPr>
              <a:t>In keyword spotting, we are interested in identifying the presence of predefined keywords in given utterance.</a:t>
            </a:r>
            <a:endParaRPr sz="1600">
              <a:solidFill>
                <a:schemeClr val="dk1"/>
              </a:solidFill>
            </a:endParaRPr>
          </a:p>
          <a:p>
            <a:pPr indent="0" lvl="0" marL="0" rtl="0" algn="l">
              <a:spcBef>
                <a:spcPts val="1000"/>
              </a:spcBef>
              <a:spcAft>
                <a:spcPts val="0"/>
              </a:spcAft>
              <a:buNone/>
            </a:pPr>
            <a:r>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cb7e899eff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cb7e899eff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rPr>
              <a:t>We move to discuss the experimental results. We use multiple multilingual datasets including, VoxPopuli, multilingual LibriSpeech and Fleurs, and the keyword spotting benchmark LibriPhrase.</a:t>
            </a:r>
            <a:endParaRPr sz="1600">
              <a:solidFill>
                <a:schemeClr val="dk1"/>
              </a:solidFill>
            </a:endParaRPr>
          </a:p>
          <a:p>
            <a:pPr indent="0" lvl="0" marL="0" rtl="0" algn="l">
              <a:lnSpc>
                <a:spcPct val="115000"/>
              </a:lnSpc>
              <a:spcBef>
                <a:spcPts val="1200"/>
              </a:spcBef>
              <a:spcAft>
                <a:spcPts val="0"/>
              </a:spcAft>
              <a:buNone/>
            </a:pPr>
            <a:r>
              <a:rPr lang="en" sz="1600">
                <a:solidFill>
                  <a:schemeClr val="dk1"/>
                </a:solidFill>
              </a:rPr>
              <a:t>For the audio encoder we evaluate three Whisper encoder size configurations, tiny, base and small.</a:t>
            </a:r>
            <a:endParaRPr sz="1600">
              <a:solidFill>
                <a:schemeClr val="dk1"/>
              </a:solidFill>
            </a:endParaRPr>
          </a:p>
          <a:p>
            <a:pPr indent="0" lvl="0" marL="0" rtl="0" algn="l">
              <a:lnSpc>
                <a:spcPct val="115000"/>
              </a:lnSpc>
              <a:spcBef>
                <a:spcPts val="1200"/>
              </a:spcBef>
              <a:spcAft>
                <a:spcPts val="0"/>
              </a:spcAft>
              <a:buNone/>
            </a:pPr>
            <a:r>
              <a:rPr lang="en" sz="1600">
                <a:solidFill>
                  <a:schemeClr val="dk1"/>
                </a:solidFill>
              </a:rPr>
              <a:t>To construct our evaluation set, we first sample positive keywords. Then, we sample random, concat, and swap negatives as described before, with equal probability. This results in a diverse and challenging open-vocabulary keyword spotting benchmark.</a:t>
            </a:r>
            <a:endParaRPr sz="1600">
              <a:solidFill>
                <a:schemeClr val="dk1"/>
              </a:solidFill>
            </a:endParaRPr>
          </a:p>
          <a:p>
            <a:pPr indent="0" lvl="0" marL="0" rtl="0" algn="l">
              <a:lnSpc>
                <a:spcPct val="115000"/>
              </a:lnSpc>
              <a:spcBef>
                <a:spcPts val="1200"/>
              </a:spcBef>
              <a:spcAft>
                <a:spcPts val="1200"/>
              </a:spcAft>
              <a:buNone/>
            </a:pPr>
            <a:r>
              <a:rPr lang="en" sz="1600">
                <a:solidFill>
                  <a:schemeClr val="dk1"/>
                </a:solidFill>
              </a:rPr>
              <a:t>We compare our approach</a:t>
            </a:r>
            <a:r>
              <a:rPr lang="en" sz="1600">
                <a:solidFill>
                  <a:schemeClr val="dk1"/>
                </a:solidFill>
              </a:rPr>
              <a:t> with ASR-based and keyword spotting baselines.</a:t>
            </a:r>
            <a:endParaRPr sz="1600">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c9aa04c42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c9aa04c42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rPr>
              <a:t>We start by evaluating our approach on the multilingual VoxPopuli dataset, a common benchmark with 16 transcribed languages.</a:t>
            </a:r>
            <a:endParaRPr sz="1600">
              <a:solidFill>
                <a:schemeClr val="dk1"/>
              </a:solidFill>
            </a:endParaRPr>
          </a:p>
          <a:p>
            <a:pPr indent="0" lvl="0" marL="0" rtl="0" algn="l">
              <a:spcBef>
                <a:spcPts val="1200"/>
              </a:spcBef>
              <a:spcAft>
                <a:spcPts val="0"/>
              </a:spcAft>
              <a:buNone/>
            </a:pPr>
            <a:r>
              <a:rPr lang="en" sz="1600">
                <a:solidFill>
                  <a:schemeClr val="dk1"/>
                </a:solidFill>
              </a:rPr>
              <a:t>Our method, AdaKWS, outperforms the Whisper baselines by a notable margin, over 6% with respect to the best performing baseline. </a:t>
            </a:r>
            <a:r>
              <a:rPr lang="en" sz="1600">
                <a:solidFill>
                  <a:schemeClr val="dk1"/>
                </a:solidFill>
              </a:rPr>
              <a:t>Moreover</a:t>
            </a:r>
            <a:r>
              <a:rPr lang="en" sz="1600">
                <a:solidFill>
                  <a:schemeClr val="dk1"/>
                </a:solidFill>
              </a:rPr>
              <a:t>, it outperforms the baselines in 15 out of the 16 languages, with around 10 times fewer parameters.</a:t>
            </a:r>
            <a:endParaRPr sz="1600">
              <a:solidFill>
                <a:schemeClr val="dk1"/>
              </a:solidFill>
            </a:endParaRPr>
          </a:p>
          <a:p>
            <a:pPr indent="0" lvl="0" marL="0" rtl="0" algn="l">
              <a:spcBef>
                <a:spcPts val="0"/>
              </a:spcBef>
              <a:spcAft>
                <a:spcPts val="0"/>
              </a:spcAft>
              <a:buNone/>
            </a:pPr>
            <a:r>
              <a:t/>
            </a:r>
            <a:endParaRPr sz="16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c9e43d3213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c9e43d3213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Next, we perform an ablation study on the </a:t>
            </a:r>
            <a:r>
              <a:rPr lang="en" sz="1600">
                <a:solidFill>
                  <a:schemeClr val="dk1"/>
                </a:solidFill>
              </a:rPr>
              <a:t>effectiveness</a:t>
            </a:r>
            <a:r>
              <a:rPr lang="en" sz="1600">
                <a:solidFill>
                  <a:schemeClr val="dk1"/>
                </a:solidFill>
              </a:rPr>
              <a:t> of the proposed negative sampling approaches. We can see that the character swapping approach largely contributes to the success of our model. We hypothesize that this is due to the fact that this approach produces the negative keywords </a:t>
            </a:r>
            <a:r>
              <a:rPr lang="en" sz="1600">
                <a:solidFill>
                  <a:schemeClr val="dk1"/>
                </a:solidFill>
              </a:rPr>
              <a:t>which are acoustically most similar to the positive keywords.</a:t>
            </a:r>
            <a:endParaRPr sz="13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cb7e899ef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cb7e899ef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Next, we compare A</a:t>
            </a:r>
            <a:r>
              <a:rPr lang="en" sz="1600">
                <a:solidFill>
                  <a:schemeClr val="dk1"/>
                </a:solidFill>
              </a:rPr>
              <a:t>daKWS to state-of-the-art methods for keyword spotting on the LibriPhrase hard and Libriphrase easy datasets. </a:t>
            </a:r>
            <a:endParaRPr sz="1600">
              <a:solidFill>
                <a:schemeClr val="dk1"/>
              </a:solidFill>
            </a:endParaRPr>
          </a:p>
          <a:p>
            <a:pPr indent="0" lvl="0" marL="0" rtl="0" algn="l">
              <a:spcBef>
                <a:spcPts val="0"/>
              </a:spcBef>
              <a:spcAft>
                <a:spcPts val="0"/>
              </a:spcAft>
              <a:buNone/>
            </a:pPr>
            <a:r>
              <a:rPr lang="en" sz="1600">
                <a:solidFill>
                  <a:schemeClr val="dk1"/>
                </a:solidFill>
              </a:rPr>
              <a:t>The </a:t>
            </a:r>
            <a:r>
              <a:rPr lang="en" sz="1600">
                <a:solidFill>
                  <a:schemeClr val="dk1"/>
                </a:solidFill>
              </a:rPr>
              <a:t>LibriPhrase hard is a commonly used benchmark with hard negative samples, selected based on Levenshtein distance.</a:t>
            </a:r>
            <a:endParaRPr sz="1600">
              <a:solidFill>
                <a:schemeClr val="dk1"/>
              </a:solidFill>
            </a:endParaRPr>
          </a:p>
          <a:p>
            <a:pPr indent="0" lvl="0" marL="0" rtl="0" algn="l">
              <a:spcBef>
                <a:spcPts val="0"/>
              </a:spcBef>
              <a:spcAft>
                <a:spcPts val="0"/>
              </a:spcAft>
              <a:buNone/>
            </a:pPr>
            <a:r>
              <a:rPr lang="en" sz="1600">
                <a:solidFill>
                  <a:schemeClr val="dk1"/>
                </a:solidFill>
              </a:rPr>
              <a:t>We see that AdaKWS significantly outperforms the current </a:t>
            </a:r>
            <a:r>
              <a:rPr lang="en" sz="1600">
                <a:solidFill>
                  <a:schemeClr val="dk1"/>
                </a:solidFill>
              </a:rPr>
              <a:t>state-of-the-art</a:t>
            </a:r>
            <a:r>
              <a:rPr lang="en" sz="1600">
                <a:solidFill>
                  <a:schemeClr val="dk1"/>
                </a:solidFill>
              </a:rPr>
              <a:t> methods on this </a:t>
            </a:r>
            <a:r>
              <a:rPr lang="en" sz="1600">
                <a:solidFill>
                  <a:schemeClr val="dk1"/>
                </a:solidFill>
              </a:rPr>
              <a:t>challenging</a:t>
            </a:r>
            <a:r>
              <a:rPr lang="en" sz="1600">
                <a:solidFill>
                  <a:schemeClr val="dk1"/>
                </a:solidFill>
              </a:rPr>
              <a:t> benchmark.</a:t>
            </a:r>
            <a:endParaRPr sz="16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cb7e899eff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cb7e899eff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We now evaluate the generalization </a:t>
            </a:r>
            <a:r>
              <a:rPr lang="en" sz="1600">
                <a:solidFill>
                  <a:schemeClr val="dk1"/>
                </a:solidFill>
              </a:rPr>
              <a:t>capabilities</a:t>
            </a:r>
            <a:r>
              <a:rPr lang="en" sz="1600">
                <a:solidFill>
                  <a:schemeClr val="dk1"/>
                </a:solidFill>
              </a:rPr>
              <a:t> of our </a:t>
            </a:r>
            <a:r>
              <a:rPr lang="en" sz="1600">
                <a:solidFill>
                  <a:schemeClr val="dk1"/>
                </a:solidFill>
              </a:rPr>
              <a:t>method under zero shot setups. Here, we evaluate the AdaKWS models trained using the VoxPopuli dataset on the multilingual LibriSpeech data. </a:t>
            </a:r>
            <a:endParaRPr sz="1600">
              <a:solidFill>
                <a:schemeClr val="dk1"/>
              </a:solidFill>
            </a:endParaRPr>
          </a:p>
          <a:p>
            <a:pPr indent="0" lvl="0" marL="0" rtl="0" algn="l">
              <a:spcBef>
                <a:spcPts val="0"/>
              </a:spcBef>
              <a:spcAft>
                <a:spcPts val="0"/>
              </a:spcAft>
              <a:buNone/>
            </a:pPr>
            <a:r>
              <a:rPr lang="en" sz="1600">
                <a:solidFill>
                  <a:schemeClr val="dk1"/>
                </a:solidFill>
              </a:rPr>
              <a:t>Notably, the </a:t>
            </a:r>
            <a:r>
              <a:rPr lang="en" sz="1600">
                <a:solidFill>
                  <a:schemeClr val="dk1"/>
                </a:solidFill>
              </a:rPr>
              <a:t>AdaKWS-Small model achieves on-par performance with around two orders of magnitude faster inference time, with respect to the Whisper large-v2 baseline.</a:t>
            </a:r>
            <a:endParaRPr sz="1600">
              <a:solidFill>
                <a:schemeClr val="dk1"/>
              </a:solidFill>
            </a:endParaRPr>
          </a:p>
          <a:p>
            <a:pPr indent="0" lvl="0" marL="0" rtl="0" algn="l">
              <a:spcBef>
                <a:spcPts val="0"/>
              </a:spcBef>
              <a:spcAft>
                <a:spcPts val="0"/>
              </a:spcAft>
              <a:buNone/>
            </a:pPr>
            <a:r>
              <a:t/>
            </a:r>
            <a:endParaRPr sz="16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cb7e899eff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cb7e899eff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Finally, we evaluate AdaKWS on novel languages, not observed during training. Our approach significantly outperform the Whisper baselines. Specifically, our approach achieves 23% improvement in average F1 compared to Whisper large-v2.</a:t>
            </a:r>
            <a:endParaRPr sz="16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c9e43d3213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c9e43d3213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Here, w</a:t>
            </a:r>
            <a:r>
              <a:rPr lang="en" sz="1800"/>
              <a:t>e illustrate the predicted probability of a queried keyword (y-axis) across different time windows. Note that higher probability scores are aligned with the temporal occurrence of the word within the utterance (x-axis).</a:t>
            </a:r>
            <a:endParaRPr sz="18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ca41c8def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ca41c8def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Char char="-"/>
            </a:pPr>
            <a:r>
              <a:rPr lang="en" sz="1600">
                <a:solidFill>
                  <a:schemeClr val="dk1"/>
                </a:solidFill>
              </a:rPr>
              <a:t>To summarize, we present AdaKWS, a novel open-vocabulary KWS model.</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Our model utilizes keyword adaptive normalization layers to obtain keyword specific classifiers.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We propose several online negative sampling techniques and evaluate their effectiveness.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We evaluate AdaKWS on a diverse set of multilingual benchmarks, as well as generalization to novel datasets and languages, and show that AdaKWS outperforms ASR and keyword spotting baselines.</a:t>
            </a:r>
            <a:endParaRPr sz="1600">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6e7af09e0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6e7af09e0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b7e899ef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b7e899ef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1"/>
                </a:solidFill>
              </a:rPr>
              <a:t>O</a:t>
            </a:r>
            <a:r>
              <a:rPr lang="en" sz="1600">
                <a:solidFill>
                  <a:schemeClr val="dk1"/>
                </a:solidFill>
              </a:rPr>
              <a:t>n the other hand, in open vocabulary keyword spotting, we wish to train a model to identify arbitrary keywords at inference time. </a:t>
            </a:r>
            <a:endParaRPr sz="1600">
              <a:solidFill>
                <a:schemeClr val="dk1"/>
              </a:solidFill>
            </a:endParaRPr>
          </a:p>
          <a:p>
            <a:pPr indent="0" lvl="0" marL="0" rtl="0" algn="l">
              <a:lnSpc>
                <a:spcPct val="115000"/>
              </a:lnSpc>
              <a:spcBef>
                <a:spcPts val="1000"/>
              </a:spcBef>
              <a:spcAft>
                <a:spcPts val="1000"/>
              </a:spcAft>
              <a:buNone/>
            </a:pPr>
            <a:r>
              <a:rPr lang="en" sz="1600">
                <a:solidFill>
                  <a:schemeClr val="dk1"/>
                </a:solidFill>
              </a:rPr>
              <a:t>This approach has multiple advantages: it allows the personalization of keyword spotting models, and increase accessibility to low resource languages, as well as specialized domains.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b7e899e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b7e899e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rPr>
              <a:t>Previous methods for open vocabulary </a:t>
            </a:r>
            <a:r>
              <a:rPr lang="en" sz="1600">
                <a:solidFill>
                  <a:schemeClr val="dk1"/>
                </a:solidFill>
              </a:rPr>
              <a:t>keyword spotting, mostly follow the same general approach</a:t>
            </a:r>
            <a:r>
              <a:rPr lang="en" sz="1600">
                <a:solidFill>
                  <a:schemeClr val="dk1"/>
                </a:solidFill>
              </a:rPr>
              <a:t>. First, encode the audio and text data into a joint latent representation space. Then, use a classifier to predict the probability for a given keyword.</a:t>
            </a:r>
            <a:endParaRPr sz="16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cb7e899ef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cb7e899ef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rPr>
              <a:t>A key limitation of these approaches is that projecting the </a:t>
            </a:r>
            <a:r>
              <a:rPr lang="en" sz="1600">
                <a:solidFill>
                  <a:schemeClr val="dk1"/>
                </a:solidFill>
              </a:rPr>
              <a:t>heterogeneous</a:t>
            </a:r>
            <a:r>
              <a:rPr lang="en" sz="1600">
                <a:solidFill>
                  <a:schemeClr val="dk1"/>
                </a:solidFill>
              </a:rPr>
              <a:t> modalities into a joint space</a:t>
            </a:r>
            <a:r>
              <a:rPr lang="en" sz="1600">
                <a:solidFill>
                  <a:schemeClr val="dk1"/>
                </a:solidFill>
              </a:rPr>
              <a:t> may cause significant missmatch between audio and text embeddings.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cb7e899ef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cb7e899ef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To address this issue, we take a different path to the open-vocabulary problem: Instead of embedding the textual and acoustic information into a joint latent space, we use the text encoder to map the input keyword into a set of normalization parameters. These parameters are then used to process the audio signal </a:t>
            </a:r>
            <a:r>
              <a:rPr lang="en" sz="1600"/>
              <a:t>representation</a:t>
            </a:r>
            <a:r>
              <a:rPr lang="en" sz="1600"/>
              <a:t>.</a:t>
            </a:r>
            <a:endParaRPr sz="1600" strike="sngStrik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c43c09b4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c43c09b4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In our method, which we term AdaKWS, the audio representation is processed </a:t>
            </a:r>
            <a:r>
              <a:rPr lang="en" sz="1600"/>
              <a:t>using a classifier which is conditioned on the input keyword through keyword-adaptive normalization layers.</a:t>
            </a:r>
            <a:endParaRPr sz="16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cb7e899ef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cb7e899ef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We use a pre-trained Whisper encoder for encoding the audio signal. This audio encoder is kept frozen during training.</a:t>
            </a:r>
            <a:endParaRPr sz="16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6e7af09e0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6e7af09e0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As the text encoder we employ a character-based LSTM encoder which maps an input keyword into a set of normalization parameters.</a:t>
            </a:r>
            <a:endParaRPr sz="16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a:solidFill>
            <a:srgbClr val="B7B7B7"/>
          </a:solidFill>
        </p:spPr>
        <p:txBody>
          <a:bodyPr anchorCtr="0" anchor="t" bIns="91425" lIns="91425" spcFirstLastPara="1" rIns="91425" wrap="square" tIns="91425">
            <a:normAutofit/>
          </a:bodyPr>
          <a:lstStyle>
            <a:lvl1pPr lvl="0" rtl="0">
              <a:spcBef>
                <a:spcPts val="0"/>
              </a:spcBef>
              <a:spcAft>
                <a:spcPts val="0"/>
              </a:spcAft>
              <a:buSzPts val="2800"/>
              <a:buNone/>
              <a:defRPr b="1">
                <a:highlight>
                  <a:srgbClr val="B7B7B7"/>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rgbClr val="674EA7"/>
              </a:buClr>
              <a:buSzPts val="1800"/>
              <a:buChar char="●"/>
              <a:defRPr/>
            </a:lvl1pPr>
            <a:lvl2pPr indent="-317500" lvl="1" marL="914400" rtl="0">
              <a:spcBef>
                <a:spcPts val="0"/>
              </a:spcBef>
              <a:spcAft>
                <a:spcPts val="0"/>
              </a:spcAft>
              <a:buClr>
                <a:srgbClr val="674EA7"/>
              </a:buClr>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jpg"/><Relationship Id="rId5" Type="http://schemas.openxmlformats.org/officeDocument/2006/relationships/image" Target="../media/image6.png"/><Relationship Id="rId6"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9.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2.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1.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ctrTitle"/>
          </p:nvPr>
        </p:nvSpPr>
        <p:spPr>
          <a:xfrm>
            <a:off x="311700" y="573075"/>
            <a:ext cx="8520600" cy="1178100"/>
          </a:xfrm>
          <a:prstGeom prst="rect">
            <a:avLst/>
          </a:prstGeom>
        </p:spPr>
        <p:txBody>
          <a:bodyPr anchorCtr="0" anchor="b" bIns="91425" lIns="91425" spcFirstLastPara="1" rIns="91425" wrap="square" tIns="91425">
            <a:normAutofit/>
          </a:bodyPr>
          <a:lstStyle/>
          <a:p>
            <a:pPr indent="0" lvl="0" marL="190500" rtl="0" algn="ctr">
              <a:lnSpc>
                <a:spcPct val="91283"/>
              </a:lnSpc>
              <a:spcBef>
                <a:spcPts val="600"/>
              </a:spcBef>
              <a:spcAft>
                <a:spcPts val="900"/>
              </a:spcAft>
              <a:buSzPts val="990"/>
              <a:buNone/>
            </a:pPr>
            <a:r>
              <a:rPr b="1" lang="en" sz="3000">
                <a:highlight>
                  <a:srgbClr val="FFFFFF"/>
                </a:highlight>
              </a:rPr>
              <a:t>Open-vocabulary Keyword-spotting with Adaptive Instance Normalization</a:t>
            </a:r>
            <a:endParaRPr sz="4480"/>
          </a:p>
        </p:txBody>
      </p:sp>
      <p:sp>
        <p:nvSpPr>
          <p:cNvPr id="100" name="Google Shape;100;p25"/>
          <p:cNvSpPr txBox="1"/>
          <p:nvPr>
            <p:ph idx="1" type="subTitle"/>
          </p:nvPr>
        </p:nvSpPr>
        <p:spPr>
          <a:xfrm>
            <a:off x="325850" y="2535425"/>
            <a:ext cx="8520600" cy="1589100"/>
          </a:xfrm>
          <a:prstGeom prst="rect">
            <a:avLst/>
          </a:prstGeom>
        </p:spPr>
        <p:txBody>
          <a:bodyPr anchorCtr="0" anchor="t" bIns="91425" lIns="91425" spcFirstLastPara="1" rIns="91425" wrap="square" tIns="91425">
            <a:normAutofit/>
          </a:bodyPr>
          <a:lstStyle/>
          <a:p>
            <a:pPr indent="0" lvl="0" marL="0" rtl="0" algn="ctr">
              <a:lnSpc>
                <a:spcPct val="150000"/>
              </a:lnSpc>
              <a:spcBef>
                <a:spcPts val="0"/>
              </a:spcBef>
              <a:spcAft>
                <a:spcPts val="0"/>
              </a:spcAft>
              <a:buNone/>
            </a:pPr>
            <a:r>
              <a:rPr lang="en" sz="2000"/>
              <a:t>A. Navon  A. Shamsian  N. Glazer  G. Hetz  J. Keshet</a:t>
            </a:r>
            <a:endParaRPr sz="2000"/>
          </a:p>
          <a:p>
            <a:pPr indent="0" lvl="0" marL="0" rtl="0" algn="ctr">
              <a:lnSpc>
                <a:spcPct val="150000"/>
              </a:lnSpc>
              <a:spcBef>
                <a:spcPts val="0"/>
              </a:spcBef>
              <a:spcAft>
                <a:spcPts val="0"/>
              </a:spcAft>
              <a:buNone/>
            </a:pPr>
            <a:r>
              <a:t/>
            </a:r>
            <a:endParaRPr sz="2000"/>
          </a:p>
          <a:p>
            <a:pPr indent="0" lvl="0" marL="0" rtl="0" algn="ctr">
              <a:lnSpc>
                <a:spcPct val="150000"/>
              </a:lnSpc>
              <a:spcBef>
                <a:spcPts val="0"/>
              </a:spcBef>
              <a:spcAft>
                <a:spcPts val="0"/>
              </a:spcAft>
              <a:buNone/>
            </a:pPr>
            <a:r>
              <a:rPr lang="en" sz="2000"/>
              <a:t>aiOla Research</a:t>
            </a:r>
            <a:endParaRPr sz="2000"/>
          </a:p>
        </p:txBody>
      </p:sp>
      <p:cxnSp>
        <p:nvCxnSpPr>
          <p:cNvPr id="101" name="Google Shape;101;p25"/>
          <p:cNvCxnSpPr/>
          <p:nvPr/>
        </p:nvCxnSpPr>
        <p:spPr>
          <a:xfrm>
            <a:off x="200525" y="2206800"/>
            <a:ext cx="8742900" cy="0"/>
          </a:xfrm>
          <a:prstGeom prst="straightConnector1">
            <a:avLst/>
          </a:prstGeom>
          <a:noFill/>
          <a:ln cap="flat" cmpd="sng" w="38100">
            <a:solidFill>
              <a:srgbClr val="037D5C"/>
            </a:solidFill>
            <a:prstDash val="solid"/>
            <a:round/>
            <a:headEnd len="med" w="med" type="none"/>
            <a:tailEnd len="med" w="med" type="none"/>
          </a:ln>
        </p:spPr>
      </p:cxnSp>
      <p:pic>
        <p:nvPicPr>
          <p:cNvPr id="102" name="Google Shape;102;p25"/>
          <p:cNvPicPr preferRelativeResize="0"/>
          <p:nvPr/>
        </p:nvPicPr>
        <p:blipFill>
          <a:blip r:embed="rId3">
            <a:alphaModFix/>
          </a:blip>
          <a:stretch>
            <a:fillRect/>
          </a:stretch>
        </p:blipFill>
        <p:spPr>
          <a:xfrm>
            <a:off x="325847" y="4124525"/>
            <a:ext cx="1628249" cy="505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Keyword Adaptive Module</a:t>
            </a:r>
            <a:endParaRPr/>
          </a:p>
        </p:txBody>
      </p:sp>
      <p:sp>
        <p:nvSpPr>
          <p:cNvPr id="185" name="Google Shape;185;p34"/>
          <p:cNvSpPr txBox="1"/>
          <p:nvPr>
            <p:ph idx="1" type="body"/>
          </p:nvPr>
        </p:nvSpPr>
        <p:spPr>
          <a:xfrm>
            <a:off x="311700" y="1152475"/>
            <a:ext cx="4143000" cy="15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Each module is a standard transformer encoder block in which we swap the Layer Normalization layers with </a:t>
            </a:r>
            <a:r>
              <a:rPr b="1" lang="en" sz="1600"/>
              <a:t>Adaptive Instance Normalization layers (AdaIN)</a:t>
            </a:r>
            <a:r>
              <a:rPr lang="en" sz="1600"/>
              <a:t>. An </a:t>
            </a:r>
            <a:r>
              <a:rPr b="1" lang="en" sz="1600"/>
              <a:t>AdaIn</a:t>
            </a:r>
            <a:r>
              <a:rPr lang="en" sz="1600"/>
              <a:t> is a normalization layer of the form:</a:t>
            </a:r>
            <a:endParaRPr sz="1600"/>
          </a:p>
        </p:txBody>
      </p:sp>
      <p:pic>
        <p:nvPicPr>
          <p:cNvPr id="186" name="Google Shape;186;p34"/>
          <p:cNvPicPr preferRelativeResize="0"/>
          <p:nvPr/>
        </p:nvPicPr>
        <p:blipFill>
          <a:blip r:embed="rId3">
            <a:alphaModFix/>
          </a:blip>
          <a:stretch>
            <a:fillRect/>
          </a:stretch>
        </p:blipFill>
        <p:spPr>
          <a:xfrm>
            <a:off x="4302300" y="3136450"/>
            <a:ext cx="4241050" cy="1847185"/>
          </a:xfrm>
          <a:prstGeom prst="rect">
            <a:avLst/>
          </a:prstGeom>
          <a:noFill/>
          <a:ln>
            <a:noFill/>
          </a:ln>
        </p:spPr>
      </p:pic>
      <p:pic>
        <p:nvPicPr>
          <p:cNvPr id="187" name="Google Shape;187;p34"/>
          <p:cNvPicPr preferRelativeResize="0"/>
          <p:nvPr/>
        </p:nvPicPr>
        <p:blipFill>
          <a:blip r:embed="rId4">
            <a:alphaModFix/>
          </a:blip>
          <a:stretch>
            <a:fillRect/>
          </a:stretch>
        </p:blipFill>
        <p:spPr>
          <a:xfrm>
            <a:off x="558150" y="3018425"/>
            <a:ext cx="2959449" cy="607400"/>
          </a:xfrm>
          <a:prstGeom prst="rect">
            <a:avLst/>
          </a:prstGeom>
          <a:noFill/>
          <a:ln>
            <a:noFill/>
          </a:ln>
        </p:spPr>
      </p:pic>
      <p:sp>
        <p:nvSpPr>
          <p:cNvPr id="188" name="Google Shape;188;p34"/>
          <p:cNvSpPr txBox="1"/>
          <p:nvPr/>
        </p:nvSpPr>
        <p:spPr>
          <a:xfrm>
            <a:off x="409625" y="3702888"/>
            <a:ext cx="32565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600">
                <a:solidFill>
                  <a:schemeClr val="dk2"/>
                </a:solidFill>
                <a:latin typeface="Times New Roman"/>
                <a:ea typeface="Times New Roman"/>
                <a:cs typeface="Times New Roman"/>
                <a:sym typeface="Times New Roman"/>
              </a:rPr>
              <a:t>z</a:t>
            </a:r>
            <a:r>
              <a:rPr lang="en" sz="1600">
                <a:solidFill>
                  <a:schemeClr val="dk2"/>
                </a:solidFill>
              </a:rPr>
              <a:t> is the audio representation and</a:t>
            </a:r>
            <a:endParaRPr sz="1600">
              <a:solidFill>
                <a:schemeClr val="dk2"/>
              </a:solidFill>
            </a:endParaRPr>
          </a:p>
          <a:p>
            <a:pPr indent="0" lvl="0" marL="0" rtl="0" algn="l">
              <a:lnSpc>
                <a:spcPct val="115000"/>
              </a:lnSpc>
              <a:spcBef>
                <a:spcPts val="0"/>
              </a:spcBef>
              <a:spcAft>
                <a:spcPts val="0"/>
              </a:spcAft>
              <a:buNone/>
            </a:pPr>
            <a:r>
              <a:rPr i="1" lang="en" sz="1600">
                <a:solidFill>
                  <a:schemeClr val="dk2"/>
                </a:solidFill>
                <a:latin typeface="Times New Roman"/>
                <a:ea typeface="Times New Roman"/>
                <a:cs typeface="Times New Roman"/>
                <a:sym typeface="Times New Roman"/>
              </a:rPr>
              <a:t>v</a:t>
            </a:r>
            <a:r>
              <a:rPr lang="en" sz="1600">
                <a:solidFill>
                  <a:schemeClr val="dk2"/>
                </a:solidFill>
              </a:rPr>
              <a:t> is the target keyword</a:t>
            </a:r>
            <a:endParaRPr sz="1600">
              <a:solidFill>
                <a:schemeClr val="dk2"/>
              </a:solidFill>
            </a:endParaRPr>
          </a:p>
        </p:txBody>
      </p:sp>
      <p:pic>
        <p:nvPicPr>
          <p:cNvPr id="189" name="Google Shape;189;p34"/>
          <p:cNvPicPr preferRelativeResize="0"/>
          <p:nvPr/>
        </p:nvPicPr>
        <p:blipFill>
          <a:blip r:embed="rId5">
            <a:alphaModFix/>
          </a:blip>
          <a:stretch>
            <a:fillRect/>
          </a:stretch>
        </p:blipFill>
        <p:spPr>
          <a:xfrm>
            <a:off x="4419605" y="1288625"/>
            <a:ext cx="4536468" cy="1619213"/>
          </a:xfrm>
          <a:prstGeom prst="rect">
            <a:avLst/>
          </a:prstGeom>
          <a:noFill/>
          <a:ln>
            <a:noFill/>
          </a:ln>
        </p:spPr>
      </p:pic>
      <p:sp>
        <p:nvSpPr>
          <p:cNvPr id="190" name="Google Shape;190;p34"/>
          <p:cNvSpPr/>
          <p:nvPr/>
        </p:nvSpPr>
        <p:spPr>
          <a:xfrm>
            <a:off x="4419600" y="1451600"/>
            <a:ext cx="1718100" cy="1456200"/>
          </a:xfrm>
          <a:prstGeom prst="rect">
            <a:avLst/>
          </a:prstGeom>
          <a:solidFill>
            <a:srgbClr val="FFFFFF">
              <a:alpha val="531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1" name="Google Shape;191;p34"/>
          <p:cNvSpPr/>
          <p:nvPr/>
        </p:nvSpPr>
        <p:spPr>
          <a:xfrm>
            <a:off x="7359250" y="1370138"/>
            <a:ext cx="1629300" cy="1456200"/>
          </a:xfrm>
          <a:prstGeom prst="rect">
            <a:avLst/>
          </a:prstGeom>
          <a:solidFill>
            <a:srgbClr val="FFFFFF">
              <a:alpha val="531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2" name="Google Shape;192;p34"/>
          <p:cNvSpPr/>
          <p:nvPr/>
        </p:nvSpPr>
        <p:spPr>
          <a:xfrm>
            <a:off x="6137775" y="2201125"/>
            <a:ext cx="1221600" cy="572700"/>
          </a:xfrm>
          <a:prstGeom prst="rect">
            <a:avLst/>
          </a:prstGeom>
          <a:solidFill>
            <a:srgbClr val="FFFFFF">
              <a:alpha val="531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3" name="Google Shape;193;p34"/>
          <p:cNvSpPr/>
          <p:nvPr/>
        </p:nvSpPr>
        <p:spPr>
          <a:xfrm>
            <a:off x="5944400" y="1152475"/>
            <a:ext cx="1221600" cy="329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4" name="Google Shape;194;p34"/>
          <p:cNvSpPr/>
          <p:nvPr/>
        </p:nvSpPr>
        <p:spPr>
          <a:xfrm>
            <a:off x="6137775" y="1370150"/>
            <a:ext cx="1221600" cy="242700"/>
          </a:xfrm>
          <a:prstGeom prst="rect">
            <a:avLst/>
          </a:prstGeom>
          <a:solidFill>
            <a:srgbClr val="FFFFFF">
              <a:alpha val="531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95" name="Google Shape;195;p34"/>
          <p:cNvPicPr preferRelativeResize="0"/>
          <p:nvPr/>
        </p:nvPicPr>
        <p:blipFill>
          <a:blip r:embed="rId6">
            <a:alphaModFix/>
          </a:blip>
          <a:stretch>
            <a:fillRect/>
          </a:stretch>
        </p:blipFill>
        <p:spPr>
          <a:xfrm>
            <a:off x="120975" y="4841725"/>
            <a:ext cx="569149" cy="176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Online Keyword Sampling</a:t>
            </a:r>
            <a:endParaRPr/>
          </a:p>
        </p:txBody>
      </p:sp>
      <p:sp>
        <p:nvSpPr>
          <p:cNvPr id="201" name="Google Shape;201;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Training examples are pairs of speech utterances and keywords.</a:t>
            </a:r>
            <a:endParaRPr/>
          </a:p>
          <a:p>
            <a:pPr indent="0" lvl="0" marL="0" rtl="0" algn="ctr">
              <a:spcBef>
                <a:spcPts val="1000"/>
              </a:spcBef>
              <a:spcAft>
                <a:spcPts val="0"/>
              </a:spcAft>
              <a:buNone/>
            </a:pPr>
            <a:r>
              <a:t/>
            </a:r>
            <a:endParaRPr i="1"/>
          </a:p>
          <a:p>
            <a:pPr indent="0" lvl="0" marL="0" rtl="0" algn="l">
              <a:spcBef>
                <a:spcPts val="1000"/>
              </a:spcBef>
              <a:spcAft>
                <a:spcPts val="0"/>
              </a:spcAft>
              <a:buNone/>
            </a:pPr>
            <a:r>
              <a:t/>
            </a:r>
            <a:endParaRPr i="1"/>
          </a:p>
          <a:p>
            <a:pPr indent="0" lvl="0" marL="0" rtl="0" algn="ctr">
              <a:spcBef>
                <a:spcPts val="1000"/>
              </a:spcBef>
              <a:spcAft>
                <a:spcPts val="0"/>
              </a:spcAft>
              <a:buNone/>
            </a:pPr>
            <a:r>
              <a:t/>
            </a:r>
            <a:endParaRPr i="1"/>
          </a:p>
          <a:p>
            <a:pPr indent="0" lvl="0" marL="0" rtl="0" algn="l">
              <a:spcBef>
                <a:spcPts val="1000"/>
              </a:spcBef>
              <a:spcAft>
                <a:spcPts val="1000"/>
              </a:spcAft>
              <a:buNone/>
            </a:pPr>
            <a:r>
              <a:t/>
            </a:r>
            <a:endParaRPr/>
          </a:p>
        </p:txBody>
      </p:sp>
      <p:pic>
        <p:nvPicPr>
          <p:cNvPr id="202" name="Google Shape;202;p35"/>
          <p:cNvPicPr preferRelativeResize="0"/>
          <p:nvPr/>
        </p:nvPicPr>
        <p:blipFill>
          <a:blip r:embed="rId3">
            <a:alphaModFix/>
          </a:blip>
          <a:stretch>
            <a:fillRect/>
          </a:stretch>
        </p:blipFill>
        <p:spPr>
          <a:xfrm>
            <a:off x="120975" y="4841725"/>
            <a:ext cx="569149" cy="176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Online Keyword Sampling - Positive</a:t>
            </a:r>
            <a:endParaRPr/>
          </a:p>
        </p:txBody>
      </p:sp>
      <p:sp>
        <p:nvSpPr>
          <p:cNvPr id="208" name="Google Shape;208;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Training examples are pairs of speech utterances and keywords.</a:t>
            </a:r>
            <a:endParaRPr/>
          </a:p>
          <a:p>
            <a:pPr indent="0" lvl="0" marL="0" rtl="0" algn="ctr">
              <a:spcBef>
                <a:spcPts val="1000"/>
              </a:spcBef>
              <a:spcAft>
                <a:spcPts val="0"/>
              </a:spcAft>
              <a:buNone/>
            </a:pPr>
            <a:r>
              <a:t/>
            </a:r>
            <a:endParaRPr/>
          </a:p>
          <a:p>
            <a:pPr indent="0" lvl="0" marL="0" rtl="0" algn="ctr">
              <a:spcBef>
                <a:spcPts val="1000"/>
              </a:spcBef>
              <a:spcAft>
                <a:spcPts val="0"/>
              </a:spcAft>
              <a:buNone/>
            </a:pPr>
            <a:r>
              <a:t/>
            </a:r>
            <a:endParaRPr/>
          </a:p>
          <a:p>
            <a:pPr indent="0" lvl="0" marL="0" rtl="0" algn="l">
              <a:spcBef>
                <a:spcPts val="1000"/>
              </a:spcBef>
              <a:spcAft>
                <a:spcPts val="0"/>
              </a:spcAft>
              <a:buClr>
                <a:schemeClr val="dk1"/>
              </a:buClr>
              <a:buSzPts val="1100"/>
              <a:buFont typeface="Arial"/>
              <a:buNone/>
            </a:pPr>
            <a:r>
              <a:rPr b="1" lang="en"/>
              <a:t>Positive Examples</a:t>
            </a:r>
            <a:endParaRPr b="1">
              <a:solidFill>
                <a:srgbClr val="037D5C"/>
              </a:solidFill>
            </a:endParaRPr>
          </a:p>
          <a:p>
            <a:pPr indent="0" lvl="0" marL="0" rtl="0" algn="l">
              <a:spcBef>
                <a:spcPts val="1000"/>
              </a:spcBef>
              <a:spcAft>
                <a:spcPts val="0"/>
              </a:spcAft>
              <a:buNone/>
            </a:pPr>
            <a:r>
              <a:rPr lang="en"/>
              <a:t>Random keyword phrase from the speech transcription.</a:t>
            </a:r>
            <a:endParaRPr i="1"/>
          </a:p>
          <a:p>
            <a:pPr indent="0" lvl="0" marL="0" rtl="0" algn="ctr">
              <a:spcBef>
                <a:spcPts val="1000"/>
              </a:spcBef>
              <a:spcAft>
                <a:spcPts val="0"/>
              </a:spcAft>
              <a:buNone/>
            </a:pPr>
            <a:r>
              <a:t/>
            </a:r>
            <a:endParaRPr i="1"/>
          </a:p>
          <a:p>
            <a:pPr indent="0" lvl="0" marL="0" rtl="0" algn="l">
              <a:spcBef>
                <a:spcPts val="1000"/>
              </a:spcBef>
              <a:spcAft>
                <a:spcPts val="1000"/>
              </a:spcAft>
              <a:buNone/>
            </a:pPr>
            <a:r>
              <a:t/>
            </a:r>
            <a:endParaRPr/>
          </a:p>
        </p:txBody>
      </p:sp>
      <p:pic>
        <p:nvPicPr>
          <p:cNvPr id="209" name="Google Shape;209;p36"/>
          <p:cNvPicPr preferRelativeResize="0"/>
          <p:nvPr/>
        </p:nvPicPr>
        <p:blipFill>
          <a:blip r:embed="rId3">
            <a:alphaModFix/>
          </a:blip>
          <a:stretch>
            <a:fillRect/>
          </a:stretch>
        </p:blipFill>
        <p:spPr>
          <a:xfrm>
            <a:off x="120975" y="4841725"/>
            <a:ext cx="569149" cy="176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Online Keyword Sampling - Positive</a:t>
            </a:r>
            <a:endParaRPr/>
          </a:p>
        </p:txBody>
      </p:sp>
      <p:sp>
        <p:nvSpPr>
          <p:cNvPr id="215" name="Google Shape;215;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Training examples are pairs of speech utterances and keywords.</a:t>
            </a:r>
            <a:endParaRPr/>
          </a:p>
          <a:p>
            <a:pPr indent="0" lvl="0" marL="0" rtl="0" algn="l">
              <a:spcBef>
                <a:spcPts val="1000"/>
              </a:spcBef>
              <a:spcAft>
                <a:spcPts val="0"/>
              </a:spcAft>
              <a:buNone/>
            </a:pPr>
            <a:r>
              <a:rPr lang="en"/>
              <a:t>Consider the utterance:</a:t>
            </a:r>
            <a:endParaRPr/>
          </a:p>
          <a:p>
            <a:pPr indent="0" lvl="0" marL="0" rtl="0" algn="ctr">
              <a:spcBef>
                <a:spcPts val="1000"/>
              </a:spcBef>
              <a:spcAft>
                <a:spcPts val="0"/>
              </a:spcAft>
              <a:buNone/>
            </a:pPr>
            <a:r>
              <a:rPr i="1" lang="en"/>
              <a:t>“Open vocabulary keyword spotting with adaptive instance normalization”</a:t>
            </a:r>
            <a:endParaRPr i="1"/>
          </a:p>
          <a:p>
            <a:pPr indent="0" lvl="0" marL="0" rtl="0" algn="l">
              <a:spcBef>
                <a:spcPts val="1000"/>
              </a:spcBef>
              <a:spcAft>
                <a:spcPts val="0"/>
              </a:spcAft>
              <a:buClr>
                <a:schemeClr val="dk1"/>
              </a:buClr>
              <a:buSzPts val="1100"/>
              <a:buFont typeface="Arial"/>
              <a:buNone/>
            </a:pPr>
            <a:r>
              <a:rPr b="1" lang="en"/>
              <a:t>Positive Examples</a:t>
            </a:r>
            <a:endParaRPr b="1">
              <a:solidFill>
                <a:srgbClr val="037D5C"/>
              </a:solidFill>
            </a:endParaRPr>
          </a:p>
          <a:p>
            <a:pPr indent="0" lvl="0" marL="0" rtl="0" algn="l">
              <a:spcBef>
                <a:spcPts val="1000"/>
              </a:spcBef>
              <a:spcAft>
                <a:spcPts val="0"/>
              </a:spcAft>
              <a:buNone/>
            </a:pPr>
            <a:r>
              <a:rPr lang="en"/>
              <a:t>Random keyword phrase from the speech transcription. </a:t>
            </a:r>
            <a:endParaRPr i="1"/>
          </a:p>
          <a:p>
            <a:pPr indent="0" lvl="0" marL="0" rtl="0" algn="ctr">
              <a:spcBef>
                <a:spcPts val="1000"/>
              </a:spcBef>
              <a:spcAft>
                <a:spcPts val="0"/>
              </a:spcAft>
              <a:buNone/>
            </a:pPr>
            <a:r>
              <a:t/>
            </a:r>
            <a:endParaRPr i="1"/>
          </a:p>
          <a:p>
            <a:pPr indent="0" lvl="0" marL="0" rtl="0" algn="l">
              <a:spcBef>
                <a:spcPts val="1000"/>
              </a:spcBef>
              <a:spcAft>
                <a:spcPts val="1000"/>
              </a:spcAft>
              <a:buNone/>
            </a:pPr>
            <a:r>
              <a:t/>
            </a:r>
            <a:endParaRPr/>
          </a:p>
        </p:txBody>
      </p:sp>
      <p:pic>
        <p:nvPicPr>
          <p:cNvPr id="216" name="Google Shape;216;p37"/>
          <p:cNvPicPr preferRelativeResize="0"/>
          <p:nvPr/>
        </p:nvPicPr>
        <p:blipFill>
          <a:blip r:embed="rId3">
            <a:alphaModFix/>
          </a:blip>
          <a:stretch>
            <a:fillRect/>
          </a:stretch>
        </p:blipFill>
        <p:spPr>
          <a:xfrm>
            <a:off x="120975" y="4841725"/>
            <a:ext cx="569149" cy="176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Online Keyword Sampling</a:t>
            </a:r>
            <a:r>
              <a:rPr lang="en"/>
              <a:t> - Positive</a:t>
            </a:r>
            <a:endParaRPr/>
          </a:p>
        </p:txBody>
      </p:sp>
      <p:sp>
        <p:nvSpPr>
          <p:cNvPr id="222" name="Google Shape;222;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Training examples are pairs of speech utterances and keywords.</a:t>
            </a:r>
            <a:endParaRPr/>
          </a:p>
          <a:p>
            <a:pPr indent="0" lvl="0" marL="0" rtl="0" algn="l">
              <a:spcBef>
                <a:spcPts val="1000"/>
              </a:spcBef>
              <a:spcAft>
                <a:spcPts val="0"/>
              </a:spcAft>
              <a:buNone/>
            </a:pPr>
            <a:r>
              <a:rPr lang="en"/>
              <a:t>Consider the utterance:</a:t>
            </a:r>
            <a:endParaRPr/>
          </a:p>
          <a:p>
            <a:pPr indent="0" lvl="0" marL="0" rtl="0" algn="ctr">
              <a:spcBef>
                <a:spcPts val="1000"/>
              </a:spcBef>
              <a:spcAft>
                <a:spcPts val="0"/>
              </a:spcAft>
              <a:buNone/>
            </a:pPr>
            <a:r>
              <a:rPr i="1" lang="en"/>
              <a:t>“</a:t>
            </a:r>
            <a:r>
              <a:rPr i="1" lang="en"/>
              <a:t>Open vocabulary </a:t>
            </a:r>
            <a:r>
              <a:rPr i="1" lang="en">
                <a:solidFill>
                  <a:srgbClr val="037D5C"/>
                </a:solidFill>
              </a:rPr>
              <a:t>keyword</a:t>
            </a:r>
            <a:r>
              <a:rPr i="1" lang="en"/>
              <a:t> spotting with adaptive instance normalization”</a:t>
            </a:r>
            <a:endParaRPr i="1"/>
          </a:p>
          <a:p>
            <a:pPr indent="0" lvl="0" marL="0" rtl="0" algn="l">
              <a:spcBef>
                <a:spcPts val="1000"/>
              </a:spcBef>
              <a:spcAft>
                <a:spcPts val="0"/>
              </a:spcAft>
              <a:buNone/>
            </a:pPr>
            <a:r>
              <a:rPr b="1" lang="en"/>
              <a:t>Positive Examples</a:t>
            </a:r>
            <a:endParaRPr b="1">
              <a:solidFill>
                <a:srgbClr val="037D5C"/>
              </a:solidFill>
            </a:endParaRPr>
          </a:p>
          <a:p>
            <a:pPr indent="0" lvl="0" marL="0" rtl="0" algn="l">
              <a:spcBef>
                <a:spcPts val="1000"/>
              </a:spcBef>
              <a:spcAft>
                <a:spcPts val="0"/>
              </a:spcAft>
              <a:buNone/>
            </a:pPr>
            <a:r>
              <a:rPr lang="en"/>
              <a:t>Random keyword phrase from the speech transcription</a:t>
            </a:r>
            <a:r>
              <a:rPr lang="en"/>
              <a:t>:</a:t>
            </a:r>
            <a:r>
              <a:rPr lang="en"/>
              <a:t> </a:t>
            </a:r>
            <a:endParaRPr i="1"/>
          </a:p>
          <a:p>
            <a:pPr indent="0" lvl="0" marL="0" rtl="0" algn="ctr">
              <a:spcBef>
                <a:spcPts val="1000"/>
              </a:spcBef>
              <a:spcAft>
                <a:spcPts val="0"/>
              </a:spcAft>
              <a:buNone/>
            </a:pPr>
            <a:r>
              <a:rPr i="1" lang="en">
                <a:solidFill>
                  <a:srgbClr val="037D5C"/>
                </a:solidFill>
              </a:rPr>
              <a:t>keyword</a:t>
            </a:r>
            <a:endParaRPr i="1">
              <a:solidFill>
                <a:srgbClr val="037D5C"/>
              </a:solidFill>
            </a:endParaRPr>
          </a:p>
          <a:p>
            <a:pPr indent="0" lvl="0" marL="0" rtl="0" algn="l">
              <a:spcBef>
                <a:spcPts val="1000"/>
              </a:spcBef>
              <a:spcAft>
                <a:spcPts val="1000"/>
              </a:spcAft>
              <a:buNone/>
            </a:pPr>
            <a:r>
              <a:t/>
            </a:r>
            <a:endParaRPr/>
          </a:p>
        </p:txBody>
      </p:sp>
      <p:sp>
        <p:nvSpPr>
          <p:cNvPr id="223" name="Google Shape;223;p38"/>
          <p:cNvSpPr/>
          <p:nvPr/>
        </p:nvSpPr>
        <p:spPr>
          <a:xfrm>
            <a:off x="777800" y="1999050"/>
            <a:ext cx="1881900" cy="572700"/>
          </a:xfrm>
          <a:prstGeom prst="rect">
            <a:avLst/>
          </a:prstGeom>
          <a:solidFill>
            <a:srgbClr val="FFFFFF">
              <a:alpha val="531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4" name="Google Shape;224;p38"/>
          <p:cNvSpPr/>
          <p:nvPr/>
        </p:nvSpPr>
        <p:spPr>
          <a:xfrm>
            <a:off x="3650975" y="1999050"/>
            <a:ext cx="4815600" cy="572700"/>
          </a:xfrm>
          <a:prstGeom prst="rect">
            <a:avLst/>
          </a:prstGeom>
          <a:solidFill>
            <a:srgbClr val="FFFFFF">
              <a:alpha val="531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25" name="Google Shape;225;p38"/>
          <p:cNvPicPr preferRelativeResize="0"/>
          <p:nvPr/>
        </p:nvPicPr>
        <p:blipFill>
          <a:blip r:embed="rId3">
            <a:alphaModFix/>
          </a:blip>
          <a:stretch>
            <a:fillRect/>
          </a:stretch>
        </p:blipFill>
        <p:spPr>
          <a:xfrm>
            <a:off x="120975" y="4841725"/>
            <a:ext cx="569149" cy="176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Online Keyword Sampling - Positive</a:t>
            </a:r>
            <a:endParaRPr/>
          </a:p>
        </p:txBody>
      </p:sp>
      <p:sp>
        <p:nvSpPr>
          <p:cNvPr id="231" name="Google Shape;231;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Training examples are pairs of speech utterances and keywords.</a:t>
            </a:r>
            <a:endParaRPr/>
          </a:p>
          <a:p>
            <a:pPr indent="0" lvl="0" marL="0" rtl="0" algn="l">
              <a:spcBef>
                <a:spcPts val="1000"/>
              </a:spcBef>
              <a:spcAft>
                <a:spcPts val="0"/>
              </a:spcAft>
              <a:buNone/>
            </a:pPr>
            <a:r>
              <a:rPr lang="en"/>
              <a:t>Consider the utterance:</a:t>
            </a:r>
            <a:endParaRPr/>
          </a:p>
          <a:p>
            <a:pPr indent="0" lvl="0" marL="0" rtl="0" algn="ctr">
              <a:spcBef>
                <a:spcPts val="1000"/>
              </a:spcBef>
              <a:spcAft>
                <a:spcPts val="0"/>
              </a:spcAft>
              <a:buNone/>
            </a:pPr>
            <a:r>
              <a:rPr i="1" lang="en"/>
              <a:t>“</a:t>
            </a:r>
            <a:r>
              <a:rPr i="1" lang="en"/>
              <a:t>Open vocabulary </a:t>
            </a:r>
            <a:r>
              <a:rPr i="1" lang="en"/>
              <a:t>keyword</a:t>
            </a:r>
            <a:r>
              <a:rPr i="1" lang="en"/>
              <a:t> spotting with adaptive </a:t>
            </a:r>
            <a:r>
              <a:rPr i="1" lang="en">
                <a:solidFill>
                  <a:srgbClr val="037D5C"/>
                </a:solidFill>
              </a:rPr>
              <a:t>instance normalization</a:t>
            </a:r>
            <a:r>
              <a:rPr i="1" lang="en">
                <a:solidFill>
                  <a:srgbClr val="595959"/>
                </a:solidFill>
              </a:rPr>
              <a:t>”</a:t>
            </a:r>
            <a:endParaRPr i="1">
              <a:solidFill>
                <a:srgbClr val="595959"/>
              </a:solidFill>
            </a:endParaRPr>
          </a:p>
          <a:p>
            <a:pPr indent="0" lvl="0" marL="0" rtl="0" algn="l">
              <a:spcBef>
                <a:spcPts val="1000"/>
              </a:spcBef>
              <a:spcAft>
                <a:spcPts val="0"/>
              </a:spcAft>
              <a:buNone/>
            </a:pPr>
            <a:r>
              <a:rPr b="1" lang="en"/>
              <a:t>Positive Examples</a:t>
            </a:r>
            <a:endParaRPr b="1">
              <a:solidFill>
                <a:srgbClr val="037D5C"/>
              </a:solidFill>
            </a:endParaRPr>
          </a:p>
          <a:p>
            <a:pPr indent="0" lvl="0" marL="0" rtl="0" algn="l">
              <a:spcBef>
                <a:spcPts val="1000"/>
              </a:spcBef>
              <a:spcAft>
                <a:spcPts val="0"/>
              </a:spcAft>
              <a:buNone/>
            </a:pPr>
            <a:r>
              <a:rPr lang="en"/>
              <a:t>Random keyword phrase from the speech transcription: </a:t>
            </a:r>
            <a:endParaRPr i="1"/>
          </a:p>
          <a:p>
            <a:pPr indent="0" lvl="0" marL="0" rtl="0" algn="ctr">
              <a:spcBef>
                <a:spcPts val="1000"/>
              </a:spcBef>
              <a:spcAft>
                <a:spcPts val="0"/>
              </a:spcAft>
              <a:buClr>
                <a:schemeClr val="dk1"/>
              </a:buClr>
              <a:buSzPts val="1100"/>
              <a:buFont typeface="Arial"/>
              <a:buNone/>
            </a:pPr>
            <a:r>
              <a:rPr i="1" lang="en">
                <a:solidFill>
                  <a:srgbClr val="037D5C"/>
                </a:solidFill>
              </a:rPr>
              <a:t>instance normalization</a:t>
            </a:r>
            <a:endParaRPr i="1">
              <a:solidFill>
                <a:srgbClr val="037D5C"/>
              </a:solidFill>
            </a:endParaRPr>
          </a:p>
          <a:p>
            <a:pPr indent="0" lvl="0" marL="0" rtl="0" algn="l">
              <a:spcBef>
                <a:spcPts val="1000"/>
              </a:spcBef>
              <a:spcAft>
                <a:spcPts val="1000"/>
              </a:spcAft>
              <a:buNone/>
            </a:pPr>
            <a:r>
              <a:t/>
            </a:r>
            <a:endParaRPr/>
          </a:p>
        </p:txBody>
      </p:sp>
      <p:sp>
        <p:nvSpPr>
          <p:cNvPr id="232" name="Google Shape;232;p39"/>
          <p:cNvSpPr/>
          <p:nvPr/>
        </p:nvSpPr>
        <p:spPr>
          <a:xfrm>
            <a:off x="786150" y="1999050"/>
            <a:ext cx="1798200" cy="572700"/>
          </a:xfrm>
          <a:prstGeom prst="rect">
            <a:avLst/>
          </a:prstGeom>
          <a:solidFill>
            <a:srgbClr val="FFFFFF">
              <a:alpha val="531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3" name="Google Shape;233;p39"/>
          <p:cNvSpPr/>
          <p:nvPr/>
        </p:nvSpPr>
        <p:spPr>
          <a:xfrm>
            <a:off x="2584250" y="1999050"/>
            <a:ext cx="3303300" cy="572700"/>
          </a:xfrm>
          <a:prstGeom prst="rect">
            <a:avLst/>
          </a:prstGeom>
          <a:solidFill>
            <a:srgbClr val="FFFFFF">
              <a:alpha val="531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4" name="Google Shape;234;p39"/>
          <p:cNvSpPr/>
          <p:nvPr/>
        </p:nvSpPr>
        <p:spPr>
          <a:xfrm>
            <a:off x="8273450" y="1999050"/>
            <a:ext cx="190200" cy="572700"/>
          </a:xfrm>
          <a:prstGeom prst="rect">
            <a:avLst/>
          </a:prstGeom>
          <a:solidFill>
            <a:srgbClr val="FFFFFF">
              <a:alpha val="531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35" name="Google Shape;235;p39"/>
          <p:cNvPicPr preferRelativeResize="0"/>
          <p:nvPr/>
        </p:nvPicPr>
        <p:blipFill>
          <a:blip r:embed="rId3">
            <a:alphaModFix/>
          </a:blip>
          <a:stretch>
            <a:fillRect/>
          </a:stretch>
        </p:blipFill>
        <p:spPr>
          <a:xfrm>
            <a:off x="120975" y="4841725"/>
            <a:ext cx="569149" cy="176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Online Keyword Sampling - Negative</a:t>
            </a:r>
            <a:endParaRPr/>
          </a:p>
        </p:txBody>
      </p:sp>
      <p:sp>
        <p:nvSpPr>
          <p:cNvPr id="241" name="Google Shape;241;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i="1" lang="en"/>
              <a:t>“Open vocabulary keyword spotting with adaptive instance normalization</a:t>
            </a:r>
            <a:r>
              <a:rPr i="1" lang="en">
                <a:solidFill>
                  <a:srgbClr val="595959"/>
                </a:solidFill>
              </a:rPr>
              <a:t>”</a:t>
            </a:r>
            <a:endParaRPr i="1">
              <a:solidFill>
                <a:srgbClr val="595959"/>
              </a:solidFill>
            </a:endParaRPr>
          </a:p>
          <a:p>
            <a:pPr indent="0" lvl="0" marL="0" rtl="0" algn="l">
              <a:spcBef>
                <a:spcPts val="1000"/>
              </a:spcBef>
              <a:spcAft>
                <a:spcPts val="0"/>
              </a:spcAft>
              <a:buNone/>
            </a:pPr>
            <a:r>
              <a:rPr b="1" lang="en"/>
              <a:t>Random Negative</a:t>
            </a:r>
            <a:endParaRPr b="1">
              <a:solidFill>
                <a:srgbClr val="037D5C"/>
              </a:solidFill>
            </a:endParaRPr>
          </a:p>
          <a:p>
            <a:pPr indent="0" lvl="0" marL="0" rtl="0" algn="l">
              <a:spcBef>
                <a:spcPts val="1000"/>
              </a:spcBef>
              <a:spcAft>
                <a:spcPts val="0"/>
              </a:spcAft>
              <a:buNone/>
            </a:pPr>
            <a:r>
              <a:rPr lang="en"/>
              <a:t>Random keyword phrase from different speech utterances in the batch:</a:t>
            </a:r>
            <a:endParaRPr i="1"/>
          </a:p>
          <a:p>
            <a:pPr indent="0" lvl="0" marL="0" rtl="0" algn="ctr">
              <a:spcBef>
                <a:spcPts val="1000"/>
              </a:spcBef>
              <a:spcAft>
                <a:spcPts val="0"/>
              </a:spcAft>
              <a:buNone/>
            </a:pPr>
            <a:r>
              <a:rPr i="1" lang="en">
                <a:solidFill>
                  <a:srgbClr val="E06666"/>
                </a:solidFill>
              </a:rPr>
              <a:t>animals, drink, neighborhood</a:t>
            </a:r>
            <a:endParaRPr i="1">
              <a:solidFill>
                <a:srgbClr val="E06666"/>
              </a:solidFill>
            </a:endParaRPr>
          </a:p>
          <a:p>
            <a:pPr indent="0" lvl="0" marL="0" rtl="0" algn="l">
              <a:spcBef>
                <a:spcPts val="1000"/>
              </a:spcBef>
              <a:spcAft>
                <a:spcPts val="1000"/>
              </a:spcAft>
              <a:buNone/>
            </a:pPr>
            <a:r>
              <a:t/>
            </a:r>
            <a:endParaRPr/>
          </a:p>
        </p:txBody>
      </p:sp>
      <p:pic>
        <p:nvPicPr>
          <p:cNvPr id="242" name="Google Shape;242;p40"/>
          <p:cNvPicPr preferRelativeResize="0"/>
          <p:nvPr/>
        </p:nvPicPr>
        <p:blipFill>
          <a:blip r:embed="rId3">
            <a:alphaModFix/>
          </a:blip>
          <a:stretch>
            <a:fillRect/>
          </a:stretch>
        </p:blipFill>
        <p:spPr>
          <a:xfrm>
            <a:off x="120975" y="4841725"/>
            <a:ext cx="569149" cy="176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Online Keyword Sampling -</a:t>
            </a:r>
            <a:r>
              <a:rPr lang="en"/>
              <a:t> Negative</a:t>
            </a:r>
            <a:endParaRPr/>
          </a:p>
        </p:txBody>
      </p:sp>
      <p:sp>
        <p:nvSpPr>
          <p:cNvPr id="248" name="Google Shape;248;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i="1" lang="en"/>
              <a:t>“Open vocabulary keyword spotting with adaptive instance normalization</a:t>
            </a:r>
            <a:r>
              <a:rPr i="1" lang="en">
                <a:solidFill>
                  <a:srgbClr val="595959"/>
                </a:solidFill>
              </a:rPr>
              <a:t>”</a:t>
            </a:r>
            <a:endParaRPr i="1">
              <a:solidFill>
                <a:srgbClr val="595959"/>
              </a:solidFill>
            </a:endParaRPr>
          </a:p>
          <a:p>
            <a:pPr indent="0" lvl="0" marL="0" rtl="0" algn="l">
              <a:spcBef>
                <a:spcPts val="1000"/>
              </a:spcBef>
              <a:spcAft>
                <a:spcPts val="0"/>
              </a:spcAft>
              <a:buNone/>
            </a:pPr>
            <a:r>
              <a:rPr b="1" lang="en"/>
              <a:t>Nearest Keyword</a:t>
            </a:r>
            <a:endParaRPr b="1">
              <a:solidFill>
                <a:srgbClr val="037D5C"/>
              </a:solidFill>
            </a:endParaRPr>
          </a:p>
          <a:p>
            <a:pPr indent="0" lvl="0" marL="0" rtl="0" algn="l">
              <a:spcBef>
                <a:spcPts val="1200"/>
              </a:spcBef>
              <a:spcAft>
                <a:spcPts val="0"/>
              </a:spcAft>
              <a:buNone/>
            </a:pPr>
            <a:r>
              <a:rPr lang="en"/>
              <a:t>Represent each keyword with last layer’s embedding representation. </a:t>
            </a:r>
            <a:endParaRPr/>
          </a:p>
          <a:p>
            <a:pPr indent="0" lvl="0" marL="0" rtl="0" algn="l">
              <a:spcBef>
                <a:spcPts val="1200"/>
              </a:spcBef>
              <a:spcAft>
                <a:spcPts val="0"/>
              </a:spcAft>
              <a:buNone/>
            </a:pPr>
            <a:r>
              <a:rPr lang="en"/>
              <a:t>Querying for the keyword with the smallest cosine distance within training batch:</a:t>
            </a:r>
            <a:endParaRPr/>
          </a:p>
          <a:p>
            <a:pPr indent="0" lvl="0" marL="0" rtl="0" algn="ctr">
              <a:spcBef>
                <a:spcPts val="1200"/>
              </a:spcBef>
              <a:spcAft>
                <a:spcPts val="0"/>
              </a:spcAft>
              <a:buNone/>
            </a:pPr>
            <a:r>
              <a:rPr i="1" lang="en">
                <a:solidFill>
                  <a:srgbClr val="037D5C"/>
                </a:solidFill>
              </a:rPr>
              <a:t>instance</a:t>
            </a:r>
            <a:r>
              <a:rPr i="1" lang="en"/>
              <a:t> → </a:t>
            </a:r>
            <a:r>
              <a:rPr i="1" lang="en">
                <a:solidFill>
                  <a:srgbClr val="E06666"/>
                </a:solidFill>
              </a:rPr>
              <a:t>distance</a:t>
            </a:r>
            <a:r>
              <a:rPr i="1" lang="en"/>
              <a:t>,</a:t>
            </a:r>
            <a:r>
              <a:rPr i="1" lang="en">
                <a:solidFill>
                  <a:srgbClr val="E06666"/>
                </a:solidFill>
              </a:rPr>
              <a:t> </a:t>
            </a:r>
            <a:r>
              <a:rPr i="1" lang="en">
                <a:solidFill>
                  <a:srgbClr val="037D5C"/>
                </a:solidFill>
              </a:rPr>
              <a:t>keyword</a:t>
            </a:r>
            <a:r>
              <a:rPr i="1" lang="en"/>
              <a:t> → </a:t>
            </a:r>
            <a:r>
              <a:rPr i="1" lang="en">
                <a:solidFill>
                  <a:srgbClr val="E06666"/>
                </a:solidFill>
              </a:rPr>
              <a:t>backward</a:t>
            </a:r>
            <a:endParaRPr i="1">
              <a:solidFill>
                <a:srgbClr val="E06666"/>
              </a:solidFill>
            </a:endParaRPr>
          </a:p>
          <a:p>
            <a:pPr indent="0" lvl="0" marL="0" rtl="0" algn="l">
              <a:spcBef>
                <a:spcPts val="1000"/>
              </a:spcBef>
              <a:spcAft>
                <a:spcPts val="1000"/>
              </a:spcAft>
              <a:buNone/>
            </a:pPr>
            <a:r>
              <a:t/>
            </a:r>
            <a:endParaRPr/>
          </a:p>
        </p:txBody>
      </p:sp>
      <p:pic>
        <p:nvPicPr>
          <p:cNvPr id="249" name="Google Shape;249;p41"/>
          <p:cNvPicPr preferRelativeResize="0"/>
          <p:nvPr/>
        </p:nvPicPr>
        <p:blipFill>
          <a:blip r:embed="rId3">
            <a:alphaModFix/>
          </a:blip>
          <a:stretch>
            <a:fillRect/>
          </a:stretch>
        </p:blipFill>
        <p:spPr>
          <a:xfrm>
            <a:off x="120975" y="4841725"/>
            <a:ext cx="569149" cy="176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Online Keyword Sampling -</a:t>
            </a:r>
            <a:r>
              <a:rPr lang="en"/>
              <a:t> Negative</a:t>
            </a:r>
            <a:endParaRPr/>
          </a:p>
        </p:txBody>
      </p:sp>
      <p:sp>
        <p:nvSpPr>
          <p:cNvPr id="255" name="Google Shape;255;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i="1" lang="en"/>
              <a:t>“Open vocabulary keyword spotting </a:t>
            </a:r>
            <a:r>
              <a:rPr i="1" lang="en"/>
              <a:t>with</a:t>
            </a:r>
            <a:r>
              <a:rPr i="1" lang="en"/>
              <a:t> adaptive instance normalization</a:t>
            </a:r>
            <a:r>
              <a:rPr i="1" lang="en">
                <a:solidFill>
                  <a:srgbClr val="595959"/>
                </a:solidFill>
              </a:rPr>
              <a:t>”</a:t>
            </a:r>
            <a:endParaRPr i="1">
              <a:solidFill>
                <a:srgbClr val="595959"/>
              </a:solidFill>
            </a:endParaRPr>
          </a:p>
          <a:p>
            <a:pPr indent="0" lvl="0" marL="0" rtl="0" algn="l">
              <a:spcBef>
                <a:spcPts val="1000"/>
              </a:spcBef>
              <a:spcAft>
                <a:spcPts val="0"/>
              </a:spcAft>
              <a:buClr>
                <a:schemeClr val="dk1"/>
              </a:buClr>
              <a:buSzPts val="1100"/>
              <a:buFont typeface="Arial"/>
              <a:buNone/>
            </a:pPr>
            <a:r>
              <a:rPr b="1" lang="en"/>
              <a:t>Keyword Concatenation</a:t>
            </a:r>
            <a:endParaRPr b="1">
              <a:solidFill>
                <a:srgbClr val="037D5C"/>
              </a:solidFill>
            </a:endParaRPr>
          </a:p>
          <a:p>
            <a:pPr indent="0" lvl="0" marL="0" rtl="0" algn="l">
              <a:spcBef>
                <a:spcPts val="1200"/>
              </a:spcBef>
              <a:spcAft>
                <a:spcPts val="0"/>
              </a:spcAft>
              <a:buClr>
                <a:schemeClr val="dk1"/>
              </a:buClr>
              <a:buSzPts val="1100"/>
              <a:buFont typeface="Arial"/>
              <a:buNone/>
            </a:pPr>
            <a:r>
              <a:rPr lang="en"/>
              <a:t>Concatenating a positive keyword with a random negative keyword:</a:t>
            </a:r>
            <a:endParaRPr/>
          </a:p>
          <a:p>
            <a:pPr indent="0" lvl="0" marL="0" rtl="0" algn="ctr">
              <a:spcBef>
                <a:spcPts val="1200"/>
              </a:spcBef>
              <a:spcAft>
                <a:spcPts val="0"/>
              </a:spcAft>
              <a:buNone/>
            </a:pPr>
            <a:r>
              <a:rPr i="1" lang="en">
                <a:solidFill>
                  <a:srgbClr val="037D5C"/>
                </a:solidFill>
              </a:rPr>
              <a:t>spotting</a:t>
            </a:r>
            <a:r>
              <a:rPr i="1" lang="en"/>
              <a:t> → </a:t>
            </a:r>
            <a:r>
              <a:rPr i="1" lang="en">
                <a:solidFill>
                  <a:srgbClr val="E06666"/>
                </a:solidFill>
              </a:rPr>
              <a:t>spotting animals</a:t>
            </a:r>
            <a:r>
              <a:rPr i="1" lang="en"/>
              <a:t>,</a:t>
            </a:r>
            <a:r>
              <a:rPr i="1" lang="en">
                <a:solidFill>
                  <a:srgbClr val="E06666"/>
                </a:solidFill>
              </a:rPr>
              <a:t> animals spotting</a:t>
            </a:r>
            <a:endParaRPr i="1"/>
          </a:p>
          <a:p>
            <a:pPr indent="0" lvl="0" marL="0" rtl="0" algn="l">
              <a:spcBef>
                <a:spcPts val="1000"/>
              </a:spcBef>
              <a:spcAft>
                <a:spcPts val="1000"/>
              </a:spcAft>
              <a:buNone/>
            </a:pPr>
            <a:r>
              <a:t/>
            </a:r>
            <a:endParaRPr/>
          </a:p>
        </p:txBody>
      </p:sp>
      <p:pic>
        <p:nvPicPr>
          <p:cNvPr id="256" name="Google Shape;256;p42"/>
          <p:cNvPicPr preferRelativeResize="0"/>
          <p:nvPr/>
        </p:nvPicPr>
        <p:blipFill>
          <a:blip r:embed="rId3">
            <a:alphaModFix/>
          </a:blip>
          <a:stretch>
            <a:fillRect/>
          </a:stretch>
        </p:blipFill>
        <p:spPr>
          <a:xfrm>
            <a:off x="120975" y="4841725"/>
            <a:ext cx="569149" cy="176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Online Keyword Sampling - </a:t>
            </a:r>
            <a:r>
              <a:rPr lang="en"/>
              <a:t>Negative</a:t>
            </a:r>
            <a:endParaRPr/>
          </a:p>
        </p:txBody>
      </p:sp>
      <p:sp>
        <p:nvSpPr>
          <p:cNvPr id="262" name="Google Shape;262;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i="1" lang="en"/>
              <a:t>“Open vocabulary keyword spotting </a:t>
            </a:r>
            <a:r>
              <a:rPr i="1" lang="en"/>
              <a:t>with</a:t>
            </a:r>
            <a:r>
              <a:rPr i="1" lang="en"/>
              <a:t> adaptive instance normalization</a:t>
            </a:r>
            <a:r>
              <a:rPr i="1" lang="en">
                <a:solidFill>
                  <a:srgbClr val="595959"/>
                </a:solidFill>
              </a:rPr>
              <a:t>”</a:t>
            </a:r>
            <a:endParaRPr i="1">
              <a:solidFill>
                <a:srgbClr val="595959"/>
              </a:solidFill>
            </a:endParaRPr>
          </a:p>
          <a:p>
            <a:pPr indent="0" lvl="0" marL="0" rtl="0" algn="l">
              <a:spcBef>
                <a:spcPts val="1000"/>
              </a:spcBef>
              <a:spcAft>
                <a:spcPts val="0"/>
              </a:spcAft>
              <a:buNone/>
            </a:pPr>
            <a:r>
              <a:rPr b="1" lang="en"/>
              <a:t>Character Swapping</a:t>
            </a:r>
            <a:endParaRPr b="1">
              <a:solidFill>
                <a:srgbClr val="037D5C"/>
              </a:solidFill>
            </a:endParaRPr>
          </a:p>
          <a:p>
            <a:pPr indent="0" lvl="0" marL="0" rtl="0" algn="l">
              <a:spcBef>
                <a:spcPts val="1000"/>
              </a:spcBef>
              <a:spcAft>
                <a:spcPts val="0"/>
              </a:spcAft>
              <a:buNone/>
            </a:pPr>
            <a:r>
              <a:rPr lang="en"/>
              <a:t>Alter a positive keyword by substituting one or more characters. </a:t>
            </a:r>
            <a:endParaRPr/>
          </a:p>
          <a:p>
            <a:pPr indent="0" lvl="0" marL="0" rtl="0" algn="l">
              <a:spcBef>
                <a:spcPts val="1200"/>
              </a:spcBef>
              <a:spcAft>
                <a:spcPts val="0"/>
              </a:spcAft>
              <a:buNone/>
            </a:pPr>
            <a:r>
              <a:rPr lang="en"/>
              <a:t>Character can be chosen randomly, or according to an a priori mapping of acoustically similar characters (“</a:t>
            </a:r>
            <a:r>
              <a:rPr i="1" lang="en"/>
              <a:t>s</a:t>
            </a:r>
            <a:r>
              <a:rPr lang="en"/>
              <a:t>”→“</a:t>
            </a:r>
            <a:r>
              <a:rPr i="1" lang="en"/>
              <a:t>z</a:t>
            </a:r>
            <a:r>
              <a:rPr lang="en"/>
              <a:t>”,“</a:t>
            </a:r>
            <a:r>
              <a:rPr i="1" lang="en"/>
              <a:t>p</a:t>
            </a:r>
            <a:r>
              <a:rPr lang="en"/>
              <a:t>”→“</a:t>
            </a:r>
            <a:r>
              <a:rPr i="1" lang="en"/>
              <a:t>b</a:t>
            </a:r>
            <a:r>
              <a:rPr lang="en"/>
              <a:t>”, etc.).</a:t>
            </a:r>
            <a:endParaRPr/>
          </a:p>
          <a:p>
            <a:pPr indent="0" lvl="0" marL="0" rtl="0" algn="ctr">
              <a:spcBef>
                <a:spcPts val="1200"/>
              </a:spcBef>
              <a:spcAft>
                <a:spcPts val="0"/>
              </a:spcAft>
              <a:buNone/>
            </a:pPr>
            <a:r>
              <a:rPr i="1" lang="en">
                <a:solidFill>
                  <a:srgbClr val="037D5C"/>
                </a:solidFill>
              </a:rPr>
              <a:t>spotting</a:t>
            </a:r>
            <a:r>
              <a:rPr i="1" lang="en"/>
              <a:t> → </a:t>
            </a:r>
            <a:r>
              <a:rPr i="1" lang="en">
                <a:solidFill>
                  <a:srgbClr val="E06666"/>
                </a:solidFill>
              </a:rPr>
              <a:t>zbotting</a:t>
            </a:r>
            <a:r>
              <a:rPr i="1" lang="en"/>
              <a:t>, </a:t>
            </a:r>
            <a:r>
              <a:rPr i="1" lang="en">
                <a:solidFill>
                  <a:srgbClr val="037D5C"/>
                </a:solidFill>
              </a:rPr>
              <a:t>adaptive</a:t>
            </a:r>
            <a:r>
              <a:rPr i="1" lang="en"/>
              <a:t> → </a:t>
            </a:r>
            <a:r>
              <a:rPr i="1" lang="en">
                <a:solidFill>
                  <a:srgbClr val="E06666"/>
                </a:solidFill>
              </a:rPr>
              <a:t>adantive</a:t>
            </a:r>
            <a:endParaRPr i="1"/>
          </a:p>
          <a:p>
            <a:pPr indent="0" lvl="0" marL="0" rtl="0" algn="l">
              <a:spcBef>
                <a:spcPts val="1000"/>
              </a:spcBef>
              <a:spcAft>
                <a:spcPts val="1000"/>
              </a:spcAft>
              <a:buNone/>
            </a:pPr>
            <a:r>
              <a:t/>
            </a:r>
            <a:endParaRPr/>
          </a:p>
        </p:txBody>
      </p:sp>
      <p:pic>
        <p:nvPicPr>
          <p:cNvPr id="263" name="Google Shape;263;p43"/>
          <p:cNvPicPr preferRelativeResize="0"/>
          <p:nvPr/>
        </p:nvPicPr>
        <p:blipFill>
          <a:blip r:embed="rId3">
            <a:alphaModFix/>
          </a:blip>
          <a:stretch>
            <a:fillRect/>
          </a:stretch>
        </p:blipFill>
        <p:spPr>
          <a:xfrm>
            <a:off x="120975" y="4841725"/>
            <a:ext cx="569149" cy="176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108" name="Google Shape;10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Keyword spotting (KWS): </a:t>
            </a:r>
            <a:r>
              <a:rPr lang="en" sz="1600"/>
              <a:t> </a:t>
            </a:r>
            <a:endParaRPr sz="1600"/>
          </a:p>
          <a:p>
            <a:pPr indent="-330200" lvl="0" marL="457200" rtl="0" algn="l">
              <a:spcBef>
                <a:spcPts val="1000"/>
              </a:spcBef>
              <a:spcAft>
                <a:spcPts val="0"/>
              </a:spcAft>
              <a:buClr>
                <a:srgbClr val="037D5C"/>
              </a:buClr>
              <a:buSzPts val="1600"/>
              <a:buChar char="●"/>
            </a:pPr>
            <a:r>
              <a:rPr b="1" lang="en" sz="1600"/>
              <a:t>Goal:</a:t>
            </a:r>
            <a:r>
              <a:rPr lang="en" sz="1600"/>
              <a:t> Identify specific keywords within an audio utterance.</a:t>
            </a:r>
            <a:endParaRPr sz="1600"/>
          </a:p>
          <a:p>
            <a:pPr indent="-330200" lvl="0" marL="457200" rtl="0" algn="l">
              <a:spcBef>
                <a:spcPts val="0"/>
              </a:spcBef>
              <a:spcAft>
                <a:spcPts val="0"/>
              </a:spcAft>
              <a:buClr>
                <a:srgbClr val="037D5C"/>
              </a:buClr>
              <a:buSzPts val="1600"/>
              <a:buChar char="●"/>
            </a:pPr>
            <a:r>
              <a:rPr lang="en" sz="1600"/>
              <a:t>Keywords are predefined.</a:t>
            </a:r>
            <a:endParaRPr sz="1600"/>
          </a:p>
          <a:p>
            <a:pPr indent="0" lvl="0" marL="0" rtl="0" algn="l">
              <a:spcBef>
                <a:spcPts val="1000"/>
              </a:spcBef>
              <a:spcAft>
                <a:spcPts val="0"/>
              </a:spcAft>
              <a:buNone/>
            </a:pPr>
            <a:r>
              <a:t/>
            </a:r>
            <a:endParaRPr sz="1600"/>
          </a:p>
          <a:p>
            <a:pPr indent="0" lvl="0" marL="0" rtl="0" algn="l">
              <a:spcBef>
                <a:spcPts val="1000"/>
              </a:spcBef>
              <a:spcAft>
                <a:spcPts val="1000"/>
              </a:spcAft>
              <a:buNone/>
            </a:pPr>
            <a:r>
              <a:t/>
            </a:r>
            <a:endParaRPr sz="1600"/>
          </a:p>
        </p:txBody>
      </p:sp>
      <p:pic>
        <p:nvPicPr>
          <p:cNvPr id="109" name="Google Shape;109;p26"/>
          <p:cNvPicPr preferRelativeResize="0"/>
          <p:nvPr/>
        </p:nvPicPr>
        <p:blipFill>
          <a:blip r:embed="rId3">
            <a:alphaModFix/>
          </a:blip>
          <a:stretch>
            <a:fillRect/>
          </a:stretch>
        </p:blipFill>
        <p:spPr>
          <a:xfrm>
            <a:off x="120975" y="4841725"/>
            <a:ext cx="569149" cy="1767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Setup</a:t>
            </a:r>
            <a:endParaRPr/>
          </a:p>
        </p:txBody>
      </p:sp>
      <p:sp>
        <p:nvSpPr>
          <p:cNvPr id="269" name="Google Shape;269;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37D5C"/>
              </a:buClr>
              <a:buSzPts val="1800"/>
              <a:buChar char="●"/>
            </a:pPr>
            <a:r>
              <a:rPr lang="en"/>
              <a:t>Datasets:</a:t>
            </a:r>
            <a:endParaRPr/>
          </a:p>
          <a:p>
            <a:pPr indent="-317500" lvl="1" marL="914400" rtl="0" algn="l">
              <a:spcBef>
                <a:spcPts val="0"/>
              </a:spcBef>
              <a:spcAft>
                <a:spcPts val="0"/>
              </a:spcAft>
              <a:buClr>
                <a:srgbClr val="037D5C"/>
              </a:buClr>
              <a:buSzPts val="1400"/>
              <a:buChar char="○"/>
            </a:pPr>
            <a:r>
              <a:rPr lang="en"/>
              <a:t>VoxPopuli dataset - multilingual </a:t>
            </a:r>
            <a:r>
              <a:rPr lang="en"/>
              <a:t>corpus with transcribed utterances from 16 languages.</a:t>
            </a:r>
            <a:endParaRPr/>
          </a:p>
          <a:p>
            <a:pPr indent="-317500" lvl="1" marL="914400" rtl="0" algn="l">
              <a:spcBef>
                <a:spcPts val="0"/>
              </a:spcBef>
              <a:spcAft>
                <a:spcPts val="0"/>
              </a:spcAft>
              <a:buClr>
                <a:srgbClr val="037D5C"/>
              </a:buClr>
              <a:buSzPts val="1400"/>
              <a:buChar char="○"/>
            </a:pPr>
            <a:r>
              <a:rPr lang="en"/>
              <a:t>Keyword spotting benchmark: LibriPhrase easy (LE) and hard (LH).</a:t>
            </a:r>
            <a:endParaRPr/>
          </a:p>
          <a:p>
            <a:pPr indent="-317500" lvl="1" marL="914400" rtl="0" algn="l">
              <a:spcBef>
                <a:spcPts val="0"/>
              </a:spcBef>
              <a:spcAft>
                <a:spcPts val="0"/>
              </a:spcAft>
              <a:buClr>
                <a:srgbClr val="037D5C"/>
              </a:buClr>
              <a:buSzPts val="1400"/>
              <a:buChar char="○"/>
            </a:pPr>
            <a:r>
              <a:rPr lang="en"/>
              <a:t>Zero-shot evaluation: Fleurs and multilingual-LibriSpeech.</a:t>
            </a:r>
            <a:endParaRPr/>
          </a:p>
          <a:p>
            <a:pPr indent="-342900" lvl="0" marL="457200" rtl="0" algn="l">
              <a:spcBef>
                <a:spcPts val="1000"/>
              </a:spcBef>
              <a:spcAft>
                <a:spcPts val="0"/>
              </a:spcAft>
              <a:buClr>
                <a:srgbClr val="037D5C"/>
              </a:buClr>
              <a:buSzPts val="1800"/>
              <a:buChar char="●"/>
            </a:pPr>
            <a:r>
              <a:rPr lang="en"/>
              <a:t>Several model sizes: AdaKWS-Tiny, AdaKWS-Base, AdaKWS-Small.</a:t>
            </a:r>
            <a:endParaRPr/>
          </a:p>
          <a:p>
            <a:pPr indent="-342900" lvl="0" marL="457200" rtl="0" algn="l">
              <a:spcBef>
                <a:spcPts val="1000"/>
              </a:spcBef>
              <a:spcAft>
                <a:spcPts val="0"/>
              </a:spcAft>
              <a:buClr>
                <a:srgbClr val="037D5C"/>
              </a:buClr>
              <a:buSzPts val="1800"/>
              <a:buChar char="●"/>
            </a:pPr>
            <a:r>
              <a:rPr lang="en"/>
              <a:t>Diverse and challenging evaluation sets, with random, concat and swap negatives.</a:t>
            </a:r>
            <a:endParaRPr/>
          </a:p>
          <a:p>
            <a:pPr indent="-342900" lvl="0" marL="457200" rtl="0" algn="l">
              <a:spcBef>
                <a:spcPts val="1000"/>
              </a:spcBef>
              <a:spcAft>
                <a:spcPts val="0"/>
              </a:spcAft>
              <a:buClr>
                <a:srgbClr val="037D5C"/>
              </a:buClr>
              <a:buSzPts val="1800"/>
              <a:buChar char="●"/>
            </a:pPr>
            <a:r>
              <a:rPr lang="en"/>
              <a:t>ASR-based and KWS baselines.</a:t>
            </a:r>
            <a:endParaRPr/>
          </a:p>
          <a:p>
            <a:pPr indent="0" lvl="0" marL="0" rtl="0" algn="l">
              <a:spcBef>
                <a:spcPts val="1000"/>
              </a:spcBef>
              <a:spcAft>
                <a:spcPts val="1000"/>
              </a:spcAft>
              <a:buNone/>
            </a:pPr>
            <a:r>
              <a:t/>
            </a:r>
            <a:endParaRPr/>
          </a:p>
        </p:txBody>
      </p:sp>
      <p:pic>
        <p:nvPicPr>
          <p:cNvPr id="270" name="Google Shape;270;p44"/>
          <p:cNvPicPr preferRelativeResize="0"/>
          <p:nvPr/>
        </p:nvPicPr>
        <p:blipFill>
          <a:blip r:embed="rId3">
            <a:alphaModFix/>
          </a:blip>
          <a:stretch>
            <a:fillRect/>
          </a:stretch>
        </p:blipFill>
        <p:spPr>
          <a:xfrm>
            <a:off x="120975" y="4841725"/>
            <a:ext cx="569149" cy="176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Multilingual KWS - </a:t>
            </a:r>
            <a:r>
              <a:rPr lang="en"/>
              <a:t>Voxpopuli</a:t>
            </a:r>
            <a:endParaRPr/>
          </a:p>
          <a:p>
            <a:pPr indent="0" lvl="0" marL="0" rtl="0" algn="l">
              <a:spcBef>
                <a:spcPts val="0"/>
              </a:spcBef>
              <a:spcAft>
                <a:spcPts val="0"/>
              </a:spcAft>
              <a:buNone/>
            </a:pPr>
            <a:r>
              <a:t/>
            </a:r>
            <a:endParaRPr/>
          </a:p>
        </p:txBody>
      </p:sp>
      <p:sp>
        <p:nvSpPr>
          <p:cNvPr id="276" name="Google Shape;276;p45"/>
          <p:cNvSpPr txBox="1"/>
          <p:nvPr>
            <p:ph idx="1" type="body"/>
          </p:nvPr>
        </p:nvSpPr>
        <p:spPr>
          <a:xfrm>
            <a:off x="311700" y="1152475"/>
            <a:ext cx="8520600" cy="483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F1 results for the VoxPopuli test dataset:</a:t>
            </a:r>
            <a:endParaRPr/>
          </a:p>
        </p:txBody>
      </p:sp>
      <p:pic>
        <p:nvPicPr>
          <p:cNvPr id="277" name="Google Shape;277;p45"/>
          <p:cNvPicPr preferRelativeResize="0"/>
          <p:nvPr/>
        </p:nvPicPr>
        <p:blipFill rotWithShape="1">
          <a:blip r:embed="rId3">
            <a:alphaModFix/>
          </a:blip>
          <a:srcRect b="0" l="0" r="46138" t="0"/>
          <a:stretch/>
        </p:blipFill>
        <p:spPr>
          <a:xfrm>
            <a:off x="1122301" y="1736612"/>
            <a:ext cx="6899400" cy="1538575"/>
          </a:xfrm>
          <a:prstGeom prst="rect">
            <a:avLst/>
          </a:prstGeom>
          <a:noFill/>
          <a:ln>
            <a:noFill/>
          </a:ln>
        </p:spPr>
      </p:pic>
      <p:pic>
        <p:nvPicPr>
          <p:cNvPr id="278" name="Google Shape;278;p45"/>
          <p:cNvPicPr preferRelativeResize="0"/>
          <p:nvPr/>
        </p:nvPicPr>
        <p:blipFill rotWithShape="1">
          <a:blip r:embed="rId3">
            <a:alphaModFix/>
          </a:blip>
          <a:srcRect b="2620" l="54483" r="0" t="-2620"/>
          <a:stretch/>
        </p:blipFill>
        <p:spPr>
          <a:xfrm>
            <a:off x="2450592" y="3275200"/>
            <a:ext cx="5830400" cy="1538575"/>
          </a:xfrm>
          <a:prstGeom prst="rect">
            <a:avLst/>
          </a:prstGeom>
          <a:noFill/>
          <a:ln>
            <a:noFill/>
          </a:ln>
        </p:spPr>
      </p:pic>
      <p:pic>
        <p:nvPicPr>
          <p:cNvPr id="279" name="Google Shape;279;p45"/>
          <p:cNvPicPr preferRelativeResize="0"/>
          <p:nvPr/>
        </p:nvPicPr>
        <p:blipFill rotWithShape="1">
          <a:blip r:embed="rId3">
            <a:alphaModFix/>
          </a:blip>
          <a:srcRect b="2629" l="0" r="89275" t="-2630"/>
          <a:stretch/>
        </p:blipFill>
        <p:spPr>
          <a:xfrm>
            <a:off x="1122300" y="3275200"/>
            <a:ext cx="1373798" cy="1538575"/>
          </a:xfrm>
          <a:prstGeom prst="rect">
            <a:avLst/>
          </a:prstGeom>
          <a:noFill/>
          <a:ln>
            <a:noFill/>
          </a:ln>
        </p:spPr>
      </p:pic>
      <p:sp>
        <p:nvSpPr>
          <p:cNvPr id="280" name="Google Shape;280;p45"/>
          <p:cNvSpPr/>
          <p:nvPr/>
        </p:nvSpPr>
        <p:spPr>
          <a:xfrm>
            <a:off x="6812975" y="3376325"/>
            <a:ext cx="1415100" cy="1386300"/>
          </a:xfrm>
          <a:prstGeom prst="rect">
            <a:avLst/>
          </a:prstGeom>
          <a:noFill/>
          <a:ln cap="flat" cmpd="sng" w="38100">
            <a:solidFill>
              <a:srgbClr val="037D5C"/>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81" name="Google Shape;281;p45"/>
          <p:cNvPicPr preferRelativeResize="0"/>
          <p:nvPr/>
        </p:nvPicPr>
        <p:blipFill>
          <a:blip r:embed="rId4">
            <a:alphaModFix/>
          </a:blip>
          <a:stretch>
            <a:fillRect/>
          </a:stretch>
        </p:blipFill>
        <p:spPr>
          <a:xfrm>
            <a:off x="120975" y="4841725"/>
            <a:ext cx="569149" cy="176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Effect of Negative S</a:t>
            </a:r>
            <a:r>
              <a:rPr lang="en"/>
              <a:t>ampling Methods</a:t>
            </a:r>
            <a:endParaRPr/>
          </a:p>
        </p:txBody>
      </p:sp>
      <p:sp>
        <p:nvSpPr>
          <p:cNvPr id="287" name="Google Shape;287;p46"/>
          <p:cNvSpPr txBox="1"/>
          <p:nvPr>
            <p:ph idx="1" type="body"/>
          </p:nvPr>
        </p:nvSpPr>
        <p:spPr>
          <a:xfrm>
            <a:off x="311700" y="1152475"/>
            <a:ext cx="8520600" cy="755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Results for the AdaKWS-tiny model, trained using different negative sampling approaches, on the VoxPopuli test dataset:</a:t>
            </a:r>
            <a:endParaRPr/>
          </a:p>
        </p:txBody>
      </p:sp>
      <p:pic>
        <p:nvPicPr>
          <p:cNvPr id="288" name="Google Shape;288;p46"/>
          <p:cNvPicPr preferRelativeResize="0"/>
          <p:nvPr/>
        </p:nvPicPr>
        <p:blipFill>
          <a:blip r:embed="rId3">
            <a:alphaModFix/>
          </a:blip>
          <a:stretch>
            <a:fillRect/>
          </a:stretch>
        </p:blipFill>
        <p:spPr>
          <a:xfrm>
            <a:off x="1336525" y="2245750"/>
            <a:ext cx="6470950" cy="1841000"/>
          </a:xfrm>
          <a:prstGeom prst="rect">
            <a:avLst/>
          </a:prstGeom>
          <a:noFill/>
          <a:ln>
            <a:noFill/>
          </a:ln>
        </p:spPr>
      </p:pic>
      <p:pic>
        <p:nvPicPr>
          <p:cNvPr id="289" name="Google Shape;289;p46"/>
          <p:cNvPicPr preferRelativeResize="0"/>
          <p:nvPr/>
        </p:nvPicPr>
        <p:blipFill>
          <a:blip r:embed="rId4">
            <a:alphaModFix/>
          </a:blip>
          <a:stretch>
            <a:fillRect/>
          </a:stretch>
        </p:blipFill>
        <p:spPr>
          <a:xfrm>
            <a:off x="120975" y="4841725"/>
            <a:ext cx="569149" cy="176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KWS Benchmark - LibriPhrase</a:t>
            </a:r>
            <a:endParaRPr/>
          </a:p>
        </p:txBody>
      </p:sp>
      <p:sp>
        <p:nvSpPr>
          <p:cNvPr id="295" name="Google Shape;295;p47"/>
          <p:cNvSpPr txBox="1"/>
          <p:nvPr>
            <p:ph idx="1" type="body"/>
          </p:nvPr>
        </p:nvSpPr>
        <p:spPr>
          <a:xfrm>
            <a:off x="311700" y="1152475"/>
            <a:ext cx="8520600" cy="75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Results for the LibriPhrase easy (LE) and </a:t>
            </a:r>
            <a:r>
              <a:rPr lang="en"/>
              <a:t>LibriPhrase hard (LH)</a:t>
            </a:r>
            <a:r>
              <a:rPr lang="en"/>
              <a:t> test dataset:</a:t>
            </a:r>
            <a:endParaRPr/>
          </a:p>
        </p:txBody>
      </p:sp>
      <p:pic>
        <p:nvPicPr>
          <p:cNvPr id="296" name="Google Shape;296;p47"/>
          <p:cNvPicPr preferRelativeResize="0"/>
          <p:nvPr/>
        </p:nvPicPr>
        <p:blipFill>
          <a:blip r:embed="rId3">
            <a:alphaModFix/>
          </a:blip>
          <a:stretch>
            <a:fillRect/>
          </a:stretch>
        </p:blipFill>
        <p:spPr>
          <a:xfrm>
            <a:off x="2378263" y="1907575"/>
            <a:ext cx="4387471" cy="2931125"/>
          </a:xfrm>
          <a:prstGeom prst="rect">
            <a:avLst/>
          </a:prstGeom>
          <a:noFill/>
          <a:ln>
            <a:noFill/>
          </a:ln>
        </p:spPr>
      </p:pic>
      <p:pic>
        <p:nvPicPr>
          <p:cNvPr id="297" name="Google Shape;297;p47"/>
          <p:cNvPicPr preferRelativeResize="0"/>
          <p:nvPr/>
        </p:nvPicPr>
        <p:blipFill>
          <a:blip r:embed="rId4">
            <a:alphaModFix/>
          </a:blip>
          <a:stretch>
            <a:fillRect/>
          </a:stretch>
        </p:blipFill>
        <p:spPr>
          <a:xfrm>
            <a:off x="120975" y="4841725"/>
            <a:ext cx="569149" cy="176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Zero-shot Performance - Multilingual LibriSpeech</a:t>
            </a:r>
            <a:r>
              <a:rPr lang="en"/>
              <a:t> </a:t>
            </a:r>
            <a:endParaRPr/>
          </a:p>
          <a:p>
            <a:pPr indent="0" lvl="0" marL="0" rtl="0" algn="l">
              <a:spcBef>
                <a:spcPts val="0"/>
              </a:spcBef>
              <a:spcAft>
                <a:spcPts val="0"/>
              </a:spcAft>
              <a:buNone/>
            </a:pPr>
            <a:r>
              <a:t/>
            </a:r>
            <a:endParaRPr/>
          </a:p>
        </p:txBody>
      </p:sp>
      <p:sp>
        <p:nvSpPr>
          <p:cNvPr id="303" name="Google Shape;303;p48"/>
          <p:cNvSpPr txBox="1"/>
          <p:nvPr>
            <p:ph idx="1" type="body"/>
          </p:nvPr>
        </p:nvSpPr>
        <p:spPr>
          <a:xfrm>
            <a:off x="311700" y="1152475"/>
            <a:ext cx="8520600" cy="483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F1 results for </a:t>
            </a:r>
            <a:r>
              <a:rPr lang="en"/>
              <a:t>the</a:t>
            </a:r>
            <a:r>
              <a:rPr lang="en"/>
              <a:t> </a:t>
            </a:r>
            <a:r>
              <a:rPr lang="en"/>
              <a:t>Multilingual LibriSpeech</a:t>
            </a:r>
            <a:r>
              <a:rPr lang="en"/>
              <a:t> test dataset:</a:t>
            </a:r>
            <a:endParaRPr/>
          </a:p>
        </p:txBody>
      </p:sp>
      <p:pic>
        <p:nvPicPr>
          <p:cNvPr id="304" name="Google Shape;304;p48"/>
          <p:cNvPicPr preferRelativeResize="0"/>
          <p:nvPr/>
        </p:nvPicPr>
        <p:blipFill>
          <a:blip r:embed="rId3">
            <a:alphaModFix/>
          </a:blip>
          <a:stretch>
            <a:fillRect/>
          </a:stretch>
        </p:blipFill>
        <p:spPr>
          <a:xfrm>
            <a:off x="152400" y="1770225"/>
            <a:ext cx="8734185" cy="2001775"/>
          </a:xfrm>
          <a:prstGeom prst="rect">
            <a:avLst/>
          </a:prstGeom>
          <a:noFill/>
          <a:ln>
            <a:noFill/>
          </a:ln>
        </p:spPr>
      </p:pic>
      <p:sp>
        <p:nvSpPr>
          <p:cNvPr id="305" name="Google Shape;305;p48"/>
          <p:cNvSpPr/>
          <p:nvPr/>
        </p:nvSpPr>
        <p:spPr>
          <a:xfrm>
            <a:off x="5542475" y="1970125"/>
            <a:ext cx="3138000" cy="1631400"/>
          </a:xfrm>
          <a:prstGeom prst="rect">
            <a:avLst/>
          </a:prstGeom>
          <a:noFill/>
          <a:ln cap="flat" cmpd="sng" w="38100">
            <a:solidFill>
              <a:srgbClr val="037D5C"/>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306" name="Google Shape;306;p48"/>
          <p:cNvPicPr preferRelativeResize="0"/>
          <p:nvPr/>
        </p:nvPicPr>
        <p:blipFill>
          <a:blip r:embed="rId4">
            <a:alphaModFix/>
          </a:blip>
          <a:stretch>
            <a:fillRect/>
          </a:stretch>
        </p:blipFill>
        <p:spPr>
          <a:xfrm>
            <a:off x="120975" y="4841725"/>
            <a:ext cx="569149" cy="176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Generalization to Novel Languages</a:t>
            </a:r>
            <a:r>
              <a:rPr lang="en"/>
              <a:t> - Fleurs</a:t>
            </a:r>
            <a:endParaRPr/>
          </a:p>
          <a:p>
            <a:pPr indent="0" lvl="0" marL="0" rtl="0" algn="l">
              <a:spcBef>
                <a:spcPts val="0"/>
              </a:spcBef>
              <a:spcAft>
                <a:spcPts val="0"/>
              </a:spcAft>
              <a:buNone/>
            </a:pPr>
            <a:r>
              <a:t/>
            </a:r>
            <a:endParaRPr/>
          </a:p>
        </p:txBody>
      </p:sp>
      <p:sp>
        <p:nvSpPr>
          <p:cNvPr id="312" name="Google Shape;312;p49"/>
          <p:cNvSpPr txBox="1"/>
          <p:nvPr>
            <p:ph idx="1" type="body"/>
          </p:nvPr>
        </p:nvSpPr>
        <p:spPr>
          <a:xfrm>
            <a:off x="311700" y="1152475"/>
            <a:ext cx="8520600" cy="755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Zero-shot performance for low resource, novel languages: F1 results for four languages from the Fleurs test dataset:</a:t>
            </a:r>
            <a:endParaRPr/>
          </a:p>
        </p:txBody>
      </p:sp>
      <p:pic>
        <p:nvPicPr>
          <p:cNvPr id="313" name="Google Shape;313;p49"/>
          <p:cNvPicPr preferRelativeResize="0"/>
          <p:nvPr/>
        </p:nvPicPr>
        <p:blipFill>
          <a:blip r:embed="rId3">
            <a:alphaModFix/>
          </a:blip>
          <a:stretch>
            <a:fillRect/>
          </a:stretch>
        </p:blipFill>
        <p:spPr>
          <a:xfrm>
            <a:off x="1222387" y="2203700"/>
            <a:ext cx="6699223" cy="2173399"/>
          </a:xfrm>
          <a:prstGeom prst="rect">
            <a:avLst/>
          </a:prstGeom>
          <a:noFill/>
          <a:ln>
            <a:noFill/>
          </a:ln>
        </p:spPr>
      </p:pic>
      <p:sp>
        <p:nvSpPr>
          <p:cNvPr id="314" name="Google Shape;314;p49"/>
          <p:cNvSpPr/>
          <p:nvPr/>
        </p:nvSpPr>
        <p:spPr>
          <a:xfrm>
            <a:off x="6998175" y="2272050"/>
            <a:ext cx="862800" cy="2019600"/>
          </a:xfrm>
          <a:prstGeom prst="rect">
            <a:avLst/>
          </a:prstGeom>
          <a:noFill/>
          <a:ln cap="flat" cmpd="sng" w="38100">
            <a:solidFill>
              <a:srgbClr val="037D5C"/>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315" name="Google Shape;315;p49"/>
          <p:cNvPicPr preferRelativeResize="0"/>
          <p:nvPr/>
        </p:nvPicPr>
        <p:blipFill>
          <a:blip r:embed="rId4">
            <a:alphaModFix/>
          </a:blip>
          <a:stretch>
            <a:fillRect/>
          </a:stretch>
        </p:blipFill>
        <p:spPr>
          <a:xfrm>
            <a:off x="120975" y="4841725"/>
            <a:ext cx="569149" cy="176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 of AdaKWS Prediction</a:t>
            </a:r>
            <a:endParaRPr/>
          </a:p>
        </p:txBody>
      </p:sp>
      <p:pic>
        <p:nvPicPr>
          <p:cNvPr id="321" name="Google Shape;321;p50"/>
          <p:cNvPicPr preferRelativeResize="0"/>
          <p:nvPr/>
        </p:nvPicPr>
        <p:blipFill>
          <a:blip r:embed="rId3">
            <a:alphaModFix/>
          </a:blip>
          <a:stretch>
            <a:fillRect/>
          </a:stretch>
        </p:blipFill>
        <p:spPr>
          <a:xfrm>
            <a:off x="1396125" y="1158400"/>
            <a:ext cx="6351754" cy="3820977"/>
          </a:xfrm>
          <a:prstGeom prst="rect">
            <a:avLst/>
          </a:prstGeom>
          <a:noFill/>
          <a:ln>
            <a:noFill/>
          </a:ln>
        </p:spPr>
      </p:pic>
      <p:pic>
        <p:nvPicPr>
          <p:cNvPr id="322" name="Google Shape;322;p50"/>
          <p:cNvPicPr preferRelativeResize="0"/>
          <p:nvPr/>
        </p:nvPicPr>
        <p:blipFill>
          <a:blip r:embed="rId4">
            <a:alphaModFix/>
          </a:blip>
          <a:stretch>
            <a:fillRect/>
          </a:stretch>
        </p:blipFill>
        <p:spPr>
          <a:xfrm>
            <a:off x="120975" y="4841725"/>
            <a:ext cx="569149" cy="1767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328" name="Google Shape;328;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37D5C"/>
              </a:buClr>
              <a:buSzPts val="1800"/>
              <a:buChar char="●"/>
            </a:pPr>
            <a:r>
              <a:rPr lang="en"/>
              <a:t>We present AdaKWS, a novel open-vocabulary KWS model.</a:t>
            </a:r>
            <a:endParaRPr/>
          </a:p>
          <a:p>
            <a:pPr indent="-342900" lvl="0" marL="457200" rtl="0" algn="l">
              <a:spcBef>
                <a:spcPts val="1000"/>
              </a:spcBef>
              <a:spcAft>
                <a:spcPts val="0"/>
              </a:spcAft>
              <a:buClr>
                <a:srgbClr val="037D5C"/>
              </a:buClr>
              <a:buSzPts val="1800"/>
              <a:buChar char="●"/>
            </a:pPr>
            <a:r>
              <a:rPr lang="en"/>
              <a:t>We present a </a:t>
            </a:r>
            <a:r>
              <a:rPr lang="en"/>
              <a:t>new</a:t>
            </a:r>
            <a:r>
              <a:rPr lang="en"/>
              <a:t> keyword-adaptive normalization layers.</a:t>
            </a:r>
            <a:endParaRPr/>
          </a:p>
          <a:p>
            <a:pPr indent="-342900" lvl="0" marL="457200" rtl="0" algn="l">
              <a:spcBef>
                <a:spcPts val="1000"/>
              </a:spcBef>
              <a:spcAft>
                <a:spcPts val="0"/>
              </a:spcAft>
              <a:buClr>
                <a:srgbClr val="037D5C"/>
              </a:buClr>
              <a:buSzPts val="1800"/>
              <a:buChar char="●"/>
            </a:pPr>
            <a:r>
              <a:rPr lang="en"/>
              <a:t>We propose several </a:t>
            </a:r>
            <a:r>
              <a:rPr lang="en"/>
              <a:t>online</a:t>
            </a:r>
            <a:r>
              <a:rPr lang="en"/>
              <a:t> negative sampling techniques and evaluate their effectiveness.</a:t>
            </a:r>
            <a:endParaRPr/>
          </a:p>
          <a:p>
            <a:pPr indent="-342900" lvl="0" marL="457200" rtl="0" algn="l">
              <a:spcBef>
                <a:spcPts val="1000"/>
              </a:spcBef>
              <a:spcAft>
                <a:spcPts val="1000"/>
              </a:spcAft>
              <a:buClr>
                <a:srgbClr val="037D5C"/>
              </a:buClr>
              <a:buSzPts val="1800"/>
              <a:buChar char="●"/>
            </a:pPr>
            <a:r>
              <a:rPr lang="en"/>
              <a:t>We evaluate AdaKWS on a diverse set of multilingual benchmarks, as well as generalization to novel datasets and languages.</a:t>
            </a:r>
            <a:endParaRPr/>
          </a:p>
        </p:txBody>
      </p:sp>
      <p:pic>
        <p:nvPicPr>
          <p:cNvPr id="329" name="Google Shape;329;p51"/>
          <p:cNvPicPr preferRelativeResize="0"/>
          <p:nvPr/>
        </p:nvPicPr>
        <p:blipFill>
          <a:blip r:embed="rId3">
            <a:alphaModFix/>
          </a:blip>
          <a:stretch>
            <a:fillRect/>
          </a:stretch>
        </p:blipFill>
        <p:spPr>
          <a:xfrm>
            <a:off x="120975" y="4841725"/>
            <a:ext cx="569149" cy="176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52"/>
          <p:cNvPicPr preferRelativeResize="0"/>
          <p:nvPr/>
        </p:nvPicPr>
        <p:blipFill>
          <a:blip r:embed="rId3">
            <a:alphaModFix/>
          </a:blip>
          <a:stretch>
            <a:fillRect/>
          </a:stretch>
        </p:blipFill>
        <p:spPr>
          <a:xfrm>
            <a:off x="120975" y="4841725"/>
            <a:ext cx="569149" cy="176775"/>
          </a:xfrm>
          <a:prstGeom prst="rect">
            <a:avLst/>
          </a:prstGeom>
          <a:noFill/>
          <a:ln>
            <a:noFill/>
          </a:ln>
        </p:spPr>
      </p:pic>
      <p:sp>
        <p:nvSpPr>
          <p:cNvPr id="335" name="Google Shape;335;p52"/>
          <p:cNvSpPr txBox="1"/>
          <p:nvPr/>
        </p:nvSpPr>
        <p:spPr>
          <a:xfrm>
            <a:off x="930600" y="1762500"/>
            <a:ext cx="7282800" cy="161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rgbClr val="037D5C"/>
                </a:solidFill>
              </a:rPr>
              <a:t>Thank you </a:t>
            </a:r>
            <a:endParaRPr b="1" sz="4800">
              <a:solidFill>
                <a:srgbClr val="037D5C"/>
              </a:solidFill>
            </a:endParaRPr>
          </a:p>
          <a:p>
            <a:pPr indent="0" lvl="0" marL="0" rtl="0" algn="ctr">
              <a:spcBef>
                <a:spcPts val="0"/>
              </a:spcBef>
              <a:spcAft>
                <a:spcPts val="0"/>
              </a:spcAft>
              <a:buNone/>
            </a:pPr>
            <a:r>
              <a:rPr b="1" lang="en" sz="4800">
                <a:solidFill>
                  <a:srgbClr val="037D5C"/>
                </a:solidFill>
              </a:rPr>
              <a:t>for listening!</a:t>
            </a:r>
            <a:endParaRPr b="1" sz="4800">
              <a:solidFill>
                <a:srgbClr val="037D5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115" name="Google Shape;115;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Keyword spotting (KWS): </a:t>
            </a:r>
            <a:r>
              <a:rPr lang="en" sz="1600"/>
              <a:t> </a:t>
            </a:r>
            <a:endParaRPr sz="1600"/>
          </a:p>
          <a:p>
            <a:pPr indent="-330200" lvl="0" marL="457200" rtl="0" algn="l">
              <a:spcBef>
                <a:spcPts val="1000"/>
              </a:spcBef>
              <a:spcAft>
                <a:spcPts val="0"/>
              </a:spcAft>
              <a:buClr>
                <a:srgbClr val="037D5C"/>
              </a:buClr>
              <a:buSzPts val="1600"/>
              <a:buChar char="●"/>
            </a:pPr>
            <a:r>
              <a:rPr b="1" lang="en" sz="1600"/>
              <a:t>Goal:</a:t>
            </a:r>
            <a:r>
              <a:rPr lang="en" sz="1600"/>
              <a:t> Identify specific keywords within an audio utterance.</a:t>
            </a:r>
            <a:endParaRPr sz="1600"/>
          </a:p>
          <a:p>
            <a:pPr indent="-330200" lvl="0" marL="457200" rtl="0" algn="l">
              <a:spcBef>
                <a:spcPts val="0"/>
              </a:spcBef>
              <a:spcAft>
                <a:spcPts val="0"/>
              </a:spcAft>
              <a:buClr>
                <a:srgbClr val="037D5C"/>
              </a:buClr>
              <a:buSzPts val="1600"/>
              <a:buChar char="●"/>
            </a:pPr>
            <a:r>
              <a:rPr lang="en" sz="1600"/>
              <a:t>Keywords are predefined.</a:t>
            </a:r>
            <a:endParaRPr sz="1600"/>
          </a:p>
          <a:p>
            <a:pPr indent="0" lvl="0" marL="0" rtl="0" algn="l">
              <a:spcBef>
                <a:spcPts val="1000"/>
              </a:spcBef>
              <a:spcAft>
                <a:spcPts val="0"/>
              </a:spcAft>
              <a:buNone/>
            </a:pPr>
            <a:r>
              <a:rPr b="1" lang="en" sz="1600"/>
              <a:t>Open-vocabulary KWS:</a:t>
            </a:r>
            <a:endParaRPr b="1" sz="1600"/>
          </a:p>
          <a:p>
            <a:pPr indent="-330200" lvl="0" marL="457200" rtl="0" algn="l">
              <a:spcBef>
                <a:spcPts val="1000"/>
              </a:spcBef>
              <a:spcAft>
                <a:spcPts val="0"/>
              </a:spcAft>
              <a:buClr>
                <a:srgbClr val="037D5C"/>
              </a:buClr>
              <a:buSzPts val="1600"/>
              <a:buChar char="●"/>
            </a:pPr>
            <a:r>
              <a:rPr b="1" lang="en" sz="1600"/>
              <a:t>Goal:</a:t>
            </a:r>
            <a:r>
              <a:rPr lang="en" sz="1600"/>
              <a:t> Detect arbitrary keywords at inference.</a:t>
            </a:r>
            <a:endParaRPr sz="1600"/>
          </a:p>
          <a:p>
            <a:pPr indent="-330200" lvl="0" marL="457200" rtl="0" algn="l">
              <a:spcBef>
                <a:spcPts val="0"/>
              </a:spcBef>
              <a:spcAft>
                <a:spcPts val="0"/>
              </a:spcAft>
              <a:buClr>
                <a:srgbClr val="037D5C"/>
              </a:buClr>
              <a:buSzPts val="1600"/>
              <a:buChar char="●"/>
            </a:pPr>
            <a:r>
              <a:rPr b="1" lang="en" sz="1600"/>
              <a:t>Motivation:</a:t>
            </a:r>
            <a:endParaRPr b="1" sz="1600"/>
          </a:p>
          <a:p>
            <a:pPr indent="-330200" lvl="1" marL="914400" rtl="0" algn="l">
              <a:spcBef>
                <a:spcPts val="0"/>
              </a:spcBef>
              <a:spcAft>
                <a:spcPts val="0"/>
              </a:spcAft>
              <a:buClr>
                <a:srgbClr val="037D5C"/>
              </a:buClr>
              <a:buSzPts val="1600"/>
              <a:buChar char="○"/>
            </a:pPr>
            <a:r>
              <a:rPr lang="en" sz="1600"/>
              <a:t>Personalization, user-defined keywords.</a:t>
            </a:r>
            <a:endParaRPr sz="1600"/>
          </a:p>
          <a:p>
            <a:pPr indent="-330200" lvl="1" marL="914400" rtl="0" algn="l">
              <a:spcBef>
                <a:spcPts val="0"/>
              </a:spcBef>
              <a:spcAft>
                <a:spcPts val="0"/>
              </a:spcAft>
              <a:buClr>
                <a:srgbClr val="037D5C"/>
              </a:buClr>
              <a:buSzPts val="1600"/>
              <a:buChar char="○"/>
            </a:pPr>
            <a:r>
              <a:rPr lang="en" sz="1600"/>
              <a:t>No need for additional training to incorporate novel keywords.</a:t>
            </a:r>
            <a:endParaRPr sz="1600"/>
          </a:p>
          <a:p>
            <a:pPr indent="-330200" lvl="1" marL="914400" rtl="0" algn="l">
              <a:spcBef>
                <a:spcPts val="0"/>
              </a:spcBef>
              <a:spcAft>
                <a:spcPts val="0"/>
              </a:spcAft>
              <a:buClr>
                <a:srgbClr val="037D5C"/>
              </a:buClr>
              <a:buSzPts val="1600"/>
              <a:buChar char="○"/>
            </a:pPr>
            <a:r>
              <a:rPr lang="en" sz="1600"/>
              <a:t>Low resource languages, specialized domains and jargon.</a:t>
            </a:r>
            <a:endParaRPr sz="1600"/>
          </a:p>
          <a:p>
            <a:pPr indent="0" lvl="0" marL="0" rtl="0" algn="l">
              <a:spcBef>
                <a:spcPts val="1000"/>
              </a:spcBef>
              <a:spcAft>
                <a:spcPts val="1000"/>
              </a:spcAft>
              <a:buNone/>
            </a:pPr>
            <a:r>
              <a:t/>
            </a:r>
            <a:endParaRPr sz="1600"/>
          </a:p>
        </p:txBody>
      </p:sp>
      <p:pic>
        <p:nvPicPr>
          <p:cNvPr id="116" name="Google Shape;116;p27"/>
          <p:cNvPicPr preferRelativeResize="0"/>
          <p:nvPr/>
        </p:nvPicPr>
        <p:blipFill>
          <a:blip r:embed="rId3">
            <a:alphaModFix/>
          </a:blip>
          <a:stretch>
            <a:fillRect/>
          </a:stretch>
        </p:blipFill>
        <p:spPr>
          <a:xfrm>
            <a:off x="120975" y="4841725"/>
            <a:ext cx="569149" cy="176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r>
              <a:rPr lang="en"/>
              <a:t> </a:t>
            </a:r>
            <a:endParaRPr/>
          </a:p>
        </p:txBody>
      </p:sp>
      <p:pic>
        <p:nvPicPr>
          <p:cNvPr id="122" name="Google Shape;122;p28"/>
          <p:cNvPicPr preferRelativeResize="0"/>
          <p:nvPr/>
        </p:nvPicPr>
        <p:blipFill>
          <a:blip r:embed="rId3">
            <a:alphaModFix/>
          </a:blip>
          <a:stretch>
            <a:fillRect/>
          </a:stretch>
        </p:blipFill>
        <p:spPr>
          <a:xfrm>
            <a:off x="3395525" y="1672049"/>
            <a:ext cx="5468349" cy="1640500"/>
          </a:xfrm>
          <a:prstGeom prst="rect">
            <a:avLst/>
          </a:prstGeom>
          <a:noFill/>
          <a:ln>
            <a:noFill/>
          </a:ln>
        </p:spPr>
      </p:pic>
      <p:sp>
        <p:nvSpPr>
          <p:cNvPr id="123" name="Google Shape;123;p28"/>
          <p:cNvSpPr txBox="1"/>
          <p:nvPr/>
        </p:nvSpPr>
        <p:spPr>
          <a:xfrm>
            <a:off x="311700" y="1672050"/>
            <a:ext cx="3000300" cy="13716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037D5C"/>
              </a:buClr>
              <a:buSzPts val="1500"/>
              <a:buChar char="●"/>
            </a:pPr>
            <a:r>
              <a:rPr lang="en" sz="1500">
                <a:solidFill>
                  <a:schemeClr val="dk2"/>
                </a:solidFill>
              </a:rPr>
              <a:t>Embed textual and auditory input into a joint space.</a:t>
            </a:r>
            <a:endParaRPr sz="1500">
              <a:solidFill>
                <a:schemeClr val="dk2"/>
              </a:solidFill>
            </a:endParaRPr>
          </a:p>
          <a:p>
            <a:pPr indent="-323850" lvl="0" marL="457200" rtl="0" algn="l">
              <a:lnSpc>
                <a:spcPct val="115000"/>
              </a:lnSpc>
              <a:spcBef>
                <a:spcPts val="0"/>
              </a:spcBef>
              <a:spcAft>
                <a:spcPts val="0"/>
              </a:spcAft>
              <a:buClr>
                <a:srgbClr val="037D5C"/>
              </a:buClr>
              <a:buSzPts val="1500"/>
              <a:buChar char="●"/>
            </a:pPr>
            <a:r>
              <a:rPr lang="en" sz="1500">
                <a:solidFill>
                  <a:schemeClr val="dk2"/>
                </a:solidFill>
              </a:rPr>
              <a:t>Detect keywords based on audio-text similarity.</a:t>
            </a:r>
            <a:endParaRPr sz="1500">
              <a:solidFill>
                <a:schemeClr val="dk2"/>
              </a:solidFill>
            </a:endParaRPr>
          </a:p>
          <a:p>
            <a:pPr indent="0" lvl="0" marL="0" rtl="0" algn="l">
              <a:lnSpc>
                <a:spcPct val="115000"/>
              </a:lnSpc>
              <a:spcBef>
                <a:spcPts val="1200"/>
              </a:spcBef>
              <a:spcAft>
                <a:spcPts val="1200"/>
              </a:spcAft>
              <a:buClr>
                <a:schemeClr val="dk1"/>
              </a:buClr>
              <a:buSzPts val="1100"/>
              <a:buFont typeface="Arial"/>
              <a:buNone/>
            </a:pPr>
            <a:r>
              <a:t/>
            </a:r>
            <a:endParaRPr sz="1500">
              <a:solidFill>
                <a:schemeClr val="dk2"/>
              </a:solidFill>
            </a:endParaRPr>
          </a:p>
        </p:txBody>
      </p:sp>
      <p:sp>
        <p:nvSpPr>
          <p:cNvPr id="124" name="Google Shape;124;p28"/>
          <p:cNvSpPr txBox="1"/>
          <p:nvPr/>
        </p:nvSpPr>
        <p:spPr>
          <a:xfrm>
            <a:off x="4063600" y="1229325"/>
            <a:ext cx="4132200" cy="35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b="1" lang="en" sz="1800">
                <a:solidFill>
                  <a:schemeClr val="dk2"/>
                </a:solidFill>
              </a:rPr>
              <a:t>Previous Works - </a:t>
            </a:r>
            <a:r>
              <a:rPr b="1" lang="en" sz="1800">
                <a:solidFill>
                  <a:schemeClr val="dk2"/>
                </a:solidFill>
              </a:rPr>
              <a:t>General Approach</a:t>
            </a:r>
            <a:endParaRPr sz="1800">
              <a:solidFill>
                <a:schemeClr val="dk2"/>
              </a:solidFill>
            </a:endParaRPr>
          </a:p>
        </p:txBody>
      </p:sp>
      <p:pic>
        <p:nvPicPr>
          <p:cNvPr id="125" name="Google Shape;125;p28"/>
          <p:cNvPicPr preferRelativeResize="0"/>
          <p:nvPr/>
        </p:nvPicPr>
        <p:blipFill>
          <a:blip r:embed="rId4">
            <a:alphaModFix/>
          </a:blip>
          <a:stretch>
            <a:fillRect/>
          </a:stretch>
        </p:blipFill>
        <p:spPr>
          <a:xfrm>
            <a:off x="120975" y="4841725"/>
            <a:ext cx="569149" cy="176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r>
              <a:rPr lang="en"/>
              <a:t> </a:t>
            </a:r>
            <a:endParaRPr/>
          </a:p>
        </p:txBody>
      </p:sp>
      <p:pic>
        <p:nvPicPr>
          <p:cNvPr id="131" name="Google Shape;131;p29"/>
          <p:cNvPicPr preferRelativeResize="0"/>
          <p:nvPr/>
        </p:nvPicPr>
        <p:blipFill>
          <a:blip r:embed="rId3">
            <a:alphaModFix/>
          </a:blip>
          <a:stretch>
            <a:fillRect/>
          </a:stretch>
        </p:blipFill>
        <p:spPr>
          <a:xfrm>
            <a:off x="3395525" y="1672049"/>
            <a:ext cx="5468349" cy="1640500"/>
          </a:xfrm>
          <a:prstGeom prst="rect">
            <a:avLst/>
          </a:prstGeom>
          <a:noFill/>
          <a:ln>
            <a:noFill/>
          </a:ln>
        </p:spPr>
      </p:pic>
      <p:sp>
        <p:nvSpPr>
          <p:cNvPr id="132" name="Google Shape;132;p29"/>
          <p:cNvSpPr txBox="1"/>
          <p:nvPr/>
        </p:nvSpPr>
        <p:spPr>
          <a:xfrm>
            <a:off x="4063600" y="1229325"/>
            <a:ext cx="4132200" cy="35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1800">
                <a:solidFill>
                  <a:schemeClr val="dk2"/>
                </a:solidFill>
              </a:rPr>
              <a:t>Previous Works - </a:t>
            </a:r>
            <a:r>
              <a:rPr b="1" lang="en" sz="1800">
                <a:solidFill>
                  <a:schemeClr val="dk2"/>
                </a:solidFill>
              </a:rPr>
              <a:t>General Approach</a:t>
            </a:r>
            <a:endParaRPr sz="1800">
              <a:solidFill>
                <a:schemeClr val="dk2"/>
              </a:solidFill>
            </a:endParaRPr>
          </a:p>
        </p:txBody>
      </p:sp>
      <p:sp>
        <p:nvSpPr>
          <p:cNvPr id="133" name="Google Shape;133;p29"/>
          <p:cNvSpPr txBox="1"/>
          <p:nvPr/>
        </p:nvSpPr>
        <p:spPr>
          <a:xfrm>
            <a:off x="311700" y="1436025"/>
            <a:ext cx="3000300" cy="1371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800">
                <a:solidFill>
                  <a:schemeClr val="dk2"/>
                </a:solidFill>
              </a:rPr>
              <a:t>Key Limitation</a:t>
            </a:r>
            <a:endParaRPr b="1" sz="1800">
              <a:solidFill>
                <a:schemeClr val="dk2"/>
              </a:solidFill>
            </a:endParaRPr>
          </a:p>
          <a:p>
            <a:pPr indent="0" lvl="0" marL="0" rtl="0" algn="l">
              <a:lnSpc>
                <a:spcPct val="100000"/>
              </a:lnSpc>
              <a:spcBef>
                <a:spcPts val="1200"/>
              </a:spcBef>
              <a:spcAft>
                <a:spcPts val="0"/>
              </a:spcAft>
              <a:buClr>
                <a:schemeClr val="dk1"/>
              </a:buClr>
              <a:buSzPts val="1100"/>
              <a:buFont typeface="Arial"/>
              <a:buNone/>
            </a:pPr>
            <a:r>
              <a:rPr i="1" lang="en" sz="1500">
                <a:solidFill>
                  <a:schemeClr val="dk2"/>
                </a:solidFill>
              </a:rPr>
              <a:t>Using two encoders for representing heterogeneous modalities in a joint space may cause significant misalignment between audio and text embeddings.</a:t>
            </a:r>
            <a:endParaRPr sz="1500">
              <a:solidFill>
                <a:schemeClr val="dk2"/>
              </a:solidFill>
            </a:endParaRPr>
          </a:p>
          <a:p>
            <a:pPr indent="0" lvl="0" marL="0" rtl="0" algn="l">
              <a:lnSpc>
                <a:spcPct val="115000"/>
              </a:lnSpc>
              <a:spcBef>
                <a:spcPts val="1200"/>
              </a:spcBef>
              <a:spcAft>
                <a:spcPts val="1200"/>
              </a:spcAft>
              <a:buClr>
                <a:schemeClr val="dk1"/>
              </a:buClr>
              <a:buSzPts val="1100"/>
              <a:buFont typeface="Arial"/>
              <a:buNone/>
            </a:pPr>
            <a:r>
              <a:t/>
            </a:r>
            <a:endParaRPr>
              <a:solidFill>
                <a:schemeClr val="dk2"/>
              </a:solidFill>
            </a:endParaRPr>
          </a:p>
        </p:txBody>
      </p:sp>
      <p:pic>
        <p:nvPicPr>
          <p:cNvPr id="134" name="Google Shape;134;p29"/>
          <p:cNvPicPr preferRelativeResize="0"/>
          <p:nvPr/>
        </p:nvPicPr>
        <p:blipFill>
          <a:blip r:embed="rId4">
            <a:alphaModFix/>
          </a:blip>
          <a:stretch>
            <a:fillRect/>
          </a:stretch>
        </p:blipFill>
        <p:spPr>
          <a:xfrm>
            <a:off x="120975" y="4841725"/>
            <a:ext cx="569149" cy="176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r>
              <a:rPr lang="en"/>
              <a:t> </a:t>
            </a:r>
            <a:endParaRPr/>
          </a:p>
        </p:txBody>
      </p:sp>
      <p:pic>
        <p:nvPicPr>
          <p:cNvPr id="140" name="Google Shape;140;p30"/>
          <p:cNvPicPr preferRelativeResize="0"/>
          <p:nvPr/>
        </p:nvPicPr>
        <p:blipFill>
          <a:blip r:embed="rId3">
            <a:alphaModFix/>
          </a:blip>
          <a:stretch>
            <a:fillRect/>
          </a:stretch>
        </p:blipFill>
        <p:spPr>
          <a:xfrm>
            <a:off x="3395525" y="1672049"/>
            <a:ext cx="5468349" cy="1640500"/>
          </a:xfrm>
          <a:prstGeom prst="rect">
            <a:avLst/>
          </a:prstGeom>
          <a:noFill/>
          <a:ln>
            <a:noFill/>
          </a:ln>
        </p:spPr>
      </p:pic>
      <p:sp>
        <p:nvSpPr>
          <p:cNvPr id="141" name="Google Shape;141;p30"/>
          <p:cNvSpPr txBox="1"/>
          <p:nvPr/>
        </p:nvSpPr>
        <p:spPr>
          <a:xfrm>
            <a:off x="311700" y="1436025"/>
            <a:ext cx="3000300" cy="13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2"/>
                </a:solidFill>
              </a:rPr>
              <a:t>Key Limitation</a:t>
            </a:r>
            <a:endParaRPr b="1" sz="1800">
              <a:solidFill>
                <a:schemeClr val="dk2"/>
              </a:solidFill>
            </a:endParaRPr>
          </a:p>
          <a:p>
            <a:pPr indent="0" lvl="0" marL="0" rtl="0" algn="l">
              <a:spcBef>
                <a:spcPts val="1200"/>
              </a:spcBef>
              <a:spcAft>
                <a:spcPts val="0"/>
              </a:spcAft>
              <a:buClr>
                <a:schemeClr val="dk1"/>
              </a:buClr>
              <a:buSzPts val="1100"/>
              <a:buFont typeface="Arial"/>
              <a:buNone/>
            </a:pPr>
            <a:r>
              <a:rPr i="1" lang="en" sz="1500">
                <a:solidFill>
                  <a:schemeClr val="dk2"/>
                </a:solidFill>
              </a:rPr>
              <a:t>Using two encoders for representing heterogeneous modalities in a joint space may cause significant misalignment between audio and text embeddings.</a:t>
            </a:r>
            <a:endParaRPr sz="1500">
              <a:solidFill>
                <a:schemeClr val="dk2"/>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2"/>
              </a:solidFill>
            </a:endParaRPr>
          </a:p>
          <a:p>
            <a:pPr indent="0" lvl="0" marL="0" rtl="0" algn="l">
              <a:lnSpc>
                <a:spcPct val="115000"/>
              </a:lnSpc>
              <a:spcBef>
                <a:spcPts val="1200"/>
              </a:spcBef>
              <a:spcAft>
                <a:spcPts val="1200"/>
              </a:spcAft>
              <a:buClr>
                <a:schemeClr val="dk1"/>
              </a:buClr>
              <a:buSzPts val="1100"/>
              <a:buFont typeface="Arial"/>
              <a:buNone/>
            </a:pPr>
            <a:r>
              <a:t/>
            </a:r>
            <a:endParaRPr b="1" sz="1800">
              <a:solidFill>
                <a:schemeClr val="dk2"/>
              </a:solidFill>
            </a:endParaRPr>
          </a:p>
        </p:txBody>
      </p:sp>
      <p:sp>
        <p:nvSpPr>
          <p:cNvPr id="142" name="Google Shape;142;p30"/>
          <p:cNvSpPr txBox="1"/>
          <p:nvPr/>
        </p:nvSpPr>
        <p:spPr>
          <a:xfrm>
            <a:off x="4063600" y="1229325"/>
            <a:ext cx="4132200" cy="35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sz="1800">
                <a:solidFill>
                  <a:schemeClr val="dk2"/>
                </a:solidFill>
              </a:rPr>
              <a:t>Previous Works - </a:t>
            </a:r>
            <a:r>
              <a:rPr b="1" lang="en" sz="1800">
                <a:solidFill>
                  <a:schemeClr val="dk2"/>
                </a:solidFill>
              </a:rPr>
              <a:t>General Approach</a:t>
            </a:r>
            <a:endParaRPr sz="1800">
              <a:solidFill>
                <a:schemeClr val="dk2"/>
              </a:solidFill>
            </a:endParaRPr>
          </a:p>
        </p:txBody>
      </p:sp>
      <p:pic>
        <p:nvPicPr>
          <p:cNvPr id="143" name="Google Shape;143;p30"/>
          <p:cNvPicPr preferRelativeResize="0"/>
          <p:nvPr/>
        </p:nvPicPr>
        <p:blipFill>
          <a:blip r:embed="rId4">
            <a:alphaModFix/>
          </a:blip>
          <a:stretch>
            <a:fillRect/>
          </a:stretch>
        </p:blipFill>
        <p:spPr>
          <a:xfrm>
            <a:off x="3312009" y="3396177"/>
            <a:ext cx="5468349" cy="1636775"/>
          </a:xfrm>
          <a:prstGeom prst="rect">
            <a:avLst/>
          </a:prstGeom>
          <a:noFill/>
          <a:ln>
            <a:noFill/>
          </a:ln>
        </p:spPr>
      </p:pic>
      <p:sp>
        <p:nvSpPr>
          <p:cNvPr id="144" name="Google Shape;144;p30"/>
          <p:cNvSpPr/>
          <p:nvPr/>
        </p:nvSpPr>
        <p:spPr>
          <a:xfrm>
            <a:off x="311700" y="1312975"/>
            <a:ext cx="8623200" cy="2083200"/>
          </a:xfrm>
          <a:prstGeom prst="rect">
            <a:avLst/>
          </a:prstGeom>
          <a:solidFill>
            <a:srgbClr val="FFFFFF">
              <a:alpha val="53160"/>
            </a:srgbClr>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5" name="Google Shape;145;p30"/>
          <p:cNvSpPr txBox="1"/>
          <p:nvPr/>
        </p:nvSpPr>
        <p:spPr>
          <a:xfrm>
            <a:off x="235800" y="3572925"/>
            <a:ext cx="3152100" cy="112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b="1" i="1" lang="en" sz="1500">
                <a:solidFill>
                  <a:srgbClr val="037D5C"/>
                </a:solidFill>
              </a:rPr>
              <a:t>We address this limitation by adaptively condition parameters on query keywords.</a:t>
            </a:r>
            <a:endParaRPr sz="1500">
              <a:solidFill>
                <a:schemeClr val="dk2"/>
              </a:solidFill>
            </a:endParaRPr>
          </a:p>
        </p:txBody>
      </p:sp>
      <p:pic>
        <p:nvPicPr>
          <p:cNvPr id="146" name="Google Shape;146;p30"/>
          <p:cNvPicPr preferRelativeResize="0"/>
          <p:nvPr/>
        </p:nvPicPr>
        <p:blipFill>
          <a:blip r:embed="rId5">
            <a:alphaModFix/>
          </a:blip>
          <a:stretch>
            <a:fillRect/>
          </a:stretch>
        </p:blipFill>
        <p:spPr>
          <a:xfrm>
            <a:off x="120975" y="4841725"/>
            <a:ext cx="569149" cy="176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AdaKWS Model</a:t>
            </a:r>
            <a:endParaRPr/>
          </a:p>
        </p:txBody>
      </p:sp>
      <p:pic>
        <p:nvPicPr>
          <p:cNvPr id="152" name="Google Shape;152;p31"/>
          <p:cNvPicPr preferRelativeResize="0"/>
          <p:nvPr/>
        </p:nvPicPr>
        <p:blipFill>
          <a:blip r:embed="rId3">
            <a:alphaModFix/>
          </a:blip>
          <a:stretch>
            <a:fillRect/>
          </a:stretch>
        </p:blipFill>
        <p:spPr>
          <a:xfrm>
            <a:off x="3418450" y="2086100"/>
            <a:ext cx="5289303" cy="1887930"/>
          </a:xfrm>
          <a:prstGeom prst="rect">
            <a:avLst/>
          </a:prstGeom>
          <a:noFill/>
          <a:ln>
            <a:noFill/>
          </a:ln>
        </p:spPr>
      </p:pic>
      <p:sp>
        <p:nvSpPr>
          <p:cNvPr id="153" name="Google Shape;153;p31"/>
          <p:cNvSpPr txBox="1"/>
          <p:nvPr/>
        </p:nvSpPr>
        <p:spPr>
          <a:xfrm>
            <a:off x="311700" y="1151175"/>
            <a:ext cx="83961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2"/>
                </a:solidFill>
              </a:rPr>
              <a:t>The audio is processed using the classifier which is conditioned on the keyword through the keyword-adaptive modules.</a:t>
            </a:r>
            <a:endParaRPr sz="1800">
              <a:solidFill>
                <a:schemeClr val="dk2"/>
              </a:solidFill>
            </a:endParaRPr>
          </a:p>
        </p:txBody>
      </p:sp>
      <p:pic>
        <p:nvPicPr>
          <p:cNvPr id="154" name="Google Shape;154;p31"/>
          <p:cNvPicPr preferRelativeResize="0"/>
          <p:nvPr/>
        </p:nvPicPr>
        <p:blipFill>
          <a:blip r:embed="rId4">
            <a:alphaModFix/>
          </a:blip>
          <a:stretch>
            <a:fillRect/>
          </a:stretch>
        </p:blipFill>
        <p:spPr>
          <a:xfrm>
            <a:off x="120975" y="4841725"/>
            <a:ext cx="569149" cy="176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AdaKWS Model</a:t>
            </a:r>
            <a:endParaRPr/>
          </a:p>
        </p:txBody>
      </p:sp>
      <p:pic>
        <p:nvPicPr>
          <p:cNvPr id="160" name="Google Shape;160;p32"/>
          <p:cNvPicPr preferRelativeResize="0"/>
          <p:nvPr/>
        </p:nvPicPr>
        <p:blipFill>
          <a:blip r:embed="rId3">
            <a:alphaModFix/>
          </a:blip>
          <a:stretch>
            <a:fillRect/>
          </a:stretch>
        </p:blipFill>
        <p:spPr>
          <a:xfrm>
            <a:off x="3418450" y="2086100"/>
            <a:ext cx="5289303" cy="1887930"/>
          </a:xfrm>
          <a:prstGeom prst="rect">
            <a:avLst/>
          </a:prstGeom>
          <a:noFill/>
          <a:ln>
            <a:noFill/>
          </a:ln>
        </p:spPr>
      </p:pic>
      <p:sp>
        <p:nvSpPr>
          <p:cNvPr id="161" name="Google Shape;161;p32"/>
          <p:cNvSpPr txBox="1"/>
          <p:nvPr>
            <p:ph idx="1" type="body"/>
          </p:nvPr>
        </p:nvSpPr>
        <p:spPr>
          <a:xfrm>
            <a:off x="311700" y="2659625"/>
            <a:ext cx="3158700" cy="5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The </a:t>
            </a:r>
            <a:r>
              <a:rPr b="1" lang="en" sz="1500"/>
              <a:t>Audio Encoder</a:t>
            </a:r>
            <a:r>
              <a:rPr lang="en" sz="1500"/>
              <a:t> is </a:t>
            </a:r>
            <a:r>
              <a:rPr lang="en" sz="1500">
                <a:highlight>
                  <a:srgbClr val="FFFFFF"/>
                </a:highlight>
              </a:rPr>
              <a:t>a pre-trained Whisper encoder.</a:t>
            </a:r>
            <a:endParaRPr sz="1500"/>
          </a:p>
        </p:txBody>
      </p:sp>
      <p:sp>
        <p:nvSpPr>
          <p:cNvPr id="162" name="Google Shape;162;p32"/>
          <p:cNvSpPr/>
          <p:nvPr/>
        </p:nvSpPr>
        <p:spPr>
          <a:xfrm>
            <a:off x="5401475" y="2457325"/>
            <a:ext cx="3243300" cy="821100"/>
          </a:xfrm>
          <a:prstGeom prst="rect">
            <a:avLst/>
          </a:prstGeom>
          <a:solidFill>
            <a:srgbClr val="FFFFFF">
              <a:alpha val="531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3" name="Google Shape;163;p32"/>
          <p:cNvSpPr/>
          <p:nvPr/>
        </p:nvSpPr>
        <p:spPr>
          <a:xfrm>
            <a:off x="3470325" y="3278425"/>
            <a:ext cx="4982400" cy="750900"/>
          </a:xfrm>
          <a:prstGeom prst="rect">
            <a:avLst/>
          </a:prstGeom>
          <a:solidFill>
            <a:srgbClr val="FFFFFF">
              <a:alpha val="531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4" name="Google Shape;164;p32"/>
          <p:cNvSpPr txBox="1"/>
          <p:nvPr/>
        </p:nvSpPr>
        <p:spPr>
          <a:xfrm>
            <a:off x="311700" y="1151175"/>
            <a:ext cx="83961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2"/>
                </a:solidFill>
              </a:rPr>
              <a:t>The audio is processed using the classifier which is conditioned on the keyword through the keyword-adaptive modules.</a:t>
            </a:r>
            <a:endParaRPr sz="1800">
              <a:solidFill>
                <a:schemeClr val="dk2"/>
              </a:solidFill>
            </a:endParaRPr>
          </a:p>
        </p:txBody>
      </p:sp>
      <p:sp>
        <p:nvSpPr>
          <p:cNvPr id="165" name="Google Shape;165;p32"/>
          <p:cNvSpPr txBox="1"/>
          <p:nvPr/>
        </p:nvSpPr>
        <p:spPr>
          <a:xfrm>
            <a:off x="311700" y="4334800"/>
            <a:ext cx="8396100" cy="33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Robust Speech Recognition via Large-Scale Weak Supervision, Radford et al., 2022.</a:t>
            </a:r>
            <a:endParaRPr sz="1200">
              <a:solidFill>
                <a:schemeClr val="dk2"/>
              </a:solidFill>
            </a:endParaRPr>
          </a:p>
        </p:txBody>
      </p:sp>
      <p:pic>
        <p:nvPicPr>
          <p:cNvPr id="166" name="Google Shape;166;p32"/>
          <p:cNvPicPr preferRelativeResize="0"/>
          <p:nvPr/>
        </p:nvPicPr>
        <p:blipFill>
          <a:blip r:embed="rId4">
            <a:alphaModFix/>
          </a:blip>
          <a:stretch>
            <a:fillRect/>
          </a:stretch>
        </p:blipFill>
        <p:spPr>
          <a:xfrm>
            <a:off x="120975" y="4841725"/>
            <a:ext cx="569149" cy="176775"/>
          </a:xfrm>
          <a:prstGeom prst="rect">
            <a:avLst/>
          </a:prstGeom>
          <a:noFill/>
          <a:ln>
            <a:noFill/>
          </a:ln>
        </p:spPr>
      </p:pic>
      <p:sp>
        <p:nvSpPr>
          <p:cNvPr id="167" name="Google Shape;167;p32"/>
          <p:cNvSpPr txBox="1"/>
          <p:nvPr/>
        </p:nvSpPr>
        <p:spPr>
          <a:xfrm>
            <a:off x="4212350" y="2441448"/>
            <a:ext cx="31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AdaKWS Model</a:t>
            </a:r>
            <a:endParaRPr/>
          </a:p>
        </p:txBody>
      </p:sp>
      <p:pic>
        <p:nvPicPr>
          <p:cNvPr id="173" name="Google Shape;173;p33"/>
          <p:cNvPicPr preferRelativeResize="0"/>
          <p:nvPr/>
        </p:nvPicPr>
        <p:blipFill>
          <a:blip r:embed="rId3">
            <a:alphaModFix/>
          </a:blip>
          <a:stretch>
            <a:fillRect/>
          </a:stretch>
        </p:blipFill>
        <p:spPr>
          <a:xfrm>
            <a:off x="3418450" y="2086100"/>
            <a:ext cx="5289303" cy="1887930"/>
          </a:xfrm>
          <a:prstGeom prst="rect">
            <a:avLst/>
          </a:prstGeom>
          <a:noFill/>
          <a:ln>
            <a:noFill/>
          </a:ln>
        </p:spPr>
      </p:pic>
      <p:sp>
        <p:nvSpPr>
          <p:cNvPr id="174" name="Google Shape;174;p33"/>
          <p:cNvSpPr txBox="1"/>
          <p:nvPr>
            <p:ph idx="1" type="body"/>
          </p:nvPr>
        </p:nvSpPr>
        <p:spPr>
          <a:xfrm>
            <a:off x="311700" y="2659613"/>
            <a:ext cx="2761500" cy="533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018"/>
              <a:buFont typeface="Arial"/>
              <a:buNone/>
            </a:pPr>
            <a:r>
              <a:rPr lang="en" sz="1500"/>
              <a:t>The </a:t>
            </a:r>
            <a:r>
              <a:rPr b="1" lang="en" sz="1500"/>
              <a:t>Text Encoder</a:t>
            </a:r>
            <a:r>
              <a:rPr lang="en" sz="1500"/>
              <a:t> outputs a set of keyword-conditioned normalization parameters.</a:t>
            </a:r>
            <a:endParaRPr sz="1500"/>
          </a:p>
          <a:p>
            <a:pPr indent="0" lvl="0" marL="0" rtl="0" algn="l">
              <a:spcBef>
                <a:spcPts val="0"/>
              </a:spcBef>
              <a:spcAft>
                <a:spcPts val="0"/>
              </a:spcAft>
              <a:buNone/>
            </a:pPr>
            <a:r>
              <a:t/>
            </a:r>
            <a:endParaRPr sz="1500"/>
          </a:p>
        </p:txBody>
      </p:sp>
      <p:sp>
        <p:nvSpPr>
          <p:cNvPr id="175" name="Google Shape;175;p33"/>
          <p:cNvSpPr/>
          <p:nvPr/>
        </p:nvSpPr>
        <p:spPr>
          <a:xfrm>
            <a:off x="5532120" y="3337100"/>
            <a:ext cx="2706600" cy="1251000"/>
          </a:xfrm>
          <a:prstGeom prst="rect">
            <a:avLst/>
          </a:prstGeom>
          <a:solidFill>
            <a:srgbClr val="FFFFFF">
              <a:alpha val="531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6" name="Google Shape;176;p33"/>
          <p:cNvSpPr txBox="1"/>
          <p:nvPr/>
        </p:nvSpPr>
        <p:spPr>
          <a:xfrm>
            <a:off x="4212350" y="2441448"/>
            <a:ext cx="31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177" name="Google Shape;177;p33"/>
          <p:cNvSpPr txBox="1"/>
          <p:nvPr/>
        </p:nvSpPr>
        <p:spPr>
          <a:xfrm>
            <a:off x="311700" y="1151175"/>
            <a:ext cx="83961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2"/>
                </a:solidFill>
              </a:rPr>
              <a:t>The audio is processed using the classifier which is conditioned on the keyword through the keyword-adaptive modules.</a:t>
            </a:r>
            <a:endParaRPr sz="1800">
              <a:solidFill>
                <a:schemeClr val="dk2"/>
              </a:solidFill>
            </a:endParaRPr>
          </a:p>
        </p:txBody>
      </p:sp>
      <p:pic>
        <p:nvPicPr>
          <p:cNvPr id="178" name="Google Shape;178;p33"/>
          <p:cNvPicPr preferRelativeResize="0"/>
          <p:nvPr/>
        </p:nvPicPr>
        <p:blipFill>
          <a:blip r:embed="rId4">
            <a:alphaModFix/>
          </a:blip>
          <a:stretch>
            <a:fillRect/>
          </a:stretch>
        </p:blipFill>
        <p:spPr>
          <a:xfrm>
            <a:off x="120975" y="4841725"/>
            <a:ext cx="569149" cy="176775"/>
          </a:xfrm>
          <a:prstGeom prst="rect">
            <a:avLst/>
          </a:prstGeom>
          <a:noFill/>
          <a:ln>
            <a:noFill/>
          </a:ln>
        </p:spPr>
      </p:pic>
      <p:sp>
        <p:nvSpPr>
          <p:cNvPr id="179" name="Google Shape;179;p33"/>
          <p:cNvSpPr/>
          <p:nvPr/>
        </p:nvSpPr>
        <p:spPr>
          <a:xfrm>
            <a:off x="3479175" y="2086100"/>
            <a:ext cx="5165700" cy="1251000"/>
          </a:xfrm>
          <a:prstGeom prst="rect">
            <a:avLst/>
          </a:prstGeom>
          <a:solidFill>
            <a:srgbClr val="FFFFFF">
              <a:alpha val="531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