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1" r:id="rId5"/>
    <p:sldId id="269" r:id="rId6"/>
    <p:sldId id="262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9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BCFB-DD6C-407D-BDDF-D1F126419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BBF74-8D63-46B9-93D6-F43433896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7E4B9-DDA3-48BB-8C59-F49BA0063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F5FF-2800-4686-A95B-7F52426771D5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18F01-67D6-4BBF-8CFF-1E749E2E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20BB0-9F9C-4C9E-B1F4-FAC2DCBC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C386-B697-47DC-9E6E-45DEA4F1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4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B07D-499A-4C23-820B-D22E96F0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9E4B3-B68F-47CC-AFDD-AC3D099C7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A4C8E-8590-4AF3-BC1B-2766272D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F5FF-2800-4686-A95B-7F52426771D5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6BC54-9175-41D8-B0A6-81A4FD62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A3E3D-640D-4058-93A4-F46F45CC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C386-B697-47DC-9E6E-45DEA4F1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1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4EAB06-8676-4F65-AE20-EE72DF823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18D34-4B2A-4EAB-BDE1-96203DD82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BE847-6A57-4032-8B07-7E36F758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F5FF-2800-4686-A95B-7F52426771D5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011D1-FBA2-4D7D-BB01-477FA627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11732-E0FA-4B68-8B77-04F6FE11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C386-B697-47DC-9E6E-45DEA4F1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0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4800-A19A-4749-BE75-CA8E5B1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50E9E-DC04-48DF-B9AB-F55F112D2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12638-BCF2-4F44-87C0-4B3722CD8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F5FF-2800-4686-A95B-7F52426771D5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05816-A963-4223-ABD5-5C781CBC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B1DE2-13A4-40C1-8E3A-C07F5560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C386-B697-47DC-9E6E-45DEA4F1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6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5F001-DB42-4A9C-A0F7-D70B18C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72F2F-C415-4F89-BCA9-F658CC0EA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F6DA7-303C-42A3-A970-F26F0450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F5FF-2800-4686-A95B-7F52426771D5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35F7C-8F0D-4ADD-A110-E70EADE65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02CEF-4A7D-4894-A02C-A6A13468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C386-B697-47DC-9E6E-45DEA4F1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6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8B813-E035-4618-80B6-76B03BF8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D7533-F2F1-4740-ACA6-027D978B2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F88E2-90A0-4139-968D-3FD0C68BF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FC138-EF5B-40A9-9357-B3F29C9C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F5FF-2800-4686-A95B-7F52426771D5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44F8-CBE0-41DD-834C-3461FE18B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60A17-15DD-4854-B6E6-DF269627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C386-B697-47DC-9E6E-45DEA4F1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144A-93D2-48E3-9400-9FE50B600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5A6A7-80CB-4672-9648-9D9EAD696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25EAC-1EE8-46B2-94E0-2AB0547E1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B5BA2F-C8D9-4FEF-B6BC-4DA9C6E03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AABBD-8164-4389-9DFD-229F39296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501CF-33DE-4009-9692-2386D875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F5FF-2800-4686-A95B-7F52426771D5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A4BCF4-B819-4F9B-AB25-F46C0C3D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BD29D-D0B7-4FEF-8CB7-7D7DE715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C386-B697-47DC-9E6E-45DEA4F1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A0C61-09FA-4DAE-A5ED-9F37C00D5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9AEB3-3F72-4492-BF5A-38688B09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F5FF-2800-4686-A95B-7F52426771D5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D64D1-4E84-41AC-96D2-747ABA3D9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013B5-C9AB-4B85-8CE3-95189725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C386-B697-47DC-9E6E-45DEA4F1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6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1ADE6-DD82-4DB2-88FE-73927E6B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F5FF-2800-4686-A95B-7F52426771D5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78061-D866-424F-861F-8F36E46F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C9688-8AE7-4A06-A809-87738363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C386-B697-47DC-9E6E-45DEA4F1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2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E11B9-D8B9-484C-AE9E-8604887F5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09163-4E81-4F74-BF45-563FADB8D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28643-FB96-4665-8706-86CD29AAA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B7A6D-BD2D-41E3-9680-D6150A16B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F5FF-2800-4686-A95B-7F52426771D5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21B50-6F70-4159-B3DA-BF6E2669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7E678-B2EA-49CA-B18D-F4D77696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C386-B697-47DC-9E6E-45DEA4F1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8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E9635-2EE6-4C94-A503-64E16E93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BC62D1-DB00-455B-AC06-E711B19F3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FEA52-6C4D-47CC-BB70-744AF7BA0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356A6-EEEE-452D-A232-C0AB3C16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F5FF-2800-4686-A95B-7F52426771D5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3588E-FFE5-41C0-9763-60C9F2AA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EEC0-7D71-47D4-8F83-FD6822AAB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C386-B697-47DC-9E6E-45DEA4F1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B65260-5FCA-4B4E-A6D2-D8154B13B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CDF1C-4E66-4A2C-954E-A83BAABF6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15B3C-1BD6-4956-B72D-411080BB1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3F5FF-2800-4686-A95B-7F52426771D5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11B08-CD45-4B29-8E08-A57D7AC37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16125-F8DA-4BCE-9444-D2DE0A372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0C386-B697-47DC-9E6E-45DEA4F1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4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chollet/deep-learning-with-python-notebooks/blob/master/chapter04_getting-started-with-neural-networks.ipynb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CD8E9-D096-4E27-A854-17E539D98A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Regression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Predicting Boston House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27B37-E094-4370-90F1-83A2684512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Model Evaluation and Validation: Predicting Boston Housing Prices - Oleg  Leyzerov">
            <a:extLst>
              <a:ext uri="{FF2B5EF4-FFF2-40B4-BE49-F238E27FC236}">
                <a16:creationId xmlns:a16="http://schemas.microsoft.com/office/drawing/2014/main" id="{A8AD2987-0560-4FDC-942E-BBB1E9844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42900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53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A4EE-D18B-4317-BF3C-799C3ED7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stages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718E28C-62A7-4A0F-87C1-53717BB66649}"/>
              </a:ext>
            </a:extLst>
          </p:cNvPr>
          <p:cNvSpPr/>
          <p:nvPr/>
        </p:nvSpPr>
        <p:spPr>
          <a:xfrm>
            <a:off x="838200" y="1451295"/>
            <a:ext cx="4026715" cy="704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the data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4CD052B-1C58-4D0B-8023-7775BD94FE19}"/>
              </a:ext>
            </a:extLst>
          </p:cNvPr>
          <p:cNvSpPr/>
          <p:nvPr/>
        </p:nvSpPr>
        <p:spPr>
          <a:xfrm>
            <a:off x="838196" y="3014919"/>
            <a:ext cx="4026715" cy="68625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the model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A869CE-43D7-49A3-A160-25B5161A9333}"/>
              </a:ext>
            </a:extLst>
          </p:cNvPr>
          <p:cNvSpPr/>
          <p:nvPr/>
        </p:nvSpPr>
        <p:spPr>
          <a:xfrm>
            <a:off x="838196" y="3763789"/>
            <a:ext cx="4026715" cy="68625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the network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1409306-7C41-4883-86A6-EE4CD4AC8BB9}"/>
              </a:ext>
            </a:extLst>
          </p:cNvPr>
          <p:cNvSpPr/>
          <p:nvPr/>
        </p:nvSpPr>
        <p:spPr>
          <a:xfrm>
            <a:off x="838196" y="4512659"/>
            <a:ext cx="4026715" cy="68625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the results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0FEE50-4081-4CC6-9EA2-D07E7F7B0766}"/>
              </a:ext>
            </a:extLst>
          </p:cNvPr>
          <p:cNvSpPr/>
          <p:nvPr/>
        </p:nvSpPr>
        <p:spPr>
          <a:xfrm>
            <a:off x="838195" y="5261529"/>
            <a:ext cx="4026715" cy="68626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 on Test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1F0417A-496A-4AAA-BC2F-6CE19E5EC321}"/>
              </a:ext>
            </a:extLst>
          </p:cNvPr>
          <p:cNvSpPr/>
          <p:nvPr/>
        </p:nvSpPr>
        <p:spPr>
          <a:xfrm>
            <a:off x="838197" y="2233107"/>
            <a:ext cx="4026715" cy="70467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Prepare the data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117C09A-8F76-4FF2-A1DC-AC4289BDD22D}"/>
              </a:ext>
            </a:extLst>
          </p:cNvPr>
          <p:cNvSpPr/>
          <p:nvPr/>
        </p:nvSpPr>
        <p:spPr>
          <a:xfrm>
            <a:off x="838194" y="6010399"/>
            <a:ext cx="4026715" cy="68626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91C2762-2E87-487C-9070-ABF28F84D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80" t="40491" r="33325" b="49253"/>
          <a:stretch/>
        </p:blipFill>
        <p:spPr>
          <a:xfrm>
            <a:off x="5679347" y="1449308"/>
            <a:ext cx="4681058" cy="7033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E5530B2-8953-4BF2-A396-1B92D21FFBE2}"/>
              </a:ext>
            </a:extLst>
          </p:cNvPr>
          <p:cNvSpPr txBox="1"/>
          <p:nvPr/>
        </p:nvSpPr>
        <p:spPr>
          <a:xfrm>
            <a:off x="5679347" y="2368588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https://github.com/fchollet/deep-learning-with-python-notebooks/blob/master/chapter04_getting-started-with-neural-networks.ipynb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3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A4EE-D18B-4317-BF3C-799C3ED7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stages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BC5D089-91E4-4F40-B17F-2E40A5BB986D}"/>
              </a:ext>
            </a:extLst>
          </p:cNvPr>
          <p:cNvSpPr/>
          <p:nvPr/>
        </p:nvSpPr>
        <p:spPr>
          <a:xfrm>
            <a:off x="838200" y="1451295"/>
            <a:ext cx="4026715" cy="70467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the data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B460836-A621-4E23-A8DA-590F830FF516}"/>
              </a:ext>
            </a:extLst>
          </p:cNvPr>
          <p:cNvSpPr/>
          <p:nvPr/>
        </p:nvSpPr>
        <p:spPr>
          <a:xfrm>
            <a:off x="838196" y="3014919"/>
            <a:ext cx="4026715" cy="68625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the model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B1F5B71-11DE-4D3F-910C-49DDA4299C65}"/>
              </a:ext>
            </a:extLst>
          </p:cNvPr>
          <p:cNvSpPr/>
          <p:nvPr/>
        </p:nvSpPr>
        <p:spPr>
          <a:xfrm>
            <a:off x="838196" y="3763789"/>
            <a:ext cx="4026715" cy="68625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the network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60CD851-DFBE-4022-9AC7-59F798DC0605}"/>
              </a:ext>
            </a:extLst>
          </p:cNvPr>
          <p:cNvSpPr/>
          <p:nvPr/>
        </p:nvSpPr>
        <p:spPr>
          <a:xfrm>
            <a:off x="838196" y="4512659"/>
            <a:ext cx="4026715" cy="68625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the results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29AB68E-5D41-4CE4-9B6B-173D1AC09283}"/>
              </a:ext>
            </a:extLst>
          </p:cNvPr>
          <p:cNvSpPr/>
          <p:nvPr/>
        </p:nvSpPr>
        <p:spPr>
          <a:xfrm>
            <a:off x="838195" y="5261529"/>
            <a:ext cx="4026715" cy="68626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 on 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9F51662-03F3-44A7-A1E3-0521FC5FD9C0}"/>
              </a:ext>
            </a:extLst>
          </p:cNvPr>
          <p:cNvSpPr/>
          <p:nvPr/>
        </p:nvSpPr>
        <p:spPr>
          <a:xfrm>
            <a:off x="838197" y="2233107"/>
            <a:ext cx="4026715" cy="704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Prepare the data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F4D277B-83E4-4C8E-A161-DC7F1D98161B}"/>
              </a:ext>
            </a:extLst>
          </p:cNvPr>
          <p:cNvSpPr/>
          <p:nvPr/>
        </p:nvSpPr>
        <p:spPr>
          <a:xfrm>
            <a:off x="838194" y="6010399"/>
            <a:ext cx="4026715" cy="68626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0496D-8AFA-41BF-ABA2-474850FC3F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16" t="39347" r="50803" b="38104"/>
          <a:stretch/>
        </p:blipFill>
        <p:spPr>
          <a:xfrm>
            <a:off x="6644080" y="2164563"/>
            <a:ext cx="2667700" cy="154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71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A4EE-D18B-4317-BF3C-799C3ED7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stages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B05686B-026C-4831-BA6B-E3CE92851CD3}"/>
              </a:ext>
            </a:extLst>
          </p:cNvPr>
          <p:cNvSpPr/>
          <p:nvPr/>
        </p:nvSpPr>
        <p:spPr>
          <a:xfrm>
            <a:off x="838200" y="1451295"/>
            <a:ext cx="4026715" cy="70467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the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C7F78FB-4CFE-47E2-A612-497FB6BCDDDA}"/>
              </a:ext>
            </a:extLst>
          </p:cNvPr>
          <p:cNvSpPr/>
          <p:nvPr/>
        </p:nvSpPr>
        <p:spPr>
          <a:xfrm>
            <a:off x="838196" y="3014919"/>
            <a:ext cx="4026715" cy="686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the model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27865D3-E473-4183-BE1F-C872573BF1EF}"/>
              </a:ext>
            </a:extLst>
          </p:cNvPr>
          <p:cNvSpPr/>
          <p:nvPr/>
        </p:nvSpPr>
        <p:spPr>
          <a:xfrm>
            <a:off x="838196" y="3763789"/>
            <a:ext cx="4026715" cy="68625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the network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1EE16B6-ECB2-4A8B-A13E-14E10F73862E}"/>
              </a:ext>
            </a:extLst>
          </p:cNvPr>
          <p:cNvSpPr/>
          <p:nvPr/>
        </p:nvSpPr>
        <p:spPr>
          <a:xfrm>
            <a:off x="838196" y="4512659"/>
            <a:ext cx="4026715" cy="68625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the results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24F8232-5F57-430D-9859-B83A926C41DE}"/>
              </a:ext>
            </a:extLst>
          </p:cNvPr>
          <p:cNvSpPr/>
          <p:nvPr/>
        </p:nvSpPr>
        <p:spPr>
          <a:xfrm>
            <a:off x="838195" y="5261529"/>
            <a:ext cx="4026715" cy="68626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 on Test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7D69258-41C9-4F8D-8FAF-34EAD7982B58}"/>
              </a:ext>
            </a:extLst>
          </p:cNvPr>
          <p:cNvSpPr/>
          <p:nvPr/>
        </p:nvSpPr>
        <p:spPr>
          <a:xfrm>
            <a:off x="838197" y="2233107"/>
            <a:ext cx="4026715" cy="70467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Prepare the data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BC7D45D-93BC-48B4-A8CB-F5A2099550BA}"/>
              </a:ext>
            </a:extLst>
          </p:cNvPr>
          <p:cNvSpPr/>
          <p:nvPr/>
        </p:nvSpPr>
        <p:spPr>
          <a:xfrm>
            <a:off x="838194" y="6010399"/>
            <a:ext cx="4026715" cy="68626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57527B-83AF-4936-99FD-DDF21B16D5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23" t="36208" r="21491" b="33088"/>
          <a:stretch/>
        </p:blipFill>
        <p:spPr>
          <a:xfrm>
            <a:off x="5137557" y="3014919"/>
            <a:ext cx="6216243" cy="2105638"/>
          </a:xfrm>
          <a:prstGeom prst="rect">
            <a:avLst/>
          </a:prstGeom>
        </p:spPr>
      </p:pic>
      <p:sp>
        <p:nvSpPr>
          <p:cNvPr id="6" name="Callout: Up Arrow 5">
            <a:extLst>
              <a:ext uri="{FF2B5EF4-FFF2-40B4-BE49-F238E27FC236}">
                <a16:creationId xmlns:a16="http://schemas.microsoft.com/office/drawing/2014/main" id="{499D9139-B8D5-46E0-B5E6-6D313A7C0D65}"/>
              </a:ext>
            </a:extLst>
          </p:cNvPr>
          <p:cNvSpPr/>
          <p:nvPr/>
        </p:nvSpPr>
        <p:spPr>
          <a:xfrm>
            <a:off x="8288322" y="5023770"/>
            <a:ext cx="981512" cy="986629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Mean</a:t>
            </a:r>
          </a:p>
          <a:p>
            <a:pPr algn="ctr"/>
            <a:r>
              <a:rPr lang="en-US" sz="1400" dirty="0"/>
              <a:t>Square </a:t>
            </a:r>
          </a:p>
          <a:p>
            <a:pPr algn="ctr"/>
            <a:r>
              <a:rPr lang="en-US" sz="1400" dirty="0"/>
              <a:t>Errors</a:t>
            </a:r>
          </a:p>
        </p:txBody>
      </p:sp>
      <p:sp>
        <p:nvSpPr>
          <p:cNvPr id="20" name="Callout: Up Arrow 19">
            <a:extLst>
              <a:ext uri="{FF2B5EF4-FFF2-40B4-BE49-F238E27FC236}">
                <a16:creationId xmlns:a16="http://schemas.microsoft.com/office/drawing/2014/main" id="{6E175C7D-0940-46CE-86C5-4FBA054D5136}"/>
              </a:ext>
            </a:extLst>
          </p:cNvPr>
          <p:cNvSpPr/>
          <p:nvPr/>
        </p:nvSpPr>
        <p:spPr>
          <a:xfrm>
            <a:off x="9542480" y="5023769"/>
            <a:ext cx="981512" cy="986629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Mean</a:t>
            </a:r>
          </a:p>
          <a:p>
            <a:pPr algn="ctr"/>
            <a:r>
              <a:rPr lang="en-US" sz="1400" dirty="0"/>
              <a:t>Absolute </a:t>
            </a:r>
          </a:p>
          <a:p>
            <a:pPr algn="ctr"/>
            <a:r>
              <a:rPr lang="en-US" sz="1400" dirty="0"/>
              <a:t>Errors</a:t>
            </a:r>
          </a:p>
        </p:txBody>
      </p:sp>
    </p:spTree>
    <p:extLst>
      <p:ext uri="{BB962C8B-B14F-4D97-AF65-F5344CB8AC3E}">
        <p14:creationId xmlns:p14="http://schemas.microsoft.com/office/powerpoint/2010/main" val="3847812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A4EE-D18B-4317-BF3C-799C3ED70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8"/>
            <a:ext cx="10515600" cy="1325563"/>
          </a:xfrm>
        </p:spPr>
        <p:txBody>
          <a:bodyPr/>
          <a:lstStyle/>
          <a:p>
            <a:r>
              <a:rPr lang="en-US" dirty="0"/>
              <a:t>Process stages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05F8CE-4B8F-48D4-BC89-A7E817D62427}"/>
              </a:ext>
            </a:extLst>
          </p:cNvPr>
          <p:cNvSpPr/>
          <p:nvPr/>
        </p:nvSpPr>
        <p:spPr>
          <a:xfrm>
            <a:off x="838200" y="1451295"/>
            <a:ext cx="4026715" cy="70467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the data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849C3E8-9F73-4310-8285-580AECE26307}"/>
              </a:ext>
            </a:extLst>
          </p:cNvPr>
          <p:cNvSpPr/>
          <p:nvPr/>
        </p:nvSpPr>
        <p:spPr>
          <a:xfrm>
            <a:off x="838196" y="3014919"/>
            <a:ext cx="4026715" cy="68625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the model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E5D1B9A-D445-4FEB-A0B4-4051E6DAA0DB}"/>
              </a:ext>
            </a:extLst>
          </p:cNvPr>
          <p:cNvSpPr/>
          <p:nvPr/>
        </p:nvSpPr>
        <p:spPr>
          <a:xfrm>
            <a:off x="838196" y="3763789"/>
            <a:ext cx="4026715" cy="686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the network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FE32214-2F4F-4FBC-AFBA-70467E6313D1}"/>
              </a:ext>
            </a:extLst>
          </p:cNvPr>
          <p:cNvSpPr/>
          <p:nvPr/>
        </p:nvSpPr>
        <p:spPr>
          <a:xfrm>
            <a:off x="838196" y="4512659"/>
            <a:ext cx="4026715" cy="68625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the results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2918553-10B9-4443-B9CB-64344CE7A3C6}"/>
              </a:ext>
            </a:extLst>
          </p:cNvPr>
          <p:cNvSpPr/>
          <p:nvPr/>
        </p:nvSpPr>
        <p:spPr>
          <a:xfrm>
            <a:off x="838195" y="5261529"/>
            <a:ext cx="4026715" cy="68626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 on Test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4CF7EF9-A9A2-48B5-82C9-F9487DC48999}"/>
              </a:ext>
            </a:extLst>
          </p:cNvPr>
          <p:cNvSpPr/>
          <p:nvPr/>
        </p:nvSpPr>
        <p:spPr>
          <a:xfrm>
            <a:off x="838197" y="2233107"/>
            <a:ext cx="4026715" cy="70467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Prepare the data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3F88F17-58CC-4FEA-9B77-3B465337A6D9}"/>
              </a:ext>
            </a:extLst>
          </p:cNvPr>
          <p:cNvSpPr/>
          <p:nvPr/>
        </p:nvSpPr>
        <p:spPr>
          <a:xfrm>
            <a:off x="838194" y="6010399"/>
            <a:ext cx="4026715" cy="68626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142710-AB40-4E95-96F4-1BF778B224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46" t="19205" r="36766" b="65801"/>
          <a:stretch/>
        </p:blipFill>
        <p:spPr>
          <a:xfrm>
            <a:off x="5318620" y="1467918"/>
            <a:ext cx="4655891" cy="10282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E84FEB-2ECD-446F-902A-31533AAE41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76" t="31437" r="21353" b="22393"/>
          <a:stretch/>
        </p:blipFill>
        <p:spPr>
          <a:xfrm>
            <a:off x="5318620" y="2714304"/>
            <a:ext cx="6677637" cy="316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90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A4EE-D18B-4317-BF3C-799C3ED7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stages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758AA-A310-4784-92AE-6AAC50F8C3A3}"/>
              </a:ext>
            </a:extLst>
          </p:cNvPr>
          <p:cNvSpPr/>
          <p:nvPr/>
        </p:nvSpPr>
        <p:spPr>
          <a:xfrm>
            <a:off x="838200" y="1451295"/>
            <a:ext cx="4026715" cy="70467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the 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E68013-1578-4E81-9DF4-89F6CA42646E}"/>
              </a:ext>
            </a:extLst>
          </p:cNvPr>
          <p:cNvSpPr/>
          <p:nvPr/>
        </p:nvSpPr>
        <p:spPr>
          <a:xfrm>
            <a:off x="838196" y="3014919"/>
            <a:ext cx="4026715" cy="68625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the model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7AEEF5-E429-4A7A-89F9-6B986496D6A3}"/>
              </a:ext>
            </a:extLst>
          </p:cNvPr>
          <p:cNvSpPr/>
          <p:nvPr/>
        </p:nvSpPr>
        <p:spPr>
          <a:xfrm>
            <a:off x="838196" y="3763789"/>
            <a:ext cx="4026715" cy="68625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the network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8AAC2B-E991-48F3-97C9-C549B0121B9A}"/>
              </a:ext>
            </a:extLst>
          </p:cNvPr>
          <p:cNvSpPr/>
          <p:nvPr/>
        </p:nvSpPr>
        <p:spPr>
          <a:xfrm>
            <a:off x="838196" y="4512659"/>
            <a:ext cx="4026715" cy="686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the results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D9C02CB-0F8A-4B70-9679-5C14E4AD2B3A}"/>
              </a:ext>
            </a:extLst>
          </p:cNvPr>
          <p:cNvSpPr/>
          <p:nvPr/>
        </p:nvSpPr>
        <p:spPr>
          <a:xfrm>
            <a:off x="838195" y="5261529"/>
            <a:ext cx="4026715" cy="68626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 on Test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D72FBA-33D2-40B8-ACBB-F5B13296F6D9}"/>
              </a:ext>
            </a:extLst>
          </p:cNvPr>
          <p:cNvSpPr/>
          <p:nvPr/>
        </p:nvSpPr>
        <p:spPr>
          <a:xfrm>
            <a:off x="838197" y="2233107"/>
            <a:ext cx="4026715" cy="70467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Prepare the data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22F7795-AB1B-4555-B38D-A5BA29D18FC1}"/>
              </a:ext>
            </a:extLst>
          </p:cNvPr>
          <p:cNvSpPr/>
          <p:nvPr/>
        </p:nvSpPr>
        <p:spPr>
          <a:xfrm>
            <a:off x="838194" y="6010399"/>
            <a:ext cx="4026715" cy="68626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B43EA9-3DC4-47F6-88CC-3A4E4E6C328A}"/>
              </a:ext>
            </a:extLst>
          </p:cNvPr>
          <p:cNvSpPr txBox="1"/>
          <p:nvPr/>
        </p:nvSpPr>
        <p:spPr>
          <a:xfrm>
            <a:off x="6686026" y="2123193"/>
            <a:ext cx="2248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Analyze the accuracy</a:t>
            </a:r>
          </a:p>
          <a:p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F33FDD-DBE4-440F-A7BB-C446A103D0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10" t="47275" r="22248" b="41463"/>
          <a:stretch/>
        </p:blipFill>
        <p:spPr>
          <a:xfrm>
            <a:off x="5179502" y="5259889"/>
            <a:ext cx="6174298" cy="7722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67D5CB-3701-4047-B9F2-4526F96092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11" t="17681" r="24381" b="46032"/>
          <a:stretch/>
        </p:blipFill>
        <p:spPr>
          <a:xfrm>
            <a:off x="5179502" y="2783231"/>
            <a:ext cx="5780015" cy="24886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798EB8-572F-48F0-98E7-FCA3872C46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004" t="77607" r="21353" b="13273"/>
          <a:stretch/>
        </p:blipFill>
        <p:spPr>
          <a:xfrm>
            <a:off x="5117283" y="1451291"/>
            <a:ext cx="6174298" cy="625439"/>
          </a:xfrm>
          <a:prstGeom prst="rect">
            <a:avLst/>
          </a:prstGeom>
        </p:spPr>
      </p:pic>
      <p:sp>
        <p:nvSpPr>
          <p:cNvPr id="3" name="Callout: Down Arrow 2">
            <a:extLst>
              <a:ext uri="{FF2B5EF4-FFF2-40B4-BE49-F238E27FC236}">
                <a16:creationId xmlns:a16="http://schemas.microsoft.com/office/drawing/2014/main" id="{74825BD6-2C42-4A38-B379-E7C0782A3E3F}"/>
              </a:ext>
            </a:extLst>
          </p:cNvPr>
          <p:cNvSpPr/>
          <p:nvPr/>
        </p:nvSpPr>
        <p:spPr>
          <a:xfrm>
            <a:off x="5423130" y="2310244"/>
            <a:ext cx="704675" cy="704675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First 10 were removed</a:t>
            </a:r>
          </a:p>
        </p:txBody>
      </p:sp>
    </p:spTree>
    <p:extLst>
      <p:ext uri="{BB962C8B-B14F-4D97-AF65-F5344CB8AC3E}">
        <p14:creationId xmlns:p14="http://schemas.microsoft.com/office/powerpoint/2010/main" val="3931223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A4EE-D18B-4317-BF3C-799C3ED7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stages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758AA-A310-4784-92AE-6AAC50F8C3A3}"/>
              </a:ext>
            </a:extLst>
          </p:cNvPr>
          <p:cNvSpPr/>
          <p:nvPr/>
        </p:nvSpPr>
        <p:spPr>
          <a:xfrm>
            <a:off x="838200" y="1451295"/>
            <a:ext cx="4026715" cy="70467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the 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E68013-1578-4E81-9DF4-89F6CA42646E}"/>
              </a:ext>
            </a:extLst>
          </p:cNvPr>
          <p:cNvSpPr/>
          <p:nvPr/>
        </p:nvSpPr>
        <p:spPr>
          <a:xfrm>
            <a:off x="838196" y="3014919"/>
            <a:ext cx="4026715" cy="68625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the model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7AEEF5-E429-4A7A-89F9-6B986496D6A3}"/>
              </a:ext>
            </a:extLst>
          </p:cNvPr>
          <p:cNvSpPr/>
          <p:nvPr/>
        </p:nvSpPr>
        <p:spPr>
          <a:xfrm>
            <a:off x="838196" y="3763789"/>
            <a:ext cx="4026715" cy="68625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the network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8AAC2B-E991-48F3-97C9-C549B0121B9A}"/>
              </a:ext>
            </a:extLst>
          </p:cNvPr>
          <p:cNvSpPr/>
          <p:nvPr/>
        </p:nvSpPr>
        <p:spPr>
          <a:xfrm>
            <a:off x="838196" y="4512659"/>
            <a:ext cx="4026715" cy="68625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the results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D9C02CB-0F8A-4B70-9679-5C14E4AD2B3A}"/>
              </a:ext>
            </a:extLst>
          </p:cNvPr>
          <p:cNvSpPr/>
          <p:nvPr/>
        </p:nvSpPr>
        <p:spPr>
          <a:xfrm>
            <a:off x="838195" y="5261529"/>
            <a:ext cx="4026715" cy="686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 on Test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D72FBA-33D2-40B8-ACBB-F5B13296F6D9}"/>
              </a:ext>
            </a:extLst>
          </p:cNvPr>
          <p:cNvSpPr/>
          <p:nvPr/>
        </p:nvSpPr>
        <p:spPr>
          <a:xfrm>
            <a:off x="838197" y="2233107"/>
            <a:ext cx="4026715" cy="70467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Prepare the data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22F7795-AB1B-4555-B38D-A5BA29D18FC1}"/>
              </a:ext>
            </a:extLst>
          </p:cNvPr>
          <p:cNvSpPr/>
          <p:nvPr/>
        </p:nvSpPr>
        <p:spPr>
          <a:xfrm>
            <a:off x="838194" y="6010399"/>
            <a:ext cx="4026715" cy="68626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024DC9-6534-4319-912A-AD2140A8A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04" t="29113" r="23761" b="56730"/>
          <a:stretch/>
        </p:blipFill>
        <p:spPr>
          <a:xfrm>
            <a:off x="5226341" y="4890771"/>
            <a:ext cx="6014908" cy="9708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EAC5AD-4212-4331-B5F8-140A66CABB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86" t="61477" r="43785" b="27603"/>
          <a:stretch/>
        </p:blipFill>
        <p:spPr>
          <a:xfrm>
            <a:off x="5297648" y="5872288"/>
            <a:ext cx="3380764" cy="74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33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1B68E-FF1B-47ED-9088-05F8D13AD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CA4E6-C239-481E-87A5-AE0F2D6F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2537"/>
            <a:ext cx="10515600" cy="3654426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Mean squared error (MSE) is a loss function commonly used for regression.</a:t>
            </a:r>
          </a:p>
          <a:p>
            <a:pPr algn="l"/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Mean absolute error (MAE) is a common regression metric.</a:t>
            </a:r>
          </a:p>
          <a:p>
            <a:pPr algn="l"/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When features in the input data have values in different ranges, each feature should be scaled independently as a preprocessing step. (</a:t>
            </a:r>
            <a:r>
              <a:rPr lang="en-US" sz="2400" b="1" i="0" u="none" strike="noStrike" baseline="0" dirty="0">
                <a:solidFill>
                  <a:srgbClr val="262626"/>
                </a:solidFill>
                <a:latin typeface="NewBaskerville-Roman"/>
              </a:rPr>
              <a:t>Normalizing</a:t>
            </a: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)</a:t>
            </a:r>
          </a:p>
          <a:p>
            <a:pPr algn="l"/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When there is little data available, using </a:t>
            </a:r>
            <a:r>
              <a:rPr lang="en-US" sz="2400" b="1" i="0" u="none" strike="noStrike" baseline="0" dirty="0">
                <a:solidFill>
                  <a:srgbClr val="262626"/>
                </a:solidFill>
                <a:latin typeface="NewBaskerville-Roman"/>
              </a:rPr>
              <a:t>K-fold validation </a:t>
            </a: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is a great way to reliably evaluate a model.</a:t>
            </a:r>
          </a:p>
          <a:p>
            <a:pPr algn="l"/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When little training data is available, it’s preferable to use a small network with few hidden layers (typically only one or two), in order to avoid severe overfitting.</a:t>
            </a:r>
            <a:endParaRPr lang="en-US" sz="2400" dirty="0"/>
          </a:p>
        </p:txBody>
      </p:sp>
      <p:pic>
        <p:nvPicPr>
          <p:cNvPr id="6" name="Picture 6" descr="Take Home Message for Women">
            <a:extLst>
              <a:ext uri="{FF2B5EF4-FFF2-40B4-BE49-F238E27FC236}">
                <a16:creationId xmlns:a16="http://schemas.microsoft.com/office/drawing/2014/main" id="{358DCB4B-CA8A-4A76-9FD7-6F0133080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164" y="365125"/>
            <a:ext cx="2347912" cy="215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14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46E7E-C90A-494B-961D-1C1A5B80C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C4C94-5EA2-41AE-90EE-DF04AAA42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Example</a:t>
            </a:r>
          </a:p>
          <a:p>
            <a:r>
              <a:rPr lang="en-US" dirty="0"/>
              <a:t>Network structure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Normalizing the features</a:t>
            </a:r>
          </a:p>
          <a:p>
            <a:pPr lvl="1"/>
            <a:r>
              <a:rPr lang="en-US" dirty="0"/>
              <a:t>Small Dataset</a:t>
            </a:r>
          </a:p>
          <a:p>
            <a:pPr lvl="2"/>
            <a:r>
              <a:rPr lang="en-US" dirty="0"/>
              <a:t>K-Folding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U.S. News and World Report Ranked Boston One of the Top Places to Live">
            <a:extLst>
              <a:ext uri="{FF2B5EF4-FFF2-40B4-BE49-F238E27FC236}">
                <a16:creationId xmlns:a16="http://schemas.microsoft.com/office/drawing/2014/main" id="{1F6CECD3-E369-4599-97A4-9B4BED282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746" y="886058"/>
            <a:ext cx="5488390" cy="297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02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E141-43AF-452C-A41E-3D0847060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CC5EF-D653-49BC-9034-EB283E23B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4000" b="1" i="0" u="none" strike="noStrike" baseline="0" dirty="0">
                <a:solidFill>
                  <a:srgbClr val="262626"/>
                </a:solidFill>
                <a:latin typeface="NewBaskerville-Roman"/>
              </a:rPr>
              <a:t>Predict the median price of homes </a:t>
            </a:r>
            <a:r>
              <a:rPr lang="en-US" sz="4000" b="0" i="0" u="none" strike="noStrike" baseline="0" dirty="0">
                <a:solidFill>
                  <a:srgbClr val="262626"/>
                </a:solidFill>
                <a:latin typeface="NewBaskerville-Roman"/>
              </a:rPr>
              <a:t>in a given Boston suburb in the mid-1970s, given data points about the suburb at the time, such as the crime rate, the local property tax rate, and so on. </a:t>
            </a:r>
          </a:p>
          <a:p>
            <a:pPr algn="l"/>
            <a:endParaRPr lang="en-US" sz="2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1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2F4C-9E26-4A56-A093-2A586590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C650F-CCF9-4A44-826C-D4CF435FD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solidFill>
                  <a:srgbClr val="262626"/>
                </a:solidFill>
                <a:latin typeface="NewBaskerville-Roman"/>
              </a:rPr>
              <a:t>506 records</a:t>
            </a:r>
          </a:p>
          <a:p>
            <a:pPr lvl="1"/>
            <a:r>
              <a:rPr lang="en-US" sz="2800" b="0" i="0" u="none" strike="noStrike" baseline="0" dirty="0">
                <a:solidFill>
                  <a:srgbClr val="262626"/>
                </a:solidFill>
                <a:latin typeface="NewBaskerville-Roman"/>
              </a:rPr>
              <a:t>404 training samples</a:t>
            </a:r>
          </a:p>
          <a:p>
            <a:pPr lvl="1"/>
            <a:r>
              <a:rPr lang="en-US" sz="2800" b="0" i="0" u="none" strike="noStrike" baseline="0" dirty="0">
                <a:solidFill>
                  <a:srgbClr val="262626"/>
                </a:solidFill>
                <a:latin typeface="NewBaskerville-Roman"/>
              </a:rPr>
              <a:t>102 test samples </a:t>
            </a:r>
          </a:p>
          <a:p>
            <a:pPr algn="l"/>
            <a:r>
              <a:rPr lang="en-US" dirty="0">
                <a:solidFill>
                  <a:srgbClr val="262626"/>
                </a:solidFill>
                <a:latin typeface="NewBaskerville-Roman"/>
              </a:rPr>
              <a:t>13 numerical features (e.g. per capita crime rate, number of rooms, accessibility to highways)</a:t>
            </a:r>
          </a:p>
          <a:p>
            <a:pPr algn="l"/>
            <a:r>
              <a:rPr lang="en-US" b="0" i="0" u="none" strike="noStrike" baseline="0" dirty="0">
                <a:solidFill>
                  <a:srgbClr val="262626"/>
                </a:solidFill>
                <a:latin typeface="NewBaskerville-Roman"/>
              </a:rPr>
              <a:t>Each </a:t>
            </a:r>
            <a:r>
              <a:rPr lang="en-US" b="0" i="1" u="none" strike="noStrike" baseline="0" dirty="0">
                <a:solidFill>
                  <a:srgbClr val="262626"/>
                </a:solidFill>
                <a:latin typeface="NewBaskerville-Italic"/>
              </a:rPr>
              <a:t>feature </a:t>
            </a:r>
            <a:r>
              <a:rPr lang="en-US" b="0" i="0" u="none" strike="noStrike" baseline="0" dirty="0">
                <a:solidFill>
                  <a:srgbClr val="262626"/>
                </a:solidFill>
                <a:latin typeface="NewBaskerville-Roman"/>
              </a:rPr>
              <a:t>in the input data (for example, the crime rate) has a </a:t>
            </a:r>
            <a:r>
              <a:rPr lang="en-US" b="1" i="0" u="none" strike="noStrike" baseline="0" dirty="0">
                <a:solidFill>
                  <a:srgbClr val="262626"/>
                </a:solidFill>
                <a:latin typeface="NewBaskerville-Roman"/>
              </a:rPr>
              <a:t>different scale</a:t>
            </a:r>
            <a:r>
              <a:rPr lang="en-US" b="0" i="0" u="none" strike="noStrike" baseline="0" dirty="0">
                <a:solidFill>
                  <a:srgbClr val="262626"/>
                </a:solidFill>
                <a:latin typeface="NewBaskerville-Roman"/>
              </a:rPr>
              <a:t>. For instance, some values are proportions, which take values between 0 and 1; others take values between 1 and 12, others between 0 and 100, and so 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1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4142-FEFD-4E04-88CB-A458D10E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Network structure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CF9F44-D3B2-4068-80F3-F24FE5C8ECF3}"/>
              </a:ext>
            </a:extLst>
          </p:cNvPr>
          <p:cNvSpPr/>
          <p:nvPr/>
        </p:nvSpPr>
        <p:spPr>
          <a:xfrm>
            <a:off x="2181138" y="3481379"/>
            <a:ext cx="436227" cy="110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1FC932-D45B-4E3A-BB24-4C60927328EF}"/>
              </a:ext>
            </a:extLst>
          </p:cNvPr>
          <p:cNvSpPr/>
          <p:nvPr/>
        </p:nvSpPr>
        <p:spPr>
          <a:xfrm>
            <a:off x="3778543" y="2869035"/>
            <a:ext cx="436227" cy="24039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C9E552-13C8-4A36-8CF6-CDE99172DB8A}"/>
              </a:ext>
            </a:extLst>
          </p:cNvPr>
          <p:cNvSpPr/>
          <p:nvPr/>
        </p:nvSpPr>
        <p:spPr>
          <a:xfrm>
            <a:off x="7051647" y="3851943"/>
            <a:ext cx="271943" cy="2684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F-B873-4279-B0B3-74034821D804}"/>
              </a:ext>
            </a:extLst>
          </p:cNvPr>
          <p:cNvSpPr txBox="1"/>
          <p:nvPr/>
        </p:nvSpPr>
        <p:spPr>
          <a:xfrm>
            <a:off x="2179391" y="4869398"/>
            <a:ext cx="106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FFD49F-E6F1-4385-8656-964438DE101D}"/>
              </a:ext>
            </a:extLst>
          </p:cNvPr>
          <p:cNvSpPr txBox="1"/>
          <p:nvPr/>
        </p:nvSpPr>
        <p:spPr>
          <a:xfrm>
            <a:off x="3749881" y="5278939"/>
            <a:ext cx="49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64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3CA359-62B5-4D85-9836-9EC614DB3F50}"/>
              </a:ext>
            </a:extLst>
          </p:cNvPr>
          <p:cNvSpPr txBox="1"/>
          <p:nvPr/>
        </p:nvSpPr>
        <p:spPr>
          <a:xfrm>
            <a:off x="7061439" y="4199729"/>
            <a:ext cx="49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B97DE3-ADA0-4AC0-8F8A-E979CA6C3F40}"/>
              </a:ext>
            </a:extLst>
          </p:cNvPr>
          <p:cNvSpPr/>
          <p:nvPr/>
        </p:nvSpPr>
        <p:spPr>
          <a:xfrm>
            <a:off x="2676088" y="3539882"/>
            <a:ext cx="10518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DBE280-4739-4B9A-9C1F-59C98B212F2C}"/>
              </a:ext>
            </a:extLst>
          </p:cNvPr>
          <p:cNvSpPr/>
          <p:nvPr/>
        </p:nvSpPr>
        <p:spPr>
          <a:xfrm>
            <a:off x="4254618" y="3524502"/>
            <a:ext cx="10518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E723DB-D8F2-4329-98E0-F2B26BB615B4}"/>
              </a:ext>
            </a:extLst>
          </p:cNvPr>
          <p:cNvSpPr/>
          <p:nvPr/>
        </p:nvSpPr>
        <p:spPr>
          <a:xfrm>
            <a:off x="5908649" y="3534289"/>
            <a:ext cx="10518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w3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8E3E2C33-9B36-408F-8EB4-06CB39EE5075}"/>
              </a:ext>
            </a:extLst>
          </p:cNvPr>
          <p:cNvSpPr/>
          <p:nvPr/>
        </p:nvSpPr>
        <p:spPr>
          <a:xfrm>
            <a:off x="1619076" y="3491166"/>
            <a:ext cx="226501" cy="11090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13D18-0324-4452-BAC6-8705829CFE5D}"/>
              </a:ext>
            </a:extLst>
          </p:cNvPr>
          <p:cNvSpPr txBox="1"/>
          <p:nvPr/>
        </p:nvSpPr>
        <p:spPr>
          <a:xfrm>
            <a:off x="3727979" y="5654180"/>
            <a:ext cx="65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CB55C7-34F0-4105-B731-C7E2DBCD38B8}"/>
              </a:ext>
            </a:extLst>
          </p:cNvPr>
          <p:cNvSpPr txBox="1"/>
          <p:nvPr/>
        </p:nvSpPr>
        <p:spPr>
          <a:xfrm>
            <a:off x="6452766" y="4540275"/>
            <a:ext cx="1469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 Activation function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7C6FA6E-7A58-4204-8FF5-6F2584E80239}"/>
              </a:ext>
            </a:extLst>
          </p:cNvPr>
          <p:cNvSpPr/>
          <p:nvPr/>
        </p:nvSpPr>
        <p:spPr>
          <a:xfrm>
            <a:off x="8347047" y="3737238"/>
            <a:ext cx="1501629" cy="5174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 - MSE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8D9B30-E4BB-40B3-8918-FAF8F49CA3A5}"/>
              </a:ext>
            </a:extLst>
          </p:cNvPr>
          <p:cNvSpPr txBox="1"/>
          <p:nvPr/>
        </p:nvSpPr>
        <p:spPr>
          <a:xfrm>
            <a:off x="595619" y="3867210"/>
            <a:ext cx="100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8DE7C0C-A412-4763-8614-5886F93B8D5C}"/>
              </a:ext>
            </a:extLst>
          </p:cNvPr>
          <p:cNvSpPr/>
          <p:nvPr/>
        </p:nvSpPr>
        <p:spPr>
          <a:xfrm>
            <a:off x="5399018" y="2862044"/>
            <a:ext cx="436227" cy="24039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4F75EE-2EFF-445D-8C26-FE0957DB5DAC}"/>
              </a:ext>
            </a:extLst>
          </p:cNvPr>
          <p:cNvSpPr txBox="1"/>
          <p:nvPr/>
        </p:nvSpPr>
        <p:spPr>
          <a:xfrm>
            <a:off x="5370356" y="5271948"/>
            <a:ext cx="49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64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F7C6CF-7F6F-4B06-9129-29E586ED2D4C}"/>
              </a:ext>
            </a:extLst>
          </p:cNvPr>
          <p:cNvSpPr txBox="1"/>
          <p:nvPr/>
        </p:nvSpPr>
        <p:spPr>
          <a:xfrm>
            <a:off x="5348454" y="5647189"/>
            <a:ext cx="65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0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A254-0490-4A3C-B74A-61838346E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91E73-6500-4048-AECA-7C14961F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solidFill>
                  <a:srgbClr val="262626"/>
                </a:solidFill>
                <a:latin typeface="NewBaskerville-Roman"/>
              </a:rPr>
              <a:t>It is </a:t>
            </a:r>
            <a:r>
              <a:rPr lang="en-US" b="1" i="0" u="none" strike="noStrike" baseline="0" dirty="0">
                <a:solidFill>
                  <a:srgbClr val="262626"/>
                </a:solidFill>
                <a:latin typeface="NewBaskerville-Roman"/>
              </a:rPr>
              <a:t>problematic</a:t>
            </a:r>
            <a:r>
              <a:rPr lang="en-US" b="0" i="0" u="none" strike="noStrike" baseline="0" dirty="0">
                <a:solidFill>
                  <a:srgbClr val="262626"/>
                </a:solidFill>
                <a:latin typeface="NewBaskerville-Roman"/>
              </a:rPr>
              <a:t> to feed into a neural network values that all take wildly </a:t>
            </a:r>
            <a:r>
              <a:rPr lang="en-US" b="1" i="0" u="none" strike="noStrike" baseline="0" dirty="0">
                <a:solidFill>
                  <a:srgbClr val="262626"/>
                </a:solidFill>
                <a:latin typeface="NewBaskerville-Roman"/>
              </a:rPr>
              <a:t>different ranges</a:t>
            </a:r>
            <a:r>
              <a:rPr lang="en-US" b="0" i="0" u="none" strike="noStrike" baseline="0" dirty="0">
                <a:solidFill>
                  <a:srgbClr val="262626"/>
                </a:solidFill>
                <a:latin typeface="NewBaskerville-Roman"/>
              </a:rPr>
              <a:t>. </a:t>
            </a:r>
          </a:p>
          <a:p>
            <a:pPr algn="l"/>
            <a:r>
              <a:rPr lang="en-US" b="0" i="0" u="none" strike="noStrike" baseline="0" dirty="0">
                <a:solidFill>
                  <a:srgbClr val="262626"/>
                </a:solidFill>
                <a:latin typeface="NewBaskerville-Roman"/>
              </a:rPr>
              <a:t>The network might be able to automatically adapt to such heterogeneous data, but it would </a:t>
            </a:r>
            <a:r>
              <a:rPr lang="en-US" b="1" i="0" u="none" strike="noStrike" baseline="0" dirty="0">
                <a:solidFill>
                  <a:srgbClr val="262626"/>
                </a:solidFill>
                <a:latin typeface="NewBaskerville-Roman"/>
              </a:rPr>
              <a:t>definitely make learning more difficult</a:t>
            </a:r>
            <a:r>
              <a:rPr lang="en-US" b="0" i="0" u="none" strike="noStrike" baseline="0" dirty="0">
                <a:solidFill>
                  <a:srgbClr val="262626"/>
                </a:solidFill>
                <a:latin typeface="NewBaskerville-Roman"/>
              </a:rPr>
              <a:t>.</a:t>
            </a:r>
          </a:p>
          <a:p>
            <a:pPr algn="l"/>
            <a:r>
              <a:rPr lang="en-US" b="1" i="0" u="none" strike="noStrike" baseline="0" dirty="0">
                <a:solidFill>
                  <a:srgbClr val="262626"/>
                </a:solidFill>
                <a:latin typeface="NewBaskerville-Roman"/>
              </a:rPr>
              <a:t>Standard deviation normalization is very common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6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D5FF-1612-4E41-B84C-E9121D52F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70ADA-70B9-430D-B5C5-432DDAA4D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u="none" strike="noStrike" baseline="0" dirty="0">
                <a:solidFill>
                  <a:srgbClr val="262626"/>
                </a:solidFill>
                <a:latin typeface="NewBaskerville-Roman"/>
              </a:rPr>
              <a:t>Standard deviation normalization</a:t>
            </a:r>
            <a:r>
              <a:rPr lang="en-US" b="0" i="0" u="none" strike="noStrike" baseline="0" dirty="0">
                <a:solidFill>
                  <a:srgbClr val="262626"/>
                </a:solidFill>
                <a:latin typeface="NewBaskerville-Roman"/>
              </a:rPr>
              <a:t>: for each feature in the input, subtract the mean of the feature and divide by the standard deviation, so that the feature is centered around 0 and has a unit standard deviation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 descr="How, When, and Why Should You Normalize / Standardize / Rescale Your Data?  – Towards AI — The Best of Tech, Science, and Engineering">
            <a:extLst>
              <a:ext uri="{FF2B5EF4-FFF2-40B4-BE49-F238E27FC236}">
                <a16:creationId xmlns:a16="http://schemas.microsoft.com/office/drawing/2014/main" id="{E3515E0C-875E-426C-9238-C66305186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328" y="4001294"/>
            <a:ext cx="5619501" cy="219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41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2205-F83E-4039-99B7-46B03459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 Normalization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AA43E4-1A78-45E8-B3A2-CB089882E3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75957"/>
              </p:ext>
            </p:extLst>
          </p:nvPr>
        </p:nvGraphicFramePr>
        <p:xfrm>
          <a:off x="4278385" y="2567031"/>
          <a:ext cx="3011647" cy="2828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1787">
                  <a:extLst>
                    <a:ext uri="{9D8B030D-6E8A-4147-A177-3AD203B41FA5}">
                      <a16:colId xmlns:a16="http://schemas.microsoft.com/office/drawing/2014/main" val="3142792924"/>
                    </a:ext>
                  </a:extLst>
                </a:gridCol>
                <a:gridCol w="1040235">
                  <a:extLst>
                    <a:ext uri="{9D8B030D-6E8A-4147-A177-3AD203B41FA5}">
                      <a16:colId xmlns:a16="http://schemas.microsoft.com/office/drawing/2014/main" val="1446730560"/>
                    </a:ext>
                  </a:extLst>
                </a:gridCol>
                <a:gridCol w="1199625">
                  <a:extLst>
                    <a:ext uri="{9D8B030D-6E8A-4147-A177-3AD203B41FA5}">
                      <a16:colId xmlns:a16="http://schemas.microsoft.com/office/drawing/2014/main" val="754034528"/>
                    </a:ext>
                  </a:extLst>
                </a:gridCol>
              </a:tblGrid>
              <a:tr h="254613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Flat Area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normalized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4326840"/>
                  </a:ext>
                </a:extLst>
              </a:tr>
              <a:tr h="254613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0.35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0520192"/>
                  </a:ext>
                </a:extLst>
              </a:tr>
              <a:tr h="254613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-0.62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1430463"/>
                  </a:ext>
                </a:extLst>
              </a:tr>
              <a:tr h="254613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0.59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9647941"/>
                  </a:ext>
                </a:extLst>
              </a:tr>
              <a:tr h="254613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-1.78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7984547"/>
                  </a:ext>
                </a:extLst>
              </a:tr>
              <a:tr h="254613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1.41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0247912"/>
                  </a:ext>
                </a:extLst>
              </a:tr>
              <a:tr h="254613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6615636"/>
                  </a:ext>
                </a:extLst>
              </a:tr>
              <a:tr h="254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Avg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92.83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3055233"/>
                  </a:ext>
                </a:extLst>
              </a:tr>
              <a:tr h="254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Std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20.71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5203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573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E34C1-B569-4435-90E5-3D4895F6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for small Datasets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C3664-EEC4-4F56-A653-FEA05288D0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73" t="30215" r="19908" b="19143"/>
          <a:stretch/>
        </p:blipFill>
        <p:spPr>
          <a:xfrm>
            <a:off x="1806406" y="2072080"/>
            <a:ext cx="8243606" cy="442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4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549</Words>
  <Application>Microsoft Office PowerPoint</Application>
  <PresentationFormat>Widescreen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NewBaskerville-Italic</vt:lpstr>
      <vt:lpstr>NewBaskerville-Roman</vt:lpstr>
      <vt:lpstr>Office Theme</vt:lpstr>
      <vt:lpstr>Regression  Predicting Boston House Prices</vt:lpstr>
      <vt:lpstr>Topics</vt:lpstr>
      <vt:lpstr>The goal</vt:lpstr>
      <vt:lpstr>The Dataset</vt:lpstr>
      <vt:lpstr>The Network structure</vt:lpstr>
      <vt:lpstr>Normalizing the data</vt:lpstr>
      <vt:lpstr>Standard Deviation Normalization</vt:lpstr>
      <vt:lpstr>Standard Deviation Normalization Example</vt:lpstr>
      <vt:lpstr>K-Fold for small Datasets</vt:lpstr>
      <vt:lpstr>Process stages</vt:lpstr>
      <vt:lpstr>Process stages</vt:lpstr>
      <vt:lpstr>Process stages</vt:lpstr>
      <vt:lpstr>Process stages</vt:lpstr>
      <vt:lpstr>Process stages</vt:lpstr>
      <vt:lpstr>Process stages</vt:lpstr>
      <vt:lpstr>Take Home Message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Boston house Prices</dc:title>
  <dc:creator>benny bornfeld</dc:creator>
  <cp:lastModifiedBy>benny bornfeld</cp:lastModifiedBy>
  <cp:revision>19</cp:revision>
  <dcterms:created xsi:type="dcterms:W3CDTF">2020-09-23T07:45:04Z</dcterms:created>
  <dcterms:modified xsi:type="dcterms:W3CDTF">2021-11-22T03:12:01Z</dcterms:modified>
</cp:coreProperties>
</file>