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6" r:id="rId8"/>
    <p:sldId id="268" r:id="rId9"/>
    <p:sldId id="269" r:id="rId10"/>
    <p:sldId id="265" r:id="rId11"/>
    <p:sldId id="270" r:id="rId12"/>
    <p:sldId id="261" r:id="rId13"/>
    <p:sldId id="271" r:id="rId14"/>
    <p:sldId id="273" r:id="rId15"/>
    <p:sldId id="262" r:id="rId16"/>
    <p:sldId id="275" r:id="rId17"/>
    <p:sldId id="276" r:id="rId18"/>
    <p:sldId id="274" r:id="rId19"/>
    <p:sldId id="279" r:id="rId20"/>
    <p:sldId id="280" r:id="rId21"/>
    <p:sldId id="277" r:id="rId22"/>
    <p:sldId id="283" r:id="rId23"/>
    <p:sldId id="281" r:id="rId24"/>
    <p:sldId id="282" r:id="rId25"/>
    <p:sldId id="26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2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2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06B468-F0DF-4FFB-B01C-56A00FF4DD6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509F83-F321-4C29-9961-C8E710CE47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Based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  <a:p>
            <a:endParaRPr lang="en-US" dirty="0"/>
          </a:p>
          <a:p>
            <a:r>
              <a:rPr lang="en-US" dirty="0"/>
              <a:t>Aviv </a:t>
            </a:r>
            <a:r>
              <a:rPr lang="en-US" dirty="0" err="1"/>
              <a:t>Yaish</a:t>
            </a:r>
            <a:r>
              <a:rPr lang="en-US" dirty="0"/>
              <a:t> and Chaim Hoch</a:t>
            </a:r>
          </a:p>
        </p:txBody>
      </p:sp>
    </p:spTree>
    <p:extLst>
      <p:ext uri="{BB962C8B-B14F-4D97-AF65-F5344CB8AC3E}">
        <p14:creationId xmlns:p14="http://schemas.microsoft.com/office/powerpoint/2010/main" val="46865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practicing by gender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72" y="1743540"/>
            <a:ext cx="12615672" cy="5114460"/>
          </a:xfrm>
        </p:spPr>
      </p:pic>
    </p:spTree>
    <p:extLst>
      <p:ext uri="{BB962C8B-B14F-4D97-AF65-F5344CB8AC3E}">
        <p14:creationId xmlns:p14="http://schemas.microsoft.com/office/powerpoint/2010/main" val="9083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Specialties by gender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137" y="1828800"/>
            <a:ext cx="12636602" cy="4923350"/>
          </a:xfrm>
        </p:spPr>
      </p:pic>
    </p:spTree>
    <p:extLst>
      <p:ext uri="{BB962C8B-B14F-4D97-AF65-F5344CB8AC3E}">
        <p14:creationId xmlns:p14="http://schemas.microsoft.com/office/powerpoint/2010/main" val="13420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feature of the provider, we trained </a:t>
            </a:r>
            <a:r>
              <a:rPr lang="en-US" dirty="0" err="1"/>
              <a:t>Logisitic</a:t>
            </a:r>
            <a:r>
              <a:rPr lang="en-US" dirty="0"/>
              <a:t> Regression and Random Forests models to predict it based on the prescriptions.</a:t>
            </a:r>
          </a:p>
          <a:p>
            <a:endParaRPr lang="en-US" dirty="0"/>
          </a:p>
          <a:p>
            <a:r>
              <a:rPr lang="en-US" dirty="0"/>
              <a:t>We used 75% of the data to train and 25% to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Forest: 72% Accuracy</a:t>
            </a:r>
          </a:p>
          <a:p>
            <a:endParaRPr lang="en-US" dirty="0"/>
          </a:p>
          <a:p>
            <a:r>
              <a:rPr lang="en-US" dirty="0"/>
              <a:t>‘Dummy’ Model: 50%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6" y="1531073"/>
            <a:ext cx="6923194" cy="51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(with Bagging):</a:t>
            </a:r>
          </a:p>
          <a:p>
            <a:r>
              <a:rPr lang="en-US" dirty="0"/>
              <a:t> 75% Accuracy</a:t>
            </a:r>
          </a:p>
          <a:p>
            <a:endParaRPr lang="en-US" dirty="0"/>
          </a:p>
          <a:p>
            <a:r>
              <a:rPr lang="en-US" dirty="0"/>
              <a:t>‘Dummy’ Model: 50%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9" y="1645021"/>
            <a:ext cx="6183084" cy="50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8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76% Accuracy</a:t>
            </a:r>
          </a:p>
          <a:p>
            <a:endParaRPr lang="en-US" dirty="0"/>
          </a:p>
          <a:p>
            <a:r>
              <a:rPr lang="en-US" dirty="0"/>
              <a:t>‘Dummy’ Model: 50%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38" y="1710891"/>
            <a:ext cx="6404758" cy="49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3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Forest: 50%</a:t>
            </a:r>
          </a:p>
          <a:p>
            <a:endParaRPr lang="en-US" dirty="0"/>
          </a:p>
          <a:p>
            <a:r>
              <a:rPr lang="en-US" dirty="0"/>
              <a:t>‘Dummy’ Model: 25%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727190"/>
            <a:ext cx="5636818" cy="47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9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(with Bagging): 55%</a:t>
            </a:r>
          </a:p>
          <a:p>
            <a:endParaRPr lang="en-US" dirty="0"/>
          </a:p>
          <a:p>
            <a:r>
              <a:rPr lang="en-US" dirty="0"/>
              <a:t>‘Dummy’ Model: 25%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4" y="1656338"/>
            <a:ext cx="6482072" cy="52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5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66%</a:t>
            </a:r>
          </a:p>
          <a:p>
            <a:endParaRPr lang="en-US" dirty="0"/>
          </a:p>
          <a:p>
            <a:r>
              <a:rPr lang="en-US" dirty="0"/>
              <a:t>‘Dummy’ Model: 25%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98" y="1641051"/>
            <a:ext cx="6326408" cy="51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Forest: 72%</a:t>
            </a:r>
          </a:p>
          <a:p>
            <a:endParaRPr lang="en-US" dirty="0"/>
          </a:p>
          <a:p>
            <a:r>
              <a:rPr lang="en-US" dirty="0"/>
              <a:t>‘Dummy’ Model: 2.8%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1600795"/>
            <a:ext cx="6681850" cy="50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U.S. Centers for Medicare and Medicaid Services (CMS) publicly released in 2015 a dataset of prescriptions made under Medicare Part D in 2013.</a:t>
            </a:r>
          </a:p>
          <a:p>
            <a:endParaRPr lang="en-US" dirty="0"/>
          </a:p>
          <a:p>
            <a:r>
              <a:rPr lang="en-US" dirty="0"/>
              <a:t>This dataset includes the number of drugs given for each provider and anonymized information about each provider (doctor).</a:t>
            </a:r>
          </a:p>
          <a:p>
            <a:endParaRPr lang="en-US" dirty="0"/>
          </a:p>
          <a:p>
            <a:r>
              <a:rPr lang="en-US" dirty="0"/>
              <a:t>It is very interesting to explore what can be learned from this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7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(with Bagging): 74%</a:t>
            </a:r>
          </a:p>
          <a:p>
            <a:endParaRPr lang="en-US" dirty="0"/>
          </a:p>
          <a:p>
            <a:r>
              <a:rPr lang="en-US" dirty="0"/>
              <a:t>‘Dummy’ Model: 2.8%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1" y="1565818"/>
            <a:ext cx="6669974" cy="51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2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76%</a:t>
            </a:r>
          </a:p>
          <a:p>
            <a:endParaRPr lang="en-US" dirty="0"/>
          </a:p>
          <a:p>
            <a:r>
              <a:rPr lang="en-US" dirty="0"/>
              <a:t>‘Dummy’ Model: 2.8%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1514764"/>
            <a:ext cx="6230586" cy="5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15688"/>
              </p:ext>
            </p:extLst>
          </p:nvPr>
        </p:nvGraphicFramePr>
        <p:xfrm>
          <a:off x="1023936" y="2832265"/>
          <a:ext cx="9720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176">
                  <a:extLst>
                    <a:ext uri="{9D8B030D-6E8A-4147-A177-3AD203B41FA5}">
                      <a16:colId xmlns:a16="http://schemas.microsoft.com/office/drawing/2014/main" val="2403197431"/>
                    </a:ext>
                  </a:extLst>
                </a:gridCol>
                <a:gridCol w="2185062">
                  <a:extLst>
                    <a:ext uri="{9D8B030D-6E8A-4147-A177-3AD203B41FA5}">
                      <a16:colId xmlns:a16="http://schemas.microsoft.com/office/drawing/2014/main" val="1337512318"/>
                    </a:ext>
                  </a:extLst>
                </a:gridCol>
                <a:gridCol w="1948960">
                  <a:extLst>
                    <a:ext uri="{9D8B030D-6E8A-4147-A177-3AD203B41FA5}">
                      <a16:colId xmlns:a16="http://schemas.microsoft.com/office/drawing/2014/main" val="81222201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308442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Forests (bagging)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0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 (boosting)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0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1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5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91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LDA to find ‘topics’ in the drugs prescriptions. In our settings, topics are specialties – each specialty is likely to have typical drugs.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01" y="2990310"/>
            <a:ext cx="548716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5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Topics to Specialties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515356"/>
              </p:ext>
            </p:extLst>
          </p:nvPr>
        </p:nvGraphicFramePr>
        <p:xfrm>
          <a:off x="1024128" y="2084832"/>
          <a:ext cx="9720261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949393876"/>
                    </a:ext>
                  </a:extLst>
                </a:gridCol>
                <a:gridCol w="3443061">
                  <a:extLst>
                    <a:ext uri="{9D8B030D-6E8A-4147-A177-3AD203B41FA5}">
                      <a16:colId xmlns:a16="http://schemas.microsoft.com/office/drawing/2014/main" val="3828794283"/>
                    </a:ext>
                  </a:extLst>
                </a:gridCol>
                <a:gridCol w="3037113">
                  <a:extLst>
                    <a:ext uri="{9D8B030D-6E8A-4147-A177-3AD203B41FA5}">
                      <a16:colId xmlns:a16="http://schemas.microsoft.com/office/drawing/2014/main" val="145178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Probable Topic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Probable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4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Cardiovascular Disease, 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Interventional Cardiology, 678</a:t>
                      </a:r>
                    </a:p>
                    <a:p>
                      <a:r>
                        <a:rPr lang="en-US" dirty="0"/>
                        <a:t>Family, 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MISOPROSTOL</a:t>
                      </a:r>
                    </a:p>
                    <a:p>
                      <a:r>
                        <a:rPr lang="en-US" dirty="0"/>
                        <a:t>FOLIC ACID</a:t>
                      </a:r>
                    </a:p>
                    <a:p>
                      <a:r>
                        <a:rPr lang="en-US" dirty="0"/>
                        <a:t>CILOSTAZOL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9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Family, 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Medical, 2440</a:t>
                      </a:r>
                    </a:p>
                    <a:p>
                      <a:r>
                        <a:rPr lang="en-US" dirty="0"/>
                        <a:t>Adult Health, 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CALCITRIOL</a:t>
                      </a:r>
                    </a:p>
                    <a:p>
                      <a:r>
                        <a:rPr lang="en-US" dirty="0"/>
                        <a:t>OMEPRAZOLE</a:t>
                      </a:r>
                    </a:p>
                    <a:p>
                      <a:r>
                        <a:rPr lang="en-US" dirty="0"/>
                        <a:t>ADVAIR HFA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0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Geriatric Medicine, 1320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Family, 474</a:t>
                      </a:r>
                    </a:p>
                    <a:p>
                      <a:r>
                        <a:rPr lang="en-US" dirty="0"/>
                        <a:t>Adult Health, 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NICARDIPINE HCL</a:t>
                      </a:r>
                    </a:p>
                    <a:p>
                      <a:r>
                        <a:rPr lang="pt-BR" dirty="0"/>
                        <a:t>CARDENE SR</a:t>
                      </a:r>
                    </a:p>
                    <a:p>
                      <a:r>
                        <a:rPr lang="pt-BR" dirty="0"/>
                        <a:t>AMERGE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8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Psychiatry, 8196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Psych/Mental Health, 1203</a:t>
                      </a:r>
                    </a:p>
                    <a:p>
                      <a:r>
                        <a:rPr lang="en-US" dirty="0"/>
                        <a:t>Child &amp; Adolescent Psychiatry, 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SUBOXONE</a:t>
                      </a:r>
                    </a:p>
                    <a:p>
                      <a:r>
                        <a:rPr lang="en-US" dirty="0"/>
                        <a:t>BUPRENORPHINE-NALOXONE</a:t>
                      </a:r>
                    </a:p>
                    <a:p>
                      <a:r>
                        <a:rPr lang="en-US" dirty="0"/>
                        <a:t>BUPRENORPHINE HCL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3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8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of the cases we checked, application of machine learning to predict various features of the providers from the medications they prescribed worked quite well.</a:t>
            </a:r>
          </a:p>
          <a:p>
            <a:endParaRPr lang="en-US" dirty="0"/>
          </a:p>
          <a:p>
            <a:r>
              <a:rPr lang="en-US" dirty="0"/>
              <a:t>In particular, specialty prediction is accurate. This can be explained by:</a:t>
            </a:r>
          </a:p>
          <a:p>
            <a:pPr lvl="1"/>
            <a:r>
              <a:rPr lang="en-US" dirty="0"/>
              <a:t>Uniqueness of certain medication to certain specialties</a:t>
            </a:r>
          </a:p>
          <a:p>
            <a:pPr lvl="1"/>
            <a:r>
              <a:rPr lang="en-US" dirty="0"/>
              <a:t>Gender discrepancies in the various specialties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6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a pairing between a list of prescribed drugs and anonymized data on the provider. It has 239,930 records.</a:t>
            </a:r>
          </a:p>
          <a:p>
            <a:endParaRPr lang="en-US" dirty="0"/>
          </a:p>
          <a:p>
            <a:r>
              <a:rPr lang="en-US" dirty="0"/>
              <a:t>The list of drugs includes drugs prescribed more than 10 times in that year and the number of prescriptions per drug. These drugs include brand names and generics names alike.</a:t>
            </a:r>
          </a:p>
          <a:p>
            <a:endParaRPr lang="en-US" dirty="0"/>
          </a:p>
          <a:p>
            <a:r>
              <a:rPr lang="en-US" dirty="0"/>
              <a:t>For each provider, the dataset includes information such as the gender of the provider, specialty, region, years practicing, location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05" y="1132584"/>
            <a:ext cx="6420590" cy="45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provider features by their prescription: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Specialty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6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specialty field is characterized by a ‘long-tail’, so we only look at providers who are in a ‘popular enough’ specialty.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15" y="3007708"/>
            <a:ext cx="6048498" cy="33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750" y="829179"/>
            <a:ext cx="12623588" cy="5606336"/>
          </a:xfrm>
        </p:spPr>
      </p:pic>
    </p:spTree>
    <p:extLst>
      <p:ext uri="{BB962C8B-B14F-4D97-AF65-F5344CB8AC3E}">
        <p14:creationId xmlns:p14="http://schemas.microsoft.com/office/powerpoint/2010/main" val="29500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removal still retains other statistical properties, such as gender and region distribution: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80" y="2856272"/>
            <a:ext cx="4336848" cy="400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02" y="2856272"/>
            <a:ext cx="3884606" cy="40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06" y="315760"/>
            <a:ext cx="7082476" cy="3178374"/>
          </a:xfrm>
        </p:spPr>
      </p:pic>
      <p:sp>
        <p:nvSpPr>
          <p:cNvPr id="7" name="TextBox 6"/>
          <p:cNvSpPr txBox="1"/>
          <p:nvPr/>
        </p:nvSpPr>
        <p:spPr>
          <a:xfrm>
            <a:off x="2919351" y="315760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06" y="3615470"/>
            <a:ext cx="7082476" cy="3220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9351" y="3563838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136459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595</TotalTime>
  <Words>585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Tw Cen MT</vt:lpstr>
      <vt:lpstr>Tw Cen MT Condensed</vt:lpstr>
      <vt:lpstr>Wingdings 3</vt:lpstr>
      <vt:lpstr>Integral</vt:lpstr>
      <vt:lpstr>Prescription Based Prediction</vt:lpstr>
      <vt:lpstr>Introduction</vt:lpstr>
      <vt:lpstr>Dataset</vt:lpstr>
      <vt:lpstr>PowerPoint Presentation</vt:lpstr>
      <vt:lpstr>Goals</vt:lpstr>
      <vt:lpstr>Statistics</vt:lpstr>
      <vt:lpstr>PowerPoint Presentation</vt:lpstr>
      <vt:lpstr>PowerPoint Presentation</vt:lpstr>
      <vt:lpstr>PowerPoint Presentation</vt:lpstr>
      <vt:lpstr>Years practicing by gender</vt:lpstr>
      <vt:lpstr>Top Specialties by gender</vt:lpstr>
      <vt:lpstr>Prediction - introduction</vt:lpstr>
      <vt:lpstr>Results - GENDER</vt:lpstr>
      <vt:lpstr>Results - GENDER</vt:lpstr>
      <vt:lpstr>Results - Gender</vt:lpstr>
      <vt:lpstr>Results - REGION</vt:lpstr>
      <vt:lpstr>Results - REGION</vt:lpstr>
      <vt:lpstr>Results - Region</vt:lpstr>
      <vt:lpstr>Results - Specialty</vt:lpstr>
      <vt:lpstr>Results - Specialty</vt:lpstr>
      <vt:lpstr>Results - Specialty</vt:lpstr>
      <vt:lpstr>RESULTS IN TABLE</vt:lpstr>
      <vt:lpstr>Latent Dirichlet Allocation</vt:lpstr>
      <vt:lpstr>from Topics to Specialties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Based Prediction</dc:title>
  <dc:creator>Chaim Hoch</dc:creator>
  <cp:lastModifiedBy>Chaim Hoch</cp:lastModifiedBy>
  <cp:revision>55</cp:revision>
  <dcterms:created xsi:type="dcterms:W3CDTF">2017-01-19T08:42:08Z</dcterms:created>
  <dcterms:modified xsi:type="dcterms:W3CDTF">2017-01-26T13:55:58Z</dcterms:modified>
</cp:coreProperties>
</file>