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90" r:id="rId14"/>
    <p:sldId id="299" r:id="rId15"/>
    <p:sldId id="300" r:id="rId16"/>
    <p:sldId id="301" r:id="rId17"/>
    <p:sldId id="291" r:id="rId18"/>
    <p:sldId id="302" r:id="rId19"/>
    <p:sldId id="293" r:id="rId20"/>
    <p:sldId id="294" r:id="rId21"/>
    <p:sldId id="292" r:id="rId22"/>
    <p:sldId id="257" r:id="rId23"/>
    <p:sldId id="304" r:id="rId24"/>
    <p:sldId id="259" r:id="rId25"/>
    <p:sldId id="260" r:id="rId26"/>
    <p:sldId id="262" r:id="rId27"/>
    <p:sldId id="263" r:id="rId28"/>
    <p:sldId id="295" r:id="rId29"/>
    <p:sldId id="264" r:id="rId30"/>
    <p:sldId id="265" r:id="rId31"/>
    <p:sldId id="267" r:id="rId32"/>
    <p:sldId id="275" r:id="rId33"/>
    <p:sldId id="269" r:id="rId34"/>
    <p:sldId id="303" r:id="rId35"/>
    <p:sldId id="270" r:id="rId36"/>
    <p:sldId id="271" r:id="rId37"/>
    <p:sldId id="272" r:id="rId38"/>
    <p:sldId id="296" r:id="rId39"/>
    <p:sldId id="297" r:id="rId40"/>
    <p:sldId id="298" r:id="rId41"/>
    <p:sldId id="273" r:id="rId42"/>
    <p:sldId id="274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01" autoAdjust="0"/>
  </p:normalViewPr>
  <p:slideViewPr>
    <p:cSldViewPr>
      <p:cViewPr varScale="1">
        <p:scale>
          <a:sx n="63" d="100"/>
          <a:sy n="63" d="100"/>
        </p:scale>
        <p:origin x="-159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7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D58A3-42C3-46A0-B012-318E2FDECBF4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DFFBE-94A7-4DC3-B6D1-A6FB2B7C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19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4491-EE43-4FD1-9896-0554A838C114}" type="slidenum">
              <a:rPr lang="he-IL" smtClean="0"/>
              <a:pPr/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4491-EE43-4FD1-9896-0554A838C114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 plain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FFBE-94A7-4DC3-B6D1-A6FB2B7C73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47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</a:t>
            </a:r>
            <a:r>
              <a:rPr lang="en-US" baseline="0" dirty="0" smtClean="0"/>
              <a:t> sign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FFBE-94A7-4DC3-B6D1-A6FB2B7C73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40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FFBE-94A7-4DC3-B6D1-A6FB2B7C73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34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FFBE-94A7-4DC3-B6D1-A6FB2B7C73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40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ניתן להניח דלילות:</a:t>
            </a:r>
          </a:p>
          <a:p>
            <a:pPr marL="228600" indent="-228600" algn="r" rtl="1">
              <a:buAutoNum type="arabicPeriod"/>
            </a:pPr>
            <a:r>
              <a:rPr lang="he-IL" dirty="0" smtClean="0"/>
              <a:t>כדי למצוא אילו נקודות אכן תלויות וקשורות זו בזו</a:t>
            </a:r>
          </a:p>
          <a:p>
            <a:pPr marL="228600" indent="-228600" algn="r" rtl="1">
              <a:buAutoNum type="arabicPeriod"/>
            </a:pPr>
            <a:r>
              <a:rPr lang="he-IL" dirty="0" smtClean="0"/>
              <a:t>לצורך הפתרון</a:t>
            </a:r>
            <a:r>
              <a:rPr lang="he-IL" baseline="0" dirty="0" smtClean="0"/>
              <a:t> ויצירת הרמות בהמשך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FFBE-94A7-4DC3-B6D1-A6FB2B7C73B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64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4491-EE43-4FD1-9896-0554A838C114}" type="slidenum">
              <a:rPr lang="he-IL" smtClean="0"/>
              <a:pPr/>
              <a:t>31</a:t>
            </a:fld>
            <a:endParaRPr lang="he-I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4491-EE43-4FD1-9896-0554A838C114}" type="slidenum">
              <a:rPr lang="he-IL" smtClean="0"/>
              <a:pPr/>
              <a:t>32</a:t>
            </a:fld>
            <a:endParaRPr lang="he-I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FFBE-94A7-4DC3-B6D1-A6FB2B7C73B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05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FFBE-94A7-4DC3-B6D1-A6FB2B7C73B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05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8DFD1-6A6A-4398-86E4-D40E8469AB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4491-EE43-4FD1-9896-0554A838C114}" type="slidenum">
              <a:rPr lang="he-IL" smtClean="0"/>
              <a:pPr/>
              <a:t>3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4491-EE43-4FD1-9896-0554A838C114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4491-EE43-4FD1-9896-0554A838C114}" type="slidenum">
              <a:rPr lang="he-IL" smtClean="0"/>
              <a:pPr/>
              <a:t>6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4491-EE43-4FD1-9896-0554A838C114}" type="slidenum">
              <a:rPr lang="he-IL" smtClean="0"/>
              <a:pPr/>
              <a:t>7</a:t>
            </a:fld>
            <a:endParaRPr 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4491-EE43-4FD1-9896-0554A838C114}" type="slidenum">
              <a:rPr lang="he-IL" smtClean="0"/>
              <a:pPr/>
              <a:t>8</a:t>
            </a:fld>
            <a:endParaRPr lang="he-I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4491-EE43-4FD1-9896-0554A838C114}" type="slidenum">
              <a:rPr lang="he-IL" smtClean="0"/>
              <a:pPr/>
              <a:t>9</a:t>
            </a:fld>
            <a:endParaRPr lang="he-I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4491-EE43-4FD1-9896-0554A838C114}" type="slidenum">
              <a:rPr lang="he-IL" smtClean="0"/>
              <a:pPr/>
              <a:t>10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F66E-181D-49A3-833D-D1F5C7222AB0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5423-7CC8-41E5-BE13-36ADE0358A9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F66E-181D-49A3-833D-D1F5C7222AB0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5423-7CC8-41E5-BE13-36ADE0358A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F66E-181D-49A3-833D-D1F5C7222AB0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5423-7CC8-41E5-BE13-36ADE0358A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F66E-181D-49A3-833D-D1F5C7222AB0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5423-7CC8-41E5-BE13-36ADE0358A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F66E-181D-49A3-833D-D1F5C7222AB0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5423-7CC8-41E5-BE13-36ADE0358A9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F66E-181D-49A3-833D-D1F5C7222AB0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5423-7CC8-41E5-BE13-36ADE0358A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F66E-181D-49A3-833D-D1F5C7222AB0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5423-7CC8-41E5-BE13-36ADE0358A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F66E-181D-49A3-833D-D1F5C7222AB0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5423-7CC8-41E5-BE13-36ADE0358A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F66E-181D-49A3-833D-D1F5C7222AB0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5423-7CC8-41E5-BE13-36ADE0358A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F66E-181D-49A3-833D-D1F5C7222AB0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5423-7CC8-41E5-BE13-36ADE0358A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F66E-181D-49A3-833D-D1F5C7222AB0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EF5423-7CC8-41E5-BE13-36ADE0358A9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CDF66E-181D-49A3-833D-D1F5C7222AB0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EF5423-7CC8-41E5-BE13-36ADE0358A9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196752"/>
            <a:ext cx="8424936" cy="2304255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effectLst/>
              </a:rPr>
              <a:t>A multilevel iterated-shrinkage approach to </a:t>
            </a:r>
            <a:r>
              <a:rPr lang="en-US" sz="4800" i="1" dirty="0" smtClean="0">
                <a:effectLst/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 smtClean="0">
                <a:effectLst/>
              </a:rPr>
              <a:t>1</a:t>
            </a:r>
            <a:r>
              <a:rPr lang="en-US" sz="4800" dirty="0" smtClean="0">
                <a:effectLst/>
              </a:rPr>
              <a:t> </a:t>
            </a:r>
            <a:r>
              <a:rPr lang="en-US" sz="4800" dirty="0">
                <a:effectLst/>
              </a:rPr>
              <a:t>penalized least-squares</a:t>
            </a:r>
            <a:endParaRPr lang="he-IL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6" y="4941168"/>
            <a:ext cx="8892480" cy="1512168"/>
          </a:xfrm>
        </p:spPr>
        <p:txBody>
          <a:bodyPr>
            <a:normAutofit/>
          </a:bodyPr>
          <a:lstStyle/>
          <a:p>
            <a:pPr algn="ctr" rtl="0"/>
            <a:endParaRPr lang="en-US" b="1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ctr" rtl="0"/>
            <a:endParaRPr lang="he-IL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016" y="3861048"/>
            <a:ext cx="8892480" cy="2592288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1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1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1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1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1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1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1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30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Eran Treister</a:t>
            </a:r>
            <a:r>
              <a:rPr lang="en-US" sz="3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and Irad Yavneh</a:t>
            </a:r>
          </a:p>
          <a:p>
            <a:pPr algn="ctr" rtl="0"/>
            <a:r>
              <a:rPr lang="en-US" sz="30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Computer Science, </a:t>
            </a:r>
            <a:r>
              <a:rPr lang="en-US" sz="3000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Technion</a:t>
            </a:r>
            <a:endParaRPr lang="en-US" sz="3000" b="1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63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Restricting the problem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Fine level problem: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Choose a subset of variables </a:t>
            </a:r>
            <a:r>
              <a:rPr lang="en-US" i="1" dirty="0" smtClean="0"/>
              <a:t>C</a:t>
            </a:r>
            <a:r>
              <a:rPr lang="en-US" dirty="0" smtClean="0"/>
              <a:t> s.t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We define a “low-level” sub-problem:  </a:t>
            </a:r>
          </a:p>
          <a:p>
            <a:pPr algn="l" rtl="0">
              <a:buNone/>
            </a:pPr>
            <a:r>
              <a:rPr lang="en-US" dirty="0" smtClean="0"/>
              <a:t>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0A9E-23C2-401B-8E47-46002D0EB2B1}" type="slidenum">
              <a:rPr lang="he-IL" smtClean="0"/>
              <a:pPr/>
              <a:t>10</a:t>
            </a:fld>
            <a:endParaRPr lang="he-IL"/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327694"/>
              </p:ext>
            </p:extLst>
          </p:nvPr>
        </p:nvGraphicFramePr>
        <p:xfrm>
          <a:off x="3347864" y="1930152"/>
          <a:ext cx="50863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" name="Equation" r:id="rId4" imgW="1866600" imgH="393480" progId="Equation.DSMT4">
                  <p:embed/>
                </p:oleObj>
              </mc:Choice>
              <mc:Fallback>
                <p:oleObj name="Equation" r:id="rId4" imgW="1866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930152"/>
                        <a:ext cx="508635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263092"/>
              </p:ext>
            </p:extLst>
          </p:nvPr>
        </p:nvGraphicFramePr>
        <p:xfrm>
          <a:off x="753864" y="4941168"/>
          <a:ext cx="7706568" cy="975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name="Equation" r:id="rId6" imgW="3111500" imgH="393700" progId="Equation.DSMT4">
                  <p:embed/>
                </p:oleObj>
              </mc:Choice>
              <mc:Fallback>
                <p:oleObj name="Equation" r:id="rId6" imgW="31115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864" y="4941168"/>
                        <a:ext cx="7706568" cy="975117"/>
                      </a:xfrm>
                      <a:prstGeom prst="rect">
                        <a:avLst/>
                      </a:prstGeom>
                      <a:solidFill>
                        <a:srgbClr val="C9FAFC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769763"/>
              </p:ext>
            </p:extLst>
          </p:nvPr>
        </p:nvGraphicFramePr>
        <p:xfrm>
          <a:off x="1339850" y="3317875"/>
          <a:ext cx="6161088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name="Equation" r:id="rId8" imgW="2171520" imgH="279360" progId="Equation.DSMT4">
                  <p:embed/>
                </p:oleObj>
              </mc:Choice>
              <mc:Fallback>
                <p:oleObj name="Equation" r:id="rId8" imgW="21715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3317875"/>
                        <a:ext cx="6161088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81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Restricting the problem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Fine level problem: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Choose a subset of variables </a:t>
            </a:r>
            <a:r>
              <a:rPr lang="en-US" i="1" dirty="0" smtClean="0"/>
              <a:t>C</a:t>
            </a:r>
            <a:r>
              <a:rPr lang="en-US" dirty="0" smtClean="0"/>
              <a:t> s.t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Resulting in a “low-level” sub-problem:  </a:t>
            </a:r>
          </a:p>
          <a:p>
            <a:pPr algn="l" rtl="0">
              <a:buNone/>
            </a:pPr>
            <a:r>
              <a:rPr lang="en-US" dirty="0" smtClean="0"/>
              <a:t>    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726200"/>
              </p:ext>
            </p:extLst>
          </p:nvPr>
        </p:nvGraphicFramePr>
        <p:xfrm>
          <a:off x="3347864" y="1930152"/>
          <a:ext cx="50863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" name="Equation" r:id="rId4" imgW="1866600" imgH="393480" progId="Equation.DSMT4">
                  <p:embed/>
                </p:oleObj>
              </mc:Choice>
              <mc:Fallback>
                <p:oleObj name="Equation" r:id="rId4" imgW="1866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930152"/>
                        <a:ext cx="508635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971578"/>
              </p:ext>
            </p:extLst>
          </p:nvPr>
        </p:nvGraphicFramePr>
        <p:xfrm>
          <a:off x="753864" y="4941168"/>
          <a:ext cx="7706568" cy="975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9" name="Equation" r:id="rId6" imgW="3111500" imgH="393700" progId="Equation.DSMT4">
                  <p:embed/>
                </p:oleObj>
              </mc:Choice>
              <mc:Fallback>
                <p:oleObj name="Equation" r:id="rId6" imgW="31115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864" y="4941168"/>
                        <a:ext cx="7706568" cy="975117"/>
                      </a:xfrm>
                      <a:prstGeom prst="rect">
                        <a:avLst/>
                      </a:prstGeom>
                      <a:solidFill>
                        <a:srgbClr val="C9FAFC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996431"/>
              </p:ext>
            </p:extLst>
          </p:nvPr>
        </p:nvGraphicFramePr>
        <p:xfrm>
          <a:off x="1371228" y="3317875"/>
          <a:ext cx="25527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0" name="Equation" r:id="rId8" imgW="901440" imgH="279360" progId="Equation.DSMT4">
                  <p:embed/>
                </p:oleObj>
              </mc:Choice>
              <mc:Fallback>
                <p:oleObj name="Equation" r:id="rId8" imgW="901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228" y="3317875"/>
                        <a:ext cx="2552700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7308304" y="1916832"/>
            <a:ext cx="1080120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7371916" y="4869160"/>
            <a:ext cx="1304540" cy="12241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Straight Arrow Connector 5"/>
          <p:cNvCxnSpPr>
            <a:stCxn id="4" idx="4"/>
            <a:endCxn id="9" idx="0"/>
          </p:cNvCxnSpPr>
          <p:nvPr/>
        </p:nvCxnSpPr>
        <p:spPr>
          <a:xfrm>
            <a:off x="7848364" y="3068960"/>
            <a:ext cx="175822" cy="180020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68344" y="3429000"/>
            <a:ext cx="6480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19" name="Oval 18"/>
          <p:cNvSpPr/>
          <p:nvPr/>
        </p:nvSpPr>
        <p:spPr>
          <a:xfrm>
            <a:off x="5148064" y="1916832"/>
            <a:ext cx="1725876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Oval 19"/>
          <p:cNvSpPr/>
          <p:nvPr/>
        </p:nvSpPr>
        <p:spPr>
          <a:xfrm>
            <a:off x="5325769" y="4869160"/>
            <a:ext cx="1910528" cy="12241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" name="Straight Arrow Connector 20"/>
          <p:cNvCxnSpPr>
            <a:stCxn id="19" idx="4"/>
            <a:endCxn id="20" idx="0"/>
          </p:cNvCxnSpPr>
          <p:nvPr/>
        </p:nvCxnSpPr>
        <p:spPr>
          <a:xfrm>
            <a:off x="6011002" y="3068960"/>
            <a:ext cx="270031" cy="180020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51920" y="6095037"/>
            <a:ext cx="4248472" cy="646331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3600" i="1" dirty="0" smtClean="0">
                <a:solidFill>
                  <a:srgbClr val="FF0000"/>
                </a:solidFill>
              </a:rPr>
              <a:t>A</a:t>
            </a:r>
            <a:r>
              <a:rPr lang="en-US" sz="3600" i="1" baseline="-25000" dirty="0" smtClean="0">
                <a:solidFill>
                  <a:srgbClr val="FF0000"/>
                </a:solidFill>
              </a:rPr>
              <a:t>c</a:t>
            </a:r>
            <a:r>
              <a:rPr lang="en-US" sz="3600" dirty="0" smtClean="0">
                <a:solidFill>
                  <a:srgbClr val="FF0000"/>
                </a:solidFill>
              </a:rPr>
              <a:t>- sub-dictionary</a:t>
            </a:r>
            <a:endParaRPr lang="he-IL" sz="36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96136" y="3501008"/>
            <a:ext cx="2376264" cy="707886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   equal</a:t>
            </a:r>
            <a:endParaRPr lang="he-IL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0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Low-level Dictionary</a:t>
            </a:r>
            <a:br>
              <a:rPr lang="en-US" dirty="0" smtClean="0"/>
            </a:br>
            <a:r>
              <a:rPr lang="en-US" sz="3000" dirty="0" smtClean="0"/>
              <a:t>choosing </a:t>
            </a:r>
            <a:r>
              <a:rPr lang="en-US" sz="3000" i="1" dirty="0" smtClean="0"/>
              <a:t>m</a:t>
            </a:r>
            <a:r>
              <a:rPr lang="en-US" sz="3000" i="1" baseline="-25000" dirty="0" smtClean="0"/>
              <a:t>c</a:t>
            </a:r>
            <a:r>
              <a:rPr lang="en-US" sz="3000" baseline="-25000" dirty="0" smtClean="0"/>
              <a:t> </a:t>
            </a:r>
            <a:r>
              <a:rPr lang="en-US" sz="3000" dirty="0" smtClean="0"/>
              <a:t>= </a:t>
            </a:r>
            <a:r>
              <a:rPr lang="en-US" sz="3000" i="1" dirty="0" smtClean="0"/>
              <a:t>m</a:t>
            </a:r>
            <a:r>
              <a:rPr lang="en-US" sz="3000" dirty="0" smtClean="0"/>
              <a:t>/2 columns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0A9E-23C2-401B-8E47-46002D0EB2B1}" type="slidenum">
              <a:rPr lang="he-IL" smtClean="0"/>
              <a:pPr/>
              <a:t>12</a:t>
            </a:fld>
            <a:endParaRPr lang="he-IL"/>
          </a:p>
        </p:txBody>
      </p:sp>
      <p:grpSp>
        <p:nvGrpSpPr>
          <p:cNvPr id="7" name="Group 6"/>
          <p:cNvGrpSpPr/>
          <p:nvPr/>
        </p:nvGrpSpPr>
        <p:grpSpPr>
          <a:xfrm>
            <a:off x="899592" y="1731218"/>
            <a:ext cx="6484937" cy="5010150"/>
            <a:chOff x="899592" y="1731218"/>
            <a:chExt cx="6484937" cy="5010150"/>
          </a:xfrm>
        </p:grpSpPr>
        <p:pic>
          <p:nvPicPr>
            <p:cNvPr id="157700" name="Picture 4" descr="C:\Users\eran.TD-CSF\Documents\PhD_Thesis\Presentation\SparseRepMG\IEEE-Eilat\ReduceDim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31218"/>
              <a:ext cx="6484937" cy="5010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4101852" y="4899666"/>
            <a:ext cx="2664296" cy="5328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2" name="Equation" r:id="rId4" imgW="1396800" imgH="279360" progId="Equation.DSMT4">
                    <p:embed/>
                  </p:oleObj>
                </mc:Choice>
                <mc:Fallback>
                  <p:oleObj name="Equation" r:id="rId4" imgW="139680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1852" y="4899666"/>
                          <a:ext cx="2664296" cy="53285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1476841" y="6059388"/>
            <a:ext cx="1633791" cy="568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3" name="Equation" r:id="rId6" imgW="876240" imgH="304560" progId="Equation.DSMT4">
                    <p:embed/>
                  </p:oleObj>
                </mc:Choice>
                <mc:Fallback>
                  <p:oleObj name="Equation" r:id="rId6" imgW="87624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6841" y="6059388"/>
                          <a:ext cx="1633791" cy="56827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2807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834448"/>
            <a:ext cx="8229600" cy="8663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multilevel V cycle</a:t>
            </a:r>
            <a:br>
              <a:rPr lang="en-US" dirty="0" smtClean="0"/>
            </a:br>
            <a:r>
              <a:rPr lang="en-US" sz="2800" dirty="0" smtClean="0"/>
              <a:t>Repeated iteratively until convergence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0A9E-23C2-401B-8E47-46002D0EB2B1}" type="slidenum">
              <a:rPr lang="he-IL" smtClean="0"/>
              <a:pPr/>
              <a:t>13</a:t>
            </a:fld>
            <a:endParaRPr lang="he-IL"/>
          </a:p>
        </p:txBody>
      </p:sp>
      <p:pic>
        <p:nvPicPr>
          <p:cNvPr id="158722" name="Picture 2" descr="C:\Users\eran.TD-CSF\Documents\PhD_Thesis\Presentation\SparseRepMG\IEEE-Eilat\Vcy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771826"/>
            <a:ext cx="8655659" cy="496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לבן 1"/>
              <p:cNvSpPr/>
              <p:nvPr/>
            </p:nvSpPr>
            <p:spPr>
              <a:xfrm>
                <a:off x="8028384" y="5795167"/>
                <a:ext cx="936104" cy="57606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|)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5795167"/>
                <a:ext cx="936104" cy="5760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/>
              <p:cNvSpPr/>
              <p:nvPr/>
            </p:nvSpPr>
            <p:spPr>
              <a:xfrm>
                <a:off x="8028384" y="2564904"/>
                <a:ext cx="936104" cy="57606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𝑛𝑚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מלבן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2564904"/>
                <a:ext cx="936104" cy="5760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מלבן 6"/>
              <p:cNvSpPr/>
              <p:nvPr/>
            </p:nvSpPr>
            <p:spPr>
              <a:xfrm>
                <a:off x="8028384" y="4190253"/>
                <a:ext cx="936104" cy="57606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𝑛𝑚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מלבן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4190253"/>
                <a:ext cx="936104" cy="57606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5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 cycle rum-time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By solving the problem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 parameters: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𝑛𝑚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𝑛𝑚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𝑛𝑚</m:t>
                      </m:r>
                      <m:r>
                        <a:rPr lang="en-US" b="0" i="1" smtClean="0">
                          <a:latin typeface="Cambria Math"/>
                        </a:rPr>
                        <m:t>+…+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𝑛𝑚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𝑛𝑚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90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/>
          <a:p>
            <a:pPr algn="ctr" rtl="0"/>
            <a:r>
              <a:rPr lang="en-US" dirty="0" smtClean="0"/>
              <a:t>Low-level Dictionary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0A9E-23C2-401B-8E47-46002D0EB2B1}" type="slidenum">
              <a:rPr lang="he-IL" smtClean="0"/>
              <a:pPr/>
              <a:t>15</a:t>
            </a:fld>
            <a:endParaRPr lang="he-IL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1559"/>
            <a:ext cx="9144000" cy="337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8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Low-level Dictionary</a:t>
            </a:r>
            <a:br>
              <a:rPr lang="en-US" dirty="0" smtClean="0"/>
            </a:br>
            <a:r>
              <a:rPr lang="en-US" sz="3000" dirty="0" smtClean="0"/>
              <a:t>choosing </a:t>
            </a:r>
            <a:r>
              <a:rPr lang="en-US" sz="3000" i="1" dirty="0" smtClean="0"/>
              <a:t>m</a:t>
            </a:r>
            <a:r>
              <a:rPr lang="en-US" sz="3000" i="1" baseline="-25000" dirty="0" smtClean="0"/>
              <a:t>c</a:t>
            </a:r>
            <a:r>
              <a:rPr lang="en-US" sz="3000" baseline="-25000" dirty="0" smtClean="0"/>
              <a:t> </a:t>
            </a:r>
            <a:r>
              <a:rPr lang="en-US" sz="3000" dirty="0" smtClean="0"/>
              <a:t>= </a:t>
            </a:r>
            <a:r>
              <a:rPr lang="en-US" sz="3000" i="1" dirty="0" smtClean="0"/>
              <a:t>m</a:t>
            </a:r>
            <a:r>
              <a:rPr lang="en-US" sz="3000" dirty="0" smtClean="0"/>
              <a:t>/2 columns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0A9E-23C2-401B-8E47-46002D0EB2B1}" type="slidenum">
              <a:rPr lang="he-IL" smtClean="0"/>
              <a:pPr/>
              <a:t>16</a:t>
            </a:fld>
            <a:endParaRPr lang="he-IL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238" y="2283812"/>
            <a:ext cx="6117523" cy="344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2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690432"/>
            <a:ext cx="8229600" cy="8663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multilevel V cycle</a:t>
            </a:r>
            <a:br>
              <a:rPr lang="en-US" dirty="0" smtClean="0"/>
            </a:br>
            <a:r>
              <a:rPr lang="en-US" sz="2800" dirty="0" smtClean="0"/>
              <a:t>Repeated iteratively until convergence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0A9E-23C2-401B-8E47-46002D0EB2B1}" type="slidenum">
              <a:rPr lang="he-IL" smtClean="0"/>
              <a:pPr/>
              <a:t>17</a:t>
            </a:fld>
            <a:endParaRPr lang="he-IL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4927"/>
            <a:ext cx="9144000" cy="52904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מלבן 6"/>
              <p:cNvSpPr/>
              <p:nvPr/>
            </p:nvSpPr>
            <p:spPr>
              <a:xfrm>
                <a:off x="8172400" y="2564904"/>
                <a:ext cx="936104" cy="57606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𝑘𝑚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מלבן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400" y="2564904"/>
                <a:ext cx="936104" cy="5760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מלבן 7"/>
              <p:cNvSpPr/>
              <p:nvPr/>
            </p:nvSpPr>
            <p:spPr>
              <a:xfrm>
                <a:off x="8172400" y="4509120"/>
                <a:ext cx="936104" cy="57606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𝑘𝑚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מלבן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400" y="4509120"/>
                <a:ext cx="936104" cy="5760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מלבן 8"/>
              <p:cNvSpPr/>
              <p:nvPr/>
            </p:nvSpPr>
            <p:spPr>
              <a:xfrm>
                <a:off x="8172400" y="6093296"/>
                <a:ext cx="936104" cy="57606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|)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מלבן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400" y="6093296"/>
                <a:ext cx="936104" cy="57606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61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 cycle rum-time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By solving the problem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 parameters: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𝑛𝑚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𝑛𝑚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𝑛𝑚</m:t>
                      </m:r>
                      <m:r>
                        <a:rPr lang="en-US" b="0" i="1" smtClean="0">
                          <a:latin typeface="Cambria Math"/>
                        </a:rPr>
                        <m:t>+…+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𝑛𝑚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𝑛𝑚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By solving the problem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𝑀𝑥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/>
                  <a:t> parameters: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i="1">
                          <a:latin typeface="Cambria Math"/>
                        </a:rPr>
                        <m:t>𝑚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i="1">
                          <a:latin typeface="Cambria Math"/>
                        </a:rPr>
                        <m:t>𝑚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i="1">
                          <a:latin typeface="Cambria Math"/>
                        </a:rPr>
                        <m:t>𝑚</m:t>
                      </m:r>
                      <m:r>
                        <a:rPr lang="en-US" i="1">
                          <a:latin typeface="Cambria Math"/>
                        </a:rPr>
                        <m:t>+…+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i="1">
                          <a:latin typeface="Cambria Math"/>
                        </a:rPr>
                        <m:t>𝑚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+…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i="1">
                          <a:latin typeface="Cambria Math"/>
                        </a:rPr>
                        <m:t>𝑚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77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Numerical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לבן 3"/>
              <p:cNvSpPr/>
              <p:nvPr/>
            </p:nvSpPr>
            <p:spPr>
              <a:xfrm>
                <a:off x="690745" y="1844824"/>
                <a:ext cx="2587503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512</m:t>
                          </m:r>
                          <m:r>
                            <a:rPr lang="en-US" i="1">
                              <a:latin typeface="Cambria Math"/>
                            </a:rPr>
                            <m:t>×</m:t>
                          </m:r>
                          <m:r>
                            <a:rPr lang="en-US" i="1">
                              <a:latin typeface="Cambria Math"/>
                            </a:rPr>
                            <m:t>2048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𝜆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0</m:t>
                      </m:r>
                      <m:r>
                        <a:rPr lang="en-US" i="1">
                          <a:latin typeface="Cambria Math"/>
                        </a:rPr>
                        <m:t>.</m:t>
                      </m:r>
                      <m:r>
                        <a:rPr lang="en-US" i="1">
                          <a:latin typeface="Cambria Math"/>
                        </a:rPr>
                        <m:t>08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מלבן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45" y="1844824"/>
                <a:ext cx="2587503" cy="3724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מציין מיקום תוכן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39542"/>
            <a:ext cx="8229600" cy="3780679"/>
          </a:xfrm>
        </p:spPr>
      </p:pic>
    </p:spTree>
    <p:extLst>
      <p:ext uri="{BB962C8B-B14F-4D97-AF65-F5344CB8AC3E}">
        <p14:creationId xmlns:p14="http://schemas.microsoft.com/office/powerpoint/2010/main" val="376877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553128" cy="794352"/>
          </a:xfrm>
        </p:spPr>
        <p:txBody>
          <a:bodyPr>
            <a:normAutofit/>
          </a:bodyPr>
          <a:lstStyle/>
          <a:p>
            <a:pPr algn="ctr" rtl="0"/>
            <a:r>
              <a:rPr lang="en-US" sz="4800" dirty="0" smtClean="0"/>
              <a:t>Sparse representation of signals</a:t>
            </a:r>
            <a:endParaRPr lang="en-US" sz="4800" dirty="0"/>
          </a:p>
        </p:txBody>
      </p:sp>
      <p:sp>
        <p:nvSpPr>
          <p:cNvPr id="113" name="Content Placeholder 2"/>
          <p:cNvSpPr>
            <a:spLocks noGrp="1"/>
          </p:cNvSpPr>
          <p:nvPr>
            <p:ph idx="1"/>
          </p:nvPr>
        </p:nvSpPr>
        <p:spPr>
          <a:xfrm>
            <a:off x="683568" y="5445224"/>
            <a:ext cx="8157592" cy="1080120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The signal </a:t>
            </a:r>
            <a:r>
              <a:rPr lang="en-US" b="1" dirty="0" smtClean="0"/>
              <a:t>f – </a:t>
            </a:r>
            <a:r>
              <a:rPr lang="en-US" dirty="0" smtClean="0"/>
              <a:t>represented by only a few columns of </a:t>
            </a:r>
            <a:r>
              <a:rPr lang="en-US" i="1" dirty="0" smtClean="0"/>
              <a:t>A.</a:t>
            </a:r>
          </a:p>
          <a:p>
            <a:pPr algn="l" rtl="0"/>
            <a:r>
              <a:rPr lang="en-US" dirty="0"/>
              <a:t>The matrix </a:t>
            </a:r>
            <a:r>
              <a:rPr lang="en-US" i="1" dirty="0"/>
              <a:t>A</a:t>
            </a:r>
            <a:r>
              <a:rPr lang="en-US" dirty="0"/>
              <a:t> is redundant (# columns &gt; # rows).</a:t>
            </a:r>
          </a:p>
          <a:p>
            <a:pPr algn="l" rtl="0"/>
            <a:endParaRPr lang="en-US" i="1" dirty="0" smtClean="0"/>
          </a:p>
        </p:txBody>
      </p:sp>
      <p:sp>
        <p:nvSpPr>
          <p:cNvPr id="125" name="Slide Number Placeholder 1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2550-5901-47F0-BB40-4DD13963ABC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796136" y="2492896"/>
            <a:ext cx="785818" cy="78581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58"/>
          <p:cNvGrpSpPr/>
          <p:nvPr/>
        </p:nvGrpSpPr>
        <p:grpSpPr>
          <a:xfrm>
            <a:off x="7020272" y="1916832"/>
            <a:ext cx="144016" cy="2016224"/>
            <a:chOff x="6572264" y="2928934"/>
            <a:chExt cx="142876" cy="2286016"/>
          </a:xfrm>
        </p:grpSpPr>
        <p:sp>
          <p:nvSpPr>
            <p:cNvPr id="15" name="Rectangle 14"/>
            <p:cNvSpPr/>
            <p:nvPr/>
          </p:nvSpPr>
          <p:spPr>
            <a:xfrm>
              <a:off x="6572264" y="2928934"/>
              <a:ext cx="142876" cy="142876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572264" y="3071810"/>
              <a:ext cx="142876" cy="142876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572264" y="3214686"/>
              <a:ext cx="142876" cy="142876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572264" y="3357562"/>
              <a:ext cx="142876" cy="142876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572264" y="3500438"/>
              <a:ext cx="142876" cy="142876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72264" y="3643314"/>
              <a:ext cx="142876" cy="142876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572264" y="3786190"/>
              <a:ext cx="142876" cy="142876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572264" y="3929066"/>
              <a:ext cx="142876" cy="142876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572264" y="4071942"/>
              <a:ext cx="142876" cy="142876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572264" y="4214818"/>
              <a:ext cx="142876" cy="142876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572264" y="4357694"/>
              <a:ext cx="142876" cy="142876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72264" y="4500570"/>
              <a:ext cx="142876" cy="142876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572264" y="4643446"/>
              <a:ext cx="142876" cy="142876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572264" y="4786322"/>
              <a:ext cx="142876" cy="142876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572264" y="4929198"/>
              <a:ext cx="142876" cy="142876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572264" y="5072074"/>
              <a:ext cx="142876" cy="142876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134"/>
          <p:cNvGrpSpPr/>
          <p:nvPr/>
        </p:nvGrpSpPr>
        <p:grpSpPr>
          <a:xfrm>
            <a:off x="1115616" y="1916832"/>
            <a:ext cx="3384377" cy="2016224"/>
            <a:chOff x="714348" y="2571744"/>
            <a:chExt cx="3857653" cy="2286810"/>
          </a:xfrm>
        </p:grpSpPr>
        <p:sp>
          <p:nvSpPr>
            <p:cNvPr id="56" name="Rectangle 55"/>
            <p:cNvSpPr/>
            <p:nvPr/>
          </p:nvSpPr>
          <p:spPr>
            <a:xfrm>
              <a:off x="714348" y="2571744"/>
              <a:ext cx="3857652" cy="2286016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/>
            <p:nvPr/>
          </p:nvCxnSpPr>
          <p:spPr>
            <a:xfrm rot="5400000">
              <a:off x="-285784" y="3714752"/>
              <a:ext cx="228601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-133384" y="3713958"/>
              <a:ext cx="228601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762" y="3713958"/>
              <a:ext cx="228601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142050" y="3713958"/>
              <a:ext cx="228601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>
              <a:off x="286514" y="3713958"/>
              <a:ext cx="228601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427802" y="3713958"/>
              <a:ext cx="228601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570678" y="3713958"/>
              <a:ext cx="228601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713554" y="3713958"/>
              <a:ext cx="228601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857223" y="3714752"/>
              <a:ext cx="228601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1009623" y="3713958"/>
              <a:ext cx="228601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>
              <a:off x="1143769" y="3713958"/>
              <a:ext cx="228601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1285057" y="3713958"/>
              <a:ext cx="228601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>
              <a:off x="1429521" y="3713958"/>
              <a:ext cx="228601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1570809" y="3713958"/>
              <a:ext cx="228601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1713685" y="3713958"/>
              <a:ext cx="228601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1856561" y="3713958"/>
              <a:ext cx="228601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1999439" y="3714752"/>
              <a:ext cx="228601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2151839" y="3713958"/>
              <a:ext cx="228601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2285985" y="3713958"/>
              <a:ext cx="228601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2427273" y="3713958"/>
              <a:ext cx="228601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2571737" y="3713958"/>
              <a:ext cx="228601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2713025" y="3713958"/>
              <a:ext cx="228601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2855901" y="3713958"/>
              <a:ext cx="228601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2998777" y="3713958"/>
              <a:ext cx="228601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3142446" y="3714752"/>
              <a:ext cx="228601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3294846" y="3713958"/>
              <a:ext cx="228601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10800000">
              <a:off x="714348" y="2714620"/>
              <a:ext cx="385765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10800000">
              <a:off x="714348" y="2867020"/>
              <a:ext cx="385765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10800000">
              <a:off x="714348" y="3000372"/>
              <a:ext cx="385765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10800000">
              <a:off x="714348" y="3141659"/>
              <a:ext cx="385765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0800000">
              <a:off x="714348" y="3294059"/>
              <a:ext cx="385765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10800000">
              <a:off x="714348" y="3427411"/>
              <a:ext cx="385765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0800000">
              <a:off x="714349" y="3571876"/>
              <a:ext cx="385765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0800000">
              <a:off x="714349" y="3724276"/>
              <a:ext cx="385765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10800000">
              <a:off x="714349" y="3857628"/>
              <a:ext cx="385765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0800000">
              <a:off x="714349" y="3998915"/>
              <a:ext cx="385765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0800000">
              <a:off x="714349" y="4151315"/>
              <a:ext cx="385765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10800000">
              <a:off x="714349" y="4429132"/>
              <a:ext cx="385765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10800000">
              <a:off x="714349" y="4581532"/>
              <a:ext cx="385765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0800000">
              <a:off x="714349" y="4714884"/>
              <a:ext cx="385765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0800000">
              <a:off x="714349" y="4286256"/>
              <a:ext cx="385765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37"/>
          <p:cNvGrpSpPr/>
          <p:nvPr/>
        </p:nvGrpSpPr>
        <p:grpSpPr>
          <a:xfrm>
            <a:off x="4860032" y="1916832"/>
            <a:ext cx="144016" cy="3024336"/>
            <a:chOff x="5072066" y="2571744"/>
            <a:chExt cx="142876" cy="3857652"/>
          </a:xfrm>
        </p:grpSpPr>
        <p:sp>
          <p:nvSpPr>
            <p:cNvPr id="61" name="Rectangle 60"/>
            <p:cNvSpPr/>
            <p:nvPr/>
          </p:nvSpPr>
          <p:spPr>
            <a:xfrm>
              <a:off x="5072066" y="2571744"/>
              <a:ext cx="142876" cy="1428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072066" y="2714620"/>
              <a:ext cx="142876" cy="1428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072066" y="2857496"/>
              <a:ext cx="142876" cy="1428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072066" y="3000372"/>
              <a:ext cx="142876" cy="1428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072066" y="3143248"/>
              <a:ext cx="142876" cy="142876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072066" y="3286124"/>
              <a:ext cx="142876" cy="1428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072066" y="3429000"/>
              <a:ext cx="142876" cy="1428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072066" y="3571876"/>
              <a:ext cx="142876" cy="1428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072066" y="3714752"/>
              <a:ext cx="142876" cy="1428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072066" y="3857628"/>
              <a:ext cx="142876" cy="1428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72066" y="4000504"/>
              <a:ext cx="142876" cy="1428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072066" y="4143380"/>
              <a:ext cx="142876" cy="142876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072066" y="4286256"/>
              <a:ext cx="142876" cy="142876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072066" y="4429132"/>
              <a:ext cx="142876" cy="1428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072066" y="4572008"/>
              <a:ext cx="142876" cy="1428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072066" y="4714884"/>
              <a:ext cx="142876" cy="1428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072066" y="4857760"/>
              <a:ext cx="142876" cy="1428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072066" y="5000636"/>
              <a:ext cx="142876" cy="1428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072066" y="5143512"/>
              <a:ext cx="142876" cy="142876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072066" y="5286388"/>
              <a:ext cx="142876" cy="1428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072066" y="5429264"/>
              <a:ext cx="142876" cy="1428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072066" y="5572140"/>
              <a:ext cx="142876" cy="1428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072066" y="5715016"/>
              <a:ext cx="142876" cy="1428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072066" y="5857892"/>
              <a:ext cx="142876" cy="1428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072066" y="6000768"/>
              <a:ext cx="142876" cy="1428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072066" y="6143644"/>
              <a:ext cx="142876" cy="1428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072066" y="6286520"/>
              <a:ext cx="142876" cy="1428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72368" y="1196752"/>
            <a:ext cx="5045120" cy="646331"/>
            <a:chOff x="2472368" y="1484784"/>
            <a:chExt cx="5045120" cy="646331"/>
          </a:xfrm>
        </p:grpSpPr>
        <p:sp>
          <p:nvSpPr>
            <p:cNvPr id="133" name="TextBox 132"/>
            <p:cNvSpPr txBox="1"/>
            <p:nvPr/>
          </p:nvSpPr>
          <p:spPr>
            <a:xfrm>
              <a:off x="2472368" y="1484784"/>
              <a:ext cx="6594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i="1" dirty="0" smtClean="0"/>
                <a:t>A</a:t>
              </a:r>
              <a:endParaRPr lang="en-US" sz="3600" i="1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499992" y="1484784"/>
              <a:ext cx="857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660232" y="1484784"/>
              <a:ext cx="857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/>
                <a:t>f</a:t>
              </a:r>
              <a:endParaRPr lang="en-US" sz="3600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652120" y="1484784"/>
              <a:ext cx="857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/>
                <a:t>≈</a:t>
              </a:r>
              <a:endParaRPr lang="en-US" sz="3600" b="1" dirty="0"/>
            </a:p>
          </p:txBody>
        </p:sp>
      </p:grpSp>
      <p:sp>
        <p:nvSpPr>
          <p:cNvPr id="126" name="Oval Callout 125"/>
          <p:cNvSpPr/>
          <p:nvPr/>
        </p:nvSpPr>
        <p:spPr>
          <a:xfrm>
            <a:off x="107504" y="4221088"/>
            <a:ext cx="2304256" cy="1224136"/>
          </a:xfrm>
          <a:prstGeom prst="wedgeEllipseCallout">
            <a:avLst>
              <a:gd name="adj1" fmla="val 15007"/>
              <a:gd name="adj2" fmla="val -66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400" dirty="0" smtClean="0"/>
              <a:t>Dictionary</a:t>
            </a:r>
          </a:p>
          <a:p>
            <a:pPr algn="ctr" rtl="0"/>
            <a:r>
              <a:rPr lang="en-US" sz="2400" dirty="0" smtClean="0"/>
              <a:t>(matrix)</a:t>
            </a:r>
            <a:endParaRPr lang="en-US" sz="2400" dirty="0"/>
          </a:p>
        </p:txBody>
      </p:sp>
      <p:sp>
        <p:nvSpPr>
          <p:cNvPr id="131" name="Oval Callout 130"/>
          <p:cNvSpPr/>
          <p:nvPr/>
        </p:nvSpPr>
        <p:spPr>
          <a:xfrm>
            <a:off x="5148064" y="4077072"/>
            <a:ext cx="3240360" cy="911024"/>
          </a:xfrm>
          <a:prstGeom prst="wedgeEllipseCallout">
            <a:avLst>
              <a:gd name="adj1" fmla="val -52876"/>
              <a:gd name="adj2" fmla="val -98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Sparse Representation</a:t>
            </a:r>
            <a:endParaRPr lang="en-US" sz="2400" dirty="0"/>
          </a:p>
        </p:txBody>
      </p:sp>
      <p:sp>
        <p:nvSpPr>
          <p:cNvPr id="132" name="Oval Callout 131"/>
          <p:cNvSpPr/>
          <p:nvPr/>
        </p:nvSpPr>
        <p:spPr>
          <a:xfrm>
            <a:off x="7236296" y="3068960"/>
            <a:ext cx="1512168" cy="710960"/>
          </a:xfrm>
          <a:prstGeom prst="wedgeEllipseCallout">
            <a:avLst>
              <a:gd name="adj1" fmla="val -52739"/>
              <a:gd name="adj2" fmla="val -100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Signal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2110186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Numerical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לבן 3"/>
              <p:cNvSpPr/>
              <p:nvPr/>
            </p:nvSpPr>
            <p:spPr>
              <a:xfrm>
                <a:off x="690745" y="1844824"/>
                <a:ext cx="2587503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512</m:t>
                          </m:r>
                          <m:r>
                            <a:rPr lang="en-US" i="1">
                              <a:latin typeface="Cambria Math"/>
                            </a:rPr>
                            <m:t>×</m:t>
                          </m:r>
                          <m:r>
                            <a:rPr lang="en-US" i="1">
                              <a:latin typeface="Cambria Math"/>
                            </a:rPr>
                            <m:t>2048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𝜆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0</m:t>
                      </m:r>
                      <m:r>
                        <a:rPr lang="en-US" i="1">
                          <a:latin typeface="Cambria Math"/>
                        </a:rPr>
                        <m:t>.</m:t>
                      </m:r>
                      <m:r>
                        <a:rPr lang="en-US" i="1">
                          <a:latin typeface="Cambria Math"/>
                        </a:rPr>
                        <m:t>08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מלבן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45" y="1844824"/>
                <a:ext cx="2587503" cy="3724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מציין מיקום תוכן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39542"/>
            <a:ext cx="8229600" cy="3780679"/>
          </a:xfrm>
        </p:spPr>
      </p:pic>
    </p:spTree>
    <p:extLst>
      <p:ext uri="{BB962C8B-B14F-4D97-AF65-F5344CB8AC3E}">
        <p14:creationId xmlns:p14="http://schemas.microsoft.com/office/powerpoint/2010/main" val="120979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 Multilevel Approach for Sparse Inverse Covariance Estimation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Eran</a:t>
            </a:r>
            <a:r>
              <a:rPr lang="en-US" b="1" dirty="0" smtClean="0"/>
              <a:t> </a:t>
            </a:r>
            <a:r>
              <a:rPr lang="en-US" b="1" dirty="0" err="1" smtClean="0"/>
              <a:t>Treister</a:t>
            </a:r>
            <a:r>
              <a:rPr lang="en-US" b="1" dirty="0" smtClean="0"/>
              <a:t>, Aviva Herman, </a:t>
            </a:r>
            <a:r>
              <a:rPr lang="en-US" b="1" dirty="0" err="1" smtClean="0"/>
              <a:t>Irad</a:t>
            </a:r>
            <a:r>
              <a:rPr lang="en-US" b="1" dirty="0" smtClean="0"/>
              <a:t> </a:t>
            </a:r>
            <a:r>
              <a:rPr lang="en-US" b="1" dirty="0" err="1" smtClean="0"/>
              <a:t>Yavneh</a:t>
            </a:r>
            <a:endParaRPr lang="en-US" b="1" dirty="0" smtClean="0"/>
          </a:p>
          <a:p>
            <a:pPr algn="ctr"/>
            <a:r>
              <a:rPr lang="en-US" b="1" dirty="0" smtClean="0"/>
              <a:t>Department of computer science, </a:t>
            </a:r>
            <a:r>
              <a:rPr lang="en-US" b="1" dirty="0" err="1" smtClean="0"/>
              <a:t>Technion</a:t>
            </a:r>
            <a:r>
              <a:rPr lang="en-US" b="1" dirty="0" smtClean="0"/>
              <a:t>, Israel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291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מציין מיקום תוכן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619" y="1988840"/>
            <a:ext cx="2904762" cy="2447619"/>
          </a:xfr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Multivariate normal </a:t>
            </a:r>
            <a:r>
              <a:rPr lang="en-US" dirty="0"/>
              <a:t>d</a:t>
            </a:r>
            <a:r>
              <a:rPr lang="en-US" dirty="0" smtClean="0"/>
              <a:t>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מציין מיקום תוכן 7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4509119"/>
                <a:ext cx="7571184" cy="184580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∝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  <a:ea typeface="Cambria Math"/>
                                  </a:rPr>
                                  <m:t>det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  <a:ea typeface="Cambria Math"/>
                                      </a:rPr>
                                      <m:t>Σ</m:t>
                                    </m:r>
                                  </m:e>
                                </m:d>
                              </m:e>
                            </m:func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exp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⁡(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מציין מיקום תוכן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4509119"/>
                <a:ext cx="7571184" cy="1845805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2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Applications</a:t>
            </a:r>
            <a:endParaRPr lang="en-US" dirty="0"/>
          </a:p>
        </p:txBody>
      </p:sp>
      <p:pic>
        <p:nvPicPr>
          <p:cNvPr id="8" name="מציין מיקום תוכן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012" y="1935163"/>
            <a:ext cx="4147975" cy="4389437"/>
          </a:xfrm>
        </p:spPr>
      </p:pic>
    </p:spTree>
    <p:extLst>
      <p:ext uri="{BB962C8B-B14F-4D97-AF65-F5344CB8AC3E}">
        <p14:creationId xmlns:p14="http://schemas.microsoft.com/office/powerpoint/2010/main" val="23398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Standard estimation of parameters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</m:acc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b="0" dirty="0" smtClean="0">
                  <a:ea typeface="Cambria Math"/>
                </a:endParaRPr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Problem: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is not full-rank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</m:oMath>
                </a14:m>
                <a:r>
                  <a:rPr lang="en-US" dirty="0" smtClean="0"/>
                  <a:t> is full-rank)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35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Standard estimation of parameters</a:t>
            </a:r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71" y="2819704"/>
            <a:ext cx="6393859" cy="3849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Our aim:</a:t>
                </a:r>
              </a:p>
              <a:p>
                <a:r>
                  <a:rPr lang="en-US" dirty="0" smtClean="0"/>
                  <a:t>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 smtClean="0"/>
                  <a:t>, assuming that it is sparse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25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60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כותרת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1349896"/>
                <a:ext cx="8229600" cy="1143000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dirty="0" smtClean="0"/>
                  <a:t>Convex optimization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regularization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כותרת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1349896"/>
                <a:ext cx="8229600" cy="1143000"/>
              </a:xfrm>
              <a:blipFill rotWithShape="1">
                <a:blip r:embed="rId2"/>
                <a:stretch>
                  <a:fillRect t="-35106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564904"/>
                <a:ext cx="8291264" cy="3759696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≻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≻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det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𝑡𝑟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𝐴𝑆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: sparsity regularization parameter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564904"/>
                <a:ext cx="8291264" cy="3759696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30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Iterated shrinkage “relaxations”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recent approaches use iterative second order methods (Newton’s):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/>
                            </a:rPr>
                            <m:t>𝛻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Δ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Δ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Δ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>
                            <a:latin typeface="Cambria Math"/>
                          </a:rPr>
                          <m:t>𝛻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k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−</m:t>
                        </m:r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p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is the Hessian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/>
                  <a:t>, and is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matrix.</a:t>
                </a: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69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Coordinate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935480"/>
                <a:ext cx="8748464" cy="438912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To avoid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procedure for each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𝛥</m:t>
                    </m:r>
                  </m:oMath>
                </a14:m>
                <a:r>
                  <a:rPr lang="en-US" dirty="0" smtClean="0"/>
                  <a:t>, the implementation reduces the cost of one variable update by exploiting the structure of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𝛻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𝛥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𝛥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endParaRPr lang="en-US" i="1" dirty="0" smtClean="0"/>
              </a:p>
              <a:p>
                <a:r>
                  <a:rPr lang="en-US" dirty="0" smtClean="0"/>
                  <a:t>Consider the coordinate descent update for the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 that preserves symmetry: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𝜇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𝒮</m:t>
                          </m:r>
                        </m:e>
                        <m:sub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𝑗𝑗</m:t>
                                  </m:r>
                                </m:sub>
                              </m:sSub>
                            </m:den>
                          </m:f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𝛥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i="1" dirty="0" smtClean="0"/>
              </a:p>
              <a:p>
                <a:r>
                  <a:rPr lang="en-US" dirty="0" smtClean="0"/>
                  <a:t>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for each update</a:t>
                </a:r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935480"/>
                <a:ext cx="8748464" cy="4389120"/>
              </a:xfrm>
              <a:blipFill rotWithShape="1">
                <a:blip r:embed="rId2"/>
                <a:stretch>
                  <a:fillRect l="-906" t="-1111" r="-1812" b="-3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8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Iterated shrinkage “relaxations”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Each relaxation restricted to an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𝐴𝑐𝑡𝑖𝑣𝑒𝑆𝑒𝑡</m:t>
                      </m:r>
                      <m:r>
                        <a:rPr lang="en-US" b="0" i="1" smtClean="0">
                          <a:latin typeface="Cambria Math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</a:rPr>
                        <m:t>;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∨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&gt;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59" y="3140968"/>
            <a:ext cx="6144483" cy="327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8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8"/>
          <p:cNvGrpSpPr/>
          <p:nvPr/>
        </p:nvGrpSpPr>
        <p:grpSpPr>
          <a:xfrm>
            <a:off x="7204929" y="3140969"/>
            <a:ext cx="103375" cy="1668828"/>
            <a:chOff x="6572264" y="2928934"/>
            <a:chExt cx="142876" cy="2286016"/>
          </a:xfrm>
        </p:grpSpPr>
        <p:sp>
          <p:nvSpPr>
            <p:cNvPr id="36" name="Rectangle 35"/>
            <p:cNvSpPr/>
            <p:nvPr/>
          </p:nvSpPr>
          <p:spPr>
            <a:xfrm>
              <a:off x="6572264" y="2928934"/>
              <a:ext cx="142876" cy="142876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572264" y="3071810"/>
              <a:ext cx="142876" cy="142876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572264" y="3214686"/>
              <a:ext cx="142876" cy="142875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572264" y="3357562"/>
              <a:ext cx="142876" cy="142876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572264" y="3500438"/>
              <a:ext cx="142876" cy="142876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572264" y="3643314"/>
              <a:ext cx="142876" cy="142876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572264" y="3786190"/>
              <a:ext cx="142876" cy="142876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572264" y="3929066"/>
              <a:ext cx="142876" cy="142876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572264" y="4071942"/>
              <a:ext cx="142876" cy="142876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72264" y="4214818"/>
              <a:ext cx="142876" cy="142876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572264" y="4357694"/>
              <a:ext cx="142876" cy="142876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572264" y="4500570"/>
              <a:ext cx="142876" cy="142876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572264" y="4643446"/>
              <a:ext cx="142876" cy="142876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572264" y="4786322"/>
              <a:ext cx="142876" cy="142876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572264" y="4929198"/>
              <a:ext cx="142876" cy="142876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72264" y="5072074"/>
              <a:ext cx="142876" cy="142876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24" name="Picture 4" descr="C:\Documents and Settings\eran\My Documents\Thesis\MATLAB\SparseRepMG\Documentation\Suppo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8787" y="3068960"/>
            <a:ext cx="4021325" cy="36369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pPr algn="ctr" rtl="0"/>
            <a:r>
              <a:rPr lang="en-US" dirty="0" smtClean="0"/>
              <a:t> Sparse representation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67544" y="1628800"/>
            <a:ext cx="7848872" cy="1030178"/>
          </a:xfr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dirty="0" smtClean="0"/>
              <a:t>The support – the set of columns that comprise the signal.</a:t>
            </a:r>
          </a:p>
          <a:p>
            <a:pPr marL="0" indent="0" algn="l" rtl="0">
              <a:buNone/>
            </a:pPr>
            <a:r>
              <a:rPr lang="en-US" dirty="0" smtClean="0"/>
              <a:t>	      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supp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} = {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i="1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≠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0}.  </a:t>
            </a:r>
            <a:endParaRPr lang="en-US" sz="3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0A9E-23C2-401B-8E47-46002D0EB2B1}" type="slidenum">
              <a:rPr lang="he-IL" smtClean="0"/>
              <a:pPr/>
              <a:t>3</a:t>
            </a:fld>
            <a:endParaRPr lang="he-IL"/>
          </a:p>
        </p:txBody>
      </p:sp>
      <p:sp>
        <p:nvSpPr>
          <p:cNvPr id="682" name="TextBox 681"/>
          <p:cNvSpPr txBox="1"/>
          <p:nvPr/>
        </p:nvSpPr>
        <p:spPr>
          <a:xfrm>
            <a:off x="3131840" y="2658978"/>
            <a:ext cx="3783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i="1" dirty="0" smtClean="0"/>
              <a:t>A</a:t>
            </a:r>
            <a:endParaRPr lang="en-US" sz="3000" i="1" dirty="0"/>
          </a:p>
        </p:txBody>
      </p:sp>
      <p:sp>
        <p:nvSpPr>
          <p:cNvPr id="711" name="TextBox 710"/>
          <p:cNvSpPr txBox="1"/>
          <p:nvPr/>
        </p:nvSpPr>
        <p:spPr>
          <a:xfrm>
            <a:off x="5148064" y="2658978"/>
            <a:ext cx="491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x</a:t>
            </a:r>
            <a:endParaRPr lang="en-US" sz="3000" b="1" dirty="0"/>
          </a:p>
        </p:txBody>
      </p:sp>
      <p:sp>
        <p:nvSpPr>
          <p:cNvPr id="712" name="TextBox 711"/>
          <p:cNvSpPr txBox="1"/>
          <p:nvPr/>
        </p:nvSpPr>
        <p:spPr>
          <a:xfrm>
            <a:off x="6336704" y="4917207"/>
            <a:ext cx="2195736" cy="7694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b="1" dirty="0" smtClean="0"/>
              <a:t> </a:t>
            </a:r>
            <a:r>
              <a:rPr lang="en-US" sz="2200" b="1" dirty="0" err="1" smtClean="0"/>
              <a:t>x</a:t>
            </a:r>
            <a:r>
              <a:rPr lang="en-US" sz="2200" i="1" baseline="-25000" dirty="0" err="1" smtClean="0"/>
              <a:t>S</a:t>
            </a:r>
            <a:r>
              <a:rPr lang="en-US" sz="2200" b="1" baseline="-25000" dirty="0" smtClean="0"/>
              <a:t> </a:t>
            </a:r>
            <a:r>
              <a:rPr lang="en-US" sz="2200" dirty="0" smtClean="0"/>
              <a:t>–  Support </a:t>
            </a:r>
          </a:p>
          <a:p>
            <a:pPr algn="l" rtl="0"/>
            <a:r>
              <a:rPr lang="en-US" sz="2200" dirty="0" smtClean="0"/>
              <a:t>        sub-vector</a:t>
            </a:r>
          </a:p>
        </p:txBody>
      </p:sp>
      <p:sp>
        <p:nvSpPr>
          <p:cNvPr id="747" name="TextBox 746"/>
          <p:cNvSpPr txBox="1"/>
          <p:nvPr/>
        </p:nvSpPr>
        <p:spPr>
          <a:xfrm>
            <a:off x="1763688" y="5805264"/>
            <a:ext cx="2592288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sz="2800" dirty="0" smtClean="0"/>
              <a:t>	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S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-</a:t>
            </a:r>
          </a:p>
          <a:p>
            <a:pPr algn="ctr" rtl="0"/>
            <a:r>
              <a:rPr lang="en-US" sz="2000" dirty="0" smtClean="0"/>
              <a:t>Support  sub-matrix</a:t>
            </a:r>
          </a:p>
        </p:txBody>
      </p:sp>
      <p:cxnSp>
        <p:nvCxnSpPr>
          <p:cNvPr id="752" name="Straight Arrow Connector 751"/>
          <p:cNvCxnSpPr>
            <a:stCxn id="747" idx="0"/>
          </p:cNvCxnSpPr>
          <p:nvPr/>
        </p:nvCxnSpPr>
        <p:spPr>
          <a:xfrm rot="16200000" flipV="1">
            <a:off x="2267744" y="5013176"/>
            <a:ext cx="936104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Straight Arrow Connector 754"/>
          <p:cNvCxnSpPr>
            <a:stCxn id="747" idx="0"/>
          </p:cNvCxnSpPr>
          <p:nvPr/>
        </p:nvCxnSpPr>
        <p:spPr>
          <a:xfrm rot="16200000" flipV="1">
            <a:off x="2051720" y="4797152"/>
            <a:ext cx="936104" cy="1080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Straight Arrow Connector 757"/>
          <p:cNvCxnSpPr>
            <a:stCxn id="747" idx="0"/>
          </p:cNvCxnSpPr>
          <p:nvPr/>
        </p:nvCxnSpPr>
        <p:spPr>
          <a:xfrm rot="5400000" flipH="1" flipV="1">
            <a:off x="3095836" y="4833156"/>
            <a:ext cx="936104" cy="1008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Straight Arrow Connector 761"/>
          <p:cNvCxnSpPr>
            <a:stCxn id="747" idx="0"/>
          </p:cNvCxnSpPr>
          <p:nvPr/>
        </p:nvCxnSpPr>
        <p:spPr>
          <a:xfrm rot="5400000" flipH="1" flipV="1">
            <a:off x="2843808" y="5085184"/>
            <a:ext cx="936104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/>
          <p:cNvCxnSpPr>
            <a:stCxn id="712" idx="1"/>
          </p:cNvCxnSpPr>
          <p:nvPr/>
        </p:nvCxnSpPr>
        <p:spPr>
          <a:xfrm flipH="1" flipV="1">
            <a:off x="5457760" y="5013177"/>
            <a:ext cx="878944" cy="2887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/>
          <p:cNvCxnSpPr>
            <a:stCxn id="712" idx="1"/>
          </p:cNvCxnSpPr>
          <p:nvPr/>
        </p:nvCxnSpPr>
        <p:spPr>
          <a:xfrm flipH="1">
            <a:off x="5457760" y="5301928"/>
            <a:ext cx="878944" cy="28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>
            <a:stCxn id="712" idx="1"/>
          </p:cNvCxnSpPr>
          <p:nvPr/>
        </p:nvCxnSpPr>
        <p:spPr>
          <a:xfrm flipH="1" flipV="1">
            <a:off x="5457759" y="4409457"/>
            <a:ext cx="878945" cy="8924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/>
          <p:cNvCxnSpPr>
            <a:stCxn id="712" idx="1"/>
          </p:cNvCxnSpPr>
          <p:nvPr/>
        </p:nvCxnSpPr>
        <p:spPr>
          <a:xfrm flipH="1" flipV="1">
            <a:off x="5457759" y="3887948"/>
            <a:ext cx="878945" cy="14139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/>
          <p:cNvCxnSpPr>
            <a:stCxn id="712" idx="1"/>
          </p:cNvCxnSpPr>
          <p:nvPr/>
        </p:nvCxnSpPr>
        <p:spPr>
          <a:xfrm flipH="1" flipV="1">
            <a:off x="5457759" y="3418590"/>
            <a:ext cx="878945" cy="18833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/>
          <p:cNvCxnSpPr>
            <a:stCxn id="747" idx="0"/>
          </p:cNvCxnSpPr>
          <p:nvPr/>
        </p:nvCxnSpPr>
        <p:spPr>
          <a:xfrm rot="16200000" flipV="1">
            <a:off x="2555776" y="5301208"/>
            <a:ext cx="936104" cy="720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64288" y="2636912"/>
            <a:ext cx="2160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/>
              <a:t>f</a:t>
            </a:r>
            <a:endParaRPr lang="en-US" sz="26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231604" y="2566645"/>
            <a:ext cx="42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≈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1044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Multilevel Iterated Shrinkage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9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2208"/>
            <a:ext cx="8229600" cy="4389120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3000" dirty="0" smtClean="0"/>
              <a:t>The solution is sparse – </a:t>
            </a:r>
            <a:br>
              <a:rPr lang="en-US" sz="3000" dirty="0" smtClean="0"/>
            </a:br>
            <a:r>
              <a:rPr lang="en-US" sz="3000" dirty="0" smtClean="0"/>
              <a:t>most </a:t>
            </a:r>
            <a:r>
              <a:rPr lang="en-US" sz="3000" b="1" i="1" dirty="0" smtClean="0">
                <a:solidFill>
                  <a:schemeClr val="accent1"/>
                </a:solidFill>
              </a:rPr>
              <a:t>entries</a:t>
            </a:r>
            <a:r>
              <a:rPr lang="en-US" sz="3000" dirty="0" smtClean="0">
                <a:solidFill>
                  <a:schemeClr val="accent1"/>
                </a:solidFill>
              </a:rPr>
              <a:t> </a:t>
            </a:r>
            <a:r>
              <a:rPr lang="en-US" sz="3000" dirty="0" smtClean="0"/>
              <a:t>will not end up in the support!</a:t>
            </a:r>
          </a:p>
          <a:p>
            <a:pPr algn="l" rtl="0"/>
            <a:endParaRPr lang="en-US" sz="3000" dirty="0" smtClean="0"/>
          </a:p>
          <a:p>
            <a:pPr algn="l" rtl="0"/>
            <a:r>
              <a:rPr lang="en-US" sz="3000" dirty="0" smtClean="0"/>
              <a:t>At each stage: </a:t>
            </a:r>
          </a:p>
          <a:p>
            <a:pPr lvl="1" algn="l" rtl="0"/>
            <a:r>
              <a:rPr lang="en-US" sz="2800" dirty="0"/>
              <a:t>Many </a:t>
            </a:r>
            <a:r>
              <a:rPr lang="en-US" sz="2800" b="1" i="1" dirty="0" smtClean="0">
                <a:solidFill>
                  <a:schemeClr val="accent1"/>
                </a:solidFill>
              </a:rPr>
              <a:t>entries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smtClean="0"/>
              <a:t>are highly unlikely to contribute to the minimizer.</a:t>
            </a:r>
          </a:p>
          <a:p>
            <a:pPr lvl="1" algn="l" rtl="0"/>
            <a:endParaRPr lang="en-US" sz="2800" dirty="0"/>
          </a:p>
          <a:p>
            <a:pPr algn="l" rtl="0"/>
            <a:r>
              <a:rPr lang="en-US" sz="3000" dirty="0" smtClean="0"/>
              <a:t>Such </a:t>
            </a:r>
            <a:r>
              <a:rPr lang="en-US" sz="3000" b="1" i="1" dirty="0" smtClean="0">
                <a:solidFill>
                  <a:schemeClr val="accent1"/>
                </a:solidFill>
              </a:rPr>
              <a:t>entries</a:t>
            </a:r>
            <a:r>
              <a:rPr lang="en-US" sz="3000" dirty="0" smtClean="0">
                <a:solidFill>
                  <a:schemeClr val="accent1"/>
                </a:solidFill>
              </a:rPr>
              <a:t> </a:t>
            </a:r>
            <a:r>
              <a:rPr lang="en-US" sz="3000" dirty="0" smtClean="0"/>
              <a:t>can be “temporarily” dropped – resulting in a  smaller problem.</a:t>
            </a:r>
          </a:p>
          <a:p>
            <a:pPr algn="l" rtl="0">
              <a:buNone/>
            </a:pPr>
            <a:endParaRPr lang="he-IL" sz="3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5536" y="980728"/>
            <a:ext cx="8229600" cy="93610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4200" dirty="0" smtClean="0"/>
              <a:t/>
            </a:r>
            <a:br>
              <a:rPr lang="en-US" sz="4200" dirty="0" smtClean="0"/>
            </a:br>
            <a:r>
              <a:rPr lang="en-US" sz="4800" dirty="0" smtClean="0"/>
              <a:t>The main idea (again)</a:t>
            </a:r>
            <a:endParaRPr lang="he-IL" sz="4800" dirty="0"/>
          </a:p>
        </p:txBody>
      </p:sp>
    </p:spTree>
    <p:extLst>
      <p:ext uri="{BB962C8B-B14F-4D97-AF65-F5344CB8AC3E}">
        <p14:creationId xmlns:p14="http://schemas.microsoft.com/office/powerpoint/2010/main" val="309194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92208"/>
                <a:ext cx="8229600" cy="4389120"/>
              </a:xfrm>
            </p:spPr>
            <p:txBody>
              <a:bodyPr>
                <a:normAutofit/>
              </a:bodyPr>
              <a:lstStyle/>
              <a:p>
                <a:r>
                  <a:rPr lang="en-US" sz="3000" dirty="0"/>
                  <a:t>An iterative multilevel process</a:t>
                </a:r>
                <a:r>
                  <a:rPr lang="en-US" sz="3000" dirty="0" smtClean="0"/>
                  <a:t>:</a:t>
                </a:r>
                <a:endParaRPr lang="en-US" sz="30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sz="3000" i="1">
                              <a:latin typeface="Cambria Math"/>
                            </a:rPr>
                            <m:t>𝑘</m:t>
                          </m:r>
                          <m:r>
                            <a:rPr lang="en-US" sz="3000" i="1">
                              <a:latin typeface="Cambria Math"/>
                            </a:rPr>
                            <m:t>+</m:t>
                          </m:r>
                          <m:r>
                            <a:rPr lang="en-US" sz="3000" i="1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sz="3000" i="1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sz="3000" i="1">
                          <a:latin typeface="Cambria Math"/>
                          <a:ea typeface="Cambria Math"/>
                        </a:rPr>
                        <m:t>𝑉𝑐𝑦𝑐𝑙𝑒</m:t>
                      </m:r>
                      <m:r>
                        <a:rPr lang="en-US" sz="3000" i="1"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0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sz="30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p>
                      </m:sSup>
                      <m:r>
                        <a:rPr lang="en-US" sz="30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 smtClean="0"/>
              </a:p>
              <a:p>
                <a:r>
                  <a:rPr lang="en-US" sz="3000" dirty="0"/>
                  <a:t>Defines a hierarchy of nested (low-level) sub-matrices.</a:t>
                </a:r>
              </a:p>
              <a:p>
                <a:pPr marL="393192" lvl="1" indent="0" algn="l" rtl="0">
                  <a:buNone/>
                </a:pPr>
                <a:endParaRPr lang="en-US" sz="2800" dirty="0"/>
              </a:p>
              <a:p>
                <a:r>
                  <a:rPr lang="en-US" sz="3000" dirty="0"/>
                  <a:t>Applies existing iterated shrinkage methods at each level using its sub-matrices.</a:t>
                </a:r>
              </a:p>
              <a:p>
                <a:pPr algn="l" rtl="0">
                  <a:buNone/>
                </a:pPr>
                <a:endParaRPr lang="he-IL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92208"/>
                <a:ext cx="8229600" cy="4389120"/>
              </a:xfrm>
              <a:blipFill rotWithShape="1">
                <a:blip r:embed="rId3"/>
                <a:stretch>
                  <a:fillRect l="-1185" t="-1667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395536" y="980728"/>
            <a:ext cx="8229600" cy="93610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4200" dirty="0" smtClean="0"/>
              <a:t/>
            </a:r>
            <a:br>
              <a:rPr lang="en-US" sz="4200" dirty="0" smtClean="0"/>
            </a:br>
            <a:r>
              <a:rPr lang="en-US" sz="4800" dirty="0" smtClean="0"/>
              <a:t>The main idea</a:t>
            </a:r>
            <a:endParaRPr lang="he-IL" sz="4800" dirty="0"/>
          </a:p>
        </p:txBody>
      </p:sp>
    </p:spTree>
    <p:extLst>
      <p:ext uri="{BB962C8B-B14F-4D97-AF65-F5344CB8AC3E}">
        <p14:creationId xmlns:p14="http://schemas.microsoft.com/office/powerpoint/2010/main" val="36124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834448"/>
            <a:ext cx="8229600" cy="8663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multilevel V cycle</a:t>
            </a:r>
            <a:br>
              <a:rPr lang="en-US" dirty="0" smtClean="0"/>
            </a:br>
            <a:r>
              <a:rPr lang="en-US" sz="2800" dirty="0" smtClean="0"/>
              <a:t>Repeated iteratively until convergence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4345"/>
            <a:ext cx="9144000" cy="51510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לבן 3"/>
              <p:cNvSpPr/>
              <p:nvPr/>
            </p:nvSpPr>
            <p:spPr>
              <a:xfrm>
                <a:off x="8028384" y="2564904"/>
                <a:ext cx="1080120" cy="57606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|)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מלבן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2564904"/>
                <a:ext cx="1080120" cy="5760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מלבן 4"/>
              <p:cNvSpPr/>
              <p:nvPr/>
            </p:nvSpPr>
            <p:spPr>
              <a:xfrm>
                <a:off x="7884368" y="4309864"/>
                <a:ext cx="1211767" cy="57606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|)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מלבן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4309864"/>
                <a:ext cx="1211767" cy="5760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/>
              <p:cNvSpPr/>
              <p:nvPr/>
            </p:nvSpPr>
            <p:spPr>
              <a:xfrm>
                <a:off x="5796136" y="6093296"/>
                <a:ext cx="1008112" cy="57606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|)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מלבן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6093296"/>
                <a:ext cx="1008112" cy="57606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7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 cycle rum-time complexity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|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|</m:t>
                      </m:r>
                      <m:r>
                        <a:rPr lang="en-US" b="0" i="1" smtClean="0">
                          <a:latin typeface="Cambria Math"/>
                        </a:rPr>
                        <m:t>+…+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|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|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16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704088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Numerical </a:t>
            </a:r>
            <a:r>
              <a:rPr lang="en-US" dirty="0"/>
              <a:t>R</a:t>
            </a:r>
            <a:r>
              <a:rPr lang="en-US" dirty="0" smtClean="0"/>
              <a:t>esults: </a:t>
            </a:r>
            <a:r>
              <a:rPr lang="en-US" i="1" dirty="0" smtClean="0"/>
              <a:t>Arabidopsis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A popular model organism in plant biology and genetics</a:t>
                </a:r>
              </a:p>
              <a:p>
                <a:r>
                  <a:rPr lang="en-US" dirty="0" smtClean="0"/>
                  <a:t>A </a:t>
                </a:r>
                <a:r>
                  <a:rPr lang="en-US" dirty="0" smtClean="0"/>
                  <a:t>small flowering plant with a relatively short life cycle</a:t>
                </a:r>
              </a:p>
              <a:p>
                <a:r>
                  <a:rPr lang="en-US" dirty="0" smtClean="0"/>
                  <a:t>Relatively </a:t>
                </a:r>
                <a:r>
                  <a:rPr lang="en-US" dirty="0" smtClean="0"/>
                  <a:t>small genome ~ 135 </a:t>
                </a:r>
                <a:r>
                  <a:rPr lang="en-US" dirty="0" err="1" smtClean="0"/>
                  <a:t>Mbp</a:t>
                </a:r>
                <a:endParaRPr lang="en-US" dirty="0" smtClean="0"/>
              </a:p>
              <a:p>
                <a:r>
                  <a:rPr lang="en-US" dirty="0" smtClean="0"/>
                  <a:t>It was </a:t>
                </a:r>
                <a:r>
                  <a:rPr lang="en-US" dirty="0"/>
                  <a:t>the first plant to have its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genome sequenced</a:t>
                </a:r>
                <a:r>
                  <a:rPr lang="en-US" dirty="0"/>
                  <a:t>, and is a popular tool for understanding the molecular biology of many plant </a:t>
                </a:r>
                <a:r>
                  <a:rPr lang="en-US" dirty="0" smtClean="0"/>
                  <a:t>traits, including flower</a:t>
                </a:r>
                <a:r>
                  <a:rPr lang="en-US" dirty="0"/>
                  <a:t> </a:t>
                </a:r>
                <a:r>
                  <a:rPr lang="en-US" dirty="0" smtClean="0"/>
                  <a:t>development </a:t>
                </a:r>
                <a:r>
                  <a:rPr lang="en-US" dirty="0" smtClean="0"/>
                  <a:t>and </a:t>
                </a:r>
                <a:r>
                  <a:rPr lang="en-US" dirty="0" smtClean="0"/>
                  <a:t>light sensing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834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834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Number of samples: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118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27</m:t>
                    </m:r>
                  </m:oMath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111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62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מציין מיקום תוכן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Convergence history: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/>
                              </a:rPr>
                              <m:t>min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מציין מיקום תוכן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תמונה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4629"/>
            <a:ext cx="9144000" cy="4200755"/>
          </a:xfrm>
          <a:prstGeom prst="rect">
            <a:avLst/>
          </a:prstGeom>
        </p:spPr>
      </p:pic>
      <p:sp>
        <p:nvSpPr>
          <p:cNvPr id="8" name="כותרת 1"/>
          <p:cNvSpPr>
            <a:spLocks noGrp="1"/>
          </p:cNvSpPr>
          <p:nvPr>
            <p:ph type="title"/>
          </p:nvPr>
        </p:nvSpPr>
        <p:spPr>
          <a:xfrm>
            <a:off x="395536" y="704088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Numerical </a:t>
            </a:r>
            <a:r>
              <a:rPr lang="en-US" dirty="0"/>
              <a:t>R</a:t>
            </a:r>
            <a:r>
              <a:rPr lang="en-US" dirty="0" smtClean="0"/>
              <a:t>esults: </a:t>
            </a:r>
            <a:r>
              <a:rPr lang="en-US" i="1" dirty="0" smtClean="0"/>
              <a:t>Arabidopsis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66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מציין מיקום תוכן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Convergence history: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𝐴𝑐𝑡𝑖𝑣𝑒𝑆𝑒𝑡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|</m:t>
                    </m:r>
                    <m:r>
                      <a:rPr lang="en-US" b="0" i="1" smtClean="0">
                        <a:latin typeface="Cambria Math"/>
                      </a:rPr>
                      <m:t>𝑠𝑢𝑝𝑝𝑜𝑟𝑡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מציין מיקום תוכן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4629"/>
            <a:ext cx="9144000" cy="4200755"/>
          </a:xfrm>
          <a:prstGeom prst="rect">
            <a:avLst/>
          </a:prstGeom>
        </p:spPr>
      </p:pic>
      <p:sp>
        <p:nvSpPr>
          <p:cNvPr id="7" name="כותרת 1"/>
          <p:cNvSpPr>
            <a:spLocks noGrp="1"/>
          </p:cNvSpPr>
          <p:nvPr>
            <p:ph type="title"/>
          </p:nvPr>
        </p:nvSpPr>
        <p:spPr>
          <a:xfrm>
            <a:off x="395536" y="704088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Numerical </a:t>
            </a:r>
            <a:r>
              <a:rPr lang="en-US" dirty="0"/>
              <a:t>R</a:t>
            </a:r>
            <a:r>
              <a:rPr lang="en-US" dirty="0" smtClean="0"/>
              <a:t>esults: </a:t>
            </a:r>
            <a:r>
              <a:rPr lang="en-US" i="1" dirty="0" smtClean="0"/>
              <a:t>Arabidopsis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1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704088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Numerical </a:t>
            </a:r>
            <a:r>
              <a:rPr lang="en-US" dirty="0"/>
              <a:t>R</a:t>
            </a:r>
            <a:r>
              <a:rPr lang="en-US" dirty="0" smtClean="0"/>
              <a:t>esults: </a:t>
            </a:r>
            <a:r>
              <a:rPr lang="en-US" i="1" dirty="0" smtClean="0"/>
              <a:t>Leukemia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</a:t>
                </a:r>
                <a:r>
                  <a:rPr lang="en-US" dirty="0" smtClean="0"/>
                  <a:t> </a:t>
                </a:r>
                <a:r>
                  <a:rPr lang="en-US" dirty="0"/>
                  <a:t>type of cancer of the blood or </a:t>
                </a:r>
                <a:r>
                  <a:rPr lang="en-US" dirty="0" smtClean="0"/>
                  <a:t>bone marrow characterized by </a:t>
                </a:r>
                <a:r>
                  <a:rPr lang="en-US" dirty="0"/>
                  <a:t>an abnormal increase </a:t>
                </a:r>
                <a:r>
                  <a:rPr lang="en-US" dirty="0" smtClean="0"/>
                  <a:t>of immature</a:t>
                </a:r>
                <a:r>
                  <a:rPr lang="en-US" dirty="0"/>
                  <a:t> </a:t>
                </a:r>
                <a:r>
                  <a:rPr lang="en-US" dirty="0" smtClean="0"/>
                  <a:t>white </a:t>
                </a:r>
                <a:r>
                  <a:rPr lang="en-US" dirty="0"/>
                  <a:t>blood </a:t>
                </a:r>
                <a:r>
                  <a:rPr lang="en-US" dirty="0" smtClean="0"/>
                  <a:t>cells</a:t>
                </a:r>
              </a:p>
              <a:p>
                <a:r>
                  <a:rPr lang="en-US" dirty="0"/>
                  <a:t>L</a:t>
                </a:r>
                <a:r>
                  <a:rPr lang="en-US" dirty="0" smtClean="0"/>
                  <a:t>ike </a:t>
                </a:r>
                <a:r>
                  <a:rPr lang="en-US" dirty="0"/>
                  <a:t>other cancers, </a:t>
                </a:r>
                <a:r>
                  <a:rPr lang="en-US" dirty="0" smtClean="0"/>
                  <a:t>it results </a:t>
                </a:r>
                <a:r>
                  <a:rPr lang="en-US" dirty="0"/>
                  <a:t>from 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mutations in the </a:t>
                </a:r>
                <a:r>
                  <a:rPr lang="en-US" b="1" i="1" dirty="0" smtClean="0">
                    <a:solidFill>
                      <a:schemeClr val="accent1"/>
                    </a:solidFill>
                  </a:rPr>
                  <a:t>DNA</a:t>
                </a:r>
                <a:r>
                  <a:rPr lang="en-US" dirty="0"/>
                  <a:t> </a:t>
                </a:r>
                <a:r>
                  <a:rPr lang="en-US" dirty="0" smtClean="0"/>
                  <a:t>that disrupting </a:t>
                </a:r>
                <a:r>
                  <a:rPr lang="en-US" dirty="0"/>
                  <a:t>the regulation of cell death, differentiation or division</a:t>
                </a:r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1255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1255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Number of samples: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72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3</m:t>
                    </m:r>
                  </m:oMath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43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מציין מיקום תוכן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Convergence history: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/>
                              </a:rPr>
                              <m:t>min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מציין מיקום תוכן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תמונה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4629"/>
            <a:ext cx="9144000" cy="4200755"/>
          </a:xfrm>
          <a:prstGeom prst="rect">
            <a:avLst/>
          </a:prstGeom>
        </p:spPr>
      </p:pic>
      <p:sp>
        <p:nvSpPr>
          <p:cNvPr id="7" name="כותרת 1"/>
          <p:cNvSpPr>
            <a:spLocks noGrp="1"/>
          </p:cNvSpPr>
          <p:nvPr>
            <p:ph type="title"/>
          </p:nvPr>
        </p:nvSpPr>
        <p:spPr>
          <a:xfrm>
            <a:off x="395536" y="704088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Numerical </a:t>
            </a:r>
            <a:r>
              <a:rPr lang="en-US" dirty="0"/>
              <a:t>R</a:t>
            </a:r>
            <a:r>
              <a:rPr lang="en-US" dirty="0" smtClean="0"/>
              <a:t>esults: </a:t>
            </a:r>
            <a:r>
              <a:rPr lang="en-US" i="1" dirty="0" smtClean="0"/>
              <a:t>Leukemia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2738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926976"/>
          </a:xfrm>
        </p:spPr>
        <p:txBody>
          <a:bodyPr>
            <a:normAutofit/>
          </a:bodyPr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 penalized least-squares 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35480"/>
                <a:ext cx="8507288" cy="4661872"/>
              </a:xfrm>
            </p:spPr>
            <p:txBody>
              <a:bodyPr>
                <a:normAutofit fontScale="92500"/>
              </a:bodyPr>
              <a:lstStyle/>
              <a:p>
                <a:pPr algn="l" rtl="0"/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l" rtl="0"/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l" rtl="0">
                  <a:buNone/>
                </a:pPr>
                <a:endParaRPr lang="en-US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l" rtl="0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y –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given data on the signal. </a:t>
                </a:r>
                <a:endParaRPr lang="en-US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l" rtl="0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Bigger </a:t>
                </a:r>
                <a:r>
                  <a:rPr lang="el-GR" i="1" dirty="0" smtClean="0">
                    <a:latin typeface="Times New Roman" pitchFamily="18" charset="0"/>
                    <a:cs typeface="Times New Roman" pitchFamily="18" charset="0"/>
                  </a:rPr>
                  <a:t>μ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l-GR" dirty="0" smtClean="0">
                    <a:latin typeface="Times New Roman"/>
                    <a:cs typeface="Times New Roman"/>
                  </a:rPr>
                  <a:t>→</a:t>
                </a:r>
                <a:r>
                  <a:rPr lang="en-US" dirty="0" smtClean="0">
                    <a:latin typeface="Times New Roman"/>
                    <a:cs typeface="Times New Roman"/>
                  </a:rPr>
                  <a:t> sparser minimizer.</a:t>
                </a:r>
                <a:endParaRPr lang="en-US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l" rtl="0"/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F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) – </a:t>
                </a:r>
                <a:r>
                  <a:rPr lang="en-US" dirty="0" smtClean="0">
                    <a:cs typeface="Times New Roman" pitchFamily="18" charset="0"/>
                  </a:rPr>
                  <a:t>convex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algn="l" rtl="0"/>
                <a:r>
                  <a:rPr lang="en-US" dirty="0" smtClean="0">
                    <a:cs typeface="Times New Roman" pitchFamily="18" charset="0"/>
                  </a:rPr>
                  <a:t>Gradient - discontinuous for </a:t>
                </a:r>
                <a:r>
                  <a:rPr lang="en-US" i="1" dirty="0" smtClean="0">
                    <a:cs typeface="Times New Roman" pitchFamily="18" charset="0"/>
                  </a:rPr>
                  <a:t>x</a:t>
                </a:r>
                <a:r>
                  <a:rPr lang="en-US" i="1" baseline="-25000" dirty="0" smtClean="0">
                    <a:cs typeface="Times New Roman" pitchFamily="18" charset="0"/>
                  </a:rPr>
                  <a:t>i</a:t>
                </a:r>
                <a:r>
                  <a:rPr lang="en-US" dirty="0" smtClean="0">
                    <a:cs typeface="Times New Roman" pitchFamily="18" charset="0"/>
                  </a:rPr>
                  <a:t> = </a:t>
                </a:r>
                <a:r>
                  <a:rPr lang="en-US" dirty="0" smtClean="0">
                    <a:latin typeface="+mj-lt"/>
                    <a:cs typeface="Times New Roman" pitchFamily="18" charset="0"/>
                  </a:rPr>
                  <a:t>0</a:t>
                </a:r>
                <a:r>
                  <a:rPr lang="en-US" dirty="0" smtClean="0">
                    <a:cs typeface="Times New Roman" pitchFamily="18" charset="0"/>
                  </a:rPr>
                  <a:t>.</a:t>
                </a:r>
              </a:p>
              <a:p>
                <a:pPr lvl="1" algn="l" rtl="0"/>
                <a:endParaRPr lang="en-US" dirty="0">
                  <a:cs typeface="Times New Roman" pitchFamily="18" charset="0"/>
                </a:endParaRPr>
              </a:p>
              <a:p>
                <a:pPr lvl="1" algn="l" rtl="0"/>
                <a:endParaRPr lang="en-US" dirty="0" smtClean="0">
                  <a:cs typeface="Times New Roman" pitchFamily="18" charset="0"/>
                </a:endParaRPr>
              </a:p>
              <a:p>
                <a:r>
                  <a:rPr lang="en-US" sz="2800" dirty="0"/>
                  <a:t>“shrinkage” function: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𝒮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≡</m:t>
                    </m:r>
                    <m:r>
                      <a:rPr lang="en-US" sz="2800" i="1">
                        <a:latin typeface="Cambria Math"/>
                      </a:rPr>
                      <m:t>𝑠𝑖𝑔𝑛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𝑡</m:t>
                    </m:r>
                    <m:r>
                      <a:rPr lang="en-US" sz="2800" i="1">
                        <a:latin typeface="Cambria Math"/>
                      </a:rPr>
                      <m:t>)∙</m:t>
                    </m:r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max</m:t>
                    </m:r>
                    <m:r>
                      <a:rPr lang="en-US" sz="2800">
                        <a:latin typeface="Cambria Math"/>
                      </a:rPr>
                      <m:t>⁡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0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−</m:t>
                    </m:r>
                    <m:r>
                      <a:rPr lang="en-US" sz="2800" i="1">
                        <a:latin typeface="Cambria Math"/>
                      </a:rPr>
                      <m:t>𝑞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 algn="l" rtl="0">
                  <a:buNone/>
                </a:pP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2" algn="l" rtl="0">
                  <a:buNone/>
                </a:pPr>
                <a:endParaRPr lang="he-IL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35480"/>
                <a:ext cx="8507288" cy="4661872"/>
              </a:xfrm>
              <a:blipFill rotWithShape="1">
                <a:blip r:embed="rId4"/>
                <a:stretch>
                  <a:fillRect l="-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0A9E-23C2-401B-8E47-46002D0EB2B1}" type="slidenum">
              <a:rPr lang="he-IL" smtClean="0"/>
              <a:pPr/>
              <a:t>4</a:t>
            </a:fld>
            <a:endParaRPr lang="he-IL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844487"/>
              </p:ext>
            </p:extLst>
          </p:nvPr>
        </p:nvGraphicFramePr>
        <p:xfrm>
          <a:off x="1625600" y="5157192"/>
          <a:ext cx="504983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" name="Equation" r:id="rId5" imgW="2057400" imgH="254000" progId="Equation.DSMT4">
                  <p:embed/>
                </p:oleObj>
              </mc:Choice>
              <mc:Fallback>
                <p:oleObj name="Equation" r:id="rId5" imgW="2057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5157192"/>
                        <a:ext cx="5049838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82338"/>
              </p:ext>
            </p:extLst>
          </p:nvPr>
        </p:nvGraphicFramePr>
        <p:xfrm>
          <a:off x="1652588" y="2060848"/>
          <a:ext cx="5999162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" name="Equation" r:id="rId7" imgW="2476500" imgH="431800" progId="Equation.DSMT4">
                  <p:embed/>
                </p:oleObj>
              </mc:Choice>
              <mc:Fallback>
                <p:oleObj name="Equation" r:id="rId7" imgW="2476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2060848"/>
                        <a:ext cx="5999162" cy="1046163"/>
                      </a:xfrm>
                      <a:prstGeom prst="rect">
                        <a:avLst/>
                      </a:prstGeom>
                      <a:solidFill>
                        <a:srgbClr val="C9FAFC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590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מציין מיקום תוכן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Convergence history: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𝐴𝑐𝑡𝑖𝑣𝑒𝑆𝑒𝑡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|</m:t>
                    </m:r>
                    <m:r>
                      <a:rPr lang="en-US" b="0" i="1" smtClean="0">
                        <a:latin typeface="Cambria Math"/>
                      </a:rPr>
                      <m:t>𝑠𝑢𝑝𝑝𝑜𝑟𝑡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מציין מיקום תוכן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4629"/>
            <a:ext cx="9144000" cy="4200755"/>
          </a:xfrm>
          <a:prstGeom prst="rect">
            <a:avLst/>
          </a:prstGeom>
        </p:spPr>
      </p:pic>
      <p:sp>
        <p:nvSpPr>
          <p:cNvPr id="8" name="כותרת 1"/>
          <p:cNvSpPr>
            <a:spLocks noGrp="1"/>
          </p:cNvSpPr>
          <p:nvPr>
            <p:ph type="title"/>
          </p:nvPr>
        </p:nvSpPr>
        <p:spPr>
          <a:xfrm>
            <a:off x="395536" y="704088"/>
            <a:ext cx="8496944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Numerical </a:t>
            </a:r>
            <a:r>
              <a:rPr lang="en-US" dirty="0"/>
              <a:t>R</a:t>
            </a:r>
            <a:r>
              <a:rPr lang="en-US" dirty="0" smtClean="0"/>
              <a:t>esults: </a:t>
            </a:r>
            <a:r>
              <a:rPr lang="en-US" i="1" dirty="0" smtClean="0"/>
              <a:t>Leukemia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2270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multilevel </a:t>
            </a:r>
            <a:r>
              <a:rPr lang="en-US" dirty="0"/>
              <a:t>approach </a:t>
            </a:r>
            <a:r>
              <a:rPr lang="en-US" dirty="0" smtClean="0"/>
              <a:t>is very promising.</a:t>
            </a:r>
            <a:endParaRPr lang="en-US" dirty="0"/>
          </a:p>
          <a:p>
            <a:r>
              <a:rPr lang="en-US" dirty="0"/>
              <a:t>Exploits the sparsity of the solution.</a:t>
            </a:r>
          </a:p>
          <a:p>
            <a:r>
              <a:rPr lang="en-US" dirty="0" smtClean="0"/>
              <a:t>Accelerates </a:t>
            </a:r>
            <a:r>
              <a:rPr lang="en-US" dirty="0"/>
              <a:t>existing iterated shrinkage methods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Gradually builds the </a:t>
            </a:r>
            <a:r>
              <a:rPr lang="en-US" dirty="0" err="1" smtClean="0"/>
              <a:t>ActiveSet</a:t>
            </a:r>
            <a:r>
              <a:rPr lang="en-US" dirty="0" smtClean="0"/>
              <a:t>/support – resulting much smaller </a:t>
            </a:r>
            <a:r>
              <a:rPr lang="en-US" dirty="0" err="1" smtClean="0"/>
              <a:t>ActiveSet</a:t>
            </a:r>
            <a:r>
              <a:rPr lang="en-US" dirty="0" smtClean="0"/>
              <a:t> throughout the iterations.</a:t>
            </a:r>
          </a:p>
          <a:p>
            <a:r>
              <a:rPr lang="en-US" dirty="0" smtClean="0"/>
              <a:t>Applicable also for other types of sparse minimization problems.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0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8880"/>
            <a:ext cx="8229600" cy="216024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Questions?</a:t>
            </a:r>
            <a:r>
              <a:rPr lang="he-IL" dirty="0" smtClean="0"/>
              <a:t/>
            </a:r>
            <a:br>
              <a:rPr lang="he-IL" dirty="0" smtClean="0"/>
            </a:br>
            <a:r>
              <a:rPr lang="en-US" dirty="0" smtClean="0"/>
              <a:t>Thank you!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0290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Coordinate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920085"/>
                <a:ext cx="8686800" cy="4434840"/>
              </a:xfrm>
            </p:spPr>
            <p:txBody>
              <a:bodyPr>
                <a:noAutofit/>
              </a:bodyPr>
              <a:lstStyle/>
              <a:p>
                <a:pPr marL="0" lvl="1" indent="0">
                  <a:buClr>
                    <a:schemeClr val="accent3"/>
                  </a:buClr>
                  <a:buSzPct val="95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𝑙𝑒𝑡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𝑟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𝐴𝑥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𝑎𝑛𝑑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𝑖𝑠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𝑐𝑜𝑙𝑢𝑚𝑛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𝑜𝑓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lvl="1" indent="0">
                  <a:buClr>
                    <a:schemeClr val="accent3"/>
                  </a:buClr>
                  <a:buSzPct val="95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</a:rPr>
                        <m:t>𝑒𝑛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𝐹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𝑛𝑒𝑤</m:t>
                              </m:r>
                            </m:sup>
                          </m:sSubSup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𝑛𝑒𝑤</m:t>
                          </m:r>
                        </m:sup>
                      </m:sSubSup>
                      <m:r>
                        <a:rPr lang="en-US" i="1">
                          <a:latin typeface="Cambria Math"/>
                          <a:ea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𝑜𝑙𝑑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𝜆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  <a:ea typeface="Cambria Math"/>
                        </a:rPr>
                        <m:t>sgn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Assume that we get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</a:rPr>
                      <m:t>𝑟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𝑎𝑠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𝑖𝑛𝑝𝑢𝑡</m:t>
                    </m:r>
                    <m:r>
                      <a:rPr lang="en-US" sz="2400" i="1">
                        <a:latin typeface="Cambria Math"/>
                      </a:rPr>
                      <m:t>:</m:t>
                    </m:r>
                  </m:oMath>
                </a14:m>
                <a:endParaRPr lang="en-US" sz="24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𝑓𝑜𝑟</m:t>
                      </m:r>
                      <m:r>
                        <a:rPr lang="en-US" sz="2800" i="1" smtClean="0">
                          <a:latin typeface="Cambria Math"/>
                        </a:rPr>
                        <m:t> </m:t>
                      </m:r>
                      <m:r>
                        <a:rPr lang="en-US" sz="2800" i="1" smtClean="0">
                          <a:latin typeface="Cambria Math"/>
                        </a:rPr>
                        <m:t>𝑖</m:t>
                      </m:r>
                      <m:r>
                        <a:rPr lang="en-US" sz="2800" i="1" smtClean="0">
                          <a:latin typeface="Cambria Math"/>
                        </a:rPr>
                        <m:t>=</m:t>
                      </m:r>
                      <m:r>
                        <a:rPr lang="en-US" sz="2800" i="1" smtClean="0">
                          <a:latin typeface="Cambria Math"/>
                        </a:rPr>
                        <m:t>1</m:t>
                      </m:r>
                      <m:r>
                        <a:rPr lang="en-US" sz="2800" i="1" smtClean="0">
                          <a:latin typeface="Cambria Math"/>
                        </a:rPr>
                        <m:t>…</m:t>
                      </m:r>
                      <m:r>
                        <a:rPr lang="en-US" sz="2800" i="1" smtClean="0">
                          <a:latin typeface="Cambria Math"/>
                        </a:rPr>
                        <m:t>𝑚</m:t>
                      </m:r>
                      <m:r>
                        <a:rPr lang="en-US" sz="280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  <a:p>
                <a:pPr marL="850392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𝑛𝑒𝑤</m:t>
                        </m:r>
                      </m:sup>
                    </m:sSubSup>
                    <m:r>
                      <a:rPr lang="en-US" sz="2800" i="1">
                        <a:latin typeface="Cambria Math"/>
                      </a:rPr>
                      <m:t>←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𝒮</m:t>
                        </m:r>
                      </m:e>
                      <m:sub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𝜆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sub>
                    </m:sSub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2800" i="1">
                                <a:latin typeface="Cambria Math"/>
                              </a:rPr>
                              <m:t>𝑟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𝑜𝑙𝑑</m:t>
                            </m:r>
                          </m:sup>
                        </m:sSubSup>
                      </m:e>
                    </m:d>
                    <m:r>
                      <a:rPr lang="en-US" sz="28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2800" b="0" i="1" dirty="0" smtClean="0">
                  <a:latin typeface="Cambria Math"/>
                </a:endParaRPr>
              </a:p>
              <a:p>
                <a:pPr marL="850392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𝑖𝑓</m:t>
                    </m:r>
                    <m:r>
                      <a:rPr lang="en-US" sz="2800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𝑛𝑒𝑤</m:t>
                                </m:r>
                              </m:sup>
                            </m:sSubSup>
                            <m:r>
                              <a:rPr lang="en-US" sz="2800" i="1">
                                <a:latin typeface="Cambria Math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𝑜𝑙𝑑</m:t>
                                </m:r>
                              </m:sup>
                            </m:sSubSup>
                          </m:e>
                        </m:d>
                        <m:r>
                          <a:rPr lang="en-US" sz="2800" i="1">
                            <a:latin typeface="Cambria Math"/>
                          </a:rPr>
                          <m:t>&gt;</m:t>
                        </m:r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 </m:t>
                    </m:r>
                    <m:r>
                      <a:rPr lang="en-US" sz="2800" i="1">
                        <a:latin typeface="Cambria Math"/>
                      </a:rPr>
                      <m:t>𝑡</m:t>
                    </m:r>
                    <m:r>
                      <a:rPr lang="en-US" sz="2800" i="1">
                        <a:latin typeface="Cambria Math"/>
                      </a:rPr>
                      <m:t>h</m:t>
                    </m:r>
                    <m:r>
                      <a:rPr lang="en-US" sz="2800" i="1">
                        <a:latin typeface="Cambria Math"/>
                      </a:rPr>
                      <m:t>𝑒𝑛</m:t>
                    </m:r>
                    <m:r>
                      <a:rPr lang="en-US" sz="2800" i="1">
                        <a:latin typeface="Cambria Math"/>
                      </a:rPr>
                      <m:t>:</m:t>
                    </m:r>
                  </m:oMath>
                </a14:m>
                <a:endParaRPr lang="en-US" sz="2800" i="1" dirty="0" smtClean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𝑟</m:t>
                      </m:r>
                      <m:r>
                        <a:rPr lang="en-US" sz="2800" i="1">
                          <a:latin typeface="Cambria Math"/>
                        </a:rPr>
                        <m:t>←</m:t>
                      </m:r>
                      <m:r>
                        <a:rPr lang="en-US" sz="2800" i="1">
                          <a:latin typeface="Cambria Math"/>
                        </a:rPr>
                        <m:t>𝑟</m:t>
                      </m:r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𝑛𝑒𝑤</m:t>
                              </m:r>
                            </m:sup>
                          </m:sSubSup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𝑜𝑙𝑑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800" i="1" dirty="0" smtClean="0"/>
              </a:p>
              <a:p>
                <a:pPr marL="2743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𝑒𝑛𝑑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920085"/>
                <a:ext cx="8686800" cy="4434840"/>
              </a:xfrm>
              <a:blipFill rotWithShape="1">
                <a:blip r:embed="rId2"/>
                <a:stretch>
                  <a:fillRect l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מציין מיקום תוכן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020272" y="4293096"/>
                <a:ext cx="2123728" cy="2061828"/>
              </a:xfr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Comlexity:</a:t>
                </a:r>
              </a:p>
              <a:p>
                <a:pPr marL="88011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88011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000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𝑛𝑚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𝑘𝑛</m:t>
                          </m:r>
                        </m:e>
                      </m:d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𝑛𝑚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מציין מיקום תוכן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020272" y="4293096"/>
                <a:ext cx="2123728" cy="2061828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81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Coordinate </a:t>
            </a:r>
            <a:r>
              <a:rPr lang="en-US" dirty="0" smtClean="0"/>
              <a:t>Descent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920085"/>
                <a:ext cx="8686800" cy="44348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𝑙𝑒𝑡</m:t>
                      </m:r>
                      <m:r>
                        <a:rPr lang="en-US" sz="240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𝐴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𝑀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𝑎𝑛𝑑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𝑐</m:t>
                      </m:r>
                      <m:r>
                        <a:rPr lang="en-US" sz="2400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sz="2400" b="0" dirty="0" smtClean="0"/>
              </a:p>
              <a:p>
                <a:pPr marL="0" lvl="1" indent="0">
                  <a:buClr>
                    <a:schemeClr val="accent3"/>
                  </a:buClr>
                  <a:buSzPct val="95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h</m:t>
                      </m:r>
                      <m:r>
                        <a:rPr lang="en-US" i="1">
                          <a:latin typeface="Cambria Math"/>
                        </a:rPr>
                        <m:t>𝑒𝑛</m:t>
                      </m:r>
                      <m:r>
                        <a:rPr lang="en-US" i="1">
                          <a:latin typeface="Cambria Math"/>
                        </a:rPr>
                        <m:t>: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𝑛𝑒𝑤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𝑖𝑖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𝑛𝑒𝑤</m:t>
                          </m:r>
                        </m:sup>
                      </m:sSubSup>
                      <m:r>
                        <a:rPr lang="en-US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𝑖𝑖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𝑜𝑙𝑑</m:t>
                          </m:r>
                        </m:sup>
                      </m:sSubSup>
                      <m:r>
                        <a:rPr lang="en-US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𝜆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sgn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2400" dirty="0" smtClean="0"/>
                  <a:t>Assume that we get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𝑀</m:t>
                    </m:r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</a:rPr>
                      <m:t>𝑀𝑥</m:t>
                    </m:r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</a:rPr>
                      <m:t>𝑐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𝑎𝑠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𝑖𝑛𝑝𝑢𝑡</m:t>
                    </m:r>
                    <m:r>
                      <a:rPr lang="en-US" sz="2400" b="0" i="1" smtClean="0">
                        <a:latin typeface="Cambria Math"/>
                      </a:rPr>
                      <m:t>: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𝑓𝑜𝑟</m:t>
                      </m:r>
                      <m:r>
                        <a:rPr lang="en-US" sz="2800" i="1"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𝑖</m:t>
                      </m:r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1</m:t>
                      </m:r>
                      <m:r>
                        <a:rPr lang="en-US" sz="2800" i="1">
                          <a:latin typeface="Cambria Math"/>
                        </a:rPr>
                        <m:t>…</m:t>
                      </m:r>
                      <m:r>
                        <a:rPr lang="en-US" sz="2800" i="1">
                          <a:latin typeface="Cambria Math"/>
                        </a:rPr>
                        <m:t>𝑚</m:t>
                      </m:r>
                      <m:r>
                        <a:rPr lang="en-US" sz="2800" i="1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  <a:p>
                <a:pPr marL="88011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𝑛𝑒𝑤</m:t>
                        </m:r>
                      </m:sup>
                    </m:sSubSup>
                    <m:r>
                      <a:rPr lang="en-US" sz="2800" i="1">
                        <a:latin typeface="Cambria Math"/>
                      </a:rPr>
                      <m:t>←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𝒮</m:t>
                        </m:r>
                      </m:e>
                      <m:sub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𝜆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𝑖𝑖</m:t>
                                </m:r>
                              </m:sub>
                            </m:sSub>
                          </m:den>
                        </m:f>
                      </m:sub>
                    </m:sSub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𝑖𝑖</m:t>
                                </m:r>
                              </m:sub>
                            </m:sSub>
                          </m:den>
                        </m:f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𝑜𝑙𝑑</m:t>
                            </m:r>
                          </m:sup>
                        </m:sSubSup>
                      </m:e>
                    </m:d>
                    <m:r>
                      <a:rPr lang="en-US" sz="2800" i="1">
                        <a:latin typeface="Cambria Math"/>
                      </a:rPr>
                      <m:t> </m:t>
                    </m:r>
                  </m:oMath>
                </a14:m>
                <a:endParaRPr lang="en-US" sz="2800" i="1" dirty="0" smtClean="0"/>
              </a:p>
              <a:p>
                <a:pPr marL="88011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𝑖𝑓</m:t>
                    </m:r>
                    <m:r>
                      <a:rPr lang="en-US" sz="2800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𝑛𝑒𝑤</m:t>
                                </m:r>
                              </m:sup>
                            </m:sSubSup>
                            <m:r>
                              <a:rPr lang="en-US" sz="2800" i="1">
                                <a:latin typeface="Cambria Math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𝑜𝑙𝑑</m:t>
                                </m:r>
                              </m:sup>
                            </m:sSubSup>
                          </m:e>
                        </m:d>
                        <m:r>
                          <a:rPr lang="en-US" sz="2800" i="1">
                            <a:latin typeface="Cambria Math"/>
                          </a:rPr>
                          <m:t>&gt;</m:t>
                        </m:r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 </m:t>
                    </m:r>
                    <m:r>
                      <a:rPr lang="en-US" sz="2800" i="1">
                        <a:latin typeface="Cambria Math"/>
                      </a:rPr>
                      <m:t>𝑡</m:t>
                    </m:r>
                    <m:r>
                      <a:rPr lang="en-US" sz="2800" i="1">
                        <a:latin typeface="Cambria Math"/>
                      </a:rPr>
                      <m:t>h</m:t>
                    </m:r>
                    <m:r>
                      <a:rPr lang="en-US" sz="2800" i="1">
                        <a:latin typeface="Cambria Math"/>
                      </a:rPr>
                      <m:t>𝑒𝑛</m:t>
                    </m:r>
                    <m:r>
                      <a:rPr lang="en-US" sz="2800" i="1">
                        <a:latin typeface="Cambria Math"/>
                      </a:rPr>
                      <m:t>: </m:t>
                    </m:r>
                  </m:oMath>
                </a14:m>
                <a:endParaRPr lang="en-US" sz="2800" i="1" dirty="0" smtClean="0"/>
              </a:p>
              <a:p>
                <a:pPr marL="1463040" lvl="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𝑀𝑥</m:t>
                      </m:r>
                      <m:r>
                        <a:rPr lang="en-US" sz="2800" i="1">
                          <a:latin typeface="Cambria Math"/>
                        </a:rPr>
                        <m:t>←</m:t>
                      </m:r>
                      <m:r>
                        <a:rPr lang="en-US" sz="2800" i="1">
                          <a:latin typeface="Cambria Math"/>
                        </a:rPr>
                        <m:t>𝑀𝑥</m:t>
                      </m:r>
                      <m:r>
                        <a:rPr lang="en-US" sz="2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𝑛𝑒𝑤</m:t>
                              </m:r>
                            </m:sup>
                          </m:sSubSup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𝑜𝑙𝑑</m:t>
                              </m:r>
                            </m:sup>
                          </m:sSubSup>
                        </m:e>
                      </m:d>
                      <m:r>
                        <a:rPr lang="en-US" sz="28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8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𝑒𝑛𝑑</m:t>
                      </m:r>
                    </m:oMath>
                  </m:oMathPara>
                </a14:m>
                <a:endParaRPr lang="en-US" sz="2800" dirty="0"/>
              </a:p>
              <a:p>
                <a:pPr marL="0" indent="0" algn="l" rtl="0">
                  <a:buNone/>
                </a:pP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l" rtl="0"/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 algn="l" rtl="0">
                  <a:buNone/>
                </a:pPr>
                <a:endParaRPr lang="en-US" dirty="0">
                  <a:cs typeface="Times New Roman" pitchFamily="18" charset="0"/>
                </a:endParaRPr>
              </a:p>
              <a:p>
                <a:pPr lvl="1" algn="l" rtl="0">
                  <a:buNone/>
                </a:pP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2" algn="l" rtl="0">
                  <a:buNone/>
                </a:pPr>
                <a:endParaRPr lang="he-IL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920085"/>
                <a:ext cx="8686800" cy="4434840"/>
              </a:xfrm>
              <a:blipFill rotWithShape="1">
                <a:blip r:embed="rId3"/>
                <a:stretch>
                  <a:fillRect l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מציין מיקום תוכן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660232" y="3671427"/>
                <a:ext cx="2483768" cy="2565885"/>
              </a:xfr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n>
                      <a:noFill/>
                    </a:ln>
                    <a:solidFill>
                      <a:schemeClr val="tx1"/>
                    </a:solidFill>
                  </a:rPr>
                  <a:t>Complexity:</a:t>
                </a:r>
              </a:p>
              <a:p>
                <a:pPr marL="88011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b="0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 marL="88011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b="0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 marL="365760" lvl="1" indent="0">
                  <a:buNone/>
                </a:pPr>
                <a:endParaRPr lang="en-US" b="0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000" b="0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e>
                      </m:d>
                      <m:r>
                        <a:rPr lang="en-US" sz="2000" b="0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0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sz="2000" b="0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∗</m:t>
                      </m:r>
                      <m:r>
                        <a:rPr lang="en-US" sz="2000" b="0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000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800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2800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800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𝑘𝑚</m:t>
                      </m:r>
                      <m:r>
                        <a:rPr lang="en-US" sz="2800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מציין מיקום תוכן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660232" y="3671427"/>
                <a:ext cx="2483768" cy="2565885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0A9E-23C2-401B-8E47-46002D0EB2B1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539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916832"/>
            <a:ext cx="8352928" cy="266429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Multilevel Iterated</a:t>
            </a:r>
            <a:br>
              <a:rPr lang="en-US" dirty="0" smtClean="0"/>
            </a:br>
            <a:r>
              <a:rPr lang="en-US" dirty="0" smtClean="0"/>
              <a:t>Shrinkage</a:t>
            </a:r>
            <a:endParaRPr lang="he-IL" sz="3300" dirty="0"/>
          </a:p>
        </p:txBody>
      </p:sp>
    </p:spTree>
    <p:extLst>
      <p:ext uri="{BB962C8B-B14F-4D97-AF65-F5344CB8AC3E}">
        <p14:creationId xmlns:p14="http://schemas.microsoft.com/office/powerpoint/2010/main" val="273458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000" dirty="0" smtClean="0"/>
              <a:t>The solution is sparse – </a:t>
            </a:r>
            <a:br>
              <a:rPr lang="en-US" sz="3000" dirty="0" smtClean="0"/>
            </a:br>
            <a:r>
              <a:rPr lang="en-US" sz="3000" dirty="0" smtClean="0"/>
              <a:t>most </a:t>
            </a:r>
            <a:r>
              <a:rPr lang="en-US" sz="3000" b="1" i="1" dirty="0" smtClean="0">
                <a:solidFill>
                  <a:schemeClr val="accent1"/>
                </a:solidFill>
              </a:rPr>
              <a:t>columns</a:t>
            </a:r>
            <a:r>
              <a:rPr lang="en-US" sz="3000" dirty="0" smtClean="0"/>
              <a:t> will not end up in the support!</a:t>
            </a:r>
          </a:p>
          <a:p>
            <a:pPr algn="l" rtl="0"/>
            <a:r>
              <a:rPr lang="en-US" sz="3000" dirty="0" smtClean="0"/>
              <a:t>At each stage: </a:t>
            </a:r>
          </a:p>
          <a:p>
            <a:pPr lvl="1" algn="l" rtl="0"/>
            <a:r>
              <a:rPr lang="en-US" sz="2800" dirty="0"/>
              <a:t>Many </a:t>
            </a:r>
            <a:r>
              <a:rPr lang="en-US" sz="2800" b="1" i="1" dirty="0">
                <a:solidFill>
                  <a:schemeClr val="accent1"/>
                </a:solidFill>
              </a:rPr>
              <a:t>columns</a:t>
            </a:r>
            <a:r>
              <a:rPr lang="en-US" sz="2800" dirty="0"/>
              <a:t> are </a:t>
            </a:r>
            <a:r>
              <a:rPr lang="en-US" sz="2800" dirty="0" smtClean="0"/>
              <a:t>highly unlikely to contribute to the minimizer.</a:t>
            </a:r>
            <a:endParaRPr lang="en-US" sz="2800" dirty="0"/>
          </a:p>
          <a:p>
            <a:pPr algn="l" rtl="0"/>
            <a:r>
              <a:rPr lang="en-US" sz="3000" dirty="0" smtClean="0"/>
              <a:t>Such </a:t>
            </a:r>
            <a:r>
              <a:rPr lang="en-US" sz="3000" b="1" i="1" dirty="0" smtClean="0">
                <a:solidFill>
                  <a:schemeClr val="accent1"/>
                </a:solidFill>
              </a:rPr>
              <a:t>columns</a:t>
            </a:r>
            <a:r>
              <a:rPr lang="en-US" sz="3000" dirty="0" smtClean="0"/>
              <a:t> can be “temporarily” dropped – resulting in a  smaller problem.</a:t>
            </a:r>
          </a:p>
          <a:p>
            <a:pPr algn="l" rtl="0">
              <a:buNone/>
            </a:pPr>
            <a:endParaRPr lang="he-IL" sz="3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0A9E-23C2-401B-8E47-46002D0EB2B1}" type="slidenum">
              <a:rPr lang="he-IL" smtClean="0"/>
              <a:pPr/>
              <a:t>8</a:t>
            </a:fld>
            <a:endParaRPr lang="he-IL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5536" y="980728"/>
            <a:ext cx="8229600" cy="93610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4200" dirty="0" smtClean="0"/>
              <a:t/>
            </a:r>
            <a:br>
              <a:rPr lang="en-US" sz="4200" dirty="0" smtClean="0"/>
            </a:br>
            <a:r>
              <a:rPr lang="en-US" sz="4800" dirty="0" smtClean="0"/>
              <a:t>The main idea</a:t>
            </a:r>
            <a:endParaRPr lang="he-IL" sz="4800" dirty="0"/>
          </a:p>
        </p:txBody>
      </p:sp>
    </p:spTree>
    <p:extLst>
      <p:ext uri="{BB962C8B-B14F-4D97-AF65-F5344CB8AC3E}">
        <p14:creationId xmlns:p14="http://schemas.microsoft.com/office/powerpoint/2010/main" val="41895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980728"/>
            <a:ext cx="8229600" cy="936104"/>
          </a:xfrm>
        </p:spPr>
        <p:txBody>
          <a:bodyPr>
            <a:noAutofit/>
          </a:bodyPr>
          <a:lstStyle/>
          <a:p>
            <a:pPr algn="ctr" rtl="0"/>
            <a:r>
              <a:rPr lang="en-US" sz="4200" dirty="0" smtClean="0"/>
              <a:t/>
            </a:r>
            <a:br>
              <a:rPr lang="en-US" sz="4200" dirty="0" smtClean="0"/>
            </a:br>
            <a:r>
              <a:rPr lang="en-US" sz="4800" dirty="0" smtClean="0"/>
              <a:t>The main idea</a:t>
            </a:r>
            <a:endParaRPr lang="he-IL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79296" cy="4389120"/>
          </a:xfrm>
        </p:spPr>
        <p:txBody>
          <a:bodyPr>
            <a:normAutofit/>
          </a:bodyPr>
          <a:lstStyle/>
          <a:p>
            <a:pPr algn="l" rtl="0"/>
            <a:r>
              <a:rPr lang="en-US" sz="3000" dirty="0" smtClean="0"/>
              <a:t>An iterative multilevel process:</a:t>
            </a:r>
          </a:p>
          <a:p>
            <a:pPr algn="l" rtl="0"/>
            <a:endParaRPr lang="en-US" sz="3000" dirty="0"/>
          </a:p>
          <a:p>
            <a:pPr algn="l" rtl="0"/>
            <a:endParaRPr lang="en-US" sz="3000" dirty="0" smtClean="0"/>
          </a:p>
          <a:p>
            <a:pPr algn="l" rtl="0"/>
            <a:r>
              <a:rPr lang="en-US" sz="3000" dirty="0" smtClean="0"/>
              <a:t>Defines a hierarchy of nested (low-level) sub-dictionaries.</a:t>
            </a:r>
          </a:p>
          <a:p>
            <a:pPr algn="l" rtl="0"/>
            <a:endParaRPr lang="en-US" sz="3000" dirty="0"/>
          </a:p>
          <a:p>
            <a:pPr algn="l" rtl="0"/>
            <a:r>
              <a:rPr lang="en-US" sz="3000" dirty="0" smtClean="0"/>
              <a:t>Applies </a:t>
            </a:r>
            <a:r>
              <a:rPr lang="en-US" sz="3000" dirty="0"/>
              <a:t>existing iterated shrinkage methods at each </a:t>
            </a:r>
            <a:r>
              <a:rPr lang="en-US" sz="3000" dirty="0" smtClean="0"/>
              <a:t>level using its sub-dictionary.</a:t>
            </a:r>
          </a:p>
          <a:p>
            <a:pPr algn="l" rtl="0">
              <a:buNone/>
            </a:pPr>
            <a:endParaRPr lang="he-IL" sz="3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E0A9E-23C2-401B-8E47-46002D0EB2B1}" type="slidenum">
              <a:rPr lang="he-IL" smtClean="0"/>
              <a:pPr/>
              <a:t>9</a:t>
            </a:fld>
            <a:endParaRPr lang="he-IL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977759"/>
              </p:ext>
            </p:extLst>
          </p:nvPr>
        </p:nvGraphicFramePr>
        <p:xfrm>
          <a:off x="2987824" y="2668587"/>
          <a:ext cx="3392488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Equation" r:id="rId4" imgW="1244600" imgH="279400" progId="Equation.DSMT4">
                  <p:embed/>
                </p:oleObj>
              </mc:Choice>
              <mc:Fallback>
                <p:oleObj name="Equation" r:id="rId4" imgW="1244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668587"/>
                        <a:ext cx="3392488" cy="760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702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זרימה">
  <a:themeElements>
    <a:clrScheme name="זרימה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זרימה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זרימ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2437</TotalTime>
  <Words>1919</Words>
  <Application>Microsoft Office PowerPoint</Application>
  <PresentationFormat>‫הצגה על המסך (4:3)</PresentationFormat>
  <Paragraphs>247</Paragraphs>
  <Slides>42</Slides>
  <Notes>19</Notes>
  <HiddenSlides>0</HiddenSlides>
  <MMClips>0</MMClips>
  <ScaleCrop>false</ScaleCrop>
  <HeadingPairs>
    <vt:vector size="6" baseType="variant"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42</vt:i4>
      </vt:variant>
    </vt:vector>
  </HeadingPairs>
  <TitlesOfParts>
    <vt:vector size="44" baseType="lpstr">
      <vt:lpstr>זרימה</vt:lpstr>
      <vt:lpstr>Equation</vt:lpstr>
      <vt:lpstr>A multilevel iterated-shrinkage approach to l1 penalized least-squares</vt:lpstr>
      <vt:lpstr>Sparse representation of signals</vt:lpstr>
      <vt:lpstr> Sparse representation</vt:lpstr>
      <vt:lpstr>l1 penalized least-squares </vt:lpstr>
      <vt:lpstr>Coordinate Descent</vt:lpstr>
      <vt:lpstr>Coordinate Descent</vt:lpstr>
      <vt:lpstr>Multilevel Iterated Shrinkage</vt:lpstr>
      <vt:lpstr>מצגת של PowerPoint</vt:lpstr>
      <vt:lpstr> The main idea</vt:lpstr>
      <vt:lpstr>Restricting the problem</vt:lpstr>
      <vt:lpstr>Restricting the problem</vt:lpstr>
      <vt:lpstr>Low-level Dictionary choosing mc = m/2 columns</vt:lpstr>
      <vt:lpstr>The multilevel V cycle Repeated iteratively until convergence</vt:lpstr>
      <vt:lpstr>V cycle rum-time complexity</vt:lpstr>
      <vt:lpstr>Low-level Dictionary</vt:lpstr>
      <vt:lpstr>Low-level Dictionary choosing mc = m/2 columns</vt:lpstr>
      <vt:lpstr>The multilevel V cycle Repeated iteratively until convergence</vt:lpstr>
      <vt:lpstr>V cycle rum-time complexity</vt:lpstr>
      <vt:lpstr>Numerical Results</vt:lpstr>
      <vt:lpstr>Numerical Results</vt:lpstr>
      <vt:lpstr>A Multilevel Approach for Sparse Inverse Covariance Estimation</vt:lpstr>
      <vt:lpstr>Multivariate normal distribution</vt:lpstr>
      <vt:lpstr>Applications</vt:lpstr>
      <vt:lpstr>Standard estimation of parameters</vt:lpstr>
      <vt:lpstr>Standard estimation of parameters</vt:lpstr>
      <vt:lpstr>Convex optimization with l_1 regularization</vt:lpstr>
      <vt:lpstr>Iterated shrinkage “relaxations”</vt:lpstr>
      <vt:lpstr>Coordinate Descent</vt:lpstr>
      <vt:lpstr>Iterated shrinkage “relaxations”</vt:lpstr>
      <vt:lpstr>Multilevel Iterated Shrinkage</vt:lpstr>
      <vt:lpstr>מצגת של PowerPoint</vt:lpstr>
      <vt:lpstr>מצגת של PowerPoint</vt:lpstr>
      <vt:lpstr>The multilevel V cycle Repeated iteratively until convergence</vt:lpstr>
      <vt:lpstr>V cycle rum-time complexity</vt:lpstr>
      <vt:lpstr>Numerical Results: Arabidopsis</vt:lpstr>
      <vt:lpstr>Numerical Results: Arabidopsis</vt:lpstr>
      <vt:lpstr>Numerical Results: Arabidopsis</vt:lpstr>
      <vt:lpstr>Numerical Results: Leukemia</vt:lpstr>
      <vt:lpstr>Numerical Results: Leukemia</vt:lpstr>
      <vt:lpstr>Numerical Results: Leukemia</vt:lpstr>
      <vt:lpstr>Conclusions</vt:lpstr>
      <vt:lpstr>Questions?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Multilevel Approach for Sparse Inverse Covariance Estimation</dc:title>
  <dc:creator>Aviva</dc:creator>
  <cp:lastModifiedBy>Aviva</cp:lastModifiedBy>
  <cp:revision>93</cp:revision>
  <dcterms:created xsi:type="dcterms:W3CDTF">2014-03-17T09:47:52Z</dcterms:created>
  <dcterms:modified xsi:type="dcterms:W3CDTF">2014-04-22T11:15:07Z</dcterms:modified>
</cp:coreProperties>
</file>