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hyperlink" Target="https://www.kaggle.com/datasets/nikhilmittal/flight-fare-prediction-mh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 flipH="1">
            <a:off x="-5393653" y="6667786"/>
            <a:ext cx="13448545" cy="81531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3"/>
          <p:cNvSpPr/>
          <p:nvPr/>
        </p:nvSpPr>
        <p:spPr>
          <a:xfrm flipV="1">
            <a:off x="16053299" y="3581687"/>
            <a:ext cx="4303060" cy="411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4"/>
          <p:cNvSpPr/>
          <p:nvPr/>
        </p:nvSpPr>
        <p:spPr>
          <a:xfrm>
            <a:off x="10269576" y="6667786"/>
            <a:ext cx="13448544" cy="81531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5"/>
          <p:cNvSpPr/>
          <p:nvPr/>
        </p:nvSpPr>
        <p:spPr>
          <a:xfrm flipH="1">
            <a:off x="-5796212" y="7696486"/>
            <a:ext cx="13448544" cy="81531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Freeform 6"/>
          <p:cNvSpPr/>
          <p:nvPr/>
        </p:nvSpPr>
        <p:spPr>
          <a:xfrm>
            <a:off x="10635667" y="7696486"/>
            <a:ext cx="13448545" cy="81531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Freeform 8"/>
          <p:cNvSpPr/>
          <p:nvPr/>
        </p:nvSpPr>
        <p:spPr>
          <a:xfrm>
            <a:off x="-2410816" y="-4204811"/>
            <a:ext cx="5469239" cy="5469239"/>
          </a:xfrm>
          <a:prstGeom prst="ellipse">
            <a:avLst/>
          </a:pr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Freeform 10"/>
          <p:cNvSpPr/>
          <p:nvPr/>
        </p:nvSpPr>
        <p:spPr>
          <a:xfrm>
            <a:off x="1189256" y="1028700"/>
            <a:ext cx="2535957" cy="60642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Freeform 11"/>
          <p:cNvSpPr/>
          <p:nvPr/>
        </p:nvSpPr>
        <p:spPr>
          <a:xfrm>
            <a:off x="12207868" y="7427017"/>
            <a:ext cx="5436900" cy="234281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Freeform 13"/>
          <p:cNvSpPr/>
          <p:nvPr/>
        </p:nvSpPr>
        <p:spPr>
          <a:xfrm>
            <a:off x="15975175" y="-2390810"/>
            <a:ext cx="5469238" cy="5469239"/>
          </a:xfrm>
          <a:prstGeom prst="ellipse">
            <a:avLst/>
          </a:pr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Freeform 15"/>
          <p:cNvSpPr/>
          <p:nvPr/>
        </p:nvSpPr>
        <p:spPr>
          <a:xfrm>
            <a:off x="13034176" y="691265"/>
            <a:ext cx="4610592" cy="19699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Freeform 16"/>
          <p:cNvSpPr/>
          <p:nvPr/>
        </p:nvSpPr>
        <p:spPr>
          <a:xfrm>
            <a:off x="-2599363" y="477686"/>
            <a:ext cx="4173046" cy="17830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Freeform 17"/>
          <p:cNvSpPr/>
          <p:nvPr/>
        </p:nvSpPr>
        <p:spPr>
          <a:xfrm flipH="1">
            <a:off x="1573683" y="-1337780"/>
            <a:ext cx="4303060" cy="411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Freeform 18"/>
          <p:cNvSpPr/>
          <p:nvPr/>
        </p:nvSpPr>
        <p:spPr>
          <a:xfrm>
            <a:off x="11621079" y="2013392"/>
            <a:ext cx="586789" cy="76363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Freeform 19"/>
          <p:cNvSpPr/>
          <p:nvPr/>
        </p:nvSpPr>
        <p:spPr>
          <a:xfrm>
            <a:off x="3712828" y="6932858"/>
            <a:ext cx="586789" cy="76362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Freeform 20"/>
          <p:cNvSpPr/>
          <p:nvPr/>
        </p:nvSpPr>
        <p:spPr>
          <a:xfrm>
            <a:off x="9143999" y="8262105"/>
            <a:ext cx="487589" cy="63453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Freeform 21"/>
          <p:cNvSpPr/>
          <p:nvPr/>
        </p:nvSpPr>
        <p:spPr>
          <a:xfrm>
            <a:off x="541112" y="4904659"/>
            <a:ext cx="487588" cy="63453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Freeform 22"/>
          <p:cNvSpPr/>
          <p:nvPr/>
        </p:nvSpPr>
        <p:spPr>
          <a:xfrm>
            <a:off x="14559915" y="2260716"/>
            <a:ext cx="5211669" cy="222680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Freeform 23"/>
          <p:cNvSpPr/>
          <p:nvPr/>
        </p:nvSpPr>
        <p:spPr>
          <a:xfrm>
            <a:off x="4592496" y="8404980"/>
            <a:ext cx="2568493" cy="127490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Freeform 24"/>
          <p:cNvSpPr/>
          <p:nvPr/>
        </p:nvSpPr>
        <p:spPr>
          <a:xfrm flipV="1">
            <a:off x="6909547" y="8896635"/>
            <a:ext cx="3474682" cy="342256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Freeform 25"/>
          <p:cNvSpPr/>
          <p:nvPr/>
        </p:nvSpPr>
        <p:spPr>
          <a:xfrm>
            <a:off x="6656302" y="410674"/>
            <a:ext cx="4236255" cy="126558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Freeform 26"/>
          <p:cNvSpPr/>
          <p:nvPr/>
        </p:nvSpPr>
        <p:spPr>
          <a:xfrm>
            <a:off x="14346609" y="5307650"/>
            <a:ext cx="1159417" cy="106086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Box 27"/>
          <p:cNvSpPr txBox="1"/>
          <p:nvPr/>
        </p:nvSpPr>
        <p:spPr>
          <a:xfrm>
            <a:off x="1852921" y="2411666"/>
            <a:ext cx="14582158" cy="366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4700"/>
              </a:lnSpc>
              <a:defRPr sz="105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FLIGHT FARE </a:t>
            </a:r>
          </a:p>
          <a:p>
            <a:pPr algn="ctr">
              <a:lnSpc>
                <a:spcPts val="14700"/>
              </a:lnSpc>
              <a:defRPr sz="105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PREDICTION</a:t>
            </a:r>
          </a:p>
        </p:txBody>
      </p:sp>
      <p:sp>
        <p:nvSpPr>
          <p:cNvPr id="116" name="TextBox 28"/>
          <p:cNvSpPr txBox="1"/>
          <p:nvPr/>
        </p:nvSpPr>
        <p:spPr>
          <a:xfrm>
            <a:off x="7381234" y="6398547"/>
            <a:ext cx="3002994" cy="4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defRPr>
            </a:lvl1pPr>
          </a:lstStyle>
          <a:p>
            <a:pPr/>
            <a:r>
              <a:t>By Aviya Singh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"/>
          <p:cNvSpPr txBox="1"/>
          <p:nvPr/>
        </p:nvSpPr>
        <p:spPr>
          <a:xfrm>
            <a:off x="4401173" y="1056879"/>
            <a:ext cx="9485653" cy="396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5900"/>
              </a:lnSpc>
              <a:defRPr sz="114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28" name="TextBox 3"/>
          <p:cNvSpPr txBox="1"/>
          <p:nvPr/>
        </p:nvSpPr>
        <p:spPr>
          <a:xfrm>
            <a:off x="1268808" y="3601182"/>
            <a:ext cx="15485568" cy="5349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34059" indent="-367029" algn="just">
              <a:lnSpc>
                <a:spcPts val="4700"/>
              </a:lnSpc>
              <a:buSzPct val="100000"/>
              <a:buAutoNum type="arabicPeriod" startAt="1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Korkmaz, Huseyin. (2024). Prediction of Airline Ticket Price Using Machine Learning Method. Journal of Transportation and Logistics. 9. 1-14. 10.26650/JTL.2024.1486696. </a:t>
            </a:r>
          </a:p>
          <a:p>
            <a:pPr lvl="1" marL="734059" indent="-367029" algn="just">
              <a:lnSpc>
                <a:spcPts val="4700"/>
              </a:lnSpc>
              <a:buSzPct val="100000"/>
              <a:buAutoNum type="arabicPeriod" startAt="1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M. Tuli, L. Singh, S. Tripathi and N. Malik, "Prediction of Flight Fares Using Machine Learning," 2023 13th International Conference on Cloud Computing, Data Science &amp; Engineering (Confluence), Noida, India, 2023, pp. 13-18, doi: 10.1109/Confluence56041.2023.10048801.</a:t>
            </a:r>
          </a:p>
          <a:p>
            <a:pPr lvl="1" marL="734059" indent="-367029" algn="just">
              <a:lnSpc>
                <a:spcPts val="4700"/>
              </a:lnSpc>
              <a:buSzPct val="100000"/>
              <a:buAutoNum type="arabicPeriod" startAt="1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Gupta, Shikha &amp; Gupta, Nishi &amp; Publication Hub, Tjcse. (2024). Flight Fare Prediction Using Machine Learning. </a:t>
            </a:r>
          </a:p>
        </p:txBody>
      </p:sp>
      <p:sp>
        <p:nvSpPr>
          <p:cNvPr id="229" name="Freeform 4"/>
          <p:cNvSpPr/>
          <p:nvPr/>
        </p:nvSpPr>
        <p:spPr>
          <a:xfrm flipH="1">
            <a:off x="-8810874" y="6748192"/>
            <a:ext cx="13448544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Freeform 5"/>
          <p:cNvSpPr/>
          <p:nvPr/>
        </p:nvSpPr>
        <p:spPr>
          <a:xfrm>
            <a:off x="13686798" y="6748192"/>
            <a:ext cx="13448545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Freeform 6"/>
          <p:cNvSpPr/>
          <p:nvPr/>
        </p:nvSpPr>
        <p:spPr>
          <a:xfrm flipH="1">
            <a:off x="-9213434" y="7776892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Freeform 7"/>
          <p:cNvSpPr/>
          <p:nvPr/>
        </p:nvSpPr>
        <p:spPr>
          <a:xfrm>
            <a:off x="14052889" y="7776892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Freeform 8"/>
          <p:cNvSpPr/>
          <p:nvPr/>
        </p:nvSpPr>
        <p:spPr>
          <a:xfrm flipH="1">
            <a:off x="-1828488" y="-1028700"/>
            <a:ext cx="4303061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Freeform 9"/>
          <p:cNvSpPr/>
          <p:nvPr/>
        </p:nvSpPr>
        <p:spPr>
          <a:xfrm>
            <a:off x="15813428" y="-1028700"/>
            <a:ext cx="4303060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Freeform 10"/>
          <p:cNvSpPr/>
          <p:nvPr/>
        </p:nvSpPr>
        <p:spPr>
          <a:xfrm>
            <a:off x="13952100" y="1768870"/>
            <a:ext cx="586789" cy="76362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Freeform 11"/>
          <p:cNvSpPr/>
          <p:nvPr/>
        </p:nvSpPr>
        <p:spPr>
          <a:xfrm flipH="1">
            <a:off x="3749111" y="1768870"/>
            <a:ext cx="586789" cy="76362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"/>
          <p:cNvSpPr txBox="1"/>
          <p:nvPr/>
        </p:nvSpPr>
        <p:spPr>
          <a:xfrm>
            <a:off x="3486548" y="1524000"/>
            <a:ext cx="12455645" cy="678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300"/>
              </a:lnSpc>
              <a:defRPr sz="26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39" name="Freeform 3"/>
          <p:cNvSpPr/>
          <p:nvPr/>
        </p:nvSpPr>
        <p:spPr>
          <a:xfrm flipH="1">
            <a:off x="-8810874" y="5419835"/>
            <a:ext cx="13448544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Freeform 4"/>
          <p:cNvSpPr/>
          <p:nvPr/>
        </p:nvSpPr>
        <p:spPr>
          <a:xfrm>
            <a:off x="13686798" y="5419835"/>
            <a:ext cx="13448545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Freeform 5"/>
          <p:cNvSpPr/>
          <p:nvPr/>
        </p:nvSpPr>
        <p:spPr>
          <a:xfrm flipH="1">
            <a:off x="-9213434" y="6448535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Freeform 6"/>
          <p:cNvSpPr/>
          <p:nvPr/>
        </p:nvSpPr>
        <p:spPr>
          <a:xfrm>
            <a:off x="14052889" y="6448535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Freeform 7"/>
          <p:cNvSpPr/>
          <p:nvPr/>
        </p:nvSpPr>
        <p:spPr>
          <a:xfrm flipH="1">
            <a:off x="-1828488" y="-1028700"/>
            <a:ext cx="4303061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Freeform 8"/>
          <p:cNvSpPr/>
          <p:nvPr/>
        </p:nvSpPr>
        <p:spPr>
          <a:xfrm>
            <a:off x="15813428" y="-1028700"/>
            <a:ext cx="4303060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Freeform 9"/>
          <p:cNvSpPr/>
          <p:nvPr/>
        </p:nvSpPr>
        <p:spPr>
          <a:xfrm flipH="1">
            <a:off x="4816283" y="5769069"/>
            <a:ext cx="1044232" cy="13589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Freeform 10"/>
          <p:cNvSpPr/>
          <p:nvPr/>
        </p:nvSpPr>
        <p:spPr>
          <a:xfrm>
            <a:off x="13812673" y="5769069"/>
            <a:ext cx="1044232" cy="13589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Freeform 12"/>
          <p:cNvSpPr/>
          <p:nvPr/>
        </p:nvSpPr>
        <p:spPr>
          <a:xfrm>
            <a:off x="3486548" y="8208853"/>
            <a:ext cx="12104446" cy="84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0" y="0"/>
                </a:moveTo>
                <a:lnTo>
                  <a:pt x="21350" y="0"/>
                </a:lnTo>
                <a:cubicBezTo>
                  <a:pt x="21488" y="0"/>
                  <a:pt x="21600" y="1600"/>
                  <a:pt x="21600" y="3574"/>
                </a:cubicBezTo>
                <a:lnTo>
                  <a:pt x="21600" y="18026"/>
                </a:lnTo>
                <a:cubicBezTo>
                  <a:pt x="21600" y="18974"/>
                  <a:pt x="21574" y="19883"/>
                  <a:pt x="21527" y="20553"/>
                </a:cubicBezTo>
                <a:cubicBezTo>
                  <a:pt x="21480" y="21224"/>
                  <a:pt x="21416" y="21600"/>
                  <a:pt x="21350" y="21600"/>
                </a:cubicBezTo>
                <a:lnTo>
                  <a:pt x="250" y="21600"/>
                </a:lnTo>
                <a:cubicBezTo>
                  <a:pt x="112" y="21600"/>
                  <a:pt x="0" y="20000"/>
                  <a:pt x="0" y="18026"/>
                </a:cubicBezTo>
                <a:lnTo>
                  <a:pt x="0" y="3574"/>
                </a:lnTo>
                <a:cubicBezTo>
                  <a:pt x="0" y="1600"/>
                  <a:pt x="112" y="0"/>
                  <a:pt x="250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TextBox 14"/>
          <p:cNvSpPr txBox="1"/>
          <p:nvPr/>
        </p:nvSpPr>
        <p:spPr>
          <a:xfrm>
            <a:off x="3486548" y="8310912"/>
            <a:ext cx="11807171" cy="57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b="1" sz="3300">
                <a:solidFill>
                  <a:srgbClr val="1F275A"/>
                </a:solidFill>
                <a:latin typeface="Comic Sans Bold"/>
                <a:ea typeface="Comic Sans Bold"/>
                <a:cs typeface="Comic Sans Bold"/>
                <a:sym typeface="Comic Sans Bold"/>
              </a:defRPr>
            </a:lvl1pPr>
          </a:lstStyle>
          <a:p>
            <a:pPr/>
            <a:r>
              <a:t>https://github.com/Aviya-Singh/Flight-Prediction</a:t>
            </a:r>
          </a:p>
        </p:txBody>
      </p:sp>
      <p:sp>
        <p:nvSpPr>
          <p:cNvPr id="249" name="Freeform 15"/>
          <p:cNvSpPr/>
          <p:nvPr/>
        </p:nvSpPr>
        <p:spPr>
          <a:xfrm flipH="1">
            <a:off x="16798152" y="4017510"/>
            <a:ext cx="4099395" cy="17515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Freeform 16"/>
          <p:cNvSpPr/>
          <p:nvPr/>
        </p:nvSpPr>
        <p:spPr>
          <a:xfrm>
            <a:off x="-2609547" y="4017510"/>
            <a:ext cx="4099395" cy="17515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2"/>
          <p:cNvSpPr txBox="1"/>
          <p:nvPr/>
        </p:nvSpPr>
        <p:spPr>
          <a:xfrm>
            <a:off x="3749110" y="2073962"/>
            <a:ext cx="11319410" cy="181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800"/>
              </a:lnSpc>
              <a:defRPr sz="106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2331751" y="4649765"/>
            <a:ext cx="13624498" cy="236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4700"/>
              </a:lnSpc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Flight Price Predictor is a web application that uses machine learning to forecast airfare prices for domestic flights in India. Built with Flask and scikit-learn, this tool allows travelers to make more informed booking decisions by predicting ticket prices based on various flight parameters.</a:t>
            </a:r>
          </a:p>
        </p:txBody>
      </p:sp>
      <p:sp>
        <p:nvSpPr>
          <p:cNvPr id="120" name="Freeform 4"/>
          <p:cNvSpPr/>
          <p:nvPr/>
        </p:nvSpPr>
        <p:spPr>
          <a:xfrm flipH="1">
            <a:off x="-8810874" y="6748192"/>
            <a:ext cx="13448544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Freeform 5"/>
          <p:cNvSpPr/>
          <p:nvPr/>
        </p:nvSpPr>
        <p:spPr>
          <a:xfrm>
            <a:off x="13686798" y="6748192"/>
            <a:ext cx="13448545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Freeform 6"/>
          <p:cNvSpPr/>
          <p:nvPr/>
        </p:nvSpPr>
        <p:spPr>
          <a:xfrm flipH="1">
            <a:off x="-9213434" y="7776892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Freeform 7"/>
          <p:cNvSpPr/>
          <p:nvPr/>
        </p:nvSpPr>
        <p:spPr>
          <a:xfrm>
            <a:off x="14052889" y="7776892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Freeform 8"/>
          <p:cNvSpPr/>
          <p:nvPr/>
        </p:nvSpPr>
        <p:spPr>
          <a:xfrm flipH="1">
            <a:off x="-1828488" y="-1028700"/>
            <a:ext cx="4303061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Freeform 9"/>
          <p:cNvSpPr/>
          <p:nvPr/>
        </p:nvSpPr>
        <p:spPr>
          <a:xfrm>
            <a:off x="15813428" y="-1028700"/>
            <a:ext cx="4303060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Freeform 10"/>
          <p:cNvSpPr/>
          <p:nvPr/>
        </p:nvSpPr>
        <p:spPr>
          <a:xfrm>
            <a:off x="14775124" y="1768870"/>
            <a:ext cx="586789" cy="76362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Freeform 11"/>
          <p:cNvSpPr/>
          <p:nvPr/>
        </p:nvSpPr>
        <p:spPr>
          <a:xfrm flipH="1">
            <a:off x="3162323" y="1751703"/>
            <a:ext cx="586789" cy="76362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2"/>
          <p:cNvSpPr/>
          <p:nvPr/>
        </p:nvSpPr>
        <p:spPr>
          <a:xfrm flipH="1">
            <a:off x="-8810874" y="6748192"/>
            <a:ext cx="13448544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Freeform 3"/>
          <p:cNvSpPr/>
          <p:nvPr/>
        </p:nvSpPr>
        <p:spPr>
          <a:xfrm>
            <a:off x="13686798" y="6748192"/>
            <a:ext cx="13448545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Freeform 4"/>
          <p:cNvSpPr/>
          <p:nvPr/>
        </p:nvSpPr>
        <p:spPr>
          <a:xfrm flipH="1">
            <a:off x="-9213434" y="7776892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Freeform 5"/>
          <p:cNvSpPr/>
          <p:nvPr/>
        </p:nvSpPr>
        <p:spPr>
          <a:xfrm>
            <a:off x="14052889" y="7776892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Box 6"/>
          <p:cNvSpPr txBox="1"/>
          <p:nvPr/>
        </p:nvSpPr>
        <p:spPr>
          <a:xfrm>
            <a:off x="3215972" y="665524"/>
            <a:ext cx="11547037" cy="112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800"/>
              </a:lnSpc>
              <a:defRPr sz="8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TECHNOLOGIES USED</a:t>
            </a:r>
          </a:p>
        </p:txBody>
      </p:sp>
      <p:sp>
        <p:nvSpPr>
          <p:cNvPr id="134" name="TextBox 7"/>
          <p:cNvSpPr txBox="1"/>
          <p:nvPr/>
        </p:nvSpPr>
        <p:spPr>
          <a:xfrm>
            <a:off x="1028699" y="3675767"/>
            <a:ext cx="3443082" cy="19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scikit-learn</a:t>
            </a:r>
          </a:p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pandas</a:t>
            </a:r>
          </a:p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numpy</a:t>
            </a:r>
          </a:p>
        </p:txBody>
      </p:sp>
      <p:sp>
        <p:nvSpPr>
          <p:cNvPr id="135" name="Freeform 9"/>
          <p:cNvSpPr/>
          <p:nvPr/>
        </p:nvSpPr>
        <p:spPr>
          <a:xfrm>
            <a:off x="912926" y="2243207"/>
            <a:ext cx="5321372" cy="128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5" y="0"/>
                </a:moveTo>
                <a:lnTo>
                  <a:pt x="20255" y="0"/>
                </a:lnTo>
                <a:cubicBezTo>
                  <a:pt x="20611" y="0"/>
                  <a:pt x="20954" y="585"/>
                  <a:pt x="21206" y="1626"/>
                </a:cubicBezTo>
                <a:cubicBezTo>
                  <a:pt x="21458" y="2667"/>
                  <a:pt x="21600" y="4079"/>
                  <a:pt x="21600" y="5551"/>
                </a:cubicBezTo>
                <a:lnTo>
                  <a:pt x="21600" y="16049"/>
                </a:lnTo>
                <a:cubicBezTo>
                  <a:pt x="21600" y="19115"/>
                  <a:pt x="20998" y="21600"/>
                  <a:pt x="20255" y="21600"/>
                </a:cubicBezTo>
                <a:lnTo>
                  <a:pt x="1345" y="21600"/>
                </a:lnTo>
                <a:cubicBezTo>
                  <a:pt x="989" y="21600"/>
                  <a:pt x="646" y="21015"/>
                  <a:pt x="394" y="19974"/>
                </a:cubicBezTo>
                <a:cubicBezTo>
                  <a:pt x="142" y="18933"/>
                  <a:pt x="0" y="17521"/>
                  <a:pt x="0" y="16049"/>
                </a:cubicBezTo>
                <a:lnTo>
                  <a:pt x="0" y="5551"/>
                </a:lnTo>
                <a:cubicBezTo>
                  <a:pt x="0" y="2485"/>
                  <a:pt x="602" y="0"/>
                  <a:pt x="1345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Freeform 12"/>
          <p:cNvSpPr/>
          <p:nvPr/>
        </p:nvSpPr>
        <p:spPr>
          <a:xfrm>
            <a:off x="6925543" y="2243207"/>
            <a:ext cx="4436914" cy="128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lnTo>
                  <a:pt x="19665" y="0"/>
                </a:lnTo>
                <a:cubicBezTo>
                  <a:pt x="20178" y="0"/>
                  <a:pt x="20670" y="701"/>
                  <a:pt x="21033" y="1950"/>
                </a:cubicBezTo>
                <a:cubicBezTo>
                  <a:pt x="21396" y="3199"/>
                  <a:pt x="21600" y="4892"/>
                  <a:pt x="21600" y="6658"/>
                </a:cubicBezTo>
                <a:lnTo>
                  <a:pt x="21600" y="14942"/>
                </a:lnTo>
                <a:cubicBezTo>
                  <a:pt x="21600" y="18619"/>
                  <a:pt x="20734" y="21600"/>
                  <a:pt x="19665" y="21600"/>
                </a:cubicBezTo>
                <a:lnTo>
                  <a:pt x="1935" y="21600"/>
                </a:lnTo>
                <a:cubicBezTo>
                  <a:pt x="1422" y="21600"/>
                  <a:pt x="930" y="20899"/>
                  <a:pt x="567" y="19650"/>
                </a:cubicBezTo>
                <a:cubicBezTo>
                  <a:pt x="204" y="18401"/>
                  <a:pt x="0" y="16708"/>
                  <a:pt x="0" y="14942"/>
                </a:cubicBezTo>
                <a:lnTo>
                  <a:pt x="0" y="6658"/>
                </a:lnTo>
                <a:cubicBezTo>
                  <a:pt x="0" y="4892"/>
                  <a:pt x="204" y="3199"/>
                  <a:pt x="567" y="1950"/>
                </a:cubicBezTo>
                <a:cubicBezTo>
                  <a:pt x="930" y="701"/>
                  <a:pt x="1422" y="0"/>
                  <a:pt x="1935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Freeform 15"/>
          <p:cNvSpPr/>
          <p:nvPr/>
        </p:nvSpPr>
        <p:spPr>
          <a:xfrm>
            <a:off x="12495931" y="2243207"/>
            <a:ext cx="4436914" cy="128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lnTo>
                  <a:pt x="19665" y="0"/>
                </a:lnTo>
                <a:cubicBezTo>
                  <a:pt x="20178" y="0"/>
                  <a:pt x="20670" y="701"/>
                  <a:pt x="21033" y="1950"/>
                </a:cubicBezTo>
                <a:cubicBezTo>
                  <a:pt x="21396" y="3199"/>
                  <a:pt x="21600" y="4892"/>
                  <a:pt x="21600" y="6658"/>
                </a:cubicBezTo>
                <a:lnTo>
                  <a:pt x="21600" y="14942"/>
                </a:lnTo>
                <a:cubicBezTo>
                  <a:pt x="21600" y="18619"/>
                  <a:pt x="20734" y="21600"/>
                  <a:pt x="19665" y="21600"/>
                </a:cubicBezTo>
                <a:lnTo>
                  <a:pt x="1935" y="21600"/>
                </a:lnTo>
                <a:cubicBezTo>
                  <a:pt x="1422" y="21600"/>
                  <a:pt x="930" y="20899"/>
                  <a:pt x="567" y="19650"/>
                </a:cubicBezTo>
                <a:cubicBezTo>
                  <a:pt x="204" y="18401"/>
                  <a:pt x="0" y="16708"/>
                  <a:pt x="0" y="14942"/>
                </a:cubicBezTo>
                <a:lnTo>
                  <a:pt x="0" y="6658"/>
                </a:lnTo>
                <a:cubicBezTo>
                  <a:pt x="0" y="4892"/>
                  <a:pt x="204" y="3199"/>
                  <a:pt x="567" y="1950"/>
                </a:cubicBezTo>
                <a:cubicBezTo>
                  <a:pt x="930" y="701"/>
                  <a:pt x="1422" y="0"/>
                  <a:pt x="1935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extBox 17"/>
          <p:cNvSpPr txBox="1"/>
          <p:nvPr/>
        </p:nvSpPr>
        <p:spPr>
          <a:xfrm>
            <a:off x="12544552" y="2592775"/>
            <a:ext cx="4436914" cy="57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600"/>
              </a:lnSpc>
              <a:defRPr b="1" sz="3800">
                <a:solidFill>
                  <a:srgbClr val="1F275A"/>
                </a:solidFill>
                <a:latin typeface="Comic Sans Bold"/>
                <a:ea typeface="Comic Sans Bold"/>
                <a:cs typeface="Comic Sans Bold"/>
                <a:sym typeface="Comic Sans Bold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39" name="TextBox 18"/>
          <p:cNvSpPr txBox="1"/>
          <p:nvPr/>
        </p:nvSpPr>
        <p:spPr>
          <a:xfrm>
            <a:off x="6925543" y="2592775"/>
            <a:ext cx="4436914" cy="57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600"/>
              </a:lnSpc>
              <a:defRPr sz="38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140" name="TextBox 19"/>
          <p:cNvSpPr txBox="1"/>
          <p:nvPr/>
        </p:nvSpPr>
        <p:spPr>
          <a:xfrm>
            <a:off x="1355155" y="2592775"/>
            <a:ext cx="4436913" cy="57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600"/>
              </a:lnSpc>
              <a:defRPr b="1" sz="3800">
                <a:solidFill>
                  <a:srgbClr val="1F275A"/>
                </a:solidFill>
                <a:latin typeface="Comic Sans Bold"/>
                <a:ea typeface="Comic Sans Bold"/>
                <a:cs typeface="Comic Sans Bold"/>
                <a:sym typeface="Comic Sans Bold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41" name="Freeform 20"/>
          <p:cNvSpPr/>
          <p:nvPr/>
        </p:nvSpPr>
        <p:spPr>
          <a:xfrm flipH="1">
            <a:off x="15634580" y="-70178"/>
            <a:ext cx="4434117" cy="18945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Freeform 21"/>
          <p:cNvSpPr/>
          <p:nvPr/>
        </p:nvSpPr>
        <p:spPr>
          <a:xfrm>
            <a:off x="-1780119" y="534179"/>
            <a:ext cx="4434117" cy="18945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Freeform 22"/>
          <p:cNvSpPr/>
          <p:nvPr/>
        </p:nvSpPr>
        <p:spPr>
          <a:xfrm>
            <a:off x="15634580" y="7302988"/>
            <a:ext cx="633888" cy="82492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Freeform 23"/>
          <p:cNvSpPr/>
          <p:nvPr/>
        </p:nvSpPr>
        <p:spPr>
          <a:xfrm flipH="1">
            <a:off x="15182419" y="8127909"/>
            <a:ext cx="633887" cy="82492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Box 24"/>
          <p:cNvSpPr txBox="1"/>
          <p:nvPr/>
        </p:nvSpPr>
        <p:spPr>
          <a:xfrm>
            <a:off x="6925543" y="3675767"/>
            <a:ext cx="3443081" cy="147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Matplotlib</a:t>
            </a:r>
          </a:p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Seaborn</a:t>
            </a:r>
          </a:p>
        </p:txBody>
      </p:sp>
      <p:sp>
        <p:nvSpPr>
          <p:cNvPr id="146" name="TextBox 25"/>
          <p:cNvSpPr txBox="1"/>
          <p:nvPr/>
        </p:nvSpPr>
        <p:spPr>
          <a:xfrm>
            <a:off x="12679802" y="3675767"/>
            <a:ext cx="4301664" cy="19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Flask (Python)</a:t>
            </a:r>
          </a:p>
          <a:p>
            <a:pPr lvl="1" marL="734059" indent="-367029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Gunicorn (for  deployment)</a:t>
            </a:r>
          </a:p>
        </p:txBody>
      </p:sp>
      <p:sp>
        <p:nvSpPr>
          <p:cNvPr id="147" name="Freeform 27"/>
          <p:cNvSpPr/>
          <p:nvPr/>
        </p:nvSpPr>
        <p:spPr>
          <a:xfrm>
            <a:off x="912926" y="5752217"/>
            <a:ext cx="5321372" cy="128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5" y="0"/>
                </a:moveTo>
                <a:lnTo>
                  <a:pt x="20255" y="0"/>
                </a:lnTo>
                <a:cubicBezTo>
                  <a:pt x="20611" y="0"/>
                  <a:pt x="20954" y="585"/>
                  <a:pt x="21206" y="1626"/>
                </a:cubicBezTo>
                <a:cubicBezTo>
                  <a:pt x="21458" y="2667"/>
                  <a:pt x="21600" y="4079"/>
                  <a:pt x="21600" y="5551"/>
                </a:cubicBezTo>
                <a:lnTo>
                  <a:pt x="21600" y="16049"/>
                </a:lnTo>
                <a:cubicBezTo>
                  <a:pt x="21600" y="19115"/>
                  <a:pt x="20998" y="21600"/>
                  <a:pt x="20255" y="21600"/>
                </a:cubicBezTo>
                <a:lnTo>
                  <a:pt x="1345" y="21600"/>
                </a:lnTo>
                <a:cubicBezTo>
                  <a:pt x="989" y="21600"/>
                  <a:pt x="646" y="21015"/>
                  <a:pt x="394" y="19974"/>
                </a:cubicBezTo>
                <a:cubicBezTo>
                  <a:pt x="142" y="18933"/>
                  <a:pt x="0" y="17521"/>
                  <a:pt x="0" y="16049"/>
                </a:cubicBezTo>
                <a:lnTo>
                  <a:pt x="0" y="5551"/>
                </a:lnTo>
                <a:cubicBezTo>
                  <a:pt x="0" y="2485"/>
                  <a:pt x="602" y="0"/>
                  <a:pt x="1345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Box 29"/>
          <p:cNvSpPr txBox="1"/>
          <p:nvPr/>
        </p:nvSpPr>
        <p:spPr>
          <a:xfrm>
            <a:off x="1355154" y="7181850"/>
            <a:ext cx="3443082" cy="24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HTML5</a:t>
            </a:r>
          </a:p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CSS3</a:t>
            </a:r>
          </a:p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JavaScript</a:t>
            </a:r>
          </a:p>
          <a:p>
            <a:pPr lvl="1" marL="734059" indent="-367029" algn="just">
              <a:lnSpc>
                <a:spcPts val="4000"/>
              </a:lnSpc>
              <a:buSzPct val="100000"/>
              <a:buFont typeface="Arial"/>
              <a:buChar char="•"/>
              <a:defRPr sz="33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Bootstrap 5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1355155" y="6101784"/>
            <a:ext cx="4436913" cy="57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600"/>
              </a:lnSpc>
              <a:defRPr b="1" sz="3800">
                <a:solidFill>
                  <a:srgbClr val="1F275A"/>
                </a:solidFill>
                <a:latin typeface="Comic Sans Bold"/>
                <a:ea typeface="Comic Sans Bold"/>
                <a:cs typeface="Comic Sans Bold"/>
                <a:sym typeface="Comic Sans Bold"/>
              </a:defRPr>
            </a:lvl1pPr>
          </a:lstStyle>
          <a:p>
            <a:pPr/>
            <a:r>
              <a:t>Frontend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"/>
          <p:cNvSpPr txBox="1"/>
          <p:nvPr/>
        </p:nvSpPr>
        <p:spPr>
          <a:xfrm>
            <a:off x="12714002" y="561106"/>
            <a:ext cx="9876412" cy="112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800"/>
              </a:lnSpc>
              <a:defRPr sz="8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52" name="Freeform 4"/>
          <p:cNvSpPr/>
          <p:nvPr/>
        </p:nvSpPr>
        <p:spPr>
          <a:xfrm>
            <a:off x="374732" y="-468520"/>
            <a:ext cx="10452514" cy="11264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9" y="0"/>
                </a:moveTo>
                <a:lnTo>
                  <a:pt x="21251" y="0"/>
                </a:lnTo>
                <a:cubicBezTo>
                  <a:pt x="21444" y="0"/>
                  <a:pt x="21600" y="145"/>
                  <a:pt x="21600" y="324"/>
                </a:cubicBezTo>
                <a:lnTo>
                  <a:pt x="21600" y="21276"/>
                </a:lnTo>
                <a:cubicBezTo>
                  <a:pt x="21600" y="21455"/>
                  <a:pt x="21444" y="21600"/>
                  <a:pt x="21251" y="21600"/>
                </a:cubicBezTo>
                <a:lnTo>
                  <a:pt x="349" y="21600"/>
                </a:lnTo>
                <a:cubicBezTo>
                  <a:pt x="156" y="21600"/>
                  <a:pt x="0" y="21455"/>
                  <a:pt x="0" y="21276"/>
                </a:cubicBezTo>
                <a:lnTo>
                  <a:pt x="0" y="324"/>
                </a:lnTo>
                <a:cubicBezTo>
                  <a:pt x="0" y="145"/>
                  <a:pt x="156" y="0"/>
                  <a:pt x="349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Freeform 7"/>
          <p:cNvSpPr/>
          <p:nvPr/>
        </p:nvSpPr>
        <p:spPr>
          <a:xfrm>
            <a:off x="12714003" y="5708269"/>
            <a:ext cx="5189461" cy="349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5" y="0"/>
                </a:moveTo>
                <a:lnTo>
                  <a:pt x="20185" y="0"/>
                </a:lnTo>
                <a:cubicBezTo>
                  <a:pt x="20967" y="0"/>
                  <a:pt x="21600" y="941"/>
                  <a:pt x="21600" y="2101"/>
                </a:cubicBezTo>
                <a:lnTo>
                  <a:pt x="21600" y="19499"/>
                </a:lnTo>
                <a:cubicBezTo>
                  <a:pt x="21600" y="20659"/>
                  <a:pt x="20967" y="21600"/>
                  <a:pt x="20185" y="21600"/>
                </a:cubicBezTo>
                <a:lnTo>
                  <a:pt x="1415" y="21600"/>
                </a:lnTo>
                <a:cubicBezTo>
                  <a:pt x="633" y="21600"/>
                  <a:pt x="0" y="20659"/>
                  <a:pt x="0" y="19499"/>
                </a:cubicBezTo>
                <a:lnTo>
                  <a:pt x="0" y="2101"/>
                </a:lnTo>
                <a:cubicBezTo>
                  <a:pt x="0" y="941"/>
                  <a:pt x="633" y="0"/>
                  <a:pt x="1415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Freeform 9"/>
          <p:cNvSpPr/>
          <p:nvPr/>
        </p:nvSpPr>
        <p:spPr>
          <a:xfrm>
            <a:off x="12102156" y="2153517"/>
            <a:ext cx="5740168" cy="3121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Freeform 10"/>
          <p:cNvSpPr/>
          <p:nvPr/>
        </p:nvSpPr>
        <p:spPr>
          <a:xfrm flipH="1">
            <a:off x="-10051303" y="7041313"/>
            <a:ext cx="13448544" cy="81531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Freeform 11"/>
          <p:cNvSpPr/>
          <p:nvPr/>
        </p:nvSpPr>
        <p:spPr>
          <a:xfrm>
            <a:off x="14972239" y="7886680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Freeform 12"/>
          <p:cNvSpPr/>
          <p:nvPr/>
        </p:nvSpPr>
        <p:spPr>
          <a:xfrm>
            <a:off x="9143999" y="1853052"/>
            <a:ext cx="487589" cy="6345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Freeform 13"/>
          <p:cNvSpPr/>
          <p:nvPr/>
        </p:nvSpPr>
        <p:spPr>
          <a:xfrm flipH="1" flipV="1">
            <a:off x="-2431766" y="-1028700"/>
            <a:ext cx="4303060" cy="4114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59" name="Table 14"/>
          <p:cNvGraphicFramePr/>
          <p:nvPr/>
        </p:nvGraphicFramePr>
        <p:xfrm>
          <a:off x="374731" y="36877"/>
          <a:ext cx="10452515" cy="10213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39726"/>
                <a:gridCol w="6512787"/>
              </a:tblGrid>
              <a:tr h="1002803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Feature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Description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Airline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The airline company 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Date of Journey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Date of the flight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Source &amp; Destination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Departure and arrival cities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Route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Flight route information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4552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Departure &amp; Arrival time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Time of departure and arrival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Duration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Total flight duration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4552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Total Stops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Number of stops between source and destination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Additional Info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Additional information about the flight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17334"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Price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00"/>
                        </a:lnSpc>
                        <a:defRPr sz="1800"/>
                      </a:pPr>
                      <a:r>
                        <a:rPr sz="2600">
                          <a:latin typeface="Alice"/>
                          <a:ea typeface="Alice"/>
                          <a:cs typeface="Alice"/>
                          <a:sym typeface="Alice"/>
                        </a:rPr>
                        <a:t>Target variable (fare in INR)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0" name="TextBox 15"/>
          <p:cNvSpPr txBox="1"/>
          <p:nvPr/>
        </p:nvSpPr>
        <p:spPr>
          <a:xfrm>
            <a:off x="12930389" y="5957132"/>
            <a:ext cx="4797431" cy="291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600"/>
              </a:lnSpc>
              <a:defRPr sz="38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The model is trained on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Flight Price Dataset</a:t>
            </a:r>
            <a:r>
              <a:t> from Kaggle, which includes features like: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2"/>
          <p:cNvSpPr/>
          <p:nvPr/>
        </p:nvSpPr>
        <p:spPr>
          <a:xfrm>
            <a:off x="15113604" y="4181523"/>
            <a:ext cx="13448544" cy="81531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Freeform 3"/>
          <p:cNvSpPr/>
          <p:nvPr/>
        </p:nvSpPr>
        <p:spPr>
          <a:xfrm>
            <a:off x="16114487" y="1820046"/>
            <a:ext cx="13448545" cy="81531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Freeform 4"/>
          <p:cNvSpPr/>
          <p:nvPr/>
        </p:nvSpPr>
        <p:spPr>
          <a:xfrm>
            <a:off x="15951524" y="3090186"/>
            <a:ext cx="633888" cy="8249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Freeform 5"/>
          <p:cNvSpPr/>
          <p:nvPr/>
        </p:nvSpPr>
        <p:spPr>
          <a:xfrm flipH="1" flipV="1">
            <a:off x="-2516118" y="-1206807"/>
            <a:ext cx="4303060" cy="41148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66" name="Table 6"/>
          <p:cNvGraphicFramePr/>
          <p:nvPr/>
        </p:nvGraphicFramePr>
        <p:xfrm>
          <a:off x="2940808" y="3121264"/>
          <a:ext cx="13015289" cy="7976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857228"/>
                <a:gridCol w="2253580"/>
                <a:gridCol w="2253580"/>
                <a:gridCol w="2622323"/>
              </a:tblGrid>
              <a:tr h="1616532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Model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R² Score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RMSE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MAE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033050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Linear Regression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0.62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3792.56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2998.33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616532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Support Vector Regression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0.64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3703.22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2588.24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071311">
                <a:tc>
                  <a:txBody>
                    <a:bodyPr/>
                    <a:lstStyle/>
                    <a:p>
                      <a:pPr algn="l">
                        <a:lnSpc>
                          <a:spcPts val="4800"/>
                        </a:lnSpc>
                        <a:defRPr sz="1800"/>
                      </a:pPr>
                      <a:r>
                        <a:rPr sz="3400">
                          <a:solidFill>
                            <a:srgbClr val="FEBF54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Random Forest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800"/>
                        </a:lnSpc>
                        <a:defRPr sz="1800"/>
                      </a:pPr>
                      <a:r>
                        <a:rPr sz="3400">
                          <a:solidFill>
                            <a:srgbClr val="FEBF54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0.81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800"/>
                        </a:lnSpc>
                        <a:defRPr sz="1800"/>
                      </a:pPr>
                      <a:r>
                        <a:rPr sz="3400">
                          <a:solidFill>
                            <a:srgbClr val="FEBF54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2738.43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800"/>
                        </a:lnSpc>
                        <a:defRPr sz="1800"/>
                      </a:pPr>
                      <a:r>
                        <a:rPr sz="3400">
                          <a:solidFill>
                            <a:srgbClr val="FEBF54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1684.87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48868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Decision Tree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0.74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3163.12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2154.37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TextBox 7"/>
          <p:cNvSpPr txBox="1"/>
          <p:nvPr/>
        </p:nvSpPr>
        <p:spPr>
          <a:xfrm>
            <a:off x="2058843" y="367992"/>
            <a:ext cx="14750644" cy="22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8800"/>
              </a:lnSpc>
              <a:defRPr sz="8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MACHINE LEARNING </a:t>
            </a:r>
          </a:p>
          <a:p>
            <a:pPr algn="ctr">
              <a:lnSpc>
                <a:spcPts val="8800"/>
              </a:lnSpc>
              <a:defRPr sz="8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MODEL AND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"/>
          <p:cNvSpPr/>
          <p:nvPr/>
        </p:nvSpPr>
        <p:spPr>
          <a:xfrm flipH="1">
            <a:off x="-8831243" y="7338408"/>
            <a:ext cx="13448543" cy="81531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Freeform 3"/>
          <p:cNvSpPr/>
          <p:nvPr/>
        </p:nvSpPr>
        <p:spPr>
          <a:xfrm>
            <a:off x="13666427" y="7338408"/>
            <a:ext cx="13448545" cy="81531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Freeform 4"/>
          <p:cNvSpPr/>
          <p:nvPr/>
        </p:nvSpPr>
        <p:spPr>
          <a:xfrm flipH="1">
            <a:off x="-9233804" y="7587645"/>
            <a:ext cx="13448544" cy="81531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Freeform 5"/>
          <p:cNvSpPr/>
          <p:nvPr/>
        </p:nvSpPr>
        <p:spPr>
          <a:xfrm>
            <a:off x="14052889" y="7837479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TextBox 6"/>
          <p:cNvSpPr txBox="1"/>
          <p:nvPr/>
        </p:nvSpPr>
        <p:spPr>
          <a:xfrm>
            <a:off x="1117750" y="1372358"/>
            <a:ext cx="16141550" cy="98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700"/>
              </a:lnSpc>
              <a:defRPr sz="7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MODEL TRAINING PROCESS</a:t>
            </a:r>
          </a:p>
        </p:txBody>
      </p:sp>
      <p:sp>
        <p:nvSpPr>
          <p:cNvPr id="174" name="Freeform 7"/>
          <p:cNvSpPr/>
          <p:nvPr/>
        </p:nvSpPr>
        <p:spPr>
          <a:xfrm flipH="1">
            <a:off x="16458733" y="1337120"/>
            <a:ext cx="4610592" cy="19699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Freeform 8"/>
          <p:cNvSpPr/>
          <p:nvPr/>
        </p:nvSpPr>
        <p:spPr>
          <a:xfrm>
            <a:off x="14666552" y="3638560"/>
            <a:ext cx="4833728" cy="463159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Freeform 9"/>
          <p:cNvSpPr/>
          <p:nvPr/>
        </p:nvSpPr>
        <p:spPr>
          <a:xfrm>
            <a:off x="16141791" y="3670372"/>
            <a:ext cx="633888" cy="82492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Freeform 11"/>
          <p:cNvSpPr/>
          <p:nvPr/>
        </p:nvSpPr>
        <p:spPr>
          <a:xfrm>
            <a:off x="1192230" y="3499610"/>
            <a:ext cx="6045019" cy="92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Freeform 14"/>
          <p:cNvSpPr/>
          <p:nvPr/>
        </p:nvSpPr>
        <p:spPr>
          <a:xfrm>
            <a:off x="1192230" y="5209199"/>
            <a:ext cx="6045019" cy="927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Freeform 17"/>
          <p:cNvSpPr/>
          <p:nvPr/>
        </p:nvSpPr>
        <p:spPr>
          <a:xfrm>
            <a:off x="1192230" y="6918111"/>
            <a:ext cx="6045019" cy="927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Freeform 20"/>
          <p:cNvSpPr/>
          <p:nvPr/>
        </p:nvSpPr>
        <p:spPr>
          <a:xfrm>
            <a:off x="7621409" y="5209199"/>
            <a:ext cx="6045019" cy="927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Freeform 23"/>
          <p:cNvSpPr/>
          <p:nvPr/>
        </p:nvSpPr>
        <p:spPr>
          <a:xfrm>
            <a:off x="7621409" y="3499610"/>
            <a:ext cx="6045019" cy="92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Freeform 26"/>
          <p:cNvSpPr/>
          <p:nvPr/>
        </p:nvSpPr>
        <p:spPr>
          <a:xfrm>
            <a:off x="7621409" y="6918111"/>
            <a:ext cx="6045019" cy="927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Freeform 28"/>
          <p:cNvSpPr/>
          <p:nvPr/>
        </p:nvSpPr>
        <p:spPr>
          <a:xfrm rot="5564615">
            <a:off x="4040199" y="4659109"/>
            <a:ext cx="767364" cy="31845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Freeform 29"/>
          <p:cNvSpPr/>
          <p:nvPr/>
        </p:nvSpPr>
        <p:spPr>
          <a:xfrm rot="5564615">
            <a:off x="4008468" y="6356569"/>
            <a:ext cx="767363" cy="31845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Freeform 30"/>
          <p:cNvSpPr/>
          <p:nvPr/>
        </p:nvSpPr>
        <p:spPr>
          <a:xfrm rot="16200000">
            <a:off x="10260238" y="6356569"/>
            <a:ext cx="767363" cy="31845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Freeform 31"/>
          <p:cNvSpPr/>
          <p:nvPr/>
        </p:nvSpPr>
        <p:spPr>
          <a:xfrm rot="16200000">
            <a:off x="10260238" y="4647241"/>
            <a:ext cx="767363" cy="31845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Freeform 32"/>
          <p:cNvSpPr/>
          <p:nvPr/>
        </p:nvSpPr>
        <p:spPr>
          <a:xfrm rot="21172354">
            <a:off x="7092263" y="7222814"/>
            <a:ext cx="767364" cy="31845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TextBox 33"/>
          <p:cNvSpPr txBox="1"/>
          <p:nvPr/>
        </p:nvSpPr>
        <p:spPr>
          <a:xfrm>
            <a:off x="2629868" y="3585717"/>
            <a:ext cx="3169742" cy="67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Data Cleaning</a:t>
            </a:r>
          </a:p>
        </p:txBody>
      </p:sp>
      <p:sp>
        <p:nvSpPr>
          <p:cNvPr id="189" name="TextBox 34"/>
          <p:cNvSpPr txBox="1"/>
          <p:nvPr/>
        </p:nvSpPr>
        <p:spPr>
          <a:xfrm>
            <a:off x="1948898" y="5289241"/>
            <a:ext cx="4595145" cy="67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Feature Engineering</a:t>
            </a:r>
          </a:p>
        </p:txBody>
      </p:sp>
      <p:sp>
        <p:nvSpPr>
          <p:cNvPr id="190" name="TextBox 35"/>
          <p:cNvSpPr txBox="1"/>
          <p:nvPr/>
        </p:nvSpPr>
        <p:spPr>
          <a:xfrm>
            <a:off x="8694846" y="7004216"/>
            <a:ext cx="3579689" cy="67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Model Selection</a:t>
            </a:r>
          </a:p>
        </p:txBody>
      </p:sp>
      <p:sp>
        <p:nvSpPr>
          <p:cNvPr id="191" name="TextBox 36"/>
          <p:cNvSpPr txBox="1"/>
          <p:nvPr/>
        </p:nvSpPr>
        <p:spPr>
          <a:xfrm>
            <a:off x="8586891" y="3562360"/>
            <a:ext cx="4114056" cy="67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Model Persistence</a:t>
            </a:r>
          </a:p>
        </p:txBody>
      </p:sp>
      <p:sp>
        <p:nvSpPr>
          <p:cNvPr id="192" name="TextBox 37"/>
          <p:cNvSpPr txBox="1"/>
          <p:nvPr/>
        </p:nvSpPr>
        <p:spPr>
          <a:xfrm>
            <a:off x="1807222" y="7004216"/>
            <a:ext cx="4815037" cy="67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Categorical Encoding</a:t>
            </a:r>
          </a:p>
        </p:txBody>
      </p:sp>
      <p:sp>
        <p:nvSpPr>
          <p:cNvPr id="193" name="TextBox 38"/>
          <p:cNvSpPr txBox="1"/>
          <p:nvPr/>
        </p:nvSpPr>
        <p:spPr>
          <a:xfrm>
            <a:off x="7797016" y="5295305"/>
            <a:ext cx="5553150" cy="67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Hyperparameter Tuning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2"/>
          <p:cNvSpPr/>
          <p:nvPr/>
        </p:nvSpPr>
        <p:spPr>
          <a:xfrm flipH="1">
            <a:off x="16942357" y="2463026"/>
            <a:ext cx="4099394" cy="1751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Freeform 3"/>
          <p:cNvSpPr/>
          <p:nvPr/>
        </p:nvSpPr>
        <p:spPr>
          <a:xfrm>
            <a:off x="13192413" y="5822419"/>
            <a:ext cx="4710168" cy="3123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TextBox 4"/>
          <p:cNvSpPr txBox="1"/>
          <p:nvPr/>
        </p:nvSpPr>
        <p:spPr>
          <a:xfrm>
            <a:off x="2676524" y="1294766"/>
            <a:ext cx="9109338" cy="112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800"/>
              </a:lnSpc>
              <a:defRPr sz="8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API ENDPOINTS</a:t>
            </a:r>
          </a:p>
        </p:txBody>
      </p:sp>
      <p:sp>
        <p:nvSpPr>
          <p:cNvPr id="198" name="Freeform 5"/>
          <p:cNvSpPr/>
          <p:nvPr/>
        </p:nvSpPr>
        <p:spPr>
          <a:xfrm>
            <a:off x="16625413" y="6559460"/>
            <a:ext cx="633888" cy="82492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Freeform 6"/>
          <p:cNvSpPr/>
          <p:nvPr/>
        </p:nvSpPr>
        <p:spPr>
          <a:xfrm flipH="1" flipV="1">
            <a:off x="-2075326" y="-1028700"/>
            <a:ext cx="4303061" cy="4114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Freeform 7"/>
          <p:cNvSpPr/>
          <p:nvPr/>
        </p:nvSpPr>
        <p:spPr>
          <a:xfrm flipV="1">
            <a:off x="16060266" y="-1028700"/>
            <a:ext cx="4303060" cy="4114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Freeform 8"/>
          <p:cNvSpPr/>
          <p:nvPr/>
        </p:nvSpPr>
        <p:spPr>
          <a:xfrm>
            <a:off x="13192413" y="1237615"/>
            <a:ext cx="3161019" cy="354175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202" name="Table 9"/>
          <p:cNvGraphicFramePr/>
          <p:nvPr/>
        </p:nvGraphicFramePr>
        <p:xfrm>
          <a:off x="1379209" y="3008494"/>
          <a:ext cx="11035603" cy="65073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59028"/>
                <a:gridCol w="3059028"/>
                <a:gridCol w="4917546"/>
              </a:tblGrid>
              <a:tr h="1183523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b="1" sz="30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Endpoint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b="1" sz="30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Method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b="1" sz="30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549856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/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GET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Home page with prediction form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085608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/predict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POST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Returns fare prediction based on input parameters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688382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/statistics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GET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Shows model performance statistics</a:t>
                      </a:r>
                    </a:p>
                  </a:txBody>
                  <a:tcPr marL="190500" marR="190500" marT="190500" marB="190500" anchor="ctr" anchorCtr="0" horzOverflow="overflow">
                    <a:lnL w="28575">
                      <a:solidFill>
                        <a:srgbClr val="FFFFFF"/>
                      </a:solidFill>
                    </a:lnL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"/>
          <p:cNvSpPr/>
          <p:nvPr/>
        </p:nvSpPr>
        <p:spPr>
          <a:xfrm>
            <a:off x="15982703" y="-198314"/>
            <a:ext cx="4610592" cy="19699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extBox 3"/>
          <p:cNvSpPr txBox="1"/>
          <p:nvPr/>
        </p:nvSpPr>
        <p:spPr>
          <a:xfrm>
            <a:off x="0" y="304074"/>
            <a:ext cx="18288000" cy="98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700"/>
              </a:lnSpc>
              <a:defRPr sz="7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FLIGHT PRICE PREDICTOR</a:t>
            </a:r>
          </a:p>
        </p:txBody>
      </p:sp>
      <p:sp>
        <p:nvSpPr>
          <p:cNvPr id="206" name="Freeform 4"/>
          <p:cNvSpPr/>
          <p:nvPr/>
        </p:nvSpPr>
        <p:spPr>
          <a:xfrm flipH="1" flipV="1">
            <a:off x="-1753896" y="-1028700"/>
            <a:ext cx="4303058" cy="411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Freeform 5"/>
          <p:cNvSpPr/>
          <p:nvPr/>
        </p:nvSpPr>
        <p:spPr>
          <a:xfrm>
            <a:off x="16954448" y="2900423"/>
            <a:ext cx="1159417" cy="106086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Freeform 6"/>
          <p:cNvSpPr/>
          <p:nvPr/>
        </p:nvSpPr>
        <p:spPr>
          <a:xfrm>
            <a:off x="1876092" y="1480109"/>
            <a:ext cx="14289945" cy="85203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2"/>
          <p:cNvSpPr/>
          <p:nvPr/>
        </p:nvSpPr>
        <p:spPr>
          <a:xfrm flipH="1">
            <a:off x="-8831243" y="7338408"/>
            <a:ext cx="13448543" cy="81531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Freeform 3"/>
          <p:cNvSpPr/>
          <p:nvPr/>
        </p:nvSpPr>
        <p:spPr>
          <a:xfrm>
            <a:off x="13666427" y="7338408"/>
            <a:ext cx="13448545" cy="81531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Freeform 4"/>
          <p:cNvSpPr/>
          <p:nvPr/>
        </p:nvSpPr>
        <p:spPr>
          <a:xfrm flipH="1">
            <a:off x="-9233804" y="7587645"/>
            <a:ext cx="13448544" cy="81531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Freeform 5"/>
          <p:cNvSpPr/>
          <p:nvPr/>
        </p:nvSpPr>
        <p:spPr>
          <a:xfrm>
            <a:off x="14052889" y="7837479"/>
            <a:ext cx="13448544" cy="81531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TextBox 6"/>
          <p:cNvSpPr txBox="1"/>
          <p:nvPr/>
        </p:nvSpPr>
        <p:spPr>
          <a:xfrm>
            <a:off x="1117750" y="1372358"/>
            <a:ext cx="16141550" cy="98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700"/>
              </a:lnSpc>
              <a:defRPr sz="70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PROBLEMS AND CHALLENGES </a:t>
            </a:r>
          </a:p>
        </p:txBody>
      </p:sp>
      <p:sp>
        <p:nvSpPr>
          <p:cNvPr id="215" name="Freeform 7"/>
          <p:cNvSpPr/>
          <p:nvPr/>
        </p:nvSpPr>
        <p:spPr>
          <a:xfrm flipH="1">
            <a:off x="16458733" y="1337120"/>
            <a:ext cx="4610592" cy="19699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Freeform 8"/>
          <p:cNvSpPr/>
          <p:nvPr/>
        </p:nvSpPr>
        <p:spPr>
          <a:xfrm>
            <a:off x="14511943" y="3638560"/>
            <a:ext cx="4833728" cy="463159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Freeform 9"/>
          <p:cNvSpPr/>
          <p:nvPr/>
        </p:nvSpPr>
        <p:spPr>
          <a:xfrm>
            <a:off x="16141791" y="3670372"/>
            <a:ext cx="633888" cy="82492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Freeform 11"/>
          <p:cNvSpPr/>
          <p:nvPr/>
        </p:nvSpPr>
        <p:spPr>
          <a:xfrm>
            <a:off x="1192230" y="3499610"/>
            <a:ext cx="6045019" cy="92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Freeform 14"/>
          <p:cNvSpPr/>
          <p:nvPr/>
        </p:nvSpPr>
        <p:spPr>
          <a:xfrm>
            <a:off x="1192230" y="4533015"/>
            <a:ext cx="6045019" cy="2842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993"/>
                  <a:pt x="21600" y="2217"/>
                </a:cubicBezTo>
                <a:lnTo>
                  <a:pt x="21600" y="19383"/>
                </a:lnTo>
                <a:cubicBezTo>
                  <a:pt x="21600" y="20607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20607"/>
                  <a:pt x="0" y="19383"/>
                </a:cubicBezTo>
                <a:lnTo>
                  <a:pt x="0" y="2217"/>
                </a:lnTo>
                <a:cubicBezTo>
                  <a:pt x="0" y="993"/>
                  <a:pt x="467" y="0"/>
                  <a:pt x="1043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Freeform 17"/>
          <p:cNvSpPr/>
          <p:nvPr/>
        </p:nvSpPr>
        <p:spPr>
          <a:xfrm>
            <a:off x="7771600" y="4532248"/>
            <a:ext cx="6045019" cy="1946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1450"/>
                  <a:pt x="21600" y="3238"/>
                </a:cubicBezTo>
                <a:lnTo>
                  <a:pt x="21600" y="18362"/>
                </a:lnTo>
                <a:cubicBezTo>
                  <a:pt x="21600" y="20150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20150"/>
                  <a:pt x="0" y="18362"/>
                </a:cubicBezTo>
                <a:lnTo>
                  <a:pt x="0" y="3238"/>
                </a:lnTo>
                <a:cubicBezTo>
                  <a:pt x="0" y="1450"/>
                  <a:pt x="467" y="0"/>
                  <a:pt x="1043" y="0"/>
                </a:cubicBezTo>
                <a:close/>
              </a:path>
            </a:pathLst>
          </a:custGeom>
          <a:solidFill>
            <a:srgbClr val="507FC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Freeform 20"/>
          <p:cNvSpPr/>
          <p:nvPr/>
        </p:nvSpPr>
        <p:spPr>
          <a:xfrm>
            <a:off x="7621409" y="3499610"/>
            <a:ext cx="6045019" cy="92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3" y="0"/>
                </a:moveTo>
                <a:lnTo>
                  <a:pt x="20557" y="0"/>
                </a:lnTo>
                <a:cubicBezTo>
                  <a:pt x="21133" y="0"/>
                  <a:pt x="21600" y="3041"/>
                  <a:pt x="21600" y="6792"/>
                </a:cubicBezTo>
                <a:lnTo>
                  <a:pt x="21600" y="14808"/>
                </a:lnTo>
                <a:cubicBezTo>
                  <a:pt x="21600" y="18559"/>
                  <a:pt x="21133" y="21600"/>
                  <a:pt x="20557" y="21600"/>
                </a:cubicBezTo>
                <a:lnTo>
                  <a:pt x="1043" y="21600"/>
                </a:lnTo>
                <a:cubicBezTo>
                  <a:pt x="467" y="21600"/>
                  <a:pt x="0" y="18559"/>
                  <a:pt x="0" y="14808"/>
                </a:cubicBezTo>
                <a:lnTo>
                  <a:pt x="0" y="6792"/>
                </a:lnTo>
                <a:cubicBezTo>
                  <a:pt x="0" y="3041"/>
                  <a:pt x="467" y="0"/>
                  <a:pt x="1043" y="0"/>
                </a:cubicBezTo>
                <a:close/>
              </a:path>
            </a:pathLst>
          </a:custGeom>
          <a:solidFill>
            <a:srgbClr val="FEB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TextBox 22"/>
          <p:cNvSpPr txBox="1"/>
          <p:nvPr/>
        </p:nvSpPr>
        <p:spPr>
          <a:xfrm>
            <a:off x="1926238" y="3648356"/>
            <a:ext cx="4261422" cy="672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Data Challenges</a:t>
            </a:r>
          </a:p>
        </p:txBody>
      </p:sp>
      <p:sp>
        <p:nvSpPr>
          <p:cNvPr id="223" name="TextBox 23"/>
          <p:cNvSpPr txBox="1"/>
          <p:nvPr/>
        </p:nvSpPr>
        <p:spPr>
          <a:xfrm>
            <a:off x="1192231" y="4871680"/>
            <a:ext cx="5729436" cy="2069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863587" indent="-431793">
              <a:lnSpc>
                <a:spcPts val="5500"/>
              </a:lnSpc>
              <a:buSzPct val="100000"/>
              <a:buFont typeface="Arial"/>
              <a:buChar char="•"/>
              <a:defRPr sz="3900">
                <a:latin typeface="Alice"/>
                <a:ea typeface="Alice"/>
                <a:cs typeface="Alice"/>
                <a:sym typeface="Alice"/>
              </a:defRPr>
            </a:pPr>
            <a:r>
              <a:t>Availability of data</a:t>
            </a:r>
          </a:p>
          <a:p>
            <a:pPr lvl="1" marL="863587" indent="-431793" algn="ctr">
              <a:lnSpc>
                <a:spcPts val="5500"/>
              </a:lnSpc>
              <a:buSzPct val="100000"/>
              <a:buFont typeface="Arial"/>
              <a:buChar char="•"/>
              <a:defRPr sz="3900">
                <a:latin typeface="Alice"/>
                <a:ea typeface="Alice"/>
                <a:cs typeface="Alice"/>
                <a:sym typeface="Alice"/>
              </a:defRPr>
            </a:pPr>
            <a:r>
              <a:t>Temporal constraints</a:t>
            </a:r>
          </a:p>
          <a:p>
            <a:pPr lvl="1" marL="863587" indent="-431793">
              <a:lnSpc>
                <a:spcPts val="5500"/>
              </a:lnSpc>
              <a:buSzPct val="100000"/>
              <a:buFont typeface="Arial"/>
              <a:buChar char="•"/>
              <a:defRPr sz="3900">
                <a:latin typeface="Alice"/>
                <a:ea typeface="Alice"/>
                <a:cs typeface="Alice"/>
                <a:sym typeface="Alice"/>
              </a:defRPr>
            </a:pPr>
            <a:r>
              <a:t>Feature coverage</a:t>
            </a:r>
          </a:p>
        </p:txBody>
      </p:sp>
      <p:sp>
        <p:nvSpPr>
          <p:cNvPr id="224" name="TextBox 24"/>
          <p:cNvSpPr txBox="1"/>
          <p:nvPr/>
        </p:nvSpPr>
        <p:spPr>
          <a:xfrm>
            <a:off x="8579524" y="3562360"/>
            <a:ext cx="4128790" cy="67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900">
                <a:latin typeface="Alice"/>
                <a:ea typeface="Alice"/>
                <a:cs typeface="Alice"/>
                <a:sym typeface="Alice"/>
              </a:defRPr>
            </a:lvl1pPr>
          </a:lstStyle>
          <a:p>
            <a:pPr/>
            <a:r>
              <a:t>Model Limitations</a:t>
            </a:r>
          </a:p>
        </p:txBody>
      </p:sp>
      <p:sp>
        <p:nvSpPr>
          <p:cNvPr id="225" name="TextBox 25"/>
          <p:cNvSpPr txBox="1"/>
          <p:nvPr/>
        </p:nvSpPr>
        <p:spPr>
          <a:xfrm>
            <a:off x="7826812" y="4670412"/>
            <a:ext cx="5634216" cy="137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863587" indent="-431793">
              <a:lnSpc>
                <a:spcPts val="5500"/>
              </a:lnSpc>
              <a:buSzPct val="100000"/>
              <a:buFont typeface="Arial"/>
              <a:buChar char="•"/>
              <a:defRPr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Prediction lag</a:t>
            </a:r>
          </a:p>
          <a:p>
            <a:pPr lvl="1" marL="863587" indent="-431793">
              <a:lnSpc>
                <a:spcPts val="5500"/>
              </a:lnSpc>
              <a:buSzPct val="100000"/>
              <a:buFont typeface="Arial"/>
              <a:buChar char="•"/>
              <a:defRPr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New routes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