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9" r:id="rId6"/>
    <p:sldId id="258" r:id="rId7"/>
    <p:sldId id="272" r:id="rId8"/>
    <p:sldId id="259" r:id="rId9"/>
    <p:sldId id="260" r:id="rId10"/>
    <p:sldId id="261" r:id="rId11"/>
    <p:sldId id="262" r:id="rId12"/>
    <p:sldId id="263" r:id="rId13"/>
    <p:sldId id="264" r:id="rId14"/>
    <p:sldId id="265" r:id="rId15"/>
    <p:sldId id="266"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avjeet-singh-73572a138/" TargetMode="External"/><Relationship Id="rId2" Type="http://schemas.openxmlformats.org/officeDocument/2006/relationships/hyperlink" Target="https://github.com/Avjeet" TargetMode="External"/><Relationship Id="rId1" Type="http://schemas.openxmlformats.org/officeDocument/2006/relationships/slideLayout" Target="../slideLayouts/slideLayout6.xml"/><Relationship Id="rId4" Type="http://schemas.openxmlformats.org/officeDocument/2006/relationships/hyperlink" Target="https://twitter.com/avjeet0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ug_tracking_system" TargetMode="External"/><Relationship Id="rId7" Type="http://schemas.openxmlformats.org/officeDocument/2006/relationships/image" Target="../media/image3.png"/><Relationship Id="rId2" Type="http://schemas.openxmlformats.org/officeDocument/2006/relationships/hyperlink" Target="https://en.wikipedia.org/wiki/Access_control" TargetMode="External"/><Relationship Id="rId1" Type="http://schemas.openxmlformats.org/officeDocument/2006/relationships/slideLayout" Target="../slideLayouts/slideLayout2.xml"/><Relationship Id="rId6" Type="http://schemas.openxmlformats.org/officeDocument/2006/relationships/hyperlink" Target="https://en.wikipedia.org/wiki/Wiki" TargetMode="External"/><Relationship Id="rId5" Type="http://schemas.openxmlformats.org/officeDocument/2006/relationships/hyperlink" Target="https://en.wikipedia.org/wiki/Task_management" TargetMode="External"/><Relationship Id="rId4" Type="http://schemas.openxmlformats.org/officeDocument/2006/relationships/hyperlink" Target="https://en.wikipedia.org/wiki/Software_featur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185" y="2108319"/>
            <a:ext cx="8655817" cy="1646302"/>
          </a:xfrm>
        </p:spPr>
        <p:txBody>
          <a:bodyPr/>
          <a:lstStyle/>
          <a:p>
            <a:pPr algn="ctr"/>
            <a:r>
              <a:rPr lang="en-IN" dirty="0" smtClean="0"/>
              <a:t>Open Source, Fossasia and GSoC</a:t>
            </a:r>
            <a:endParaRPr lang="en-IN" dirty="0"/>
          </a:p>
        </p:txBody>
      </p:sp>
      <p:sp>
        <p:nvSpPr>
          <p:cNvPr id="3" name="Subtitle 2"/>
          <p:cNvSpPr>
            <a:spLocks noGrp="1"/>
          </p:cNvSpPr>
          <p:nvPr>
            <p:ph type="subTitle" idx="1"/>
          </p:nvPr>
        </p:nvSpPr>
        <p:spPr>
          <a:xfrm>
            <a:off x="1062626" y="4269776"/>
            <a:ext cx="7766936" cy="1096899"/>
          </a:xfrm>
        </p:spPr>
        <p:txBody>
          <a:bodyPr/>
          <a:lstStyle/>
          <a:p>
            <a:pPr algn="ctr"/>
            <a:r>
              <a:rPr lang="en-IN" dirty="0" smtClean="0"/>
              <a:t>BY: Avjeet Singh</a:t>
            </a:r>
            <a:endParaRPr lang="en-IN" dirty="0"/>
          </a:p>
        </p:txBody>
      </p:sp>
    </p:spTree>
    <p:extLst>
      <p:ext uri="{BB962C8B-B14F-4D97-AF65-F5344CB8AC3E}">
        <p14:creationId xmlns:p14="http://schemas.microsoft.com/office/powerpoint/2010/main" val="3871939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80" y="1923243"/>
            <a:ext cx="8596668" cy="3279822"/>
          </a:xfrm>
        </p:spPr>
        <p:txBody>
          <a:bodyPr>
            <a:normAutofit fontScale="90000"/>
          </a:bodyPr>
          <a:lstStyle/>
          <a:p>
            <a:r>
              <a:rPr lang="en-IN" dirty="0" smtClean="0"/>
              <a:t>Step 1: </a:t>
            </a:r>
            <a:br>
              <a:rPr lang="en-IN" dirty="0" smtClean="0"/>
            </a:br>
            <a:r>
              <a:rPr lang="en-IN" dirty="0"/>
              <a:t/>
            </a:r>
            <a:br>
              <a:rPr lang="en-IN" dirty="0"/>
            </a:br>
            <a:r>
              <a:rPr lang="en-IN" dirty="0"/>
              <a:t>L</a:t>
            </a:r>
            <a:r>
              <a:rPr lang="en-IN" dirty="0" smtClean="0"/>
              <a:t>ook for the organization and the project that interests you.</a:t>
            </a:r>
            <a:br>
              <a:rPr lang="en-IN" dirty="0" smtClean="0"/>
            </a:br>
            <a:r>
              <a:rPr lang="en-IN" dirty="0" smtClean="0"/>
              <a:t/>
            </a:r>
            <a:br>
              <a:rPr lang="en-IN" dirty="0" smtClean="0"/>
            </a:br>
            <a:r>
              <a:rPr lang="en-IN" sz="2000" dirty="0" smtClean="0">
                <a:solidFill>
                  <a:schemeClr val="tx1"/>
                </a:solidFill>
              </a:rPr>
              <a:t>Go through organizations website or GSoC archive projects and find a project that suits you.</a:t>
            </a:r>
            <a:endParaRPr lang="en-IN" dirty="0"/>
          </a:p>
        </p:txBody>
      </p:sp>
    </p:spTree>
    <p:extLst>
      <p:ext uri="{BB962C8B-B14F-4D97-AF65-F5344CB8AC3E}">
        <p14:creationId xmlns:p14="http://schemas.microsoft.com/office/powerpoint/2010/main" val="422718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365" y="1768698"/>
            <a:ext cx="8596668" cy="3125273"/>
          </a:xfrm>
        </p:spPr>
        <p:txBody>
          <a:bodyPr>
            <a:normAutofit fontScale="90000"/>
          </a:bodyPr>
          <a:lstStyle/>
          <a:p>
            <a:r>
              <a:rPr lang="en-IN" dirty="0" smtClean="0"/>
              <a:t>Step 2:</a:t>
            </a:r>
            <a:br>
              <a:rPr lang="en-IN" dirty="0" smtClean="0"/>
            </a:br>
            <a:r>
              <a:rPr lang="en-IN" dirty="0" smtClean="0"/>
              <a:t/>
            </a:r>
            <a:br>
              <a:rPr lang="en-IN" dirty="0" smtClean="0"/>
            </a:br>
            <a:r>
              <a:rPr lang="en-IN" dirty="0" smtClean="0"/>
              <a:t>Join their mailing list and get yourself recognized.</a:t>
            </a:r>
            <a:br>
              <a:rPr lang="en-IN" dirty="0" smtClean="0"/>
            </a:br>
            <a:r>
              <a:rPr lang="en-IN" dirty="0" smtClean="0"/>
              <a:t/>
            </a:r>
            <a:br>
              <a:rPr lang="en-IN" dirty="0" smtClean="0"/>
            </a:br>
            <a:r>
              <a:rPr lang="en-IN" sz="2200" dirty="0" smtClean="0">
                <a:solidFill>
                  <a:schemeClr val="tx1"/>
                </a:solidFill>
              </a:rPr>
              <a:t>Draft a short introductory message and post it on their mailing list.</a:t>
            </a: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22441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81" y="1730061"/>
            <a:ext cx="8596668" cy="1927539"/>
          </a:xfrm>
        </p:spPr>
        <p:txBody>
          <a:bodyPr>
            <a:normAutofit fontScale="90000"/>
          </a:bodyPr>
          <a:lstStyle/>
          <a:p>
            <a:r>
              <a:rPr lang="en-IN" sz="4000" dirty="0" smtClean="0"/>
              <a:t>Step 3:</a:t>
            </a:r>
            <a:r>
              <a:rPr lang="en-IN" dirty="0" smtClean="0"/>
              <a:t/>
            </a:r>
            <a:br>
              <a:rPr lang="en-IN" dirty="0" smtClean="0"/>
            </a:br>
            <a:r>
              <a:rPr lang="en-IN" dirty="0" smtClean="0"/>
              <a:t/>
            </a:r>
            <a:br>
              <a:rPr lang="en-IN" dirty="0" smtClean="0"/>
            </a:br>
            <a:r>
              <a:rPr lang="en-IN" dirty="0" smtClean="0"/>
              <a:t>Fork their project repo, look for the issues that you can solve.</a:t>
            </a:r>
            <a:endParaRPr lang="en-IN" dirty="0"/>
          </a:p>
        </p:txBody>
      </p:sp>
      <p:sp>
        <p:nvSpPr>
          <p:cNvPr id="3" name="TextBox 2"/>
          <p:cNvSpPr txBox="1"/>
          <p:nvPr/>
        </p:nvSpPr>
        <p:spPr>
          <a:xfrm>
            <a:off x="831881" y="4121240"/>
            <a:ext cx="8003026" cy="1477328"/>
          </a:xfrm>
          <a:prstGeom prst="rect">
            <a:avLst/>
          </a:prstGeom>
          <a:noFill/>
        </p:spPr>
        <p:txBody>
          <a:bodyPr wrap="square" rtlCol="0">
            <a:spAutoFit/>
          </a:bodyPr>
          <a:lstStyle/>
          <a:p>
            <a:r>
              <a:rPr lang="en-IN" dirty="0" smtClean="0"/>
              <a:t>Try solving simple beginner issues first then move on to solving bigger issues.</a:t>
            </a:r>
          </a:p>
          <a:p>
            <a:endParaRPr lang="en-IN" dirty="0" smtClean="0"/>
          </a:p>
          <a:p>
            <a:r>
              <a:rPr lang="en-IN" dirty="0" smtClean="0"/>
              <a:t>If </a:t>
            </a:r>
            <a:r>
              <a:rPr lang="en-IN" dirty="0" smtClean="0"/>
              <a:t>you find something that interests you </a:t>
            </a:r>
            <a:r>
              <a:rPr lang="en-IN" dirty="0" smtClean="0"/>
              <a:t>first ask </a:t>
            </a:r>
            <a:r>
              <a:rPr lang="en-IN" dirty="0" smtClean="0"/>
              <a:t>if you could work on it and if nobody is working start working on it.</a:t>
            </a:r>
            <a:endParaRPr lang="en-IN" dirty="0"/>
          </a:p>
        </p:txBody>
      </p:sp>
    </p:spTree>
    <p:extLst>
      <p:ext uri="{BB962C8B-B14F-4D97-AF65-F5344CB8AC3E}">
        <p14:creationId xmlns:p14="http://schemas.microsoft.com/office/powerpoint/2010/main" val="3199737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607" y="1652788"/>
            <a:ext cx="8596668" cy="4104067"/>
          </a:xfrm>
        </p:spPr>
        <p:txBody>
          <a:bodyPr>
            <a:normAutofit/>
          </a:bodyPr>
          <a:lstStyle/>
          <a:p>
            <a:r>
              <a:rPr lang="en-IN" dirty="0" smtClean="0"/>
              <a:t>Step 4:</a:t>
            </a:r>
            <a:br>
              <a:rPr lang="en-IN" dirty="0" smtClean="0"/>
            </a:br>
            <a:r>
              <a:rPr lang="en-IN" dirty="0" smtClean="0"/>
              <a:t/>
            </a:r>
            <a:br>
              <a:rPr lang="en-IN" dirty="0" smtClean="0"/>
            </a:br>
            <a:r>
              <a:rPr lang="en-IN" sz="2800" dirty="0" smtClean="0"/>
              <a:t>Start making PRs for the issue get them and ask the mentors to review them.</a:t>
            </a:r>
            <a:br>
              <a:rPr lang="en-IN" sz="2800" dirty="0" smtClean="0"/>
            </a:br>
            <a:r>
              <a:rPr lang="en-IN" sz="2800" dirty="0" smtClean="0"/>
              <a:t/>
            </a:r>
            <a:br>
              <a:rPr lang="en-IN" sz="2800" dirty="0" smtClean="0"/>
            </a:br>
            <a:r>
              <a:rPr lang="en-IN" sz="2000" dirty="0">
                <a:solidFill>
                  <a:schemeClr val="tx1"/>
                </a:solidFill>
              </a:rPr>
              <a:t>Make quality PRs </a:t>
            </a:r>
            <a:r>
              <a:rPr lang="en-IN" sz="2000" dirty="0" smtClean="0">
                <a:solidFill>
                  <a:schemeClr val="tx1"/>
                </a:solidFill>
              </a:rPr>
              <a:t>and follow the rule </a:t>
            </a:r>
            <a:r>
              <a:rPr lang="en-IN" sz="2000" dirty="0" smtClean="0">
                <a:solidFill>
                  <a:schemeClr val="tx1"/>
                </a:solidFill>
              </a:rPr>
              <a:t>“One </a:t>
            </a:r>
            <a:r>
              <a:rPr lang="en-IN" sz="2000" dirty="0" smtClean="0">
                <a:solidFill>
                  <a:schemeClr val="tx1"/>
                </a:solidFill>
              </a:rPr>
              <a:t>Commit  One Issue”</a:t>
            </a:r>
            <a:br>
              <a:rPr lang="en-IN" sz="2000" dirty="0" smtClean="0">
                <a:solidFill>
                  <a:schemeClr val="tx1"/>
                </a:solidFill>
              </a:rPr>
            </a:br>
            <a:r>
              <a:rPr lang="en-IN" sz="2000" dirty="0">
                <a:solidFill>
                  <a:schemeClr val="tx1"/>
                </a:solidFill>
              </a:rPr>
              <a:t/>
            </a:r>
            <a:br>
              <a:rPr lang="en-IN" sz="2000" dirty="0">
                <a:solidFill>
                  <a:schemeClr val="tx1"/>
                </a:solidFill>
              </a:rPr>
            </a:br>
            <a:r>
              <a:rPr lang="en-IN" sz="2000" dirty="0" smtClean="0">
                <a:solidFill>
                  <a:schemeClr val="tx1"/>
                </a:solidFill>
              </a:rPr>
              <a:t>If you are stuck somewhere always ask for help in their mailing list.</a:t>
            </a:r>
            <a:endParaRPr lang="en-IN" sz="2000" dirty="0">
              <a:solidFill>
                <a:schemeClr val="tx1"/>
              </a:solidFill>
            </a:endParaRPr>
          </a:p>
        </p:txBody>
      </p:sp>
    </p:spTree>
    <p:extLst>
      <p:ext uri="{BB962C8B-B14F-4D97-AF65-F5344CB8AC3E}">
        <p14:creationId xmlns:p14="http://schemas.microsoft.com/office/powerpoint/2010/main" val="4122498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98" y="1575516"/>
            <a:ext cx="8596668" cy="4013916"/>
          </a:xfrm>
        </p:spPr>
        <p:txBody>
          <a:bodyPr>
            <a:normAutofit fontScale="90000"/>
          </a:bodyPr>
          <a:lstStyle/>
          <a:p>
            <a:r>
              <a:rPr lang="en-IN" dirty="0" smtClean="0"/>
              <a:t>Step 5: </a:t>
            </a:r>
            <a:r>
              <a:rPr lang="en-IN" sz="2200" dirty="0" smtClean="0">
                <a:solidFill>
                  <a:schemeClr val="tx1"/>
                </a:solidFill>
              </a:rPr>
              <a:t>(only for GSoC or other internship programs)</a:t>
            </a:r>
            <a:br>
              <a:rPr lang="en-IN" sz="2200" dirty="0" smtClean="0">
                <a:solidFill>
                  <a:schemeClr val="tx1"/>
                </a:solidFill>
              </a:rPr>
            </a:br>
            <a:r>
              <a:rPr lang="en-IN" sz="2200" dirty="0" smtClean="0">
                <a:solidFill>
                  <a:schemeClr val="tx1"/>
                </a:solidFill>
              </a:rPr>
              <a:t/>
            </a:r>
            <a:br>
              <a:rPr lang="en-IN" sz="2200" dirty="0" smtClean="0">
                <a:solidFill>
                  <a:schemeClr val="tx1"/>
                </a:solidFill>
              </a:rPr>
            </a:br>
            <a:r>
              <a:rPr lang="en-IN" sz="2800" dirty="0" smtClean="0"/>
              <a:t>Draft a Proposal that satisfies the needs of the project of the organization to which you are applying.</a:t>
            </a:r>
            <a:br>
              <a:rPr lang="en-IN" sz="2800" dirty="0" smtClean="0"/>
            </a:br>
            <a:r>
              <a:rPr lang="en-IN" sz="2800" dirty="0"/>
              <a:t/>
            </a:r>
            <a:br>
              <a:rPr lang="en-IN" sz="2800" dirty="0"/>
            </a:br>
            <a:r>
              <a:rPr lang="en-IN" sz="2000" dirty="0">
                <a:solidFill>
                  <a:schemeClr val="tx1"/>
                </a:solidFill>
              </a:rPr>
              <a:t>Proposal should contain deliverables required by the </a:t>
            </a:r>
            <a:r>
              <a:rPr lang="en-IN" sz="2000" dirty="0" smtClean="0">
                <a:solidFill>
                  <a:schemeClr val="tx1"/>
                </a:solidFill>
              </a:rPr>
              <a:t>project</a:t>
            </a:r>
            <a:r>
              <a:rPr lang="en-IN" sz="2000" dirty="0">
                <a:solidFill>
                  <a:schemeClr val="tx1"/>
                </a:solidFill>
              </a:rPr>
              <a:t> </a:t>
            </a:r>
            <a:r>
              <a:rPr lang="en-IN" sz="2000" dirty="0" smtClean="0">
                <a:solidFill>
                  <a:schemeClr val="tx1"/>
                </a:solidFill>
              </a:rPr>
              <a:t>or propose some new ideas that can actually improve the project.</a:t>
            </a:r>
            <a:br>
              <a:rPr lang="en-IN" sz="2000" dirty="0" smtClean="0">
                <a:solidFill>
                  <a:schemeClr val="tx1"/>
                </a:solidFill>
              </a:rPr>
            </a:br>
            <a:r>
              <a:rPr lang="en-IN" sz="2800" dirty="0" smtClean="0"/>
              <a:t/>
            </a:r>
            <a:br>
              <a:rPr lang="en-IN" sz="2800" dirty="0" smtClean="0"/>
            </a:br>
            <a:r>
              <a:rPr lang="en-IN" sz="2000" dirty="0" smtClean="0">
                <a:solidFill>
                  <a:schemeClr val="tx1"/>
                </a:solidFill>
              </a:rPr>
              <a:t>Submit it early and get it reviewed and make the changes recommended.</a:t>
            </a:r>
            <a:endParaRPr lang="en-IN" sz="2000" dirty="0">
              <a:solidFill>
                <a:schemeClr val="tx1"/>
              </a:solidFill>
            </a:endParaRPr>
          </a:p>
        </p:txBody>
      </p:sp>
    </p:spTree>
    <p:extLst>
      <p:ext uri="{BB962C8B-B14F-4D97-AF65-F5344CB8AC3E}">
        <p14:creationId xmlns:p14="http://schemas.microsoft.com/office/powerpoint/2010/main" val="1899637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94456"/>
            <a:ext cx="8596668" cy="2017690"/>
          </a:xfrm>
        </p:spPr>
        <p:txBody>
          <a:bodyPr>
            <a:normAutofit/>
          </a:bodyPr>
          <a:lstStyle/>
          <a:p>
            <a:r>
              <a:rPr lang="en-IN" dirty="0" smtClean="0"/>
              <a:t>Don’t stop contributing </a:t>
            </a:r>
            <a:br>
              <a:rPr lang="en-IN" dirty="0" smtClean="0"/>
            </a:br>
            <a:r>
              <a:rPr lang="en-IN" dirty="0"/>
              <a:t/>
            </a:r>
            <a:br>
              <a:rPr lang="en-IN" dirty="0"/>
            </a:br>
            <a:r>
              <a:rPr lang="en-IN" sz="2000" dirty="0" smtClean="0">
                <a:solidFill>
                  <a:schemeClr val="tx1"/>
                </a:solidFill>
              </a:rPr>
              <a:t>Keep contributing even after submitting proposal and always remain active on their mailing list.</a:t>
            </a:r>
            <a:endParaRPr lang="en-IN" dirty="0"/>
          </a:p>
        </p:txBody>
      </p:sp>
    </p:spTree>
    <p:extLst>
      <p:ext uri="{BB962C8B-B14F-4D97-AF65-F5344CB8AC3E}">
        <p14:creationId xmlns:p14="http://schemas.microsoft.com/office/powerpoint/2010/main" val="2407316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638" y="2734614"/>
            <a:ext cx="8596668" cy="1320800"/>
          </a:xfrm>
        </p:spPr>
        <p:txBody>
          <a:bodyPr/>
          <a:lstStyle/>
          <a:p>
            <a:pPr algn="ctr"/>
            <a:r>
              <a:rPr lang="en-IN" dirty="0" smtClean="0"/>
              <a:t>Always Keep </a:t>
            </a:r>
            <a:r>
              <a:rPr lang="en-IN" dirty="0" smtClean="0"/>
              <a:t>Learning</a:t>
            </a:r>
            <a:r>
              <a:rPr lang="en-IN" dirty="0"/>
              <a:t> </a:t>
            </a:r>
            <a:r>
              <a:rPr lang="en-IN" dirty="0" smtClean="0"/>
              <a:t>and keep open sourcing!!</a:t>
            </a:r>
            <a:endParaRPr lang="en-IN" dirty="0"/>
          </a:p>
        </p:txBody>
      </p:sp>
    </p:spTree>
    <p:extLst>
      <p:ext uri="{BB962C8B-B14F-4D97-AF65-F5344CB8AC3E}">
        <p14:creationId xmlns:p14="http://schemas.microsoft.com/office/powerpoint/2010/main" val="4150332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2" y="609600"/>
            <a:ext cx="8596668" cy="665408"/>
          </a:xfrm>
        </p:spPr>
        <p:txBody>
          <a:bodyPr/>
          <a:lstStyle/>
          <a:p>
            <a:r>
              <a:rPr lang="en-IN" dirty="0" smtClean="0"/>
              <a:t>Follow Me:-</a:t>
            </a:r>
            <a:endParaRPr lang="en-IN" dirty="0"/>
          </a:p>
        </p:txBody>
      </p:sp>
      <p:sp>
        <p:nvSpPr>
          <p:cNvPr id="3" name="TextBox 2"/>
          <p:cNvSpPr txBox="1"/>
          <p:nvPr/>
        </p:nvSpPr>
        <p:spPr>
          <a:xfrm>
            <a:off x="553792" y="2202286"/>
            <a:ext cx="9079605" cy="2739211"/>
          </a:xfrm>
          <a:prstGeom prst="rect">
            <a:avLst/>
          </a:prstGeom>
          <a:noFill/>
        </p:spPr>
        <p:txBody>
          <a:bodyPr wrap="square" rtlCol="0">
            <a:spAutoFit/>
          </a:bodyPr>
          <a:lstStyle/>
          <a:p>
            <a:r>
              <a:rPr lang="en-IN" sz="2200" dirty="0" smtClean="0"/>
              <a:t>GitHub Link </a:t>
            </a:r>
            <a:r>
              <a:rPr lang="en-IN" sz="2200" dirty="0"/>
              <a:t>– </a:t>
            </a:r>
            <a:r>
              <a:rPr lang="en-IN" sz="2200" dirty="0">
                <a:hlinkClick r:id="rId2"/>
              </a:rPr>
              <a:t>https://github.com/Avjeet</a:t>
            </a:r>
            <a:endParaRPr lang="en-IN" sz="2200" dirty="0" smtClean="0"/>
          </a:p>
          <a:p>
            <a:endParaRPr lang="en-IN" sz="2200" dirty="0"/>
          </a:p>
          <a:p>
            <a:r>
              <a:rPr lang="en-IN" sz="2200" dirty="0"/>
              <a:t>Linked In - </a:t>
            </a:r>
            <a:r>
              <a:rPr lang="en-IN" sz="2200" dirty="0">
                <a:hlinkClick r:id="rId3"/>
              </a:rPr>
              <a:t>https://www.linkedin.com/in/avjeet-singh-73572a138</a:t>
            </a:r>
            <a:r>
              <a:rPr lang="en-IN" sz="2200" dirty="0" smtClean="0">
                <a:hlinkClick r:id="rId3"/>
              </a:rPr>
              <a:t>/</a:t>
            </a:r>
            <a:endParaRPr lang="en-IN" sz="2200" dirty="0" smtClean="0"/>
          </a:p>
          <a:p>
            <a:endParaRPr lang="en-IN" sz="2200" dirty="0"/>
          </a:p>
          <a:p>
            <a:r>
              <a:rPr lang="en-IN" sz="2200" dirty="0"/>
              <a:t>Twitter - </a:t>
            </a:r>
            <a:r>
              <a:rPr lang="en-IN" sz="2200" dirty="0">
                <a:hlinkClick r:id="rId4"/>
              </a:rPr>
              <a:t>https://</a:t>
            </a:r>
            <a:r>
              <a:rPr lang="en-IN" sz="2200" dirty="0" smtClean="0">
                <a:hlinkClick r:id="rId4"/>
              </a:rPr>
              <a:t>twitter.com/avjeet02</a:t>
            </a:r>
            <a:endParaRPr lang="en-IN" sz="2200" dirty="0" smtClean="0"/>
          </a:p>
          <a:p>
            <a:endParaRPr lang="en-IN" sz="2200" dirty="0"/>
          </a:p>
          <a:p>
            <a:r>
              <a:rPr lang="en-IN" sz="2200" dirty="0" smtClean="0"/>
              <a:t>Telegram </a:t>
            </a:r>
            <a:r>
              <a:rPr lang="en-IN" sz="2200" dirty="0"/>
              <a:t>- @avi_11</a:t>
            </a:r>
          </a:p>
          <a:p>
            <a:endParaRPr lang="en-IN" dirty="0"/>
          </a:p>
        </p:txBody>
      </p:sp>
    </p:spTree>
    <p:extLst>
      <p:ext uri="{BB962C8B-B14F-4D97-AF65-F5344CB8AC3E}">
        <p14:creationId xmlns:p14="http://schemas.microsoft.com/office/powerpoint/2010/main" val="314299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Open Source </a:t>
            </a:r>
            <a:endParaRPr lang="en-IN" dirty="0"/>
          </a:p>
        </p:txBody>
      </p:sp>
      <p:sp>
        <p:nvSpPr>
          <p:cNvPr id="3" name="Content Placeholder 2"/>
          <p:cNvSpPr>
            <a:spLocks noGrp="1"/>
          </p:cNvSpPr>
          <p:nvPr>
            <p:ph idx="1"/>
          </p:nvPr>
        </p:nvSpPr>
        <p:spPr>
          <a:xfrm>
            <a:off x="677334" y="1930401"/>
            <a:ext cx="8596668" cy="4110962"/>
          </a:xfrm>
        </p:spPr>
        <p:txBody>
          <a:bodyPr/>
          <a:lstStyle/>
          <a:p>
            <a:r>
              <a:rPr lang="en-IN" dirty="0"/>
              <a:t>The term "open source" refers to something people can modify and share because its design is publicly accessible</a:t>
            </a:r>
            <a:r>
              <a:rPr lang="en-IN" dirty="0" smtClean="0"/>
              <a:t>.</a:t>
            </a:r>
          </a:p>
          <a:p>
            <a:pPr marL="0" indent="0">
              <a:buNone/>
            </a:pPr>
            <a:endParaRPr lang="en-IN" dirty="0" smtClean="0"/>
          </a:p>
          <a:p>
            <a:r>
              <a:rPr lang="en-IN" dirty="0"/>
              <a:t>Open source software is software with source code that anyone can inspect, modify, and enhance</a:t>
            </a:r>
            <a:r>
              <a:rPr lang="en-IN" dirty="0" smtClean="0"/>
              <a:t>.</a:t>
            </a:r>
          </a:p>
          <a:p>
            <a:pPr marL="0" indent="0">
              <a:buNone/>
            </a:pPr>
            <a:endParaRPr lang="en-IN" dirty="0" smtClean="0"/>
          </a:p>
          <a:p>
            <a:r>
              <a:rPr lang="en-IN" dirty="0" smtClean="0"/>
              <a:t>Popular Examples are Linux,Mozilla,VLC.</a:t>
            </a:r>
            <a:endParaRPr lang="en-IN" dirty="0"/>
          </a:p>
        </p:txBody>
      </p:sp>
      <p:pic>
        <p:nvPicPr>
          <p:cNvPr id="4" name="Picture 3"/>
          <p:cNvPicPr>
            <a:picLocks noChangeAspect="1"/>
          </p:cNvPicPr>
          <p:nvPr/>
        </p:nvPicPr>
        <p:blipFill>
          <a:blip r:embed="rId2"/>
          <a:stretch>
            <a:fillRect/>
          </a:stretch>
        </p:blipFill>
        <p:spPr>
          <a:xfrm>
            <a:off x="6017318" y="4548053"/>
            <a:ext cx="1857375" cy="1857375"/>
          </a:xfrm>
          <a:prstGeom prst="rect">
            <a:avLst/>
          </a:prstGeom>
        </p:spPr>
      </p:pic>
    </p:spTree>
    <p:extLst>
      <p:ext uri="{BB962C8B-B14F-4D97-AF65-F5344CB8AC3E}">
        <p14:creationId xmlns:p14="http://schemas.microsoft.com/office/powerpoint/2010/main" val="2294412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1870"/>
            <a:ext cx="8596668" cy="922986"/>
          </a:xfrm>
        </p:spPr>
        <p:txBody>
          <a:bodyPr/>
          <a:lstStyle/>
          <a:p>
            <a:r>
              <a:rPr lang="en-IN" dirty="0" smtClean="0"/>
              <a:t>Open Source Community - Fossasia</a:t>
            </a:r>
            <a:endParaRPr lang="en-IN" dirty="0"/>
          </a:p>
        </p:txBody>
      </p:sp>
      <p:sp>
        <p:nvSpPr>
          <p:cNvPr id="3" name="Content Placeholder 2"/>
          <p:cNvSpPr>
            <a:spLocks noGrp="1"/>
          </p:cNvSpPr>
          <p:nvPr>
            <p:ph idx="1"/>
          </p:nvPr>
        </p:nvSpPr>
        <p:spPr>
          <a:xfrm>
            <a:off x="677334" y="1184856"/>
            <a:ext cx="8596668" cy="5396248"/>
          </a:xfrm>
        </p:spPr>
        <p:txBody>
          <a:bodyPr/>
          <a:lstStyle/>
          <a:p>
            <a:r>
              <a:rPr lang="en-IN" sz="2000" dirty="0" smtClean="0">
                <a:solidFill>
                  <a:schemeClr val="accent1"/>
                </a:solidFill>
              </a:rPr>
              <a:t>Who are we?</a:t>
            </a:r>
          </a:p>
          <a:p>
            <a:pPr marL="0" indent="0" algn="just">
              <a:buNone/>
            </a:pPr>
            <a:r>
              <a:rPr lang="en-IN" dirty="0" smtClean="0"/>
              <a:t>We </a:t>
            </a:r>
            <a:r>
              <a:rPr lang="en-IN" dirty="0"/>
              <a:t>are an organization of people from all continents based in Asia.  We are developers, designers, event organizers and contributors who want to learn and share ideas, create and make digital software tools and </a:t>
            </a:r>
            <a:r>
              <a:rPr lang="en-IN" dirty="0" smtClean="0"/>
              <a:t>hardware.</a:t>
            </a:r>
          </a:p>
          <a:p>
            <a:pPr marL="0" indent="0" algn="just">
              <a:buNone/>
            </a:pPr>
            <a:endParaRPr lang="en-IN" dirty="0" smtClean="0"/>
          </a:p>
          <a:p>
            <a:pPr algn="just"/>
            <a:r>
              <a:rPr lang="en-IN" dirty="0" smtClean="0">
                <a:solidFill>
                  <a:schemeClr val="accent1"/>
                </a:solidFill>
              </a:rPr>
              <a:t>What we do?</a:t>
            </a:r>
            <a:endParaRPr lang="en-IN" dirty="0" smtClean="0"/>
          </a:p>
          <a:p>
            <a:pPr marL="0" indent="0" algn="just">
              <a:buNone/>
            </a:pPr>
            <a:r>
              <a:rPr lang="en-IN" dirty="0" smtClean="0"/>
              <a:t>We </a:t>
            </a:r>
            <a:r>
              <a:rPr lang="en-IN" dirty="0"/>
              <a:t>bring amazing people together to create, develop, design and make things with Open Technologies - hardware and </a:t>
            </a:r>
            <a:r>
              <a:rPr lang="en-IN" dirty="0" smtClean="0"/>
              <a:t>software. We </a:t>
            </a:r>
            <a:r>
              <a:rPr lang="en-IN" dirty="0"/>
              <a:t>organize Open Tech summits, science hack labs, meetups and coding programs with developers, designers and contributors.</a:t>
            </a:r>
          </a:p>
          <a:p>
            <a:pPr marL="0" indent="0" algn="just">
              <a:buNone/>
            </a:pPr>
            <a:endParaRPr lang="en-IN" dirty="0" smtClean="0"/>
          </a:p>
          <a:p>
            <a:pPr algn="just"/>
            <a:r>
              <a:rPr lang="en-IN" dirty="0" smtClean="0">
                <a:ln w="0"/>
                <a:solidFill>
                  <a:schemeClr val="accent1"/>
                </a:solidFill>
                <a:effectLst>
                  <a:outerShdw blurRad="38100" dist="25400" dir="5400000" algn="ctr" rotWithShape="0">
                    <a:srgbClr val="6E747A">
                      <a:alpha val="43000"/>
                    </a:srgbClr>
                  </a:outerShdw>
                </a:effectLst>
              </a:rPr>
              <a:t>Why we do it?</a:t>
            </a:r>
          </a:p>
          <a:p>
            <a:pPr marL="0" indent="0" algn="just">
              <a:buNone/>
            </a:pPr>
            <a:r>
              <a:rPr lang="en-IN" dirty="0"/>
              <a:t>Our main goal is to improve people's lives by sharing Open Tech solutions. We want to see that information technology and science has a positive impact on our society. </a:t>
            </a:r>
            <a:endParaRPr lang="en-IN" dirty="0" smtClean="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19945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1077532"/>
          </a:xfrm>
        </p:spPr>
        <p:txBody>
          <a:bodyPr/>
          <a:lstStyle/>
          <a:p>
            <a:r>
              <a:rPr lang="en-IN" dirty="0" smtClean="0"/>
              <a:t>Programs Under Fossasia</a:t>
            </a:r>
            <a:endParaRPr lang="en-IN" dirty="0"/>
          </a:p>
        </p:txBody>
      </p:sp>
      <p:sp>
        <p:nvSpPr>
          <p:cNvPr id="3" name="Content Placeholder 2"/>
          <p:cNvSpPr>
            <a:spLocks noGrp="1"/>
          </p:cNvSpPr>
          <p:nvPr>
            <p:ph idx="1"/>
          </p:nvPr>
        </p:nvSpPr>
        <p:spPr>
          <a:xfrm>
            <a:off x="677334" y="1390918"/>
            <a:ext cx="8596668" cy="5280337"/>
          </a:xfrm>
        </p:spPr>
        <p:txBody>
          <a:bodyPr>
            <a:normAutofit fontScale="92500" lnSpcReduction="20000"/>
          </a:bodyPr>
          <a:lstStyle/>
          <a:p>
            <a:r>
              <a:rPr lang="en-IN" sz="3500" dirty="0" smtClean="0"/>
              <a:t>Fossasia Summer Internship Program</a:t>
            </a:r>
          </a:p>
          <a:p>
            <a:pPr marL="0" indent="0">
              <a:buNone/>
            </a:pPr>
            <a:r>
              <a:rPr lang="en-IN" sz="2000" dirty="0" smtClean="0"/>
              <a:t>(Starts in summer breaks around May-June)</a:t>
            </a:r>
          </a:p>
          <a:p>
            <a:endParaRPr lang="en-IN" sz="3600" dirty="0" smtClean="0"/>
          </a:p>
          <a:p>
            <a:r>
              <a:rPr lang="en-IN" sz="3500" dirty="0" smtClean="0"/>
              <a:t>Code Heat Contest</a:t>
            </a:r>
          </a:p>
          <a:p>
            <a:pPr marL="0" indent="0">
              <a:buNone/>
            </a:pPr>
            <a:r>
              <a:rPr lang="en-IN" dirty="0" smtClean="0"/>
              <a:t> (</a:t>
            </a:r>
            <a:r>
              <a:rPr lang="en-IN" dirty="0"/>
              <a:t>Build up your developer profile with FOSSASIA and win a trip to our summit </a:t>
            </a:r>
            <a:r>
              <a:rPr lang="en-IN" dirty="0" smtClean="0"/>
              <a:t>)</a:t>
            </a:r>
            <a:endParaRPr lang="en-IN" dirty="0"/>
          </a:p>
          <a:p>
            <a:pPr marL="0" indent="0">
              <a:buNone/>
            </a:pPr>
            <a:endParaRPr lang="en-IN" dirty="0" smtClean="0"/>
          </a:p>
          <a:p>
            <a:pPr marL="0" indent="0">
              <a:buNone/>
            </a:pPr>
            <a:endParaRPr lang="en-IN" dirty="0" smtClean="0"/>
          </a:p>
          <a:p>
            <a:r>
              <a:rPr lang="en-IN" sz="3500" dirty="0" smtClean="0"/>
              <a:t>Fossasia University Students Programs</a:t>
            </a:r>
          </a:p>
          <a:p>
            <a:pPr marL="0" indent="0">
              <a:buNone/>
            </a:pPr>
            <a:r>
              <a:rPr lang="en-IN" sz="2000" dirty="0" smtClean="0"/>
              <a:t>(GSoC</a:t>
            </a:r>
            <a:r>
              <a:rPr lang="en-IN" sz="2000" dirty="0"/>
              <a:t> </a:t>
            </a:r>
            <a:r>
              <a:rPr lang="en-IN" sz="2000" dirty="0" smtClean="0"/>
              <a:t>and other internship programs)</a:t>
            </a:r>
            <a:endParaRPr lang="en-IN" sz="2600" dirty="0"/>
          </a:p>
          <a:p>
            <a:pPr marL="0" indent="0">
              <a:buNone/>
            </a:pPr>
            <a:endParaRPr lang="en-IN" sz="3600" dirty="0" smtClean="0"/>
          </a:p>
          <a:p>
            <a:r>
              <a:rPr lang="en-IN" sz="3500" dirty="0" smtClean="0"/>
              <a:t>Fossasia </a:t>
            </a:r>
            <a:r>
              <a:rPr lang="en-IN" sz="3500" dirty="0"/>
              <a:t>Advanced Developer </a:t>
            </a:r>
            <a:r>
              <a:rPr lang="en-IN" sz="3500" dirty="0" smtClean="0"/>
              <a:t>Program</a:t>
            </a:r>
          </a:p>
          <a:p>
            <a:pPr marL="0" indent="0">
              <a:buNone/>
            </a:pPr>
            <a:r>
              <a:rPr lang="en-IN" sz="2000" dirty="0" smtClean="0"/>
              <a:t>(Contribute as official team member , mentor for code-in </a:t>
            </a:r>
            <a:endParaRPr lang="en-IN" sz="2200" dirty="0"/>
          </a:p>
        </p:txBody>
      </p:sp>
    </p:spTree>
    <p:extLst>
      <p:ext uri="{BB962C8B-B14F-4D97-AF65-F5344CB8AC3E}">
        <p14:creationId xmlns:p14="http://schemas.microsoft.com/office/powerpoint/2010/main" val="3359174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lstStyle/>
          <a:p>
            <a:r>
              <a:rPr lang="en-IN" dirty="0" smtClean="0"/>
              <a:t>Projects Under Fossasia</a:t>
            </a:r>
            <a:endParaRPr lang="en-IN" dirty="0"/>
          </a:p>
        </p:txBody>
      </p:sp>
      <p:sp>
        <p:nvSpPr>
          <p:cNvPr id="4" name="TextBox 3"/>
          <p:cNvSpPr txBox="1"/>
          <p:nvPr/>
        </p:nvSpPr>
        <p:spPr>
          <a:xfrm>
            <a:off x="677334" y="1558344"/>
            <a:ext cx="8899302" cy="4093428"/>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n w="0"/>
                <a:solidFill>
                  <a:schemeClr val="accent1"/>
                </a:solidFill>
                <a:effectLst>
                  <a:outerShdw blurRad="38100" dist="25400" dir="5400000" algn="ctr" rotWithShape="0">
                    <a:srgbClr val="6E747A">
                      <a:alpha val="43000"/>
                    </a:srgbClr>
                  </a:outerShdw>
                </a:effectLst>
              </a:rPr>
              <a:t>SUSI.AI</a:t>
            </a:r>
            <a:r>
              <a:rPr lang="en-IN" sz="2400" dirty="0" smtClean="0"/>
              <a:t> - </a:t>
            </a:r>
            <a:r>
              <a:rPr lang="en-IN" sz="2000" dirty="0"/>
              <a:t>Susi AI is an intelligent Open Source personal assistant. It is capable of chat and voice interaction by using APIs </a:t>
            </a:r>
            <a:endParaRPr lang="en-IN" sz="2000" dirty="0" smtClean="0"/>
          </a:p>
          <a:p>
            <a:endParaRPr lang="en-IN" sz="2000" dirty="0" smtClean="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smtClean="0">
                <a:ln w="0"/>
                <a:solidFill>
                  <a:schemeClr val="accent1"/>
                </a:solidFill>
                <a:effectLst>
                  <a:outerShdw blurRad="38100" dist="25400" dir="5400000" algn="ctr" rotWithShape="0">
                    <a:srgbClr val="6E747A">
                      <a:alpha val="43000"/>
                    </a:srgbClr>
                  </a:outerShdw>
                </a:effectLst>
              </a:rPr>
              <a:t>Phimp.me </a:t>
            </a:r>
            <a:r>
              <a:rPr lang="en-IN" sz="2400" dirty="0" smtClean="0"/>
              <a:t>- </a:t>
            </a:r>
            <a:r>
              <a:rPr lang="en-IN" sz="2000" dirty="0"/>
              <a:t>Phimp.me is a Photo App for Android that aims to replace proprietary photo applications. It offers features such as taking photos, adding filters, editing images and uploading them to social networks</a:t>
            </a:r>
            <a:r>
              <a:rPr lang="en-IN" sz="2000" dirty="0" smtClean="0"/>
              <a:t>.</a:t>
            </a:r>
          </a:p>
          <a:p>
            <a:endParaRPr lang="en-IN" sz="2000" dirty="0" smtClean="0"/>
          </a:p>
          <a:p>
            <a:endParaRPr lang="en-IN" sz="2400" dirty="0"/>
          </a:p>
          <a:p>
            <a:pPr marL="342900" indent="-342900">
              <a:buFont typeface="Arial" panose="020B0604020202020204" pitchFamily="34" charset="0"/>
              <a:buChar char="•"/>
            </a:pPr>
            <a:r>
              <a:rPr lang="en-IN" sz="2400" dirty="0" smtClean="0">
                <a:ln w="0"/>
                <a:solidFill>
                  <a:schemeClr val="accent1"/>
                </a:solidFill>
                <a:effectLst>
                  <a:outerShdw blurRad="38100" dist="25400" dir="5400000" algn="ctr" rotWithShape="0">
                    <a:srgbClr val="6E747A">
                      <a:alpha val="43000"/>
                    </a:srgbClr>
                  </a:outerShdw>
                </a:effectLst>
              </a:rPr>
              <a:t>PSLab</a:t>
            </a:r>
            <a:r>
              <a:rPr lang="en-IN" sz="2400" dirty="0" smtClean="0"/>
              <a:t> - </a:t>
            </a:r>
            <a:r>
              <a:rPr lang="en-IN" sz="2000" dirty="0"/>
              <a:t>PSLab is equipped with an array of useful control and measurement tools. </a:t>
            </a:r>
            <a:r>
              <a:rPr lang="en-IN" sz="2000" dirty="0" smtClean="0"/>
              <a:t>It enables </a:t>
            </a:r>
            <a:r>
              <a:rPr lang="en-IN" sz="2000" dirty="0"/>
              <a:t>you to perform various experiments and study a wide range of phenomena.</a:t>
            </a:r>
          </a:p>
        </p:txBody>
      </p:sp>
    </p:spTree>
    <p:extLst>
      <p:ext uri="{BB962C8B-B14F-4D97-AF65-F5344CB8AC3E}">
        <p14:creationId xmlns:p14="http://schemas.microsoft.com/office/powerpoint/2010/main" val="1785394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2" y="367048"/>
            <a:ext cx="8596668" cy="807076"/>
          </a:xfrm>
        </p:spPr>
        <p:txBody>
          <a:bodyPr>
            <a:normAutofit fontScale="90000"/>
          </a:bodyPr>
          <a:lstStyle/>
          <a:p>
            <a:r>
              <a:rPr lang="en-IN" dirty="0" smtClean="0"/>
              <a:t>How open source Development take place?</a:t>
            </a:r>
            <a:endParaRPr lang="en-IN" dirty="0"/>
          </a:p>
        </p:txBody>
      </p:sp>
      <p:sp>
        <p:nvSpPr>
          <p:cNvPr id="3" name="Content Placeholder 2"/>
          <p:cNvSpPr>
            <a:spLocks noGrp="1"/>
          </p:cNvSpPr>
          <p:nvPr>
            <p:ph idx="1"/>
          </p:nvPr>
        </p:nvSpPr>
        <p:spPr>
          <a:xfrm>
            <a:off x="587181" y="1174124"/>
            <a:ext cx="9071973" cy="4595611"/>
          </a:xfrm>
        </p:spPr>
        <p:txBody>
          <a:bodyPr>
            <a:normAutofit lnSpcReduction="10000"/>
          </a:bodyPr>
          <a:lstStyle/>
          <a:p>
            <a:pPr marL="0" indent="0">
              <a:buNone/>
            </a:pPr>
            <a:endParaRPr lang="en-IN" sz="2800" dirty="0" smtClean="0">
              <a:ln w="0"/>
              <a:solidFill>
                <a:schemeClr val="accent1"/>
              </a:solidFill>
              <a:effectLst>
                <a:outerShdw blurRad="38100" dist="25400" dir="5400000" algn="ctr" rotWithShape="0">
                  <a:srgbClr val="6E747A">
                    <a:alpha val="43000"/>
                  </a:srgbClr>
                </a:outerShdw>
              </a:effectLst>
            </a:endParaRPr>
          </a:p>
          <a:p>
            <a:pPr marL="0" indent="0">
              <a:buNone/>
            </a:pPr>
            <a:r>
              <a:rPr lang="en-IN" sz="2800" dirty="0" smtClean="0">
                <a:ln w="0"/>
                <a:solidFill>
                  <a:schemeClr val="tx1"/>
                </a:solidFill>
                <a:effectLst>
                  <a:outerShdw blurRad="38100" dist="19050" dir="2700000" algn="tl" rotWithShape="0">
                    <a:schemeClr val="dk1">
                      <a:alpha val="40000"/>
                    </a:schemeClr>
                  </a:outerShdw>
                </a:effectLst>
              </a:rPr>
              <a:t>Here, Git comes into play</a:t>
            </a:r>
            <a:endParaRPr lang="en-IN" sz="2800" dirty="0">
              <a:ln w="0"/>
              <a:solidFill>
                <a:schemeClr val="tx1"/>
              </a:solidFill>
              <a:effectLst>
                <a:outerShdw blurRad="38100" dist="19050" dir="2700000" algn="tl" rotWithShape="0">
                  <a:schemeClr val="dk1">
                    <a:alpha val="40000"/>
                  </a:schemeClr>
                </a:outerShdw>
              </a:effectLst>
            </a:endParaRPr>
          </a:p>
          <a:p>
            <a:pPr marL="0" indent="0">
              <a:buNone/>
            </a:pPr>
            <a:endParaRPr lang="en-IN" sz="2800" dirty="0" smtClean="0">
              <a:ln w="0"/>
              <a:solidFill>
                <a:schemeClr val="accent1"/>
              </a:solidFill>
              <a:effectLst>
                <a:outerShdw blurRad="38100" dist="25400" dir="5400000" algn="ctr" rotWithShape="0">
                  <a:srgbClr val="6E747A">
                    <a:alpha val="43000"/>
                  </a:srgbClr>
                </a:outerShdw>
              </a:effectLst>
            </a:endParaRPr>
          </a:p>
          <a:p>
            <a:pPr marL="0" indent="0">
              <a:buNone/>
            </a:pPr>
            <a:r>
              <a:rPr lang="en-IN" sz="2800" dirty="0" smtClean="0">
                <a:ln w="0"/>
                <a:solidFill>
                  <a:schemeClr val="accent1"/>
                </a:solidFill>
                <a:effectLst>
                  <a:outerShdw blurRad="38100" dist="25400" dir="5400000" algn="ctr" rotWithShape="0">
                    <a:srgbClr val="6E747A">
                      <a:alpha val="43000"/>
                    </a:srgbClr>
                  </a:outerShdw>
                </a:effectLst>
              </a:rPr>
              <a:t>Git</a:t>
            </a:r>
            <a:r>
              <a:rPr lang="en-IN" sz="2000" dirty="0" smtClean="0"/>
              <a:t> is a version </a:t>
            </a:r>
            <a:r>
              <a:rPr lang="en-IN" sz="2000" dirty="0" smtClean="0"/>
              <a:t>control system primarily used for source code management</a:t>
            </a:r>
            <a:r>
              <a:rPr lang="en-IN" sz="2000" dirty="0" smtClean="0"/>
              <a:t>.</a:t>
            </a:r>
            <a:br>
              <a:rPr lang="en-IN" sz="2000" dirty="0" smtClean="0"/>
            </a:br>
            <a:endParaRPr lang="en-IN" sz="2000" dirty="0" smtClean="0"/>
          </a:p>
          <a:p>
            <a:r>
              <a:rPr lang="en-IN" sz="2000" dirty="0" smtClean="0"/>
              <a:t>It is distributed system unlike (CVS)centralized </a:t>
            </a:r>
            <a:r>
              <a:rPr lang="en-IN" sz="2000" dirty="0" smtClean="0"/>
              <a:t> </a:t>
            </a:r>
            <a:r>
              <a:rPr lang="en-IN" sz="2000" dirty="0" smtClean="0"/>
              <a:t>version </a:t>
            </a:r>
            <a:r>
              <a:rPr lang="en-IN" sz="2000" dirty="0"/>
              <a:t>control </a:t>
            </a:r>
            <a:r>
              <a:rPr lang="en-IN" sz="2000" dirty="0" smtClean="0"/>
              <a:t>systems</a:t>
            </a:r>
            <a:r>
              <a:rPr lang="en-IN" sz="2000" dirty="0" smtClean="0"/>
              <a:t>.</a:t>
            </a:r>
            <a:br>
              <a:rPr lang="en-IN" sz="2000" dirty="0" smtClean="0"/>
            </a:br>
            <a:endParaRPr lang="en-IN" sz="2000" dirty="0" smtClean="0"/>
          </a:p>
          <a:p>
            <a:r>
              <a:rPr lang="en-IN" sz="2000" dirty="0" smtClean="0"/>
              <a:t>It allows to make separate repositories </a:t>
            </a:r>
            <a:r>
              <a:rPr lang="en-IN" sz="2000" dirty="0" smtClean="0"/>
              <a:t>and supports </a:t>
            </a:r>
            <a:r>
              <a:rPr lang="en-IN" sz="2000" dirty="0" smtClean="0"/>
              <a:t/>
            </a:r>
            <a:br>
              <a:rPr lang="en-IN" sz="2000" dirty="0" smtClean="0"/>
            </a:br>
            <a:r>
              <a:rPr lang="en-IN" sz="2000" dirty="0" smtClean="0"/>
              <a:t>non linear workflow</a:t>
            </a:r>
            <a:r>
              <a:rPr lang="en-IN" sz="2000" dirty="0" smtClean="0"/>
              <a:t>.</a:t>
            </a:r>
            <a:br>
              <a:rPr lang="en-IN" sz="2000" dirty="0" smtClean="0"/>
            </a:br>
            <a:endParaRPr lang="en-IN" sz="2000" dirty="0" smtClean="0"/>
          </a:p>
          <a:p>
            <a:r>
              <a:rPr lang="en-IN" sz="2000" dirty="0" smtClean="0"/>
              <a:t>It allows us to work in branches.</a:t>
            </a:r>
            <a:endParaRPr lang="en-IN" sz="2000" dirty="0"/>
          </a:p>
          <a:p>
            <a:endParaRPr lang="en-IN" sz="2000" dirty="0" smtClean="0"/>
          </a:p>
          <a:p>
            <a:pPr marL="0" indent="0">
              <a:buNone/>
            </a:pPr>
            <a:endParaRPr lang="en-IN" sz="2000" dirty="0" smtClean="0"/>
          </a:p>
          <a:p>
            <a:endParaRPr lang="en-IN" sz="2000" dirty="0" smtClean="0"/>
          </a:p>
          <a:p>
            <a:endParaRPr lang="en-IN" sz="2000" dirty="0" smtClean="0"/>
          </a:p>
        </p:txBody>
      </p:sp>
      <p:pic>
        <p:nvPicPr>
          <p:cNvPr id="2050" name="Picture 2" descr="Image result for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85" y="1375893"/>
            <a:ext cx="1210614" cy="1210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76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GitHub</a:t>
            </a:r>
            <a:endParaRPr lang="en-IN" dirty="0"/>
          </a:p>
        </p:txBody>
      </p:sp>
      <p:sp>
        <p:nvSpPr>
          <p:cNvPr id="3" name="Content Placeholder 2"/>
          <p:cNvSpPr>
            <a:spLocks noGrp="1"/>
          </p:cNvSpPr>
          <p:nvPr>
            <p:ph idx="1"/>
          </p:nvPr>
        </p:nvSpPr>
        <p:spPr>
          <a:xfrm>
            <a:off x="677334" y="1598702"/>
            <a:ext cx="8596668" cy="4918007"/>
          </a:xfrm>
        </p:spPr>
        <p:txBody>
          <a:bodyPr>
            <a:normAutofit/>
          </a:bodyPr>
          <a:lstStyle/>
          <a:p>
            <a:pPr marL="0" indent="0">
              <a:buNone/>
            </a:pPr>
            <a:r>
              <a:rPr lang="en-IN" sz="2000" dirty="0"/>
              <a:t>GitHub is web based hosting service for version control using </a:t>
            </a:r>
            <a:r>
              <a:rPr lang="en-IN" sz="2000" dirty="0">
                <a:ln w="0"/>
                <a:solidFill>
                  <a:schemeClr val="accent1"/>
                </a:solidFill>
                <a:effectLst>
                  <a:outerShdw blurRad="38100" dist="25400" dir="5400000" algn="ctr" rotWithShape="0">
                    <a:srgbClr val="6E747A">
                      <a:alpha val="43000"/>
                    </a:srgbClr>
                  </a:outerShdw>
                </a:effectLst>
              </a:rPr>
              <a:t>Git</a:t>
            </a:r>
            <a:r>
              <a:rPr lang="en-IN" sz="2000" dirty="0"/>
              <a:t>.</a:t>
            </a:r>
          </a:p>
          <a:p>
            <a:pPr marL="0" indent="0">
              <a:buNone/>
            </a:pPr>
            <a:endParaRPr lang="en-IN" sz="2000" dirty="0"/>
          </a:p>
          <a:p>
            <a:r>
              <a:rPr lang="en-IN" sz="2000" dirty="0"/>
              <a:t>It allows your source code to be stored on cloud</a:t>
            </a:r>
            <a:r>
              <a:rPr lang="en-IN" sz="2000" dirty="0" smtClean="0"/>
              <a:t>.</a:t>
            </a:r>
          </a:p>
          <a:p>
            <a:endParaRPr lang="en-IN" sz="2000" dirty="0"/>
          </a:p>
          <a:p>
            <a:r>
              <a:rPr lang="en-IN" sz="2000" dirty="0"/>
              <a:t> It provides </a:t>
            </a:r>
            <a:r>
              <a:rPr lang="en-IN" sz="2000" dirty="0">
                <a:ln w="0"/>
                <a:solidFill>
                  <a:schemeClr val="accent1"/>
                </a:solidFill>
                <a:effectLst>
                  <a:outerShdw blurRad="38100" dist="25400" dir="5400000" algn="ctr" rotWithShape="0">
                    <a:srgbClr val="6E747A">
                      <a:alpha val="43000"/>
                    </a:srgbClr>
                  </a:outerShdw>
                </a:effectLst>
                <a:hlinkClick r:id="rId2" tooltip="Access control"/>
              </a:rPr>
              <a:t>access control</a:t>
            </a:r>
            <a:r>
              <a:rPr lang="en-IN" sz="2000" dirty="0"/>
              <a:t> and several collaboration </a:t>
            </a:r>
            <a:r>
              <a:rPr lang="en-IN" sz="2000" dirty="0" smtClean="0"/>
              <a:t>features </a:t>
            </a:r>
            <a:r>
              <a:rPr lang="en-IN" sz="2000" dirty="0"/>
              <a:t>such as </a:t>
            </a:r>
            <a:r>
              <a:rPr lang="en-IN" sz="2000" dirty="0">
                <a:hlinkClick r:id="rId3" tooltip="Bug tracking system"/>
              </a:rPr>
              <a:t>bug tracking</a:t>
            </a:r>
            <a:r>
              <a:rPr lang="en-IN" sz="2000" dirty="0"/>
              <a:t>, </a:t>
            </a:r>
            <a:r>
              <a:rPr lang="en-IN" sz="2000" dirty="0">
                <a:hlinkClick r:id="rId4" tooltip="Software feature"/>
              </a:rPr>
              <a:t>feature requests</a:t>
            </a:r>
            <a:r>
              <a:rPr lang="en-IN" sz="2000" dirty="0"/>
              <a:t>, </a:t>
            </a:r>
            <a:r>
              <a:rPr lang="en-IN" sz="2000" dirty="0">
                <a:hlinkClick r:id="rId5" tooltip="Task management"/>
              </a:rPr>
              <a:t>task management</a:t>
            </a:r>
            <a:r>
              <a:rPr lang="en-IN" sz="2000" dirty="0"/>
              <a:t>, and </a:t>
            </a:r>
            <a:r>
              <a:rPr lang="en-IN" sz="2000" dirty="0">
                <a:hlinkClick r:id="rId6" tooltip="Wiki"/>
              </a:rPr>
              <a:t>wikis</a:t>
            </a:r>
            <a:r>
              <a:rPr lang="en-IN" sz="2000" dirty="0"/>
              <a:t> for every project</a:t>
            </a:r>
            <a:r>
              <a:rPr lang="en-IN" sz="2000" dirty="0" smtClean="0"/>
              <a:t>.</a:t>
            </a:r>
          </a:p>
          <a:p>
            <a:endParaRPr lang="en-IN" sz="2000" dirty="0"/>
          </a:p>
          <a:p>
            <a:r>
              <a:rPr lang="en-IN" sz="2000" dirty="0" smtClean="0"/>
              <a:t>It is also looked upon as a developer profile as it shows graphs of your contributions. </a:t>
            </a:r>
          </a:p>
          <a:p>
            <a:endParaRPr lang="en-IN" sz="2000" dirty="0"/>
          </a:p>
          <a:p>
            <a:r>
              <a:rPr lang="en-IN" sz="2000" dirty="0" smtClean="0"/>
              <a:t>Other Platform using Git are </a:t>
            </a:r>
            <a:r>
              <a:rPr lang="en-IN" sz="2000" dirty="0" err="1" smtClean="0"/>
              <a:t>GitLab</a:t>
            </a:r>
            <a:r>
              <a:rPr lang="en-IN" sz="2000" dirty="0" smtClean="0"/>
              <a:t>, </a:t>
            </a:r>
            <a:r>
              <a:rPr lang="en-IN" sz="2000" dirty="0" err="1" smtClean="0"/>
              <a:t>Bitbucket</a:t>
            </a:r>
            <a:r>
              <a:rPr lang="en-IN" sz="2000" dirty="0" smtClean="0"/>
              <a:t> etc.</a:t>
            </a:r>
            <a:endParaRPr lang="en-IN" sz="2000" dirty="0"/>
          </a:p>
          <a:p>
            <a:endParaRPr lang="en-IN" dirty="0"/>
          </a:p>
        </p:txBody>
      </p:sp>
      <p:pic>
        <p:nvPicPr>
          <p:cNvPr id="4" name="Picture 4" descr="Image result for github"/>
          <p:cNvPicPr>
            <a:picLocks noChangeAspect="1" noChangeArrowheads="1"/>
          </p:cNvPicPr>
          <p:nvPr/>
        </p:nvPicPr>
        <p:blipFill rotWithShape="1">
          <a:blip r:embed="rId7">
            <a:extLst>
              <a:ext uri="{28A0092B-C50C-407E-A947-70E740481C1C}">
                <a14:useLocalDpi xmlns:a14="http://schemas.microsoft.com/office/drawing/2010/main" val="0"/>
              </a:ext>
            </a:extLst>
          </a:blip>
          <a:srcRect l="15087" r="11994"/>
          <a:stretch/>
        </p:blipFill>
        <p:spPr bwMode="auto">
          <a:xfrm>
            <a:off x="7044926" y="458811"/>
            <a:ext cx="1417706" cy="98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828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lstStyle/>
          <a:p>
            <a:r>
              <a:rPr lang="en-IN" dirty="0" smtClean="0"/>
              <a:t>What is GSoC?</a:t>
            </a:r>
            <a:endParaRPr lang="en-IN" dirty="0"/>
          </a:p>
        </p:txBody>
      </p:sp>
      <p:sp>
        <p:nvSpPr>
          <p:cNvPr id="3" name="Content Placeholder 2"/>
          <p:cNvSpPr>
            <a:spLocks noGrp="1"/>
          </p:cNvSpPr>
          <p:nvPr>
            <p:ph idx="1"/>
          </p:nvPr>
        </p:nvSpPr>
        <p:spPr>
          <a:xfrm>
            <a:off x="677334" y="1931831"/>
            <a:ext cx="8596668" cy="4109531"/>
          </a:xfrm>
        </p:spPr>
        <p:txBody>
          <a:bodyPr>
            <a:normAutofit/>
          </a:bodyPr>
          <a:lstStyle/>
          <a:p>
            <a:r>
              <a:rPr lang="en-IN" sz="2000" dirty="0" smtClean="0"/>
              <a:t>GSoC stands for Google Summer Of Code which is a world wide summer internship program organized and sponsored by Google to promote Open Source development among college students.</a:t>
            </a:r>
          </a:p>
          <a:p>
            <a:endParaRPr lang="en-IN" sz="2000" dirty="0"/>
          </a:p>
          <a:p>
            <a:r>
              <a:rPr lang="en-IN" sz="2000" dirty="0" smtClean="0"/>
              <a:t>This program commences every year in starting months (January, February) and ends around August.</a:t>
            </a:r>
          </a:p>
          <a:p>
            <a:pPr marL="0" indent="0">
              <a:buNone/>
            </a:pPr>
            <a:endParaRPr lang="en-IN" sz="2000" dirty="0"/>
          </a:p>
          <a:p>
            <a:r>
              <a:rPr lang="en-IN" sz="2000" dirty="0" smtClean="0"/>
              <a:t>If you get selected you get to </a:t>
            </a:r>
            <a:r>
              <a:rPr lang="en-IN" sz="2000" dirty="0"/>
              <a:t>spend their summer hacking on open source software while learning from the very best software craftspeople, and get paid for it too. </a:t>
            </a:r>
          </a:p>
        </p:txBody>
      </p:sp>
      <p:pic>
        <p:nvPicPr>
          <p:cNvPr id="10" name="Picture 9"/>
          <p:cNvPicPr>
            <a:picLocks noChangeAspect="1"/>
          </p:cNvPicPr>
          <p:nvPr/>
        </p:nvPicPr>
        <p:blipFill>
          <a:blip r:embed="rId2"/>
          <a:stretch>
            <a:fillRect/>
          </a:stretch>
        </p:blipFill>
        <p:spPr>
          <a:xfrm>
            <a:off x="6093384" y="169873"/>
            <a:ext cx="1712287" cy="1712287"/>
          </a:xfrm>
          <a:prstGeom prst="rect">
            <a:avLst/>
          </a:prstGeom>
        </p:spPr>
      </p:pic>
    </p:spTree>
    <p:extLst>
      <p:ext uri="{BB962C8B-B14F-4D97-AF65-F5344CB8AC3E}">
        <p14:creationId xmlns:p14="http://schemas.microsoft.com/office/powerpoint/2010/main" val="4214771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68" y="1949003"/>
            <a:ext cx="9393944" cy="3279820"/>
          </a:xfrm>
        </p:spPr>
        <p:txBody>
          <a:bodyPr>
            <a:normAutofit fontScale="90000"/>
          </a:bodyPr>
          <a:lstStyle/>
          <a:p>
            <a:pPr algn="ctr"/>
            <a:r>
              <a:rPr lang="en-IN" dirty="0" smtClean="0"/>
              <a:t>How to indulge in Open Source development?</a:t>
            </a:r>
            <a:br>
              <a:rPr lang="en-IN" dirty="0" smtClean="0"/>
            </a:br>
            <a:r>
              <a:rPr lang="en-IN" dirty="0"/>
              <a:t/>
            </a:r>
            <a:br>
              <a:rPr lang="en-IN" dirty="0"/>
            </a:br>
            <a:r>
              <a:rPr lang="en-IN" dirty="0" smtClean="0"/>
              <a:t>or</a:t>
            </a:r>
            <a:br>
              <a:rPr lang="en-IN" dirty="0" smtClean="0"/>
            </a:br>
            <a:r>
              <a:rPr lang="en-IN" dirty="0" smtClean="0"/>
              <a:t/>
            </a:r>
            <a:br>
              <a:rPr lang="en-IN" dirty="0" smtClean="0"/>
            </a:br>
            <a:r>
              <a:rPr lang="en-IN" dirty="0" smtClean="0"/>
              <a:t>How to apply for GSoC or any other open source program?</a:t>
            </a:r>
            <a:br>
              <a:rPr lang="en-IN" dirty="0" smtClean="0"/>
            </a:br>
            <a:endParaRPr lang="en-IN" dirty="0"/>
          </a:p>
        </p:txBody>
      </p:sp>
    </p:spTree>
    <p:extLst>
      <p:ext uri="{BB962C8B-B14F-4D97-AF65-F5344CB8AC3E}">
        <p14:creationId xmlns:p14="http://schemas.microsoft.com/office/powerpoint/2010/main" val="1586682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1197</TotalTime>
  <Words>363</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Open Source, Fossasia and GSoC</vt:lpstr>
      <vt:lpstr>What is Open Source </vt:lpstr>
      <vt:lpstr>Open Source Community - Fossasia</vt:lpstr>
      <vt:lpstr>Programs Under Fossasia</vt:lpstr>
      <vt:lpstr>Projects Under Fossasia</vt:lpstr>
      <vt:lpstr>How open source Development take place?</vt:lpstr>
      <vt:lpstr>GitHub</vt:lpstr>
      <vt:lpstr>What is GSoC?</vt:lpstr>
      <vt:lpstr>How to indulge in Open Source development?  or  How to apply for GSoC or any other open source program? </vt:lpstr>
      <vt:lpstr>Step 1:   Look for the organization and the project that interests you.  Go through organizations website or GSoC archive projects and find a project that suits you.</vt:lpstr>
      <vt:lpstr>Step 2:  Join their mailing list and get yourself recognized.  Draft a short introductory message and post it on their mailing list.  </vt:lpstr>
      <vt:lpstr>Step 3:  Fork their project repo, look for the issues that you can solve.</vt:lpstr>
      <vt:lpstr>Step 4:  Start making PRs for the issue get them and ask the mentors to review them.  Make quality PRs and follow the rule “One Commit  One Issue”  If you are stuck somewhere always ask for help in their mailing list.</vt:lpstr>
      <vt:lpstr>Step 5: (only for GSoC or other internship programs)  Draft a Proposal that satisfies the needs of the project of the organization to which you are applying.  Proposal should contain deliverables required by the project or propose some new ideas that can actually improve the project.  Submit it early and get it reviewed and make the changes recommended.</vt:lpstr>
      <vt:lpstr>Don’t stop contributing   Keep contributing even after submitting proposal and always remain active on their mailing list.</vt:lpstr>
      <vt:lpstr>Always Keep Learning and keep open sourcing!!</vt:lpstr>
      <vt:lpstr>Follow Me:-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And GSoC</dc:title>
  <dc:creator>AVJEET</dc:creator>
  <cp:lastModifiedBy>AVJEET</cp:lastModifiedBy>
  <cp:revision>26</cp:revision>
  <dcterms:created xsi:type="dcterms:W3CDTF">2018-06-07T08:05:47Z</dcterms:created>
  <dcterms:modified xsi:type="dcterms:W3CDTF">2018-06-08T15:36:04Z</dcterms:modified>
</cp:coreProperties>
</file>