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Maven Pro" panose="020B0604020202020204" charset="0"/>
      <p:regular r:id="rId10"/>
      <p:bold r:id="rId11"/>
    </p:embeddedFont>
    <p:embeddedFont>
      <p:font typeface="Merriweather" panose="020B0604020202020204" charset="0"/>
      <p:regular r:id="rId12"/>
      <p:bold r:id="rId13"/>
      <p:italic r:id="rId14"/>
      <p:boldItalic r:id="rId15"/>
    </p:embeddedFont>
    <p:embeddedFont>
      <p:font typeface="Nunito" panose="020B0604020202020204"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AD0A7E-8A17-4803-9DD0-5FB1A78917A8}">
  <a:tblStyle styleId="{2CAD0A7E-8A17-4803-9DD0-5FB1A78917A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26505982b_0_1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26505982b_0_1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26505982b_0_1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26505982b_0_1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26505982b_0_1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26505982b_0_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26505982b_0_1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26505982b_0_1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526505982b_0_1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526505982b_0_1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26505982b_0_1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26505982b_0_1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2.deloitte.com/content/dam/Deloitte/nl/Documents/financial-services/deloitte-nl-fsi-insurance-data-analytics-within-the-insurance-industry.pdf"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412600" y="154550"/>
            <a:ext cx="7688100" cy="166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800"/>
              <a:t>EXL EQ 2019 - Round 2 </a:t>
            </a:r>
            <a:endParaRPr sz="3800"/>
          </a:p>
          <a:p>
            <a:pPr marL="0" lvl="0" indent="0" algn="l" rtl="0">
              <a:spcBef>
                <a:spcPts val="0"/>
              </a:spcBef>
              <a:spcAft>
                <a:spcPts val="0"/>
              </a:spcAft>
              <a:buNone/>
            </a:pPr>
            <a:endParaRPr sz="3800"/>
          </a:p>
        </p:txBody>
      </p:sp>
      <p:sp>
        <p:nvSpPr>
          <p:cNvPr id="278" name="Google Shape;278;p13"/>
          <p:cNvSpPr txBox="1">
            <a:spLocks noGrp="1"/>
          </p:cNvSpPr>
          <p:nvPr>
            <p:ph type="subTitle" idx="1"/>
          </p:nvPr>
        </p:nvSpPr>
        <p:spPr>
          <a:xfrm>
            <a:off x="86825" y="2324475"/>
            <a:ext cx="8701800" cy="201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latin typeface="Merriweather"/>
                <a:ea typeface="Merriweather"/>
                <a:cs typeface="Merriweather"/>
                <a:sym typeface="Merriweather"/>
              </a:rPr>
              <a:t>Team Kiddo -IIT Roorkee</a:t>
            </a:r>
            <a:endParaRPr sz="1800" b="1" dirty="0">
              <a:latin typeface="Merriweather"/>
              <a:ea typeface="Merriweather"/>
              <a:cs typeface="Merriweather"/>
              <a:sym typeface="Merriweather"/>
            </a:endParaRPr>
          </a:p>
          <a:p>
            <a:pPr marL="0" lvl="0" indent="0" algn="l" rtl="0">
              <a:spcBef>
                <a:spcPts val="0"/>
              </a:spcBef>
              <a:spcAft>
                <a:spcPts val="0"/>
              </a:spcAft>
              <a:buNone/>
            </a:pPr>
            <a:endParaRPr sz="1800" b="1" dirty="0">
              <a:latin typeface="Merriweather"/>
              <a:ea typeface="Merriweather"/>
              <a:cs typeface="Merriweather"/>
              <a:sym typeface="Merriweather"/>
            </a:endParaRPr>
          </a:p>
          <a:p>
            <a:pPr marL="0" lvl="0" indent="0" algn="l" rtl="0">
              <a:spcBef>
                <a:spcPts val="0"/>
              </a:spcBef>
              <a:spcAft>
                <a:spcPts val="0"/>
              </a:spcAft>
              <a:buNone/>
            </a:pPr>
            <a:endParaRPr dirty="0"/>
          </a:p>
          <a:p>
            <a:pPr marL="0" lvl="0" indent="0" algn="just" rtl="0">
              <a:lnSpc>
                <a:spcPct val="150000"/>
              </a:lnSpc>
              <a:spcBef>
                <a:spcPts val="1000"/>
              </a:spcBef>
              <a:spcAft>
                <a:spcPts val="0"/>
              </a:spcAft>
              <a:buNone/>
            </a:pPr>
            <a:r>
              <a:rPr lang="nn-NO" dirty="0">
                <a:latin typeface="Trebuchet MS"/>
                <a:ea typeface="Trebuchet MS"/>
                <a:cs typeface="Trebuchet MS"/>
                <a:sym typeface="Trebuchet MS"/>
              </a:rPr>
              <a:t>Shonak Soni					Enrolment No. - 16118077</a:t>
            </a:r>
          </a:p>
          <a:p>
            <a:pPr marL="0" lvl="0" indent="0" algn="just" rtl="0">
              <a:lnSpc>
                <a:spcPct val="150000"/>
              </a:lnSpc>
              <a:spcBef>
                <a:spcPts val="1000"/>
              </a:spcBef>
              <a:spcAft>
                <a:spcPts val="0"/>
              </a:spcAft>
              <a:buNone/>
            </a:pPr>
            <a:r>
              <a:rPr lang="en-GB" dirty="0">
                <a:latin typeface="Trebuchet MS"/>
                <a:ea typeface="Trebuchet MS"/>
                <a:cs typeface="Trebuchet MS"/>
                <a:sym typeface="Trebuchet MS"/>
              </a:rPr>
              <a:t>Avneesh Upadhayay					Enrolment No. - 16118020</a:t>
            </a:r>
            <a:endParaRPr dirty="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ctrTitle"/>
          </p:nvPr>
        </p:nvSpPr>
        <p:spPr>
          <a:xfrm>
            <a:off x="919575" y="447725"/>
            <a:ext cx="4193400" cy="50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Optimal Strategy</a:t>
            </a:r>
            <a:endParaRPr/>
          </a:p>
        </p:txBody>
      </p:sp>
      <p:sp>
        <p:nvSpPr>
          <p:cNvPr id="284" name="Google Shape;284;p14"/>
          <p:cNvSpPr txBox="1">
            <a:spLocks noGrp="1"/>
          </p:cNvSpPr>
          <p:nvPr>
            <p:ph type="subTitle" idx="1"/>
          </p:nvPr>
        </p:nvSpPr>
        <p:spPr>
          <a:xfrm>
            <a:off x="426925" y="1189000"/>
            <a:ext cx="8533800" cy="3333900"/>
          </a:xfrm>
          <a:prstGeom prst="rect">
            <a:avLst/>
          </a:prstGeom>
        </p:spPr>
        <p:txBody>
          <a:bodyPr spcFirstLastPara="1" wrap="square" lIns="91425" tIns="91425" rIns="91425" bIns="91425" anchor="t" anchorCtr="0">
            <a:noAutofit/>
          </a:bodyPr>
          <a:lstStyle/>
          <a:p>
            <a:pPr marL="457200" lvl="0" indent="-330200" algn="l" rtl="0">
              <a:lnSpc>
                <a:spcPct val="125000"/>
              </a:lnSpc>
              <a:spcBef>
                <a:spcPts val="0"/>
              </a:spcBef>
              <a:spcAft>
                <a:spcPts val="0"/>
              </a:spcAft>
              <a:buSzPts val="1600"/>
              <a:buChar char="●"/>
            </a:pPr>
            <a:r>
              <a:rPr lang="en-GB"/>
              <a:t>Data Analytics experts are scattered across the organization; each unit or function has their own expertise and activities are not optimally coordinated</a:t>
            </a:r>
            <a:endParaRPr/>
          </a:p>
          <a:p>
            <a:pPr marL="457200" lvl="0" indent="-330200" algn="l" rtl="0">
              <a:lnSpc>
                <a:spcPct val="125000"/>
              </a:lnSpc>
              <a:spcBef>
                <a:spcPts val="0"/>
              </a:spcBef>
              <a:spcAft>
                <a:spcPts val="0"/>
              </a:spcAft>
              <a:buSzPts val="1600"/>
              <a:buChar char="●"/>
            </a:pPr>
            <a:r>
              <a:rPr lang="en-GB" b="1"/>
              <a:t>Social network </a:t>
            </a:r>
            <a:r>
              <a:rPr lang="en-GB"/>
              <a:t>analysis helps in finding frauds committed in a group rather than an individual and helps to discover people/networks committing these frauds</a:t>
            </a:r>
            <a:endParaRPr/>
          </a:p>
          <a:p>
            <a:pPr marL="457200" lvl="0" indent="-330200" algn="l" rtl="0">
              <a:lnSpc>
                <a:spcPct val="125000"/>
              </a:lnSpc>
              <a:spcBef>
                <a:spcPts val="0"/>
              </a:spcBef>
              <a:spcAft>
                <a:spcPts val="0"/>
              </a:spcAft>
              <a:buSzPts val="1600"/>
              <a:buChar char="●"/>
            </a:pPr>
            <a:r>
              <a:rPr lang="en-GB"/>
              <a:t>New technology developments like Big Data and AI give even more potential of using Data Analytics.</a:t>
            </a:r>
            <a:endParaRPr/>
          </a:p>
          <a:p>
            <a:pPr marL="457200" lvl="0" indent="-330200" algn="l" rtl="0">
              <a:lnSpc>
                <a:spcPct val="125000"/>
              </a:lnSpc>
              <a:spcBef>
                <a:spcPts val="0"/>
              </a:spcBef>
              <a:spcAft>
                <a:spcPts val="0"/>
              </a:spcAft>
              <a:buSzPts val="1600"/>
              <a:buChar char="●"/>
            </a:pPr>
            <a:r>
              <a:rPr lang="en-GB"/>
              <a:t>Ensemble models should be widely used for insurance fraud prediction.</a:t>
            </a:r>
            <a:endParaRPr/>
          </a:p>
          <a:p>
            <a:pPr marL="914400" lvl="1" indent="-330200" algn="l" rtl="0">
              <a:lnSpc>
                <a:spcPct val="125000"/>
              </a:lnSpc>
              <a:spcBef>
                <a:spcPts val="0"/>
              </a:spcBef>
              <a:spcAft>
                <a:spcPts val="0"/>
              </a:spcAft>
              <a:buSzPts val="1600"/>
              <a:buChar char="○"/>
            </a:pPr>
            <a:r>
              <a:rPr lang="en-GB"/>
              <a:t>Reduces chance of over fitting </a:t>
            </a:r>
            <a:endParaRPr/>
          </a:p>
          <a:p>
            <a:pPr marL="914400" lvl="1" indent="-330200" algn="l" rtl="0">
              <a:lnSpc>
                <a:spcPct val="125000"/>
              </a:lnSpc>
              <a:spcBef>
                <a:spcPts val="0"/>
              </a:spcBef>
              <a:spcAft>
                <a:spcPts val="0"/>
              </a:spcAft>
              <a:buSzPts val="1600"/>
              <a:buChar char="○"/>
            </a:pPr>
            <a:r>
              <a:rPr lang="en-GB"/>
              <a:t>Improves performance</a:t>
            </a:r>
            <a:endParaRPr/>
          </a:p>
          <a:p>
            <a:pPr marL="914400" lvl="1" indent="-330200" algn="l" rtl="0">
              <a:lnSpc>
                <a:spcPct val="125000"/>
              </a:lnSpc>
              <a:spcBef>
                <a:spcPts val="0"/>
              </a:spcBef>
              <a:spcAft>
                <a:spcPts val="0"/>
              </a:spcAft>
              <a:buSzPts val="1600"/>
              <a:buChar char="○"/>
            </a:pPr>
            <a:r>
              <a:rPr lang="en-GB"/>
              <a:t>Provides a better understanding of difficult learning tasks </a:t>
            </a:r>
            <a:endParaRPr/>
          </a:p>
          <a:p>
            <a:pPr marL="914400" lvl="1" indent="-330200" algn="l" rtl="0">
              <a:lnSpc>
                <a:spcPct val="125000"/>
              </a:lnSpc>
              <a:spcBef>
                <a:spcPts val="0"/>
              </a:spcBef>
              <a:spcAft>
                <a:spcPts val="0"/>
              </a:spcAft>
              <a:buSzPts val="1600"/>
              <a:buChar char="○"/>
            </a:pPr>
            <a:r>
              <a:rPr lang="en-GB"/>
              <a:t>An ensemble like random forest can be used with data with large features </a:t>
            </a:r>
            <a:endParaRPr/>
          </a:p>
        </p:txBody>
      </p:sp>
      <p:sp>
        <p:nvSpPr>
          <p:cNvPr id="285" name="Google Shape;285;p14"/>
          <p:cNvSpPr txBox="1"/>
          <p:nvPr/>
        </p:nvSpPr>
        <p:spPr>
          <a:xfrm>
            <a:off x="426925" y="4694525"/>
            <a:ext cx="8421000" cy="38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b="1">
                <a:latin typeface="Nunito"/>
                <a:ea typeface="Nunito"/>
                <a:cs typeface="Nunito"/>
                <a:sym typeface="Nunito"/>
              </a:rPr>
              <a:t>Source</a:t>
            </a:r>
            <a:r>
              <a:rPr lang="en-GB" sz="800">
                <a:latin typeface="Nunito"/>
                <a:ea typeface="Nunito"/>
                <a:cs typeface="Nunito"/>
                <a:sym typeface="Nunito"/>
              </a:rPr>
              <a:t>:	 </a:t>
            </a:r>
            <a:r>
              <a:rPr lang="en-GB" sz="800" u="sng">
                <a:solidFill>
                  <a:srgbClr val="1155CC"/>
                </a:solidFill>
                <a:hlinkClick r:id="rId3"/>
              </a:rPr>
              <a:t>https://www2.deloitte.com/content/dam/Deloitte/nl/Documents/financial-services/deloitte-nl-fsi-insurance-data-analytics-within-the-insurance-industry.pdf</a:t>
            </a:r>
            <a:endParaRPr sz="800"/>
          </a:p>
          <a:p>
            <a:pPr marL="0" lvl="0" indent="457200" algn="l" rtl="0">
              <a:lnSpc>
                <a:spcPct val="115000"/>
              </a:lnSpc>
              <a:spcBef>
                <a:spcPts val="0"/>
              </a:spcBef>
              <a:spcAft>
                <a:spcPts val="0"/>
              </a:spcAft>
              <a:buClr>
                <a:srgbClr val="000000"/>
              </a:buClr>
              <a:buSzPts val="1100"/>
              <a:buFont typeface="Arial"/>
              <a:buNone/>
            </a:pPr>
            <a:r>
              <a:rPr lang="en-GB" sz="800"/>
              <a:t>https://predictiveanalytics.techmahindra.com/FraudAnalyticsforAutoInsurance-whitepaper.pdf</a:t>
            </a:r>
            <a:endParaRPr sz="800"/>
          </a:p>
          <a:p>
            <a:pPr marL="0" lvl="0" indent="0" algn="l" rtl="0">
              <a:spcBef>
                <a:spcPts val="0"/>
              </a:spcBef>
              <a:spcAft>
                <a:spcPts val="0"/>
              </a:spcAft>
              <a:buNone/>
            </a:pPr>
            <a:endParaRPr sz="600"/>
          </a:p>
          <a:p>
            <a:pPr marL="0" lvl="0" indent="0" algn="l" rtl="0">
              <a:lnSpc>
                <a:spcPct val="115000"/>
              </a:lnSpc>
              <a:spcBef>
                <a:spcPts val="0"/>
              </a:spcBef>
              <a:spcAft>
                <a:spcPts val="0"/>
              </a:spcAft>
              <a:buClr>
                <a:srgbClr val="000000"/>
              </a:buClr>
              <a:buSzPts val="1100"/>
              <a:buFont typeface="Arial"/>
              <a:buNone/>
            </a:pPr>
            <a:endParaRPr sz="600"/>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289"/>
        <p:cNvGrpSpPr/>
        <p:nvPr/>
      </p:nvGrpSpPr>
      <p:grpSpPr>
        <a:xfrm>
          <a:off x="0" y="0"/>
          <a:ext cx="0" cy="0"/>
          <a:chOff x="0" y="0"/>
          <a:chExt cx="0" cy="0"/>
        </a:xfrm>
      </p:grpSpPr>
      <p:sp>
        <p:nvSpPr>
          <p:cNvPr id="290" name="Google Shape;290;p15"/>
          <p:cNvSpPr txBox="1">
            <a:spLocks noGrp="1"/>
          </p:cNvSpPr>
          <p:nvPr>
            <p:ph type="ctrTitle"/>
          </p:nvPr>
        </p:nvSpPr>
        <p:spPr>
          <a:xfrm>
            <a:off x="439850" y="293825"/>
            <a:ext cx="4030500" cy="50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Methodology</a:t>
            </a:r>
            <a:endParaRPr/>
          </a:p>
        </p:txBody>
      </p:sp>
      <p:sp>
        <p:nvSpPr>
          <p:cNvPr id="291" name="Google Shape;291;p15"/>
          <p:cNvSpPr txBox="1">
            <a:spLocks noGrp="1"/>
          </p:cNvSpPr>
          <p:nvPr>
            <p:ph type="subTitle" idx="1"/>
          </p:nvPr>
        </p:nvSpPr>
        <p:spPr>
          <a:xfrm>
            <a:off x="376275" y="961700"/>
            <a:ext cx="8659200" cy="3913500"/>
          </a:xfrm>
          <a:prstGeom prst="rect">
            <a:avLst/>
          </a:prstGeom>
        </p:spPr>
        <p:txBody>
          <a:bodyPr spcFirstLastPara="1" wrap="square" lIns="91425" tIns="91425" rIns="91425" bIns="91425" anchor="t" anchorCtr="0">
            <a:noAutofit/>
          </a:bodyPr>
          <a:lstStyle/>
          <a:p>
            <a:pPr marL="0" lvl="0" indent="0" algn="l" rtl="0">
              <a:lnSpc>
                <a:spcPct val="125000"/>
              </a:lnSpc>
              <a:spcBef>
                <a:spcPts val="0"/>
              </a:spcBef>
              <a:spcAft>
                <a:spcPts val="0"/>
              </a:spcAft>
              <a:buNone/>
            </a:pPr>
            <a:r>
              <a:rPr lang="en-GB"/>
              <a:t>To reduce the amount of loss occurring because of fraud claims:</a:t>
            </a:r>
            <a:endParaRPr/>
          </a:p>
          <a:p>
            <a:pPr marL="457200" lvl="0" indent="-330200" algn="l" rtl="0">
              <a:lnSpc>
                <a:spcPct val="125000"/>
              </a:lnSpc>
              <a:spcBef>
                <a:spcPts val="0"/>
              </a:spcBef>
              <a:spcAft>
                <a:spcPts val="0"/>
              </a:spcAft>
              <a:buSzPts val="1600"/>
              <a:buChar char="●"/>
            </a:pPr>
            <a:r>
              <a:rPr lang="en-GB"/>
              <a:t>We have to make our model robust and reduce number of false positive.</a:t>
            </a:r>
            <a:endParaRPr/>
          </a:p>
          <a:p>
            <a:pPr marL="457200" lvl="0" indent="-330200" algn="l" rtl="0">
              <a:lnSpc>
                <a:spcPct val="125000"/>
              </a:lnSpc>
              <a:spcBef>
                <a:spcPts val="0"/>
              </a:spcBef>
              <a:spcAft>
                <a:spcPts val="0"/>
              </a:spcAft>
              <a:buSzPts val="1600"/>
              <a:buChar char="●"/>
            </a:pPr>
            <a:r>
              <a:rPr lang="en-GB"/>
              <a:t>Feature Engineering:</a:t>
            </a:r>
            <a:endParaRPr/>
          </a:p>
          <a:p>
            <a:pPr marL="914400" lvl="1" indent="-330200" algn="l" rtl="0">
              <a:lnSpc>
                <a:spcPct val="125000"/>
              </a:lnSpc>
              <a:spcBef>
                <a:spcPts val="0"/>
              </a:spcBef>
              <a:spcAft>
                <a:spcPts val="0"/>
              </a:spcAft>
              <a:buSzPts val="1600"/>
              <a:buChar char="○"/>
            </a:pPr>
            <a:r>
              <a:rPr lang="en-GB"/>
              <a:t>Missing values – There were less than 20 missing values so we deleted all of them.</a:t>
            </a:r>
            <a:endParaRPr/>
          </a:p>
          <a:p>
            <a:pPr marL="914400" lvl="1" indent="-330200" algn="l" rtl="0">
              <a:lnSpc>
                <a:spcPct val="125000"/>
              </a:lnSpc>
              <a:spcBef>
                <a:spcPts val="0"/>
              </a:spcBef>
              <a:spcAft>
                <a:spcPts val="0"/>
              </a:spcAft>
              <a:buSzPts val="1600"/>
              <a:buChar char="○"/>
            </a:pPr>
            <a:r>
              <a:rPr lang="en-GB"/>
              <a:t>As the entries of fraudulent cases were very less, the data was highly unbalanced.</a:t>
            </a:r>
            <a:endParaRPr/>
          </a:p>
          <a:p>
            <a:pPr marL="914400" lvl="0" indent="0" algn="l" rtl="0">
              <a:lnSpc>
                <a:spcPct val="125000"/>
              </a:lnSpc>
              <a:spcBef>
                <a:spcPts val="0"/>
              </a:spcBef>
              <a:spcAft>
                <a:spcPts val="0"/>
              </a:spcAft>
              <a:buNone/>
            </a:pPr>
            <a:r>
              <a:rPr lang="en-GB"/>
              <a:t>In order to make any sound predictions from the data, we increased the data of fraudulent cases by 5 times.</a:t>
            </a:r>
            <a:endParaRPr/>
          </a:p>
          <a:p>
            <a:pPr marL="914400" lvl="1" indent="-330200" algn="l" rtl="0">
              <a:lnSpc>
                <a:spcPct val="125000"/>
              </a:lnSpc>
              <a:spcBef>
                <a:spcPts val="0"/>
              </a:spcBef>
              <a:spcAft>
                <a:spcPts val="0"/>
              </a:spcAft>
              <a:buSzPts val="1600"/>
              <a:buChar char="○"/>
            </a:pPr>
            <a:r>
              <a:rPr lang="en-GB"/>
              <a:t>We did the mapping of various columns according to the trend followed by the data as seen in the data visualisation graphs.</a:t>
            </a:r>
            <a:endParaRPr/>
          </a:p>
          <a:p>
            <a:pPr marL="914400" lvl="1" indent="-330200" algn="l" rtl="0">
              <a:lnSpc>
                <a:spcPct val="125000"/>
              </a:lnSpc>
              <a:spcBef>
                <a:spcPts val="0"/>
              </a:spcBef>
              <a:spcAft>
                <a:spcPts val="0"/>
              </a:spcAft>
              <a:buSzPts val="1600"/>
              <a:buChar char="○"/>
            </a:pPr>
            <a:r>
              <a:rPr lang="en-GB"/>
              <a:t>We made a new column named “Week Diff” from [“Month”,  “MonthClaimed”, “WeekOfMonth”, “WeekOfMonthClaimed” ] columns according in order to find the duration of accident and insurance claimed.</a:t>
            </a:r>
            <a:endParaRPr/>
          </a:p>
          <a:p>
            <a:pPr marL="914400" lvl="0" indent="0" algn="l" rtl="0">
              <a:lnSpc>
                <a:spcPct val="125000"/>
              </a:lnSpc>
              <a:spcBef>
                <a:spcPts val="0"/>
              </a:spcBef>
              <a:spcAft>
                <a:spcPts val="0"/>
              </a:spcAft>
              <a:buNone/>
            </a:pPr>
            <a:endParaRPr/>
          </a:p>
          <a:p>
            <a:pPr marL="914400" lvl="0" indent="0" algn="l" rtl="0">
              <a:lnSpc>
                <a:spcPct val="115000"/>
              </a:lnSpc>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295"/>
        <p:cNvGrpSpPr/>
        <p:nvPr/>
      </p:nvGrpSpPr>
      <p:grpSpPr>
        <a:xfrm>
          <a:off x="0" y="0"/>
          <a:ext cx="0" cy="0"/>
          <a:chOff x="0" y="0"/>
          <a:chExt cx="0" cy="0"/>
        </a:xfrm>
      </p:grpSpPr>
      <p:sp>
        <p:nvSpPr>
          <p:cNvPr id="296" name="Google Shape;296;p16"/>
          <p:cNvSpPr txBox="1">
            <a:spLocks noGrp="1"/>
          </p:cNvSpPr>
          <p:nvPr>
            <p:ph type="subTitle" idx="1"/>
          </p:nvPr>
        </p:nvSpPr>
        <p:spPr>
          <a:xfrm>
            <a:off x="801500" y="490875"/>
            <a:ext cx="7482300" cy="4050600"/>
          </a:xfrm>
          <a:prstGeom prst="rect">
            <a:avLst/>
          </a:prstGeom>
        </p:spPr>
        <p:txBody>
          <a:bodyPr spcFirstLastPara="1" wrap="square" lIns="91425" tIns="91425" rIns="91425" bIns="91425" anchor="t" anchorCtr="0">
            <a:noAutofit/>
          </a:bodyPr>
          <a:lstStyle/>
          <a:p>
            <a:pPr marL="457200" lvl="0" indent="-330200" algn="just" rtl="0">
              <a:lnSpc>
                <a:spcPct val="115000"/>
              </a:lnSpc>
              <a:spcBef>
                <a:spcPts val="1000"/>
              </a:spcBef>
              <a:spcAft>
                <a:spcPts val="0"/>
              </a:spcAft>
              <a:buSzPts val="1600"/>
              <a:buChar char="●"/>
            </a:pPr>
            <a:r>
              <a:rPr lang="en-GB"/>
              <a:t>Then we applied one hot encoding for all the categorical columns except in order to get nominal data.</a:t>
            </a:r>
            <a:endParaRPr/>
          </a:p>
          <a:p>
            <a:pPr marL="457200" lvl="0" indent="-330200" algn="just" rtl="0">
              <a:lnSpc>
                <a:spcPct val="115000"/>
              </a:lnSpc>
              <a:spcBef>
                <a:spcPts val="1000"/>
              </a:spcBef>
              <a:spcAft>
                <a:spcPts val="0"/>
              </a:spcAft>
              <a:buSzPts val="1600"/>
              <a:buChar char="●"/>
            </a:pPr>
            <a:r>
              <a:rPr lang="en-GB"/>
              <a:t>After experimenting with  SVC, K-Nearest Neighbors, Random Forest, Xgboost etc. and finally used Random Forest Regression for final modelling as it was giving the best validation score.</a:t>
            </a:r>
            <a:endParaRPr/>
          </a:p>
          <a:p>
            <a:pPr marL="457200" lvl="0" indent="-330200" algn="just" rtl="0">
              <a:lnSpc>
                <a:spcPct val="115000"/>
              </a:lnSpc>
              <a:spcBef>
                <a:spcPts val="1000"/>
              </a:spcBef>
              <a:spcAft>
                <a:spcPts val="0"/>
              </a:spcAft>
              <a:buSzPts val="1600"/>
              <a:buChar char="●"/>
            </a:pPr>
            <a:r>
              <a:rPr lang="en-GB"/>
              <a:t>In General our concept or methodology is to use all the important factors, i.e. the factors which influence most the predicted value, for this we had created as well as modified some of the Features.</a:t>
            </a:r>
            <a:endParaRPr/>
          </a:p>
          <a:p>
            <a:pPr marL="457200" lvl="0" indent="-330200" algn="just" rtl="0">
              <a:lnSpc>
                <a:spcPct val="115000"/>
              </a:lnSpc>
              <a:spcBef>
                <a:spcPts val="1000"/>
              </a:spcBef>
              <a:spcAft>
                <a:spcPts val="0"/>
              </a:spcAft>
              <a:buSzPts val="1600"/>
              <a:buChar char="●"/>
            </a:pPr>
            <a:r>
              <a:rPr lang="en-GB"/>
              <a:t>For the purpose of calculating these important features we took into consideration p-values, adjusted R-squared as well as analysis of the graphs which we had presented in the previous round.</a:t>
            </a:r>
            <a:endParaRPr/>
          </a:p>
          <a:p>
            <a:pPr marL="457200" lvl="0" indent="0" algn="just" rtl="0">
              <a:lnSpc>
                <a:spcPct val="115000"/>
              </a:lnSpc>
              <a:spcBef>
                <a:spcPts val="10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300"/>
        <p:cNvGrpSpPr/>
        <p:nvPr/>
      </p:nvGrpSpPr>
      <p:grpSpPr>
        <a:xfrm>
          <a:off x="0" y="0"/>
          <a:ext cx="0" cy="0"/>
          <a:chOff x="0" y="0"/>
          <a:chExt cx="0" cy="0"/>
        </a:xfrm>
      </p:grpSpPr>
      <p:sp>
        <p:nvSpPr>
          <p:cNvPr id="301" name="Google Shape;301;p17"/>
          <p:cNvSpPr txBox="1">
            <a:spLocks noGrp="1"/>
          </p:cNvSpPr>
          <p:nvPr>
            <p:ph type="ctrTitle"/>
          </p:nvPr>
        </p:nvSpPr>
        <p:spPr>
          <a:xfrm>
            <a:off x="729450" y="194225"/>
            <a:ext cx="7851900" cy="50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Categorisation of Factors</a:t>
            </a:r>
            <a:endParaRPr/>
          </a:p>
        </p:txBody>
      </p:sp>
      <p:graphicFrame>
        <p:nvGraphicFramePr>
          <p:cNvPr id="302" name="Google Shape;302;p17"/>
          <p:cNvGraphicFramePr/>
          <p:nvPr/>
        </p:nvGraphicFramePr>
        <p:xfrm>
          <a:off x="366550" y="875000"/>
          <a:ext cx="3414800" cy="3830448"/>
        </p:xfrm>
        <a:graphic>
          <a:graphicData uri="http://schemas.openxmlformats.org/drawingml/2006/table">
            <a:tbl>
              <a:tblPr>
                <a:noFill/>
                <a:tableStyleId>{2CAD0A7E-8A17-4803-9DD0-5FB1A78917A8}</a:tableStyleId>
              </a:tblPr>
              <a:tblGrid>
                <a:gridCol w="1729150">
                  <a:extLst>
                    <a:ext uri="{9D8B030D-6E8A-4147-A177-3AD203B41FA5}">
                      <a16:colId xmlns:a16="http://schemas.microsoft.com/office/drawing/2014/main" val="20000"/>
                    </a:ext>
                  </a:extLst>
                </a:gridCol>
                <a:gridCol w="1685650">
                  <a:extLst>
                    <a:ext uri="{9D8B030D-6E8A-4147-A177-3AD203B41FA5}">
                      <a16:colId xmlns:a16="http://schemas.microsoft.com/office/drawing/2014/main" val="20001"/>
                    </a:ext>
                  </a:extLst>
                </a:gridCol>
              </a:tblGrid>
              <a:tr h="347975">
                <a:tc>
                  <a:txBody>
                    <a:bodyPr/>
                    <a:lstStyle/>
                    <a:p>
                      <a:pPr marL="0" lvl="0" indent="0" algn="l" rtl="0">
                        <a:lnSpc>
                          <a:spcPct val="115000"/>
                        </a:lnSpc>
                        <a:spcBef>
                          <a:spcPts val="0"/>
                        </a:spcBef>
                        <a:spcAft>
                          <a:spcPts val="0"/>
                        </a:spcAft>
                        <a:buNone/>
                      </a:pPr>
                      <a:r>
                        <a:rPr lang="en-GB" sz="1000" b="1">
                          <a:solidFill>
                            <a:srgbClr val="FFFFFF"/>
                          </a:solidFill>
                        </a:rPr>
                        <a:t>Fraud Probability Predicted by our MODEL</a:t>
                      </a:r>
                      <a:endParaRPr sz="1000" b="1">
                        <a:solidFill>
                          <a:srgbClr val="FFFFFF"/>
                        </a:solidFill>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4A86E8"/>
                    </a:solidFill>
                  </a:tcPr>
                </a:tc>
                <a:tc>
                  <a:txBody>
                    <a:bodyPr/>
                    <a:lstStyle/>
                    <a:p>
                      <a:pPr marL="0" lvl="0" indent="0" algn="ctr" rtl="0">
                        <a:lnSpc>
                          <a:spcPct val="115000"/>
                        </a:lnSpc>
                        <a:spcBef>
                          <a:spcPts val="0"/>
                        </a:spcBef>
                        <a:spcAft>
                          <a:spcPts val="0"/>
                        </a:spcAft>
                        <a:buNone/>
                      </a:pPr>
                      <a:r>
                        <a:rPr lang="en-GB" sz="1000" b="1">
                          <a:solidFill>
                            <a:srgbClr val="FFFFFF"/>
                          </a:solidFill>
                        </a:rPr>
                        <a:t>Fraud Probability Risk</a:t>
                      </a:r>
                      <a:endParaRPr sz="1000" b="1">
                        <a:solidFill>
                          <a:srgbClr val="FFFFFF"/>
                        </a:solidFill>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314250">
                <a:tc>
                  <a:txBody>
                    <a:bodyPr/>
                    <a:lstStyle/>
                    <a:p>
                      <a:pPr marL="0" lvl="0" indent="0" algn="l" rtl="0">
                        <a:lnSpc>
                          <a:spcPct val="115000"/>
                        </a:lnSpc>
                        <a:spcBef>
                          <a:spcPts val="0"/>
                        </a:spcBef>
                        <a:spcAft>
                          <a:spcPts val="0"/>
                        </a:spcAft>
                        <a:buNone/>
                      </a:pPr>
                      <a:r>
                        <a:rPr lang="en-GB" sz="1000">
                          <a:latin typeface="Times New Roman"/>
                          <a:ea typeface="Times New Roman"/>
                          <a:cs typeface="Times New Roman"/>
                          <a:sym typeface="Times New Roman"/>
                        </a:rPr>
                        <a:t>Less than 0.1</a:t>
                      </a:r>
                      <a:endParaRPr sz="1000">
                        <a:latin typeface="Times New Roman"/>
                        <a:ea typeface="Times New Roman"/>
                        <a:cs typeface="Times New Roman"/>
                        <a:sym typeface="Times New Roman"/>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0FF00"/>
                    </a:solidFill>
                  </a:tcPr>
                </a:tc>
                <a:tc>
                  <a:txBody>
                    <a:bodyPr/>
                    <a:lstStyle/>
                    <a:p>
                      <a:pPr marL="0" lvl="0" indent="0" algn="ctr" rtl="0">
                        <a:lnSpc>
                          <a:spcPct val="115000"/>
                        </a:lnSpc>
                        <a:spcBef>
                          <a:spcPts val="0"/>
                        </a:spcBef>
                        <a:spcAft>
                          <a:spcPts val="0"/>
                        </a:spcAft>
                        <a:buNone/>
                      </a:pPr>
                      <a:r>
                        <a:rPr lang="en-GB" sz="1000"/>
                        <a:t>Low</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CCCCCC"/>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CCCCCC"/>
                      </a:solidFill>
                      <a:prstDash val="solid"/>
                      <a:round/>
                      <a:headEnd type="none" w="sm" len="sm"/>
                      <a:tailEnd type="none" w="sm" len="sm"/>
                    </a:lnB>
                    <a:solidFill>
                      <a:srgbClr val="00FF00"/>
                    </a:solidFill>
                  </a:tcPr>
                </a:tc>
                <a:extLst>
                  <a:ext uri="{0D108BD9-81ED-4DB2-BD59-A6C34878D82A}">
                    <a16:rowId xmlns:a16="http://schemas.microsoft.com/office/drawing/2014/main" val="10001"/>
                  </a:ext>
                </a:extLst>
              </a:tr>
              <a:tr h="314250">
                <a:tc>
                  <a:txBody>
                    <a:bodyPr/>
                    <a:lstStyle/>
                    <a:p>
                      <a:pPr marL="0" lvl="0" indent="0" algn="l" rtl="0">
                        <a:lnSpc>
                          <a:spcPct val="115000"/>
                        </a:lnSpc>
                        <a:spcBef>
                          <a:spcPts val="0"/>
                        </a:spcBef>
                        <a:spcAft>
                          <a:spcPts val="0"/>
                        </a:spcAft>
                        <a:buNone/>
                      </a:pPr>
                      <a:r>
                        <a:rPr lang="en-GB" sz="1000">
                          <a:latin typeface="Times New Roman"/>
                          <a:ea typeface="Times New Roman"/>
                          <a:cs typeface="Times New Roman"/>
                          <a:sym typeface="Times New Roman"/>
                        </a:rPr>
                        <a:t>Less than or equal to 0.1</a:t>
                      </a:r>
                      <a:endParaRPr sz="1000">
                        <a:latin typeface="Times New Roman"/>
                        <a:ea typeface="Times New Roman"/>
                        <a:cs typeface="Times New Roman"/>
                        <a:sym typeface="Times New Roman"/>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0FF00"/>
                    </a:solidFill>
                  </a:tcPr>
                </a:tc>
                <a:tc>
                  <a:txBody>
                    <a:bodyPr/>
                    <a:lstStyle/>
                    <a:p>
                      <a:pPr marL="0" lvl="0" indent="0" algn="ctr" rtl="0">
                        <a:lnSpc>
                          <a:spcPct val="115000"/>
                        </a:lnSpc>
                        <a:spcBef>
                          <a:spcPts val="0"/>
                        </a:spcBef>
                        <a:spcAft>
                          <a:spcPts val="0"/>
                        </a:spcAft>
                        <a:buNone/>
                      </a:pPr>
                      <a:r>
                        <a:rPr lang="en-GB" sz="1000"/>
                        <a:t>Low</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CCCCCC"/>
                      </a:solidFill>
                      <a:prstDash val="solid"/>
                      <a:round/>
                      <a:headEnd type="none" w="sm" len="sm"/>
                      <a:tailEnd type="none" w="sm" len="sm"/>
                    </a:lnR>
                    <a:lnT w="9500" cap="flat" cmpd="sng">
                      <a:solidFill>
                        <a:srgbClr val="CCCCCC"/>
                      </a:solidFill>
                      <a:prstDash val="solid"/>
                      <a:round/>
                      <a:headEnd type="none" w="sm" len="sm"/>
                      <a:tailEnd type="none" w="sm" len="sm"/>
                    </a:lnT>
                    <a:lnB w="9500" cap="flat" cmpd="sng">
                      <a:solidFill>
                        <a:srgbClr val="CCCCCC"/>
                      </a:solidFill>
                      <a:prstDash val="solid"/>
                      <a:round/>
                      <a:headEnd type="none" w="sm" len="sm"/>
                      <a:tailEnd type="none" w="sm" len="sm"/>
                    </a:lnB>
                    <a:solidFill>
                      <a:srgbClr val="00FF00"/>
                    </a:solidFill>
                  </a:tcPr>
                </a:tc>
                <a:extLst>
                  <a:ext uri="{0D108BD9-81ED-4DB2-BD59-A6C34878D82A}">
                    <a16:rowId xmlns:a16="http://schemas.microsoft.com/office/drawing/2014/main" val="10002"/>
                  </a:ext>
                </a:extLst>
              </a:tr>
              <a:tr h="314250">
                <a:tc>
                  <a:txBody>
                    <a:bodyPr/>
                    <a:lstStyle/>
                    <a:p>
                      <a:pPr marL="0" lvl="0" indent="0" algn="l" rtl="0">
                        <a:lnSpc>
                          <a:spcPct val="115000"/>
                        </a:lnSpc>
                        <a:spcBef>
                          <a:spcPts val="0"/>
                        </a:spcBef>
                        <a:spcAft>
                          <a:spcPts val="0"/>
                        </a:spcAft>
                        <a:buNone/>
                      </a:pPr>
                      <a:r>
                        <a:rPr lang="en-GB" sz="1000">
                          <a:latin typeface="Times New Roman"/>
                          <a:ea typeface="Times New Roman"/>
                          <a:cs typeface="Times New Roman"/>
                          <a:sym typeface="Times New Roman"/>
                        </a:rPr>
                        <a:t>Less than or equal to 0.2</a:t>
                      </a:r>
                      <a:endParaRPr sz="1000">
                        <a:latin typeface="Times New Roman"/>
                        <a:ea typeface="Times New Roman"/>
                        <a:cs typeface="Times New Roman"/>
                        <a:sym typeface="Times New Roman"/>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0FF00"/>
                    </a:solidFill>
                  </a:tcPr>
                </a:tc>
                <a:tc>
                  <a:txBody>
                    <a:bodyPr/>
                    <a:lstStyle/>
                    <a:p>
                      <a:pPr marL="0" lvl="0" indent="0" algn="ctr" rtl="0">
                        <a:lnSpc>
                          <a:spcPct val="115000"/>
                        </a:lnSpc>
                        <a:spcBef>
                          <a:spcPts val="0"/>
                        </a:spcBef>
                        <a:spcAft>
                          <a:spcPts val="0"/>
                        </a:spcAft>
                        <a:buNone/>
                      </a:pPr>
                      <a:r>
                        <a:rPr lang="en-GB" sz="1000"/>
                        <a:t>Low</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CCCCCC"/>
                      </a:solidFill>
                      <a:prstDash val="solid"/>
                      <a:round/>
                      <a:headEnd type="none" w="sm" len="sm"/>
                      <a:tailEnd type="none" w="sm" len="sm"/>
                    </a:lnR>
                    <a:lnT w="9500" cap="flat" cmpd="sng">
                      <a:solidFill>
                        <a:srgbClr val="CCCCCC"/>
                      </a:solidFill>
                      <a:prstDash val="solid"/>
                      <a:round/>
                      <a:headEnd type="none" w="sm" len="sm"/>
                      <a:tailEnd type="none" w="sm" len="sm"/>
                    </a:lnT>
                    <a:lnB w="9500" cap="flat" cmpd="sng">
                      <a:solidFill>
                        <a:srgbClr val="CCCCCC"/>
                      </a:solidFill>
                      <a:prstDash val="solid"/>
                      <a:round/>
                      <a:headEnd type="none" w="sm" len="sm"/>
                      <a:tailEnd type="none" w="sm" len="sm"/>
                    </a:lnB>
                    <a:solidFill>
                      <a:srgbClr val="00FF00"/>
                    </a:solidFill>
                  </a:tcPr>
                </a:tc>
                <a:extLst>
                  <a:ext uri="{0D108BD9-81ED-4DB2-BD59-A6C34878D82A}">
                    <a16:rowId xmlns:a16="http://schemas.microsoft.com/office/drawing/2014/main" val="10003"/>
                  </a:ext>
                </a:extLst>
              </a:tr>
              <a:tr h="314250">
                <a:tc>
                  <a:txBody>
                    <a:bodyPr/>
                    <a:lstStyle/>
                    <a:p>
                      <a:pPr marL="0" lvl="0" indent="0" algn="l" rtl="0">
                        <a:lnSpc>
                          <a:spcPct val="115000"/>
                        </a:lnSpc>
                        <a:spcBef>
                          <a:spcPts val="0"/>
                        </a:spcBef>
                        <a:spcAft>
                          <a:spcPts val="0"/>
                        </a:spcAft>
                        <a:buNone/>
                      </a:pPr>
                      <a:r>
                        <a:rPr lang="en-GB" sz="1000">
                          <a:latin typeface="Times New Roman"/>
                          <a:ea typeface="Times New Roman"/>
                          <a:cs typeface="Times New Roman"/>
                          <a:sym typeface="Times New Roman"/>
                        </a:rPr>
                        <a:t>Less than or equal to 0.3</a:t>
                      </a:r>
                      <a:endParaRPr sz="1000">
                        <a:latin typeface="Times New Roman"/>
                        <a:ea typeface="Times New Roman"/>
                        <a:cs typeface="Times New Roman"/>
                        <a:sym typeface="Times New Roman"/>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3C78D8"/>
                    </a:solidFill>
                  </a:tcPr>
                </a:tc>
                <a:tc>
                  <a:txBody>
                    <a:bodyPr/>
                    <a:lstStyle/>
                    <a:p>
                      <a:pPr marL="0" lvl="0" indent="0" algn="ctr" rtl="0">
                        <a:lnSpc>
                          <a:spcPct val="115000"/>
                        </a:lnSpc>
                        <a:spcBef>
                          <a:spcPts val="0"/>
                        </a:spcBef>
                        <a:spcAft>
                          <a:spcPts val="0"/>
                        </a:spcAft>
                        <a:buNone/>
                      </a:pPr>
                      <a:r>
                        <a:rPr lang="en-GB" sz="1000"/>
                        <a:t>Medium</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CCCCCC"/>
                      </a:solidFill>
                      <a:prstDash val="solid"/>
                      <a:round/>
                      <a:headEnd type="none" w="sm" len="sm"/>
                      <a:tailEnd type="none" w="sm" len="sm"/>
                    </a:lnR>
                    <a:lnT w="9500" cap="flat" cmpd="sng">
                      <a:solidFill>
                        <a:srgbClr val="CCCCCC"/>
                      </a:solidFill>
                      <a:prstDash val="solid"/>
                      <a:round/>
                      <a:headEnd type="none" w="sm" len="sm"/>
                      <a:tailEnd type="none" w="sm" len="sm"/>
                    </a:lnT>
                    <a:lnB w="9500" cap="flat" cmpd="sng">
                      <a:solidFill>
                        <a:srgbClr val="CCCCCC"/>
                      </a:solidFill>
                      <a:prstDash val="solid"/>
                      <a:round/>
                      <a:headEnd type="none" w="sm" len="sm"/>
                      <a:tailEnd type="none" w="sm" len="sm"/>
                    </a:lnB>
                    <a:solidFill>
                      <a:srgbClr val="3C78D8"/>
                    </a:solidFill>
                  </a:tcPr>
                </a:tc>
                <a:extLst>
                  <a:ext uri="{0D108BD9-81ED-4DB2-BD59-A6C34878D82A}">
                    <a16:rowId xmlns:a16="http://schemas.microsoft.com/office/drawing/2014/main" val="10004"/>
                  </a:ext>
                </a:extLst>
              </a:tr>
              <a:tr h="314250">
                <a:tc>
                  <a:txBody>
                    <a:bodyPr/>
                    <a:lstStyle/>
                    <a:p>
                      <a:pPr marL="0" lvl="0" indent="0" algn="l" rtl="0">
                        <a:lnSpc>
                          <a:spcPct val="115000"/>
                        </a:lnSpc>
                        <a:spcBef>
                          <a:spcPts val="0"/>
                        </a:spcBef>
                        <a:spcAft>
                          <a:spcPts val="0"/>
                        </a:spcAft>
                        <a:buNone/>
                      </a:pPr>
                      <a:r>
                        <a:rPr lang="en-GB" sz="1000">
                          <a:latin typeface="Times New Roman"/>
                          <a:ea typeface="Times New Roman"/>
                          <a:cs typeface="Times New Roman"/>
                          <a:sym typeface="Times New Roman"/>
                        </a:rPr>
                        <a:t>Less than or equal to 0.4</a:t>
                      </a:r>
                      <a:endParaRPr sz="1000">
                        <a:latin typeface="Times New Roman"/>
                        <a:ea typeface="Times New Roman"/>
                        <a:cs typeface="Times New Roman"/>
                        <a:sym typeface="Times New Roman"/>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3C78D8"/>
                    </a:solidFill>
                  </a:tcPr>
                </a:tc>
                <a:tc>
                  <a:txBody>
                    <a:bodyPr/>
                    <a:lstStyle/>
                    <a:p>
                      <a:pPr marL="0" lvl="0" indent="0" algn="ctr" rtl="0">
                        <a:lnSpc>
                          <a:spcPct val="115000"/>
                        </a:lnSpc>
                        <a:spcBef>
                          <a:spcPts val="0"/>
                        </a:spcBef>
                        <a:spcAft>
                          <a:spcPts val="0"/>
                        </a:spcAft>
                        <a:buNone/>
                      </a:pPr>
                      <a:r>
                        <a:rPr lang="en-GB" sz="1000"/>
                        <a:t>Medium</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CCCCCC"/>
                      </a:solidFill>
                      <a:prstDash val="solid"/>
                      <a:round/>
                      <a:headEnd type="none" w="sm" len="sm"/>
                      <a:tailEnd type="none" w="sm" len="sm"/>
                    </a:lnR>
                    <a:lnT w="9500" cap="flat" cmpd="sng">
                      <a:solidFill>
                        <a:srgbClr val="CCCCCC"/>
                      </a:solidFill>
                      <a:prstDash val="solid"/>
                      <a:round/>
                      <a:headEnd type="none" w="sm" len="sm"/>
                      <a:tailEnd type="none" w="sm" len="sm"/>
                    </a:lnT>
                    <a:lnB w="9500" cap="flat" cmpd="sng">
                      <a:solidFill>
                        <a:srgbClr val="CCCCCC"/>
                      </a:solidFill>
                      <a:prstDash val="solid"/>
                      <a:round/>
                      <a:headEnd type="none" w="sm" len="sm"/>
                      <a:tailEnd type="none" w="sm" len="sm"/>
                    </a:lnB>
                    <a:solidFill>
                      <a:srgbClr val="3C78D8"/>
                    </a:solidFill>
                  </a:tcPr>
                </a:tc>
                <a:extLst>
                  <a:ext uri="{0D108BD9-81ED-4DB2-BD59-A6C34878D82A}">
                    <a16:rowId xmlns:a16="http://schemas.microsoft.com/office/drawing/2014/main" val="10005"/>
                  </a:ext>
                </a:extLst>
              </a:tr>
              <a:tr h="314250">
                <a:tc>
                  <a:txBody>
                    <a:bodyPr/>
                    <a:lstStyle/>
                    <a:p>
                      <a:pPr marL="0" lvl="0" indent="0" algn="l" rtl="0">
                        <a:lnSpc>
                          <a:spcPct val="115000"/>
                        </a:lnSpc>
                        <a:spcBef>
                          <a:spcPts val="0"/>
                        </a:spcBef>
                        <a:spcAft>
                          <a:spcPts val="0"/>
                        </a:spcAft>
                        <a:buNone/>
                      </a:pPr>
                      <a:r>
                        <a:rPr lang="en-GB" sz="1000">
                          <a:latin typeface="Times New Roman"/>
                          <a:ea typeface="Times New Roman"/>
                          <a:cs typeface="Times New Roman"/>
                          <a:sym typeface="Times New Roman"/>
                        </a:rPr>
                        <a:t>Less than or equal to 0.5</a:t>
                      </a:r>
                      <a:endParaRPr sz="1000">
                        <a:latin typeface="Times New Roman"/>
                        <a:ea typeface="Times New Roman"/>
                        <a:cs typeface="Times New Roman"/>
                        <a:sym typeface="Times New Roman"/>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3C78D8"/>
                    </a:solidFill>
                  </a:tcPr>
                </a:tc>
                <a:tc>
                  <a:txBody>
                    <a:bodyPr/>
                    <a:lstStyle/>
                    <a:p>
                      <a:pPr marL="0" lvl="0" indent="0" algn="ctr" rtl="0">
                        <a:lnSpc>
                          <a:spcPct val="115000"/>
                        </a:lnSpc>
                        <a:spcBef>
                          <a:spcPts val="0"/>
                        </a:spcBef>
                        <a:spcAft>
                          <a:spcPts val="0"/>
                        </a:spcAft>
                        <a:buNone/>
                      </a:pPr>
                      <a:r>
                        <a:rPr lang="en-GB" sz="1000"/>
                        <a:t>Medium</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CCCCCC"/>
                      </a:solidFill>
                      <a:prstDash val="solid"/>
                      <a:round/>
                      <a:headEnd type="none" w="sm" len="sm"/>
                      <a:tailEnd type="none" w="sm" len="sm"/>
                    </a:lnR>
                    <a:lnT w="9500" cap="flat" cmpd="sng">
                      <a:solidFill>
                        <a:srgbClr val="CCCCCC"/>
                      </a:solidFill>
                      <a:prstDash val="solid"/>
                      <a:round/>
                      <a:headEnd type="none" w="sm" len="sm"/>
                      <a:tailEnd type="none" w="sm" len="sm"/>
                    </a:lnT>
                    <a:lnB w="9500" cap="flat" cmpd="sng">
                      <a:solidFill>
                        <a:srgbClr val="CCCCCC"/>
                      </a:solidFill>
                      <a:prstDash val="solid"/>
                      <a:round/>
                      <a:headEnd type="none" w="sm" len="sm"/>
                      <a:tailEnd type="none" w="sm" len="sm"/>
                    </a:lnB>
                    <a:solidFill>
                      <a:srgbClr val="3C78D8"/>
                    </a:solidFill>
                  </a:tcPr>
                </a:tc>
                <a:extLst>
                  <a:ext uri="{0D108BD9-81ED-4DB2-BD59-A6C34878D82A}">
                    <a16:rowId xmlns:a16="http://schemas.microsoft.com/office/drawing/2014/main" val="10006"/>
                  </a:ext>
                </a:extLst>
              </a:tr>
              <a:tr h="314250">
                <a:tc>
                  <a:txBody>
                    <a:bodyPr/>
                    <a:lstStyle/>
                    <a:p>
                      <a:pPr marL="0" lvl="0" indent="0" algn="l" rtl="0">
                        <a:lnSpc>
                          <a:spcPct val="115000"/>
                        </a:lnSpc>
                        <a:spcBef>
                          <a:spcPts val="0"/>
                        </a:spcBef>
                        <a:spcAft>
                          <a:spcPts val="0"/>
                        </a:spcAft>
                        <a:buNone/>
                      </a:pPr>
                      <a:r>
                        <a:rPr lang="en-GB" sz="1000">
                          <a:latin typeface="Times New Roman"/>
                          <a:ea typeface="Times New Roman"/>
                          <a:cs typeface="Times New Roman"/>
                          <a:sym typeface="Times New Roman"/>
                        </a:rPr>
                        <a:t>Less than or equal to 0.6</a:t>
                      </a:r>
                      <a:endParaRPr sz="1000">
                        <a:latin typeface="Times New Roman"/>
                        <a:ea typeface="Times New Roman"/>
                        <a:cs typeface="Times New Roman"/>
                        <a:sym typeface="Times New Roman"/>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3C78D8"/>
                    </a:solidFill>
                  </a:tcPr>
                </a:tc>
                <a:tc>
                  <a:txBody>
                    <a:bodyPr/>
                    <a:lstStyle/>
                    <a:p>
                      <a:pPr marL="0" lvl="0" indent="0" algn="ctr" rtl="0">
                        <a:lnSpc>
                          <a:spcPct val="115000"/>
                        </a:lnSpc>
                        <a:spcBef>
                          <a:spcPts val="0"/>
                        </a:spcBef>
                        <a:spcAft>
                          <a:spcPts val="0"/>
                        </a:spcAft>
                        <a:buNone/>
                      </a:pPr>
                      <a:r>
                        <a:rPr lang="en-GB" sz="1000"/>
                        <a:t>Medium</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CCCCCC"/>
                      </a:solidFill>
                      <a:prstDash val="solid"/>
                      <a:round/>
                      <a:headEnd type="none" w="sm" len="sm"/>
                      <a:tailEnd type="none" w="sm" len="sm"/>
                    </a:lnR>
                    <a:lnT w="9500" cap="flat" cmpd="sng">
                      <a:solidFill>
                        <a:srgbClr val="CCCCCC"/>
                      </a:solidFill>
                      <a:prstDash val="solid"/>
                      <a:round/>
                      <a:headEnd type="none" w="sm" len="sm"/>
                      <a:tailEnd type="none" w="sm" len="sm"/>
                    </a:lnT>
                    <a:lnB w="9500" cap="flat" cmpd="sng">
                      <a:solidFill>
                        <a:srgbClr val="CCCCCC"/>
                      </a:solidFill>
                      <a:prstDash val="solid"/>
                      <a:round/>
                      <a:headEnd type="none" w="sm" len="sm"/>
                      <a:tailEnd type="none" w="sm" len="sm"/>
                    </a:lnB>
                    <a:solidFill>
                      <a:srgbClr val="3C78D8"/>
                    </a:solidFill>
                  </a:tcPr>
                </a:tc>
                <a:extLst>
                  <a:ext uri="{0D108BD9-81ED-4DB2-BD59-A6C34878D82A}">
                    <a16:rowId xmlns:a16="http://schemas.microsoft.com/office/drawing/2014/main" val="10007"/>
                  </a:ext>
                </a:extLst>
              </a:tr>
              <a:tr h="314250">
                <a:tc>
                  <a:txBody>
                    <a:bodyPr/>
                    <a:lstStyle/>
                    <a:p>
                      <a:pPr marL="0" lvl="0" indent="0" algn="l" rtl="0">
                        <a:lnSpc>
                          <a:spcPct val="115000"/>
                        </a:lnSpc>
                        <a:spcBef>
                          <a:spcPts val="0"/>
                        </a:spcBef>
                        <a:spcAft>
                          <a:spcPts val="0"/>
                        </a:spcAft>
                        <a:buNone/>
                      </a:pPr>
                      <a:r>
                        <a:rPr lang="en-GB" sz="1000">
                          <a:latin typeface="Times New Roman"/>
                          <a:ea typeface="Times New Roman"/>
                          <a:cs typeface="Times New Roman"/>
                          <a:sym typeface="Times New Roman"/>
                        </a:rPr>
                        <a:t>Less than or equal to 0.7</a:t>
                      </a:r>
                      <a:endParaRPr sz="1000">
                        <a:latin typeface="Times New Roman"/>
                        <a:ea typeface="Times New Roman"/>
                        <a:cs typeface="Times New Roman"/>
                        <a:sym typeface="Times New Roman"/>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3C78D8"/>
                    </a:solidFill>
                  </a:tcPr>
                </a:tc>
                <a:tc>
                  <a:txBody>
                    <a:bodyPr/>
                    <a:lstStyle/>
                    <a:p>
                      <a:pPr marL="0" lvl="0" indent="0" algn="ctr" rtl="0">
                        <a:lnSpc>
                          <a:spcPct val="115000"/>
                        </a:lnSpc>
                        <a:spcBef>
                          <a:spcPts val="0"/>
                        </a:spcBef>
                        <a:spcAft>
                          <a:spcPts val="0"/>
                        </a:spcAft>
                        <a:buNone/>
                      </a:pPr>
                      <a:r>
                        <a:rPr lang="en-GB" sz="1000"/>
                        <a:t>Medium</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CCCCCC"/>
                      </a:solidFill>
                      <a:prstDash val="solid"/>
                      <a:round/>
                      <a:headEnd type="none" w="sm" len="sm"/>
                      <a:tailEnd type="none" w="sm" len="sm"/>
                    </a:lnR>
                    <a:lnT w="9500" cap="flat" cmpd="sng">
                      <a:solidFill>
                        <a:srgbClr val="CCCCCC"/>
                      </a:solidFill>
                      <a:prstDash val="solid"/>
                      <a:round/>
                      <a:headEnd type="none" w="sm" len="sm"/>
                      <a:tailEnd type="none" w="sm" len="sm"/>
                    </a:lnT>
                    <a:lnB w="9500" cap="flat" cmpd="sng">
                      <a:solidFill>
                        <a:srgbClr val="CCCCCC"/>
                      </a:solidFill>
                      <a:prstDash val="solid"/>
                      <a:round/>
                      <a:headEnd type="none" w="sm" len="sm"/>
                      <a:tailEnd type="none" w="sm" len="sm"/>
                    </a:lnB>
                    <a:solidFill>
                      <a:srgbClr val="3C78D8"/>
                    </a:solidFill>
                  </a:tcPr>
                </a:tc>
                <a:extLst>
                  <a:ext uri="{0D108BD9-81ED-4DB2-BD59-A6C34878D82A}">
                    <a16:rowId xmlns:a16="http://schemas.microsoft.com/office/drawing/2014/main" val="10008"/>
                  </a:ext>
                </a:extLst>
              </a:tr>
              <a:tr h="314250">
                <a:tc>
                  <a:txBody>
                    <a:bodyPr/>
                    <a:lstStyle/>
                    <a:p>
                      <a:pPr marL="0" lvl="0" indent="0" algn="l" rtl="0">
                        <a:lnSpc>
                          <a:spcPct val="115000"/>
                        </a:lnSpc>
                        <a:spcBef>
                          <a:spcPts val="0"/>
                        </a:spcBef>
                        <a:spcAft>
                          <a:spcPts val="0"/>
                        </a:spcAft>
                        <a:buNone/>
                      </a:pPr>
                      <a:r>
                        <a:rPr lang="en-GB" sz="1000">
                          <a:latin typeface="Times New Roman"/>
                          <a:ea typeface="Times New Roman"/>
                          <a:cs typeface="Times New Roman"/>
                          <a:sym typeface="Times New Roman"/>
                        </a:rPr>
                        <a:t>Less than or equal to 0.8</a:t>
                      </a:r>
                      <a:endParaRPr sz="1000">
                        <a:latin typeface="Times New Roman"/>
                        <a:ea typeface="Times New Roman"/>
                        <a:cs typeface="Times New Roman"/>
                        <a:sym typeface="Times New Roman"/>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FF0000"/>
                    </a:solidFill>
                  </a:tcPr>
                </a:tc>
                <a:tc>
                  <a:txBody>
                    <a:bodyPr/>
                    <a:lstStyle/>
                    <a:p>
                      <a:pPr marL="0" lvl="0" indent="0" algn="ctr" rtl="0">
                        <a:lnSpc>
                          <a:spcPct val="115000"/>
                        </a:lnSpc>
                        <a:spcBef>
                          <a:spcPts val="0"/>
                        </a:spcBef>
                        <a:spcAft>
                          <a:spcPts val="0"/>
                        </a:spcAft>
                        <a:buNone/>
                      </a:pPr>
                      <a:r>
                        <a:rPr lang="en-GB" sz="1000"/>
                        <a:t>High</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CCCCCC"/>
                      </a:solidFill>
                      <a:prstDash val="solid"/>
                      <a:round/>
                      <a:headEnd type="none" w="sm" len="sm"/>
                      <a:tailEnd type="none" w="sm" len="sm"/>
                    </a:lnR>
                    <a:lnT w="9500" cap="flat" cmpd="sng">
                      <a:solidFill>
                        <a:srgbClr val="CCCCCC"/>
                      </a:solidFill>
                      <a:prstDash val="solid"/>
                      <a:round/>
                      <a:headEnd type="none" w="sm" len="sm"/>
                      <a:tailEnd type="none" w="sm" len="sm"/>
                    </a:lnT>
                    <a:lnB w="9500" cap="flat" cmpd="sng">
                      <a:solidFill>
                        <a:srgbClr val="CCCCCC"/>
                      </a:solidFill>
                      <a:prstDash val="solid"/>
                      <a:round/>
                      <a:headEnd type="none" w="sm" len="sm"/>
                      <a:tailEnd type="none" w="sm" len="sm"/>
                    </a:lnB>
                    <a:solidFill>
                      <a:srgbClr val="FF0000"/>
                    </a:solidFill>
                  </a:tcPr>
                </a:tc>
                <a:extLst>
                  <a:ext uri="{0D108BD9-81ED-4DB2-BD59-A6C34878D82A}">
                    <a16:rowId xmlns:a16="http://schemas.microsoft.com/office/drawing/2014/main" val="10009"/>
                  </a:ext>
                </a:extLst>
              </a:tr>
              <a:tr h="314250">
                <a:tc>
                  <a:txBody>
                    <a:bodyPr/>
                    <a:lstStyle/>
                    <a:p>
                      <a:pPr marL="0" lvl="0" indent="0" algn="l" rtl="0">
                        <a:lnSpc>
                          <a:spcPct val="115000"/>
                        </a:lnSpc>
                        <a:spcBef>
                          <a:spcPts val="0"/>
                        </a:spcBef>
                        <a:spcAft>
                          <a:spcPts val="0"/>
                        </a:spcAft>
                        <a:buNone/>
                      </a:pPr>
                      <a:r>
                        <a:rPr lang="en-GB" sz="1000">
                          <a:latin typeface="Times New Roman"/>
                          <a:ea typeface="Times New Roman"/>
                          <a:cs typeface="Times New Roman"/>
                          <a:sym typeface="Times New Roman"/>
                        </a:rPr>
                        <a:t>Less than or equal to 0.9</a:t>
                      </a:r>
                      <a:endParaRPr sz="1000">
                        <a:latin typeface="Times New Roman"/>
                        <a:ea typeface="Times New Roman"/>
                        <a:cs typeface="Times New Roman"/>
                        <a:sym typeface="Times New Roman"/>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FF0000"/>
                    </a:solidFill>
                  </a:tcPr>
                </a:tc>
                <a:tc>
                  <a:txBody>
                    <a:bodyPr/>
                    <a:lstStyle/>
                    <a:p>
                      <a:pPr marL="0" lvl="0" indent="0" algn="ctr" rtl="0">
                        <a:lnSpc>
                          <a:spcPct val="115000"/>
                        </a:lnSpc>
                        <a:spcBef>
                          <a:spcPts val="0"/>
                        </a:spcBef>
                        <a:spcAft>
                          <a:spcPts val="0"/>
                        </a:spcAft>
                        <a:buNone/>
                      </a:pPr>
                      <a:r>
                        <a:rPr lang="en-GB" sz="1000"/>
                        <a:t>High</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CCCCCC"/>
                      </a:solidFill>
                      <a:prstDash val="solid"/>
                      <a:round/>
                      <a:headEnd type="none" w="sm" len="sm"/>
                      <a:tailEnd type="none" w="sm" len="sm"/>
                    </a:lnR>
                    <a:lnT w="9500" cap="flat" cmpd="sng">
                      <a:solidFill>
                        <a:srgbClr val="CCCCCC"/>
                      </a:solidFill>
                      <a:prstDash val="solid"/>
                      <a:round/>
                      <a:headEnd type="none" w="sm" len="sm"/>
                      <a:tailEnd type="none" w="sm" len="sm"/>
                    </a:lnT>
                    <a:lnB w="9500" cap="flat" cmpd="sng">
                      <a:solidFill>
                        <a:srgbClr val="CCCCCC"/>
                      </a:solidFill>
                      <a:prstDash val="solid"/>
                      <a:round/>
                      <a:headEnd type="none" w="sm" len="sm"/>
                      <a:tailEnd type="none" w="sm" len="sm"/>
                    </a:lnB>
                    <a:solidFill>
                      <a:srgbClr val="FF0000"/>
                    </a:solidFill>
                  </a:tcPr>
                </a:tc>
                <a:extLst>
                  <a:ext uri="{0D108BD9-81ED-4DB2-BD59-A6C34878D82A}">
                    <a16:rowId xmlns:a16="http://schemas.microsoft.com/office/drawing/2014/main" val="10010"/>
                  </a:ext>
                </a:extLst>
              </a:tr>
              <a:tr h="314250">
                <a:tc>
                  <a:txBody>
                    <a:bodyPr/>
                    <a:lstStyle/>
                    <a:p>
                      <a:pPr marL="0" lvl="0" indent="0" algn="l" rtl="0">
                        <a:lnSpc>
                          <a:spcPct val="115000"/>
                        </a:lnSpc>
                        <a:spcBef>
                          <a:spcPts val="0"/>
                        </a:spcBef>
                        <a:spcAft>
                          <a:spcPts val="0"/>
                        </a:spcAft>
                        <a:buNone/>
                      </a:pPr>
                      <a:r>
                        <a:rPr lang="en-GB" sz="1000">
                          <a:latin typeface="Times New Roman"/>
                          <a:ea typeface="Times New Roman"/>
                          <a:cs typeface="Times New Roman"/>
                          <a:sym typeface="Times New Roman"/>
                        </a:rPr>
                        <a:t>Less than or equal to 1.0</a:t>
                      </a:r>
                      <a:endParaRPr sz="1000">
                        <a:latin typeface="Times New Roman"/>
                        <a:ea typeface="Times New Roman"/>
                        <a:cs typeface="Times New Roman"/>
                        <a:sym typeface="Times New Roman"/>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FF0000"/>
                    </a:solidFill>
                  </a:tcPr>
                </a:tc>
                <a:tc>
                  <a:txBody>
                    <a:bodyPr/>
                    <a:lstStyle/>
                    <a:p>
                      <a:pPr marL="0" lvl="0" indent="0" algn="ctr" rtl="0">
                        <a:lnSpc>
                          <a:spcPct val="115000"/>
                        </a:lnSpc>
                        <a:spcBef>
                          <a:spcPts val="0"/>
                        </a:spcBef>
                        <a:spcAft>
                          <a:spcPts val="0"/>
                        </a:spcAft>
                        <a:buNone/>
                      </a:pPr>
                      <a:r>
                        <a:rPr lang="en-GB" sz="1000"/>
                        <a:t>High</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CCCCCC"/>
                      </a:solidFill>
                      <a:prstDash val="solid"/>
                      <a:round/>
                      <a:headEnd type="none" w="sm" len="sm"/>
                      <a:tailEnd type="none" w="sm" len="sm"/>
                    </a:lnR>
                    <a:lnT w="9500" cap="flat" cmpd="sng">
                      <a:solidFill>
                        <a:srgbClr val="CCCCCC"/>
                      </a:solidFill>
                      <a:prstDash val="solid"/>
                      <a:round/>
                      <a:headEnd type="none" w="sm" len="sm"/>
                      <a:tailEnd type="none" w="sm" len="sm"/>
                    </a:lnT>
                    <a:lnB w="9500" cap="flat" cmpd="sng">
                      <a:solidFill>
                        <a:srgbClr val="CCCCCC"/>
                      </a:solidFill>
                      <a:prstDash val="solid"/>
                      <a:round/>
                      <a:headEnd type="none" w="sm" len="sm"/>
                      <a:tailEnd type="none" w="sm" len="sm"/>
                    </a:lnB>
                    <a:solidFill>
                      <a:srgbClr val="FF0000"/>
                    </a:solidFill>
                  </a:tcPr>
                </a:tc>
                <a:extLst>
                  <a:ext uri="{0D108BD9-81ED-4DB2-BD59-A6C34878D82A}">
                    <a16:rowId xmlns:a16="http://schemas.microsoft.com/office/drawing/2014/main" val="10011"/>
                  </a:ext>
                </a:extLst>
              </a:tr>
            </a:tbl>
          </a:graphicData>
        </a:graphic>
      </p:graphicFrame>
      <p:sp>
        <p:nvSpPr>
          <p:cNvPr id="303" name="Google Shape;303;p17"/>
          <p:cNvSpPr txBox="1"/>
          <p:nvPr/>
        </p:nvSpPr>
        <p:spPr>
          <a:xfrm>
            <a:off x="3781350" y="2443850"/>
            <a:ext cx="4800000" cy="2268900"/>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Clr>
                <a:srgbClr val="EFEFEF"/>
              </a:buClr>
              <a:buSzPts val="1600"/>
              <a:buFont typeface="Nunito"/>
              <a:buChar char="●"/>
            </a:pPr>
            <a:r>
              <a:rPr lang="en-GB" sz="1600">
                <a:solidFill>
                  <a:srgbClr val="EFEFEF"/>
                </a:solidFill>
                <a:latin typeface="Nunito"/>
                <a:ea typeface="Nunito"/>
                <a:cs typeface="Nunito"/>
                <a:sym typeface="Nunito"/>
              </a:rPr>
              <a:t>According to the model we have categorised the insurance claims according to the severity of fraud  taking into account the probability fraud.</a:t>
            </a:r>
            <a:endParaRPr sz="1600">
              <a:solidFill>
                <a:srgbClr val="EFEFEF"/>
              </a:solidFill>
              <a:latin typeface="Nunito"/>
              <a:ea typeface="Nunito"/>
              <a:cs typeface="Nunito"/>
              <a:sym typeface="Nunito"/>
            </a:endParaRPr>
          </a:p>
          <a:p>
            <a:pPr marL="457200" lvl="0" indent="-330200" algn="just" rtl="0">
              <a:spcBef>
                <a:spcPts val="0"/>
              </a:spcBef>
              <a:spcAft>
                <a:spcPts val="0"/>
              </a:spcAft>
              <a:buClr>
                <a:srgbClr val="EFEFEF"/>
              </a:buClr>
              <a:buSzPts val="1600"/>
              <a:buFont typeface="Nunito"/>
              <a:buChar char="●"/>
            </a:pPr>
            <a:r>
              <a:rPr lang="en-GB" sz="1600">
                <a:solidFill>
                  <a:srgbClr val="EFEFEF"/>
                </a:solidFill>
                <a:latin typeface="Nunito"/>
                <a:ea typeface="Nunito"/>
                <a:cs typeface="Nunito"/>
                <a:sym typeface="Nunito"/>
              </a:rPr>
              <a:t>We have taken probability of fraud and the Claim Size associated with it into account in order to find the cost borne by the company in case of fraudulent claim.</a:t>
            </a:r>
            <a:endParaRPr sz="1600">
              <a:solidFill>
                <a:srgbClr val="EFEFEF"/>
              </a:solidFill>
              <a:latin typeface="Nunito"/>
              <a:ea typeface="Nunito"/>
              <a:cs typeface="Nunito"/>
              <a:sym typeface="Nunito"/>
            </a:endParaRPr>
          </a:p>
          <a:p>
            <a:pPr marL="914400" lvl="0" indent="0" algn="just" rtl="0">
              <a:spcBef>
                <a:spcPts val="0"/>
              </a:spcBef>
              <a:spcAft>
                <a:spcPts val="0"/>
              </a:spcAft>
              <a:buNone/>
            </a:pPr>
            <a:endParaRPr sz="1200">
              <a:latin typeface="Nunito"/>
              <a:ea typeface="Nunito"/>
              <a:cs typeface="Nunito"/>
              <a:sym typeface="Nunito"/>
            </a:endParaRPr>
          </a:p>
          <a:p>
            <a:pPr marL="0" lvl="0" indent="0" algn="l" rtl="0">
              <a:spcBef>
                <a:spcPts val="0"/>
              </a:spcBef>
              <a:spcAft>
                <a:spcPts val="0"/>
              </a:spcAft>
              <a:buNone/>
            </a:pPr>
            <a:endParaRPr sz="1200">
              <a:latin typeface="Nunito"/>
              <a:ea typeface="Nunito"/>
              <a:cs typeface="Nunito"/>
              <a:sym typeface="Nunito"/>
            </a:endParaRPr>
          </a:p>
        </p:txBody>
      </p:sp>
      <p:graphicFrame>
        <p:nvGraphicFramePr>
          <p:cNvPr id="304" name="Google Shape;304;p17"/>
          <p:cNvGraphicFramePr/>
          <p:nvPr/>
        </p:nvGraphicFramePr>
        <p:xfrm>
          <a:off x="4147125" y="875000"/>
          <a:ext cx="4537250" cy="1465500"/>
        </p:xfrm>
        <a:graphic>
          <a:graphicData uri="http://schemas.openxmlformats.org/drawingml/2006/table">
            <a:tbl>
              <a:tblPr>
                <a:noFill/>
                <a:tableStyleId>{2CAD0A7E-8A17-4803-9DD0-5FB1A78917A8}</a:tableStyleId>
              </a:tblPr>
              <a:tblGrid>
                <a:gridCol w="1839925">
                  <a:extLst>
                    <a:ext uri="{9D8B030D-6E8A-4147-A177-3AD203B41FA5}">
                      <a16:colId xmlns:a16="http://schemas.microsoft.com/office/drawing/2014/main" val="20000"/>
                    </a:ext>
                  </a:extLst>
                </a:gridCol>
                <a:gridCol w="2697325">
                  <a:extLst>
                    <a:ext uri="{9D8B030D-6E8A-4147-A177-3AD203B41FA5}">
                      <a16:colId xmlns:a16="http://schemas.microsoft.com/office/drawing/2014/main" val="20001"/>
                    </a:ext>
                  </a:extLst>
                </a:gridCol>
              </a:tblGrid>
              <a:tr h="366375">
                <a:tc>
                  <a:txBody>
                    <a:bodyPr/>
                    <a:lstStyle/>
                    <a:p>
                      <a:pPr marL="0" lvl="0" indent="0" algn="l" rtl="0">
                        <a:lnSpc>
                          <a:spcPct val="115000"/>
                        </a:lnSpc>
                        <a:spcBef>
                          <a:spcPts val="0"/>
                        </a:spcBef>
                        <a:spcAft>
                          <a:spcPts val="0"/>
                        </a:spcAft>
                        <a:buNone/>
                      </a:pPr>
                      <a:r>
                        <a:rPr lang="en-GB" sz="1000" b="1">
                          <a:solidFill>
                            <a:srgbClr val="FFFFFF"/>
                          </a:solidFill>
                        </a:rPr>
                        <a:t>ClaimSize</a:t>
                      </a:r>
                      <a:endParaRPr sz="1000" b="1">
                        <a:solidFill>
                          <a:srgbClr val="FFFFFF"/>
                        </a:solidFill>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4A86E8"/>
                    </a:solidFill>
                  </a:tcPr>
                </a:tc>
                <a:tc>
                  <a:txBody>
                    <a:bodyPr/>
                    <a:lstStyle/>
                    <a:p>
                      <a:pPr marL="0" lvl="0" indent="0" algn="ctr" rtl="0">
                        <a:lnSpc>
                          <a:spcPct val="115000"/>
                        </a:lnSpc>
                        <a:spcBef>
                          <a:spcPts val="0"/>
                        </a:spcBef>
                        <a:spcAft>
                          <a:spcPts val="0"/>
                        </a:spcAft>
                        <a:buNone/>
                      </a:pPr>
                      <a:r>
                        <a:rPr lang="en-GB" sz="1000" b="1">
                          <a:solidFill>
                            <a:srgbClr val="FFFFFF"/>
                          </a:solidFill>
                        </a:rPr>
                        <a:t>Fraud Probability Risk</a:t>
                      </a:r>
                      <a:endParaRPr sz="1000" b="1">
                        <a:solidFill>
                          <a:srgbClr val="FFFFFF"/>
                        </a:solidFill>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366375">
                <a:tc>
                  <a:txBody>
                    <a:bodyPr/>
                    <a:lstStyle/>
                    <a:p>
                      <a:pPr marL="0" lvl="0" indent="0" algn="ctr" rtl="0">
                        <a:lnSpc>
                          <a:spcPct val="115000"/>
                        </a:lnSpc>
                        <a:spcBef>
                          <a:spcPts val="0"/>
                        </a:spcBef>
                        <a:spcAft>
                          <a:spcPts val="0"/>
                        </a:spcAft>
                        <a:buNone/>
                      </a:pPr>
                      <a:r>
                        <a:rPr lang="en-GB" sz="1000">
                          <a:latin typeface="Times New Roman"/>
                          <a:ea typeface="Times New Roman"/>
                          <a:cs typeface="Times New Roman"/>
                          <a:sym typeface="Times New Roman"/>
                        </a:rPr>
                        <a:t>&lt;=$5000</a:t>
                      </a:r>
                      <a:endParaRPr sz="1000">
                        <a:latin typeface="Times New Roman"/>
                        <a:ea typeface="Times New Roman"/>
                        <a:cs typeface="Times New Roman"/>
                        <a:sym typeface="Times New Roman"/>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0FF00"/>
                    </a:solidFill>
                  </a:tcPr>
                </a:tc>
                <a:tc>
                  <a:txBody>
                    <a:bodyPr/>
                    <a:lstStyle/>
                    <a:p>
                      <a:pPr marL="0" lvl="0" indent="0" algn="ctr" rtl="0">
                        <a:lnSpc>
                          <a:spcPct val="115000"/>
                        </a:lnSpc>
                        <a:spcBef>
                          <a:spcPts val="0"/>
                        </a:spcBef>
                        <a:spcAft>
                          <a:spcPts val="0"/>
                        </a:spcAft>
                        <a:buNone/>
                      </a:pPr>
                      <a:r>
                        <a:rPr lang="en-GB" sz="1000">
                          <a:latin typeface="Times New Roman"/>
                          <a:ea typeface="Times New Roman"/>
                          <a:cs typeface="Times New Roman"/>
                          <a:sym typeface="Times New Roman"/>
                        </a:rPr>
                        <a:t>Low</a:t>
                      </a:r>
                      <a:endParaRPr sz="1000">
                        <a:latin typeface="Times New Roman"/>
                        <a:ea typeface="Times New Roman"/>
                        <a:cs typeface="Times New Roman"/>
                        <a:sym typeface="Times New Roman"/>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0FF00"/>
                    </a:solidFill>
                  </a:tcPr>
                </a:tc>
                <a:extLst>
                  <a:ext uri="{0D108BD9-81ED-4DB2-BD59-A6C34878D82A}">
                    <a16:rowId xmlns:a16="http://schemas.microsoft.com/office/drawing/2014/main" val="10001"/>
                  </a:ext>
                </a:extLst>
              </a:tr>
              <a:tr h="366375">
                <a:tc>
                  <a:txBody>
                    <a:bodyPr/>
                    <a:lstStyle/>
                    <a:p>
                      <a:pPr marL="0" lvl="0" indent="0" algn="ctr" rtl="0">
                        <a:lnSpc>
                          <a:spcPct val="115000"/>
                        </a:lnSpc>
                        <a:spcBef>
                          <a:spcPts val="0"/>
                        </a:spcBef>
                        <a:spcAft>
                          <a:spcPts val="0"/>
                        </a:spcAft>
                        <a:buNone/>
                      </a:pPr>
                      <a:r>
                        <a:rPr lang="en-GB" sz="1000">
                          <a:latin typeface="Times New Roman"/>
                          <a:ea typeface="Times New Roman"/>
                          <a:cs typeface="Times New Roman"/>
                          <a:sym typeface="Times New Roman"/>
                        </a:rPr>
                        <a:t>$5000-$20000</a:t>
                      </a:r>
                      <a:endParaRPr sz="1000">
                        <a:latin typeface="Times New Roman"/>
                        <a:ea typeface="Times New Roman"/>
                        <a:cs typeface="Times New Roman"/>
                        <a:sym typeface="Times New Roman"/>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3C78D8"/>
                    </a:solidFill>
                  </a:tcPr>
                </a:tc>
                <a:tc>
                  <a:txBody>
                    <a:bodyPr/>
                    <a:lstStyle/>
                    <a:p>
                      <a:pPr marL="0" lvl="0" indent="0" algn="ctr" rtl="0">
                        <a:lnSpc>
                          <a:spcPct val="115000"/>
                        </a:lnSpc>
                        <a:spcBef>
                          <a:spcPts val="0"/>
                        </a:spcBef>
                        <a:spcAft>
                          <a:spcPts val="0"/>
                        </a:spcAft>
                        <a:buNone/>
                      </a:pPr>
                      <a:r>
                        <a:rPr lang="en-GB" sz="1000">
                          <a:latin typeface="Times New Roman"/>
                          <a:ea typeface="Times New Roman"/>
                          <a:cs typeface="Times New Roman"/>
                          <a:sym typeface="Times New Roman"/>
                        </a:rPr>
                        <a:t>Medium</a:t>
                      </a:r>
                      <a:endParaRPr sz="1000">
                        <a:latin typeface="Times New Roman"/>
                        <a:ea typeface="Times New Roman"/>
                        <a:cs typeface="Times New Roman"/>
                        <a:sym typeface="Times New Roman"/>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3C78D8"/>
                    </a:solidFill>
                  </a:tcPr>
                </a:tc>
                <a:extLst>
                  <a:ext uri="{0D108BD9-81ED-4DB2-BD59-A6C34878D82A}">
                    <a16:rowId xmlns:a16="http://schemas.microsoft.com/office/drawing/2014/main" val="10002"/>
                  </a:ext>
                </a:extLst>
              </a:tr>
              <a:tr h="366375">
                <a:tc>
                  <a:txBody>
                    <a:bodyPr/>
                    <a:lstStyle/>
                    <a:p>
                      <a:pPr marL="0" lvl="0" indent="0" algn="ctr" rtl="0">
                        <a:lnSpc>
                          <a:spcPct val="115000"/>
                        </a:lnSpc>
                        <a:spcBef>
                          <a:spcPts val="0"/>
                        </a:spcBef>
                        <a:spcAft>
                          <a:spcPts val="0"/>
                        </a:spcAft>
                        <a:buNone/>
                      </a:pPr>
                      <a:r>
                        <a:rPr lang="en-GB" sz="1000">
                          <a:latin typeface="Times New Roman"/>
                          <a:ea typeface="Times New Roman"/>
                          <a:cs typeface="Times New Roman"/>
                          <a:sym typeface="Times New Roman"/>
                        </a:rPr>
                        <a:t>$20000 &amp; Above</a:t>
                      </a:r>
                      <a:endParaRPr sz="1000">
                        <a:latin typeface="Times New Roman"/>
                        <a:ea typeface="Times New Roman"/>
                        <a:cs typeface="Times New Roman"/>
                        <a:sym typeface="Times New Roman"/>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FF0000"/>
                    </a:solidFill>
                  </a:tcPr>
                </a:tc>
                <a:tc>
                  <a:txBody>
                    <a:bodyPr/>
                    <a:lstStyle/>
                    <a:p>
                      <a:pPr marL="0" lvl="0" indent="0" algn="ctr" rtl="0">
                        <a:lnSpc>
                          <a:spcPct val="115000"/>
                        </a:lnSpc>
                        <a:spcBef>
                          <a:spcPts val="0"/>
                        </a:spcBef>
                        <a:spcAft>
                          <a:spcPts val="0"/>
                        </a:spcAft>
                        <a:buNone/>
                      </a:pPr>
                      <a:r>
                        <a:rPr lang="en-GB" sz="1000">
                          <a:latin typeface="Times New Roman"/>
                          <a:ea typeface="Times New Roman"/>
                          <a:cs typeface="Times New Roman"/>
                          <a:sym typeface="Times New Roman"/>
                        </a:rPr>
                        <a:t>High</a:t>
                      </a:r>
                      <a:endParaRPr sz="1000">
                        <a:latin typeface="Times New Roman"/>
                        <a:ea typeface="Times New Roman"/>
                        <a:cs typeface="Times New Roman"/>
                        <a:sym typeface="Times New Roman"/>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FF0000"/>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308"/>
        <p:cNvGrpSpPr/>
        <p:nvPr/>
      </p:nvGrpSpPr>
      <p:grpSpPr>
        <a:xfrm>
          <a:off x="0" y="0"/>
          <a:ext cx="0" cy="0"/>
          <a:chOff x="0" y="0"/>
          <a:chExt cx="0" cy="0"/>
        </a:xfrm>
      </p:grpSpPr>
      <p:sp>
        <p:nvSpPr>
          <p:cNvPr id="309" name="Google Shape;309;p18"/>
          <p:cNvSpPr txBox="1">
            <a:spLocks noGrp="1"/>
          </p:cNvSpPr>
          <p:nvPr>
            <p:ph type="ctrTitle"/>
          </p:nvPr>
        </p:nvSpPr>
        <p:spPr>
          <a:xfrm>
            <a:off x="729450" y="194225"/>
            <a:ext cx="3014100" cy="50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EXL EQ 2019</a:t>
            </a:r>
            <a:endParaRPr/>
          </a:p>
        </p:txBody>
      </p:sp>
      <p:graphicFrame>
        <p:nvGraphicFramePr>
          <p:cNvPr id="310" name="Google Shape;310;p18"/>
          <p:cNvGraphicFramePr/>
          <p:nvPr/>
        </p:nvGraphicFramePr>
        <p:xfrm>
          <a:off x="369175" y="917725"/>
          <a:ext cx="3734650" cy="3741750"/>
        </p:xfrm>
        <a:graphic>
          <a:graphicData uri="http://schemas.openxmlformats.org/drawingml/2006/table">
            <a:tbl>
              <a:tblPr>
                <a:noFill/>
                <a:tableStyleId>{2CAD0A7E-8A17-4803-9DD0-5FB1A78917A8}</a:tableStyleId>
              </a:tblPr>
              <a:tblGrid>
                <a:gridCol w="1282200">
                  <a:extLst>
                    <a:ext uri="{9D8B030D-6E8A-4147-A177-3AD203B41FA5}">
                      <a16:colId xmlns:a16="http://schemas.microsoft.com/office/drawing/2014/main" val="20000"/>
                    </a:ext>
                  </a:extLst>
                </a:gridCol>
                <a:gridCol w="1272525">
                  <a:extLst>
                    <a:ext uri="{9D8B030D-6E8A-4147-A177-3AD203B41FA5}">
                      <a16:colId xmlns:a16="http://schemas.microsoft.com/office/drawing/2014/main" val="20001"/>
                    </a:ext>
                  </a:extLst>
                </a:gridCol>
                <a:gridCol w="1179925">
                  <a:extLst>
                    <a:ext uri="{9D8B030D-6E8A-4147-A177-3AD203B41FA5}">
                      <a16:colId xmlns:a16="http://schemas.microsoft.com/office/drawing/2014/main" val="20002"/>
                    </a:ext>
                  </a:extLst>
                </a:gridCol>
              </a:tblGrid>
              <a:tr h="628875">
                <a:tc>
                  <a:txBody>
                    <a:bodyPr/>
                    <a:lstStyle/>
                    <a:p>
                      <a:pPr marL="0" lvl="0" indent="0" algn="ctr" rtl="0">
                        <a:lnSpc>
                          <a:spcPct val="115000"/>
                        </a:lnSpc>
                        <a:spcBef>
                          <a:spcPts val="0"/>
                        </a:spcBef>
                        <a:spcAft>
                          <a:spcPts val="0"/>
                        </a:spcAft>
                        <a:buNone/>
                      </a:pPr>
                      <a:r>
                        <a:rPr lang="en-GB" sz="1000" b="1">
                          <a:solidFill>
                            <a:srgbClr val="FFFFFF"/>
                          </a:solidFill>
                        </a:rPr>
                        <a:t>Fraud Probability Risk due to Probability</a:t>
                      </a:r>
                      <a:endParaRPr sz="1000" b="1">
                        <a:solidFill>
                          <a:srgbClr val="FFFFFF"/>
                        </a:solidFill>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4A86E8"/>
                    </a:solidFill>
                  </a:tcPr>
                </a:tc>
                <a:tc>
                  <a:txBody>
                    <a:bodyPr/>
                    <a:lstStyle/>
                    <a:p>
                      <a:pPr marL="0" lvl="0" indent="0" algn="ctr" rtl="0">
                        <a:lnSpc>
                          <a:spcPct val="115000"/>
                        </a:lnSpc>
                        <a:spcBef>
                          <a:spcPts val="0"/>
                        </a:spcBef>
                        <a:spcAft>
                          <a:spcPts val="0"/>
                        </a:spcAft>
                        <a:buNone/>
                      </a:pPr>
                      <a:r>
                        <a:rPr lang="en-GB" sz="1000" b="1">
                          <a:solidFill>
                            <a:srgbClr val="FFFFFF"/>
                          </a:solidFill>
                        </a:rPr>
                        <a:t>Fraud Probability Risk due to Claim Size</a:t>
                      </a:r>
                      <a:endParaRPr sz="1000" b="1">
                        <a:solidFill>
                          <a:srgbClr val="FFFFFF"/>
                        </a:solidFill>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4A86E8"/>
                    </a:solidFill>
                  </a:tcPr>
                </a:tc>
                <a:tc>
                  <a:txBody>
                    <a:bodyPr/>
                    <a:lstStyle/>
                    <a:p>
                      <a:pPr marL="0" lvl="0" indent="0" algn="ctr" rtl="0">
                        <a:lnSpc>
                          <a:spcPct val="115000"/>
                        </a:lnSpc>
                        <a:spcBef>
                          <a:spcPts val="0"/>
                        </a:spcBef>
                        <a:spcAft>
                          <a:spcPts val="0"/>
                        </a:spcAft>
                        <a:buNone/>
                      </a:pPr>
                      <a:r>
                        <a:rPr lang="en-GB" sz="1000" b="1">
                          <a:solidFill>
                            <a:srgbClr val="FFFFFF"/>
                          </a:solidFill>
                        </a:rPr>
                        <a:t>Overall Fraud Probability Risk</a:t>
                      </a:r>
                      <a:endParaRPr sz="1000" b="1">
                        <a:solidFill>
                          <a:srgbClr val="FFFFFF"/>
                        </a:solidFill>
                      </a:endParaRPr>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345875">
                <a:tc>
                  <a:txBody>
                    <a:bodyPr/>
                    <a:lstStyle/>
                    <a:p>
                      <a:pPr marL="0" lvl="0" indent="0" algn="ctr" rtl="0">
                        <a:lnSpc>
                          <a:spcPct val="115000"/>
                        </a:lnSpc>
                        <a:spcBef>
                          <a:spcPts val="0"/>
                        </a:spcBef>
                        <a:spcAft>
                          <a:spcPts val="0"/>
                        </a:spcAft>
                        <a:buNone/>
                      </a:pPr>
                      <a:r>
                        <a:rPr lang="en-GB" sz="1000"/>
                        <a:t>Low</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0FF00"/>
                    </a:solidFill>
                  </a:tcPr>
                </a:tc>
                <a:tc>
                  <a:txBody>
                    <a:bodyPr/>
                    <a:lstStyle/>
                    <a:p>
                      <a:pPr marL="0" lvl="0" indent="0" algn="ctr" rtl="0">
                        <a:lnSpc>
                          <a:spcPct val="115000"/>
                        </a:lnSpc>
                        <a:spcBef>
                          <a:spcPts val="0"/>
                        </a:spcBef>
                        <a:spcAft>
                          <a:spcPts val="0"/>
                        </a:spcAft>
                        <a:buNone/>
                      </a:pPr>
                      <a:r>
                        <a:rPr lang="en-GB" sz="1000"/>
                        <a:t>Low</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0FF00"/>
                    </a:solidFill>
                  </a:tcPr>
                </a:tc>
                <a:tc>
                  <a:txBody>
                    <a:bodyPr/>
                    <a:lstStyle/>
                    <a:p>
                      <a:pPr marL="0" lvl="0" indent="0" algn="ctr" rtl="0">
                        <a:lnSpc>
                          <a:spcPct val="115000"/>
                        </a:lnSpc>
                        <a:spcBef>
                          <a:spcPts val="0"/>
                        </a:spcBef>
                        <a:spcAft>
                          <a:spcPts val="0"/>
                        </a:spcAft>
                        <a:buNone/>
                      </a:pPr>
                      <a:r>
                        <a:rPr lang="en-GB" sz="1000"/>
                        <a:t>Low</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0FF00"/>
                    </a:solidFill>
                  </a:tcPr>
                </a:tc>
                <a:extLst>
                  <a:ext uri="{0D108BD9-81ED-4DB2-BD59-A6C34878D82A}">
                    <a16:rowId xmlns:a16="http://schemas.microsoft.com/office/drawing/2014/main" val="10001"/>
                  </a:ext>
                </a:extLst>
              </a:tr>
              <a:tr h="345875">
                <a:tc>
                  <a:txBody>
                    <a:bodyPr/>
                    <a:lstStyle/>
                    <a:p>
                      <a:pPr marL="0" lvl="0" indent="0" algn="ctr" rtl="0">
                        <a:lnSpc>
                          <a:spcPct val="115000"/>
                        </a:lnSpc>
                        <a:spcBef>
                          <a:spcPts val="0"/>
                        </a:spcBef>
                        <a:spcAft>
                          <a:spcPts val="0"/>
                        </a:spcAft>
                        <a:buNone/>
                      </a:pPr>
                      <a:r>
                        <a:rPr lang="en-GB" sz="1000"/>
                        <a:t>Low</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0FF00"/>
                    </a:solidFill>
                  </a:tcPr>
                </a:tc>
                <a:tc>
                  <a:txBody>
                    <a:bodyPr/>
                    <a:lstStyle/>
                    <a:p>
                      <a:pPr marL="0" lvl="0" indent="0" algn="ctr" rtl="0">
                        <a:lnSpc>
                          <a:spcPct val="115000"/>
                        </a:lnSpc>
                        <a:spcBef>
                          <a:spcPts val="0"/>
                        </a:spcBef>
                        <a:spcAft>
                          <a:spcPts val="0"/>
                        </a:spcAft>
                        <a:buNone/>
                      </a:pPr>
                      <a:r>
                        <a:rPr lang="en-GB" sz="1000"/>
                        <a:t>Medium</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0FF00"/>
                    </a:solidFill>
                  </a:tcPr>
                </a:tc>
                <a:tc>
                  <a:txBody>
                    <a:bodyPr/>
                    <a:lstStyle/>
                    <a:p>
                      <a:pPr marL="0" lvl="0" indent="0" algn="ctr" rtl="0">
                        <a:lnSpc>
                          <a:spcPct val="115000"/>
                        </a:lnSpc>
                        <a:spcBef>
                          <a:spcPts val="0"/>
                        </a:spcBef>
                        <a:spcAft>
                          <a:spcPts val="0"/>
                        </a:spcAft>
                        <a:buNone/>
                      </a:pPr>
                      <a:r>
                        <a:rPr lang="en-GB" sz="1000"/>
                        <a:t>Low</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0FF00"/>
                    </a:solidFill>
                  </a:tcPr>
                </a:tc>
                <a:extLst>
                  <a:ext uri="{0D108BD9-81ED-4DB2-BD59-A6C34878D82A}">
                    <a16:rowId xmlns:a16="http://schemas.microsoft.com/office/drawing/2014/main" val="10002"/>
                  </a:ext>
                </a:extLst>
              </a:tr>
              <a:tr h="345875">
                <a:tc>
                  <a:txBody>
                    <a:bodyPr/>
                    <a:lstStyle/>
                    <a:p>
                      <a:pPr marL="0" lvl="0" indent="0" algn="ctr" rtl="0">
                        <a:lnSpc>
                          <a:spcPct val="115000"/>
                        </a:lnSpc>
                        <a:spcBef>
                          <a:spcPts val="0"/>
                        </a:spcBef>
                        <a:spcAft>
                          <a:spcPts val="0"/>
                        </a:spcAft>
                        <a:buNone/>
                      </a:pPr>
                      <a:r>
                        <a:rPr lang="en-GB" sz="1000"/>
                        <a:t>Medium</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0FF00"/>
                    </a:solidFill>
                  </a:tcPr>
                </a:tc>
                <a:tc>
                  <a:txBody>
                    <a:bodyPr/>
                    <a:lstStyle/>
                    <a:p>
                      <a:pPr marL="0" lvl="0" indent="0" algn="ctr" rtl="0">
                        <a:lnSpc>
                          <a:spcPct val="115000"/>
                        </a:lnSpc>
                        <a:spcBef>
                          <a:spcPts val="0"/>
                        </a:spcBef>
                        <a:spcAft>
                          <a:spcPts val="0"/>
                        </a:spcAft>
                        <a:buNone/>
                      </a:pPr>
                      <a:r>
                        <a:rPr lang="en-GB" sz="1000"/>
                        <a:t>Low</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0FF00"/>
                    </a:solidFill>
                  </a:tcPr>
                </a:tc>
                <a:tc>
                  <a:txBody>
                    <a:bodyPr/>
                    <a:lstStyle/>
                    <a:p>
                      <a:pPr marL="0" lvl="0" indent="0" algn="ctr" rtl="0">
                        <a:lnSpc>
                          <a:spcPct val="115000"/>
                        </a:lnSpc>
                        <a:spcBef>
                          <a:spcPts val="0"/>
                        </a:spcBef>
                        <a:spcAft>
                          <a:spcPts val="0"/>
                        </a:spcAft>
                        <a:buNone/>
                      </a:pPr>
                      <a:r>
                        <a:rPr lang="en-GB" sz="1000"/>
                        <a:t>Low</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00FF00"/>
                    </a:solidFill>
                  </a:tcPr>
                </a:tc>
                <a:extLst>
                  <a:ext uri="{0D108BD9-81ED-4DB2-BD59-A6C34878D82A}">
                    <a16:rowId xmlns:a16="http://schemas.microsoft.com/office/drawing/2014/main" val="10003"/>
                  </a:ext>
                </a:extLst>
              </a:tr>
              <a:tr h="345875">
                <a:tc>
                  <a:txBody>
                    <a:bodyPr/>
                    <a:lstStyle/>
                    <a:p>
                      <a:pPr marL="0" lvl="0" indent="0" algn="ctr" rtl="0">
                        <a:lnSpc>
                          <a:spcPct val="115000"/>
                        </a:lnSpc>
                        <a:spcBef>
                          <a:spcPts val="0"/>
                        </a:spcBef>
                        <a:spcAft>
                          <a:spcPts val="0"/>
                        </a:spcAft>
                        <a:buNone/>
                      </a:pPr>
                      <a:r>
                        <a:rPr lang="en-GB" sz="1000"/>
                        <a:t>Low</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3C78D8"/>
                    </a:solidFill>
                  </a:tcPr>
                </a:tc>
                <a:tc>
                  <a:txBody>
                    <a:bodyPr/>
                    <a:lstStyle/>
                    <a:p>
                      <a:pPr marL="0" lvl="0" indent="0" algn="ctr" rtl="0">
                        <a:lnSpc>
                          <a:spcPct val="115000"/>
                        </a:lnSpc>
                        <a:spcBef>
                          <a:spcPts val="0"/>
                        </a:spcBef>
                        <a:spcAft>
                          <a:spcPts val="0"/>
                        </a:spcAft>
                        <a:buNone/>
                      </a:pPr>
                      <a:r>
                        <a:rPr lang="en-GB" sz="1000"/>
                        <a:t>High</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3C78D8"/>
                    </a:solidFill>
                  </a:tcPr>
                </a:tc>
                <a:tc>
                  <a:txBody>
                    <a:bodyPr/>
                    <a:lstStyle/>
                    <a:p>
                      <a:pPr marL="0" lvl="0" indent="0" algn="ctr" rtl="0">
                        <a:lnSpc>
                          <a:spcPct val="115000"/>
                        </a:lnSpc>
                        <a:spcBef>
                          <a:spcPts val="0"/>
                        </a:spcBef>
                        <a:spcAft>
                          <a:spcPts val="0"/>
                        </a:spcAft>
                        <a:buNone/>
                      </a:pPr>
                      <a:r>
                        <a:rPr lang="en-GB" sz="1000"/>
                        <a:t>Medium</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3C78D8"/>
                    </a:solidFill>
                  </a:tcPr>
                </a:tc>
                <a:extLst>
                  <a:ext uri="{0D108BD9-81ED-4DB2-BD59-A6C34878D82A}">
                    <a16:rowId xmlns:a16="http://schemas.microsoft.com/office/drawing/2014/main" val="10004"/>
                  </a:ext>
                </a:extLst>
              </a:tr>
              <a:tr h="345875">
                <a:tc>
                  <a:txBody>
                    <a:bodyPr/>
                    <a:lstStyle/>
                    <a:p>
                      <a:pPr marL="0" lvl="0" indent="0" algn="ctr" rtl="0">
                        <a:lnSpc>
                          <a:spcPct val="115000"/>
                        </a:lnSpc>
                        <a:spcBef>
                          <a:spcPts val="0"/>
                        </a:spcBef>
                        <a:spcAft>
                          <a:spcPts val="0"/>
                        </a:spcAft>
                        <a:buNone/>
                      </a:pPr>
                      <a:r>
                        <a:rPr lang="en-GB" sz="1000"/>
                        <a:t>Medium</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3C78D8"/>
                    </a:solidFill>
                  </a:tcPr>
                </a:tc>
                <a:tc>
                  <a:txBody>
                    <a:bodyPr/>
                    <a:lstStyle/>
                    <a:p>
                      <a:pPr marL="0" lvl="0" indent="0" algn="ctr" rtl="0">
                        <a:lnSpc>
                          <a:spcPct val="115000"/>
                        </a:lnSpc>
                        <a:spcBef>
                          <a:spcPts val="0"/>
                        </a:spcBef>
                        <a:spcAft>
                          <a:spcPts val="0"/>
                        </a:spcAft>
                        <a:buNone/>
                      </a:pPr>
                      <a:r>
                        <a:rPr lang="en-GB" sz="1000"/>
                        <a:t>Medium</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3C78D8"/>
                    </a:solidFill>
                  </a:tcPr>
                </a:tc>
                <a:tc>
                  <a:txBody>
                    <a:bodyPr/>
                    <a:lstStyle/>
                    <a:p>
                      <a:pPr marL="0" lvl="0" indent="0" algn="ctr" rtl="0">
                        <a:lnSpc>
                          <a:spcPct val="115000"/>
                        </a:lnSpc>
                        <a:spcBef>
                          <a:spcPts val="0"/>
                        </a:spcBef>
                        <a:spcAft>
                          <a:spcPts val="0"/>
                        </a:spcAft>
                        <a:buNone/>
                      </a:pPr>
                      <a:r>
                        <a:rPr lang="en-GB" sz="1000"/>
                        <a:t>Medium</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3C78D8"/>
                    </a:solidFill>
                  </a:tcPr>
                </a:tc>
                <a:extLst>
                  <a:ext uri="{0D108BD9-81ED-4DB2-BD59-A6C34878D82A}">
                    <a16:rowId xmlns:a16="http://schemas.microsoft.com/office/drawing/2014/main" val="10005"/>
                  </a:ext>
                </a:extLst>
              </a:tr>
              <a:tr h="345875">
                <a:tc>
                  <a:txBody>
                    <a:bodyPr/>
                    <a:lstStyle/>
                    <a:p>
                      <a:pPr marL="0" lvl="0" indent="0" algn="ctr" rtl="0">
                        <a:lnSpc>
                          <a:spcPct val="115000"/>
                        </a:lnSpc>
                        <a:spcBef>
                          <a:spcPts val="0"/>
                        </a:spcBef>
                        <a:spcAft>
                          <a:spcPts val="0"/>
                        </a:spcAft>
                        <a:buNone/>
                      </a:pPr>
                      <a:r>
                        <a:rPr lang="en-GB" sz="1000"/>
                        <a:t>High</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3C78D8"/>
                    </a:solidFill>
                  </a:tcPr>
                </a:tc>
                <a:tc>
                  <a:txBody>
                    <a:bodyPr/>
                    <a:lstStyle/>
                    <a:p>
                      <a:pPr marL="0" lvl="0" indent="0" algn="ctr" rtl="0">
                        <a:lnSpc>
                          <a:spcPct val="115000"/>
                        </a:lnSpc>
                        <a:spcBef>
                          <a:spcPts val="0"/>
                        </a:spcBef>
                        <a:spcAft>
                          <a:spcPts val="0"/>
                        </a:spcAft>
                        <a:buNone/>
                      </a:pPr>
                      <a:r>
                        <a:rPr lang="en-GB" sz="1000"/>
                        <a:t>Low</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3C78D8"/>
                    </a:solidFill>
                  </a:tcPr>
                </a:tc>
                <a:tc>
                  <a:txBody>
                    <a:bodyPr/>
                    <a:lstStyle/>
                    <a:p>
                      <a:pPr marL="0" lvl="0" indent="0" algn="ctr" rtl="0">
                        <a:lnSpc>
                          <a:spcPct val="115000"/>
                        </a:lnSpc>
                        <a:spcBef>
                          <a:spcPts val="0"/>
                        </a:spcBef>
                        <a:spcAft>
                          <a:spcPts val="0"/>
                        </a:spcAft>
                        <a:buNone/>
                      </a:pPr>
                      <a:r>
                        <a:rPr lang="en-GB" sz="1000"/>
                        <a:t>Medium</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3C78D8"/>
                    </a:solidFill>
                  </a:tcPr>
                </a:tc>
                <a:extLst>
                  <a:ext uri="{0D108BD9-81ED-4DB2-BD59-A6C34878D82A}">
                    <a16:rowId xmlns:a16="http://schemas.microsoft.com/office/drawing/2014/main" val="10006"/>
                  </a:ext>
                </a:extLst>
              </a:tr>
              <a:tr h="345875">
                <a:tc>
                  <a:txBody>
                    <a:bodyPr/>
                    <a:lstStyle/>
                    <a:p>
                      <a:pPr marL="0" lvl="0" indent="0" algn="ctr" rtl="0">
                        <a:lnSpc>
                          <a:spcPct val="115000"/>
                        </a:lnSpc>
                        <a:spcBef>
                          <a:spcPts val="0"/>
                        </a:spcBef>
                        <a:spcAft>
                          <a:spcPts val="0"/>
                        </a:spcAft>
                        <a:buNone/>
                      </a:pPr>
                      <a:r>
                        <a:rPr lang="en-GB" sz="1000"/>
                        <a:t>Medium</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FF0000"/>
                    </a:solidFill>
                  </a:tcPr>
                </a:tc>
                <a:tc>
                  <a:txBody>
                    <a:bodyPr/>
                    <a:lstStyle/>
                    <a:p>
                      <a:pPr marL="0" lvl="0" indent="0" algn="ctr" rtl="0">
                        <a:lnSpc>
                          <a:spcPct val="115000"/>
                        </a:lnSpc>
                        <a:spcBef>
                          <a:spcPts val="0"/>
                        </a:spcBef>
                        <a:spcAft>
                          <a:spcPts val="0"/>
                        </a:spcAft>
                        <a:buNone/>
                      </a:pPr>
                      <a:r>
                        <a:rPr lang="en-GB" sz="1000"/>
                        <a:t>High</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FF0000"/>
                    </a:solidFill>
                  </a:tcPr>
                </a:tc>
                <a:tc>
                  <a:txBody>
                    <a:bodyPr/>
                    <a:lstStyle/>
                    <a:p>
                      <a:pPr marL="0" lvl="0" indent="0" algn="ctr" rtl="0">
                        <a:lnSpc>
                          <a:spcPct val="115000"/>
                        </a:lnSpc>
                        <a:spcBef>
                          <a:spcPts val="0"/>
                        </a:spcBef>
                        <a:spcAft>
                          <a:spcPts val="0"/>
                        </a:spcAft>
                        <a:buNone/>
                      </a:pPr>
                      <a:r>
                        <a:rPr lang="en-GB" sz="1000"/>
                        <a:t>High</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FF0000"/>
                    </a:solidFill>
                  </a:tcPr>
                </a:tc>
                <a:extLst>
                  <a:ext uri="{0D108BD9-81ED-4DB2-BD59-A6C34878D82A}">
                    <a16:rowId xmlns:a16="http://schemas.microsoft.com/office/drawing/2014/main" val="10007"/>
                  </a:ext>
                </a:extLst>
              </a:tr>
              <a:tr h="345875">
                <a:tc>
                  <a:txBody>
                    <a:bodyPr/>
                    <a:lstStyle/>
                    <a:p>
                      <a:pPr marL="0" lvl="0" indent="0" algn="ctr" rtl="0">
                        <a:lnSpc>
                          <a:spcPct val="115000"/>
                        </a:lnSpc>
                        <a:spcBef>
                          <a:spcPts val="0"/>
                        </a:spcBef>
                        <a:spcAft>
                          <a:spcPts val="0"/>
                        </a:spcAft>
                        <a:buNone/>
                      </a:pPr>
                      <a:r>
                        <a:rPr lang="en-GB" sz="1000"/>
                        <a:t>High</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FF0000"/>
                    </a:solidFill>
                  </a:tcPr>
                </a:tc>
                <a:tc>
                  <a:txBody>
                    <a:bodyPr/>
                    <a:lstStyle/>
                    <a:p>
                      <a:pPr marL="0" lvl="0" indent="0" algn="ctr" rtl="0">
                        <a:lnSpc>
                          <a:spcPct val="115000"/>
                        </a:lnSpc>
                        <a:spcBef>
                          <a:spcPts val="0"/>
                        </a:spcBef>
                        <a:spcAft>
                          <a:spcPts val="0"/>
                        </a:spcAft>
                        <a:buNone/>
                      </a:pPr>
                      <a:r>
                        <a:rPr lang="en-GB" sz="1000"/>
                        <a:t>Medium</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FF0000"/>
                    </a:solidFill>
                  </a:tcPr>
                </a:tc>
                <a:tc>
                  <a:txBody>
                    <a:bodyPr/>
                    <a:lstStyle/>
                    <a:p>
                      <a:pPr marL="0" lvl="0" indent="0" algn="ctr" rtl="0">
                        <a:lnSpc>
                          <a:spcPct val="115000"/>
                        </a:lnSpc>
                        <a:spcBef>
                          <a:spcPts val="0"/>
                        </a:spcBef>
                        <a:spcAft>
                          <a:spcPts val="0"/>
                        </a:spcAft>
                        <a:buNone/>
                      </a:pPr>
                      <a:r>
                        <a:rPr lang="en-GB" sz="1000"/>
                        <a:t>High</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FF0000"/>
                    </a:solidFill>
                  </a:tcPr>
                </a:tc>
                <a:extLst>
                  <a:ext uri="{0D108BD9-81ED-4DB2-BD59-A6C34878D82A}">
                    <a16:rowId xmlns:a16="http://schemas.microsoft.com/office/drawing/2014/main" val="10008"/>
                  </a:ext>
                </a:extLst>
              </a:tr>
              <a:tr h="345875">
                <a:tc>
                  <a:txBody>
                    <a:bodyPr/>
                    <a:lstStyle/>
                    <a:p>
                      <a:pPr marL="0" lvl="0" indent="0" algn="ctr" rtl="0">
                        <a:lnSpc>
                          <a:spcPct val="115000"/>
                        </a:lnSpc>
                        <a:spcBef>
                          <a:spcPts val="0"/>
                        </a:spcBef>
                        <a:spcAft>
                          <a:spcPts val="0"/>
                        </a:spcAft>
                        <a:buNone/>
                      </a:pPr>
                      <a:r>
                        <a:rPr lang="en-GB" sz="1000"/>
                        <a:t>High</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FF0000"/>
                    </a:solidFill>
                  </a:tcPr>
                </a:tc>
                <a:tc>
                  <a:txBody>
                    <a:bodyPr/>
                    <a:lstStyle/>
                    <a:p>
                      <a:pPr marL="0" lvl="0" indent="0" algn="ctr" rtl="0">
                        <a:lnSpc>
                          <a:spcPct val="115000"/>
                        </a:lnSpc>
                        <a:spcBef>
                          <a:spcPts val="0"/>
                        </a:spcBef>
                        <a:spcAft>
                          <a:spcPts val="0"/>
                        </a:spcAft>
                        <a:buNone/>
                      </a:pPr>
                      <a:r>
                        <a:rPr lang="en-GB" sz="1000"/>
                        <a:t>High</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FF0000"/>
                    </a:solidFill>
                  </a:tcPr>
                </a:tc>
                <a:tc>
                  <a:txBody>
                    <a:bodyPr/>
                    <a:lstStyle/>
                    <a:p>
                      <a:pPr marL="0" lvl="0" indent="0" algn="ctr" rtl="0">
                        <a:lnSpc>
                          <a:spcPct val="115000"/>
                        </a:lnSpc>
                        <a:spcBef>
                          <a:spcPts val="0"/>
                        </a:spcBef>
                        <a:spcAft>
                          <a:spcPts val="0"/>
                        </a:spcAft>
                        <a:buNone/>
                      </a:pPr>
                      <a:r>
                        <a:rPr lang="en-GB" sz="1000"/>
                        <a:t>High</a:t>
                      </a:r>
                      <a:endParaRPr sz="1000"/>
                    </a:p>
                  </a:txBody>
                  <a:tcPr marL="28575" marR="28575" marT="19050" marB="19050" anchor="b">
                    <a:lnL w="9500" cap="flat" cmpd="sng">
                      <a:solidFill>
                        <a:srgbClr val="000000"/>
                      </a:solidFill>
                      <a:prstDash val="solid"/>
                      <a:round/>
                      <a:headEnd type="none" w="sm" len="sm"/>
                      <a:tailEnd type="none" w="sm" len="sm"/>
                    </a:lnL>
                    <a:lnR w="9500" cap="flat" cmpd="sng">
                      <a:solidFill>
                        <a:srgbClr val="000000"/>
                      </a:solidFill>
                      <a:prstDash val="solid"/>
                      <a:round/>
                      <a:headEnd type="none" w="sm" len="sm"/>
                      <a:tailEnd type="none" w="sm" len="sm"/>
                    </a:lnR>
                    <a:lnT w="9500" cap="flat" cmpd="sng">
                      <a:solidFill>
                        <a:srgbClr val="000000"/>
                      </a:solidFill>
                      <a:prstDash val="solid"/>
                      <a:round/>
                      <a:headEnd type="none" w="sm" len="sm"/>
                      <a:tailEnd type="none" w="sm" len="sm"/>
                    </a:lnT>
                    <a:lnB w="9500" cap="flat" cmpd="sng">
                      <a:solidFill>
                        <a:srgbClr val="000000"/>
                      </a:solidFill>
                      <a:prstDash val="solid"/>
                      <a:round/>
                      <a:headEnd type="none" w="sm" len="sm"/>
                      <a:tailEnd type="none" w="sm" len="sm"/>
                    </a:lnB>
                    <a:solidFill>
                      <a:srgbClr val="FF0000"/>
                    </a:solidFill>
                  </a:tcPr>
                </a:tc>
                <a:extLst>
                  <a:ext uri="{0D108BD9-81ED-4DB2-BD59-A6C34878D82A}">
                    <a16:rowId xmlns:a16="http://schemas.microsoft.com/office/drawing/2014/main" val="10009"/>
                  </a:ext>
                </a:extLst>
              </a:tr>
            </a:tbl>
          </a:graphicData>
        </a:graphic>
      </p:graphicFrame>
      <p:sp>
        <p:nvSpPr>
          <p:cNvPr id="311" name="Google Shape;311;p18"/>
          <p:cNvSpPr txBox="1"/>
          <p:nvPr/>
        </p:nvSpPr>
        <p:spPr>
          <a:xfrm>
            <a:off x="4427250" y="165874"/>
            <a:ext cx="4276800" cy="4304400"/>
          </a:xfrm>
          <a:prstGeom prst="rect">
            <a:avLst/>
          </a:prstGeom>
          <a:noFill/>
          <a:ln>
            <a:noFill/>
          </a:ln>
        </p:spPr>
        <p:txBody>
          <a:bodyPr spcFirstLastPara="1" wrap="square" lIns="91425" tIns="91425" rIns="91425" bIns="91425" anchor="t" anchorCtr="0">
            <a:noAutofit/>
          </a:bodyPr>
          <a:lstStyle/>
          <a:p>
            <a:pPr marL="457200" lvl="0" indent="-330200" algn="just" rtl="0">
              <a:lnSpc>
                <a:spcPct val="100000"/>
              </a:lnSpc>
              <a:spcBef>
                <a:spcPts val="1000"/>
              </a:spcBef>
              <a:spcAft>
                <a:spcPts val="0"/>
              </a:spcAft>
              <a:buClr>
                <a:srgbClr val="FFFFFF"/>
              </a:buClr>
              <a:buSzPts val="1600"/>
              <a:buFont typeface="Nunito"/>
              <a:buChar char="●"/>
            </a:pPr>
            <a:r>
              <a:rPr lang="en-GB" sz="1600">
                <a:solidFill>
                  <a:srgbClr val="FFFFFF"/>
                </a:solidFill>
                <a:latin typeface="Nunito"/>
                <a:ea typeface="Nunito"/>
                <a:cs typeface="Nunito"/>
                <a:sym typeface="Nunito"/>
              </a:rPr>
              <a:t>From the Fraud Risk associated to any case as categorised by us due to Model Predicted Probability and  due to Claim Size, we can calculate the Overall Risk factor of a case.</a:t>
            </a:r>
            <a:endParaRPr sz="1600">
              <a:solidFill>
                <a:srgbClr val="FFFFFF"/>
              </a:solidFill>
              <a:latin typeface="Nunito"/>
              <a:ea typeface="Nunito"/>
              <a:cs typeface="Nunito"/>
              <a:sym typeface="Nunito"/>
            </a:endParaRPr>
          </a:p>
          <a:p>
            <a:pPr marL="457200" lvl="0" indent="-330200" algn="just" rtl="0">
              <a:lnSpc>
                <a:spcPct val="100000"/>
              </a:lnSpc>
              <a:spcBef>
                <a:spcPts val="1000"/>
              </a:spcBef>
              <a:spcAft>
                <a:spcPts val="0"/>
              </a:spcAft>
              <a:buClr>
                <a:srgbClr val="FFFFFF"/>
              </a:buClr>
              <a:buSzPts val="1600"/>
              <a:buFont typeface="Nunito"/>
              <a:buChar char="●"/>
            </a:pPr>
            <a:r>
              <a:rPr lang="en-GB" sz="1600">
                <a:solidFill>
                  <a:srgbClr val="FFFFFF"/>
                </a:solidFill>
                <a:latin typeface="Nunito"/>
                <a:ea typeface="Nunito"/>
                <a:cs typeface="Nunito"/>
                <a:sym typeface="Nunito"/>
              </a:rPr>
              <a:t>This Overall Risk can help us to calculate the severity of a Case.</a:t>
            </a:r>
            <a:endParaRPr sz="1600">
              <a:solidFill>
                <a:srgbClr val="FFFFFF"/>
              </a:solidFill>
              <a:latin typeface="Nunito"/>
              <a:ea typeface="Nunito"/>
              <a:cs typeface="Nunito"/>
              <a:sym typeface="Nunito"/>
            </a:endParaRPr>
          </a:p>
          <a:p>
            <a:pPr marL="457200" lvl="0" indent="-330200" algn="just" rtl="0">
              <a:lnSpc>
                <a:spcPct val="100000"/>
              </a:lnSpc>
              <a:spcBef>
                <a:spcPts val="1000"/>
              </a:spcBef>
              <a:spcAft>
                <a:spcPts val="0"/>
              </a:spcAft>
              <a:buClr>
                <a:srgbClr val="FFFFFF"/>
              </a:buClr>
              <a:buSzPts val="1600"/>
              <a:buFont typeface="Nunito"/>
              <a:buChar char="●"/>
            </a:pPr>
            <a:r>
              <a:rPr lang="en-GB" sz="1600">
                <a:solidFill>
                  <a:srgbClr val="FFFFFF"/>
                </a:solidFill>
                <a:latin typeface="Nunito"/>
                <a:ea typeface="Nunito"/>
                <a:cs typeface="Nunito"/>
                <a:sym typeface="Nunito"/>
              </a:rPr>
              <a:t>This Severity helps us to choose the type of Investigation team required for us to investigate the claims.</a:t>
            </a:r>
            <a:endParaRPr sz="1600">
              <a:solidFill>
                <a:srgbClr val="FFFFFF"/>
              </a:solidFill>
              <a:latin typeface="Nunito"/>
              <a:ea typeface="Nunito"/>
              <a:cs typeface="Nunito"/>
              <a:sym typeface="Nunito"/>
            </a:endParaRPr>
          </a:p>
          <a:p>
            <a:pPr marL="457200" lvl="0" indent="-330200" algn="just" rtl="0">
              <a:lnSpc>
                <a:spcPct val="100000"/>
              </a:lnSpc>
              <a:spcBef>
                <a:spcPts val="1000"/>
              </a:spcBef>
              <a:spcAft>
                <a:spcPts val="0"/>
              </a:spcAft>
              <a:buClr>
                <a:srgbClr val="FFFFFF"/>
              </a:buClr>
              <a:buSzPts val="1600"/>
              <a:buFont typeface="Nunito"/>
              <a:buChar char="●"/>
            </a:pPr>
            <a:r>
              <a:rPr lang="en-GB" sz="1600">
                <a:solidFill>
                  <a:srgbClr val="FFFFFF"/>
                </a:solidFill>
                <a:latin typeface="Nunito"/>
                <a:ea typeface="Nunito"/>
                <a:cs typeface="Nunito"/>
                <a:sym typeface="Nunito"/>
              </a:rPr>
              <a:t>As per our Research we found that about </a:t>
            </a:r>
            <a:r>
              <a:rPr lang="en-GB" sz="1600" b="1">
                <a:solidFill>
                  <a:srgbClr val="FFFFFF"/>
                </a:solidFill>
                <a:latin typeface="Nunito"/>
                <a:ea typeface="Nunito"/>
                <a:cs typeface="Nunito"/>
                <a:sym typeface="Nunito"/>
              </a:rPr>
              <a:t>2-3</a:t>
            </a:r>
            <a:r>
              <a:rPr lang="en-GB" sz="1600">
                <a:solidFill>
                  <a:srgbClr val="FFFFFF"/>
                </a:solidFill>
                <a:latin typeface="Nunito"/>
                <a:ea typeface="Nunito"/>
                <a:cs typeface="Nunito"/>
                <a:sym typeface="Nunito"/>
              </a:rPr>
              <a:t> </a:t>
            </a:r>
            <a:r>
              <a:rPr lang="en-GB" sz="1600" b="1">
                <a:solidFill>
                  <a:srgbClr val="FFFFFF"/>
                </a:solidFill>
                <a:latin typeface="Nunito"/>
                <a:ea typeface="Nunito"/>
                <a:cs typeface="Nunito"/>
                <a:sym typeface="Nunito"/>
              </a:rPr>
              <a:t>persons</a:t>
            </a:r>
            <a:r>
              <a:rPr lang="en-GB" sz="1600">
                <a:solidFill>
                  <a:srgbClr val="FFFFFF"/>
                </a:solidFill>
                <a:latin typeface="Nunito"/>
                <a:ea typeface="Nunito"/>
                <a:cs typeface="Nunito"/>
                <a:sym typeface="Nunito"/>
              </a:rPr>
              <a:t> are required in</a:t>
            </a:r>
            <a:r>
              <a:rPr lang="en-GB" sz="1600" b="1">
                <a:solidFill>
                  <a:srgbClr val="FFFFFF"/>
                </a:solidFill>
                <a:latin typeface="Nunito"/>
                <a:ea typeface="Nunito"/>
                <a:cs typeface="Nunito"/>
                <a:sym typeface="Nunito"/>
              </a:rPr>
              <a:t> Low end investigation </a:t>
            </a:r>
            <a:r>
              <a:rPr lang="en-GB" sz="1600">
                <a:solidFill>
                  <a:srgbClr val="FFFFFF"/>
                </a:solidFill>
                <a:latin typeface="Nunito"/>
                <a:ea typeface="Nunito"/>
                <a:cs typeface="Nunito"/>
                <a:sym typeface="Nunito"/>
              </a:rPr>
              <a:t>team, about </a:t>
            </a:r>
            <a:r>
              <a:rPr lang="en-GB" sz="1600" b="1">
                <a:solidFill>
                  <a:srgbClr val="FFFFFF"/>
                </a:solidFill>
                <a:latin typeface="Nunito"/>
                <a:ea typeface="Nunito"/>
                <a:cs typeface="Nunito"/>
                <a:sym typeface="Nunito"/>
              </a:rPr>
              <a:t>6-7</a:t>
            </a:r>
            <a:r>
              <a:rPr lang="en-GB" sz="1600">
                <a:solidFill>
                  <a:srgbClr val="FFFFFF"/>
                </a:solidFill>
                <a:latin typeface="Nunito"/>
                <a:ea typeface="Nunito"/>
                <a:cs typeface="Nunito"/>
                <a:sym typeface="Nunito"/>
              </a:rPr>
              <a:t> in </a:t>
            </a:r>
            <a:r>
              <a:rPr lang="en-GB" sz="1600" b="1">
                <a:solidFill>
                  <a:srgbClr val="FFFFFF"/>
                </a:solidFill>
                <a:latin typeface="Nunito"/>
                <a:ea typeface="Nunito"/>
                <a:cs typeface="Nunito"/>
                <a:sym typeface="Nunito"/>
              </a:rPr>
              <a:t>Medium Investigation</a:t>
            </a:r>
            <a:r>
              <a:rPr lang="en-GB" sz="1600">
                <a:solidFill>
                  <a:srgbClr val="FFFFFF"/>
                </a:solidFill>
                <a:latin typeface="Nunito"/>
                <a:ea typeface="Nunito"/>
                <a:cs typeface="Nunito"/>
                <a:sym typeface="Nunito"/>
              </a:rPr>
              <a:t> team and it requires about 10 persons in a </a:t>
            </a:r>
            <a:r>
              <a:rPr lang="en-GB" sz="1600" b="1">
                <a:solidFill>
                  <a:srgbClr val="FFFFFF"/>
                </a:solidFill>
                <a:latin typeface="Nunito"/>
                <a:ea typeface="Nunito"/>
                <a:cs typeface="Nunito"/>
                <a:sym typeface="Nunito"/>
              </a:rPr>
              <a:t>High Investigation </a:t>
            </a:r>
            <a:r>
              <a:rPr lang="en-GB" sz="1600">
                <a:solidFill>
                  <a:srgbClr val="FFFFFF"/>
                </a:solidFill>
                <a:latin typeface="Nunito"/>
                <a:ea typeface="Nunito"/>
                <a:cs typeface="Nunito"/>
                <a:sym typeface="Nunito"/>
              </a:rPr>
              <a:t>Team.</a:t>
            </a:r>
            <a:br>
              <a:rPr lang="en-GB" sz="1600">
                <a:solidFill>
                  <a:srgbClr val="FFFFFF"/>
                </a:solidFill>
                <a:latin typeface="Nunito"/>
                <a:ea typeface="Nunito"/>
                <a:cs typeface="Nunito"/>
                <a:sym typeface="Nunito"/>
              </a:rPr>
            </a:br>
            <a:endParaRPr sz="1600">
              <a:solidFill>
                <a:srgbClr val="FFFFFF"/>
              </a:solidFill>
              <a:latin typeface="Nunito"/>
              <a:ea typeface="Nunito"/>
              <a:cs typeface="Nunito"/>
              <a:sym typeface="Nunito"/>
            </a:endParaRPr>
          </a:p>
        </p:txBody>
      </p:sp>
      <p:sp>
        <p:nvSpPr>
          <p:cNvPr id="312" name="Google Shape;312;p18"/>
          <p:cNvSpPr txBox="1"/>
          <p:nvPr/>
        </p:nvSpPr>
        <p:spPr>
          <a:xfrm>
            <a:off x="0" y="4610425"/>
            <a:ext cx="6708300" cy="691800"/>
          </a:xfrm>
          <a:prstGeom prst="rect">
            <a:avLst/>
          </a:prstGeom>
          <a:noFill/>
          <a:ln>
            <a:noFill/>
          </a:ln>
        </p:spPr>
        <p:txBody>
          <a:bodyPr spcFirstLastPara="1" wrap="square" lIns="91425" tIns="91425" rIns="91425" bIns="91425" anchor="t" anchorCtr="0">
            <a:noAutofit/>
          </a:bodyPr>
          <a:lstStyle/>
          <a:p>
            <a:pPr marL="0" lvl="0" indent="0" algn="just" rtl="0">
              <a:spcBef>
                <a:spcPts val="1000"/>
              </a:spcBef>
              <a:spcAft>
                <a:spcPts val="0"/>
              </a:spcAft>
              <a:buNone/>
            </a:pPr>
            <a:r>
              <a:rPr lang="en-GB" sz="1000" b="1">
                <a:solidFill>
                  <a:srgbClr val="FFFFFF"/>
                </a:solidFill>
                <a:latin typeface="Nunito"/>
                <a:ea typeface="Nunito"/>
                <a:cs typeface="Nunito"/>
                <a:sym typeface="Nunito"/>
              </a:rPr>
              <a:t>Source: </a:t>
            </a:r>
            <a:r>
              <a:rPr lang="en-GB" sz="1000">
                <a:solidFill>
                  <a:srgbClr val="FFFFFF"/>
                </a:solidFill>
                <a:latin typeface="Nunito"/>
                <a:ea typeface="Nunito"/>
                <a:cs typeface="Nunito"/>
                <a:sym typeface="Nunito"/>
              </a:rPr>
              <a:t>https://www.rgare.com/knowledge-center/media/research/rga-2017-global-claims-fraud-survey</a:t>
            </a:r>
            <a:endParaRPr sz="1000">
              <a:solidFill>
                <a:srgbClr val="FFFFFF"/>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316"/>
        <p:cNvGrpSpPr/>
        <p:nvPr/>
      </p:nvGrpSpPr>
      <p:grpSpPr>
        <a:xfrm>
          <a:off x="0" y="0"/>
          <a:ext cx="0" cy="0"/>
          <a:chOff x="0" y="0"/>
          <a:chExt cx="0" cy="0"/>
        </a:xfrm>
      </p:grpSpPr>
      <p:sp>
        <p:nvSpPr>
          <p:cNvPr id="317" name="Google Shape;317;p19"/>
          <p:cNvSpPr txBox="1">
            <a:spLocks noGrp="1"/>
          </p:cNvSpPr>
          <p:nvPr>
            <p:ph type="ctrTitle"/>
          </p:nvPr>
        </p:nvSpPr>
        <p:spPr>
          <a:xfrm>
            <a:off x="729450" y="194225"/>
            <a:ext cx="7262400" cy="50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Merits of this Methodology</a:t>
            </a:r>
            <a:endParaRPr/>
          </a:p>
        </p:txBody>
      </p:sp>
      <p:sp>
        <p:nvSpPr>
          <p:cNvPr id="318" name="Google Shape;318;p19"/>
          <p:cNvSpPr txBox="1">
            <a:spLocks noGrp="1"/>
          </p:cNvSpPr>
          <p:nvPr>
            <p:ph type="subTitle" idx="1"/>
          </p:nvPr>
        </p:nvSpPr>
        <p:spPr>
          <a:xfrm>
            <a:off x="611850" y="1069850"/>
            <a:ext cx="8145300" cy="3616500"/>
          </a:xfrm>
          <a:prstGeom prst="rect">
            <a:avLst/>
          </a:prstGeom>
        </p:spPr>
        <p:txBody>
          <a:bodyPr spcFirstLastPara="1" wrap="square" lIns="91425" tIns="91425" rIns="91425" bIns="91425" anchor="t" anchorCtr="0">
            <a:noAutofit/>
          </a:bodyPr>
          <a:lstStyle/>
          <a:p>
            <a:pPr marL="457200" lvl="0" indent="-330200" algn="l" rtl="0">
              <a:lnSpc>
                <a:spcPct val="125000"/>
              </a:lnSpc>
              <a:spcBef>
                <a:spcPts val="0"/>
              </a:spcBef>
              <a:spcAft>
                <a:spcPts val="0"/>
              </a:spcAft>
              <a:buSzPts val="1600"/>
              <a:buChar char="●"/>
            </a:pPr>
            <a:r>
              <a:rPr lang="en-GB"/>
              <a:t>If a completely new fraudulent case occurs, our model will assign low probability to it(as it predicts on the basis of past cases). If would be a big loss loss for the company if the claim size is large.</a:t>
            </a:r>
            <a:endParaRPr/>
          </a:p>
          <a:p>
            <a:pPr marL="457200" lvl="0" indent="0" algn="l" rtl="0">
              <a:lnSpc>
                <a:spcPct val="125000"/>
              </a:lnSpc>
              <a:spcBef>
                <a:spcPts val="0"/>
              </a:spcBef>
              <a:spcAft>
                <a:spcPts val="0"/>
              </a:spcAft>
              <a:buNone/>
            </a:pPr>
            <a:r>
              <a:rPr lang="en-GB"/>
              <a:t>Our model is a combination of probability and claim size , hence it would categorise the case into medium or high severity if claim size is high and save huge amount of money for the company.</a:t>
            </a:r>
            <a:endParaRPr/>
          </a:p>
          <a:p>
            <a:pPr marL="457200" lvl="0" indent="-330200" algn="l" rtl="0">
              <a:lnSpc>
                <a:spcPct val="125000"/>
              </a:lnSpc>
              <a:spcBef>
                <a:spcPts val="0"/>
              </a:spcBef>
              <a:spcAft>
                <a:spcPts val="0"/>
              </a:spcAft>
              <a:buSzPts val="1600"/>
              <a:buChar char="●"/>
            </a:pPr>
            <a:r>
              <a:rPr lang="en-GB"/>
              <a:t>Our model is combination of technical and business side of a company. The data analytics and predictive modeling helps in catching fraudulent cases according to the previous cases without ignoring the possibility of new cases having high claim size in order to reduce the cost for the company.</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850</Words>
  <Application>Microsoft Office PowerPoint</Application>
  <PresentationFormat>On-screen Show (16:9)</PresentationFormat>
  <Paragraphs>107</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Merriweather</vt:lpstr>
      <vt:lpstr>Maven Pro</vt:lpstr>
      <vt:lpstr>Trebuchet MS</vt:lpstr>
      <vt:lpstr>Nunito</vt:lpstr>
      <vt:lpstr>Times New Roman</vt:lpstr>
      <vt:lpstr>Momentum</vt:lpstr>
      <vt:lpstr>EXL EQ 2019 - Round 2  </vt:lpstr>
      <vt:lpstr>Optimal Strategy</vt:lpstr>
      <vt:lpstr>Methodology</vt:lpstr>
      <vt:lpstr>PowerPoint Presentation</vt:lpstr>
      <vt:lpstr>Categorisation of Factors</vt:lpstr>
      <vt:lpstr>EXL EQ 2019</vt:lpstr>
      <vt:lpstr>Merits of this 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EXL EQ 2019 - Round 2  </dc:title>
  <cp:lastModifiedBy>Avneesh Upadhayay</cp:lastModifiedBy>
  <cp:revision>1</cp:revision>
  <dcterms:modified xsi:type="dcterms:W3CDTF">2019-05-02T19:08:39Z</dcterms:modified>
</cp:coreProperties>
</file>