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4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85" r:id="rId24"/>
    <p:sldId id="286" r:id="rId25"/>
    <p:sldId id="290" r:id="rId26"/>
    <p:sldId id="289" r:id="rId27"/>
    <p:sldId id="288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90" d="100"/>
          <a:sy n="90" d="100"/>
        </p:scale>
        <p:origin x="-828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91CBABE-5567-46B6-9C1B-D1E85B0EA4E6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A35AEBB-D6EB-4776-86A0-8C8A530D01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7AC6B5-0A95-49D6-8700-50E4198D4D22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ＭＳ Ｐゴシック" pitchFamily="34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Rectangle 3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18C8F7-1F1A-4343-91ED-2F1647F7E6E5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E183E8-776A-4531-B2BB-2DE309E4F1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156AE-A7DA-4CBD-AB93-E60B352D1B79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CA855E-D431-43BA-8F86-C878A30355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11636-F6C4-4B39-9DA6-0310496ED4DC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3A164A-336C-404A-A83E-50DAE19A93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54F40-7C8E-4AB2-B517-D8C0C320F959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82D4F7-868B-4603-BAB2-5CC213AD9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B7D09-A327-4857-9AD4-CAECA12D9B78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F09FD-814B-44AA-ADF0-FCFE73CC64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3B672-88B3-4161-A027-50677A6D3B13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AB456B-DDBC-463E-A40E-197DEC11C08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B03A23-F475-4F9E-A792-8E7B63E381A3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0F5A29-CDBD-4278-A398-75A402E06F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9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F0A858-878C-475B-B008-ADAFC2B3368B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CE3AC-EAB4-449B-89B2-BCED9C318F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5BF72-5673-4621-8AEC-E21D959B4806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C5D31F-F5D3-4CAB-85CF-16C2B84C39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5DCA7-2E2A-4545-A47C-634BA01FB4F0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AE21D-8FDC-4EEA-A2CC-B0C05783427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CB46D5-8003-4A15-87B3-A77B0EC39CC7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8F70A7-90DB-4F57-9F04-E9601C3CD5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5B7BB6F-6E67-405D-A86B-DEFE37D9E0C1}" type="datetime1">
              <a:rPr lang="en-GB"/>
              <a:pPr lvl="0"/>
              <a:t>09/04/2018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01FEA4F-417D-4326-9403-DCC838EF5F9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data-science-group-iitr/word-embedding-2d05d270b285" TargetMode="External"/><Relationship Id="rId4" Type="http://schemas.openxmlformats.org/officeDocument/2006/relationships/hyperlink" Target="https://www.quora.com/What-is-word-embedding-in-deep-learn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_short-term_memor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xavigiro/visual-question-answering-20" TargetMode="External"/><Relationship Id="rId2" Type="http://schemas.openxmlformats.org/officeDocument/2006/relationships/hyperlink" Target="https://www.slideshare.net/xavigiro/openended-visual-questionansw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2.01923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UMKC-ppt0707-firstpg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1640"/>
            <a:ext cx="9144000" cy="68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Grp="1"/>
          </p:cNvSpPr>
          <p:nvPr>
            <p:ph type="ctrTitle"/>
          </p:nvPr>
        </p:nvSpPr>
        <p:spPr>
          <a:xfrm>
            <a:off x="1657350" y="1295403"/>
            <a:ext cx="5829300" cy="1304921"/>
          </a:xfrm>
        </p:spPr>
        <p:txBody>
          <a:bodyPr anchor="t"/>
          <a:lstStyle/>
          <a:p>
            <a:pPr lvl="0"/>
            <a:r>
              <a:rPr lang="en-US" b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>VQA: </a:t>
            </a:r>
            <a:r>
              <a:rPr lang="en-US" sz="2800" b="1" i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/>
            </a:r>
            <a:br>
              <a:rPr lang="en-US" sz="2800" b="1" i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</a:br>
            <a:r>
              <a:rPr lang="en-US" sz="3200" b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>Visual Question Answering</a:t>
            </a:r>
            <a:endParaRPr lang="en-US" sz="3200" b="1" dirty="0">
              <a:solidFill>
                <a:srgbClr val="4F81BD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4" name="Rectangle 3"/>
          <p:cNvSpPr txBox="1">
            <a:spLocks noGrp="1"/>
          </p:cNvSpPr>
          <p:nvPr>
            <p:ph type="subTitle" idx="1"/>
          </p:nvPr>
        </p:nvSpPr>
        <p:spPr>
          <a:xfrm>
            <a:off x="3989672" y="3439053"/>
            <a:ext cx="5154328" cy="1790166"/>
          </a:xfrm>
        </p:spPr>
        <p:txBody>
          <a:bodyPr/>
          <a:lstStyle/>
          <a:p>
            <a:pPr lvl="0"/>
            <a:r>
              <a:rPr lang="en-US" sz="3000" dirty="0" smtClean="0">
                <a:solidFill>
                  <a:srgbClr val="002060"/>
                </a:solidFill>
              </a:rPr>
              <a:t>Presented by:</a:t>
            </a:r>
          </a:p>
          <a:p>
            <a:pPr lvl="0" algn="r"/>
            <a:r>
              <a:rPr lang="en-US" sz="3000" dirty="0">
                <a:solidFill>
                  <a:srgbClr val="002060"/>
                </a:solidFill>
              </a:rPr>
              <a:t>Avni Mehta </a:t>
            </a:r>
            <a:endParaRPr lang="en-US" sz="3000" dirty="0" smtClean="0">
              <a:solidFill>
                <a:srgbClr val="002060"/>
              </a:solidFill>
            </a:endParaRPr>
          </a:p>
          <a:p>
            <a:pPr lvl="0" algn="r"/>
            <a:r>
              <a:rPr lang="en-US" sz="3000" dirty="0" err="1" smtClean="0">
                <a:solidFill>
                  <a:srgbClr val="002060"/>
                </a:solidFill>
              </a:rPr>
              <a:t>Trinadha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rgbClr val="002060"/>
                </a:solidFill>
              </a:rPr>
              <a:t>Raji Muppala</a:t>
            </a:r>
          </a:p>
          <a:p>
            <a:pPr lvl="0"/>
            <a:endParaRPr lang="en-US" sz="3000" dirty="0">
              <a:solidFill>
                <a:srgbClr val="002060"/>
              </a:solidFill>
            </a:endParaRPr>
          </a:p>
          <a:p>
            <a:pPr lvl="0">
              <a:spcBef>
                <a:spcPts val="500"/>
              </a:spcBef>
            </a:pPr>
            <a:endParaRPr lang="en-US" sz="3000" dirty="0">
              <a:solidFill>
                <a:srgbClr val="948A54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480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u="sng" dirty="0"/>
              <a:t>Ref:</a:t>
            </a:r>
            <a:r>
              <a:rPr lang="en-US" sz="1200" dirty="0"/>
              <a:t> VQA: Visual Question Answering {</a:t>
            </a:r>
            <a:r>
              <a:rPr lang="en-US" sz="1200" dirty="0" err="1"/>
              <a:t>santol</a:t>
            </a:r>
            <a:r>
              <a:rPr lang="en-US" sz="1200" dirty="0"/>
              <a:t>, </a:t>
            </a:r>
            <a:r>
              <a:rPr lang="en-US" sz="1200" dirty="0" err="1"/>
              <a:t>aish</a:t>
            </a:r>
            <a:r>
              <a:rPr lang="en-US" sz="1200" dirty="0"/>
              <a:t>, </a:t>
            </a:r>
            <a:r>
              <a:rPr lang="en-US" sz="1200" dirty="0" err="1"/>
              <a:t>jiasenlu</a:t>
            </a:r>
            <a:r>
              <a:rPr lang="en-US" sz="1200" dirty="0"/>
              <a:t>, </a:t>
            </a:r>
            <a:r>
              <a:rPr lang="en-US" sz="1200" dirty="0" err="1"/>
              <a:t>dbatra</a:t>
            </a:r>
            <a:r>
              <a:rPr lang="en-US" sz="1200" dirty="0"/>
              <a:t>, </a:t>
            </a:r>
            <a:r>
              <a:rPr lang="en-US" sz="1200" dirty="0" err="1"/>
              <a:t>parikh</a:t>
            </a:r>
            <a:r>
              <a:rPr lang="en-US" sz="1200" dirty="0"/>
              <a:t>}@vt.edu 2 {</a:t>
            </a:r>
            <a:r>
              <a:rPr lang="en-US" sz="1200" dirty="0" err="1"/>
              <a:t>memitc</a:t>
            </a:r>
            <a:r>
              <a:rPr lang="en-US" sz="1200" dirty="0"/>
              <a:t>, </a:t>
            </a:r>
            <a:r>
              <a:rPr lang="en-US" sz="1200" dirty="0" err="1"/>
              <a:t>larryz</a:t>
            </a:r>
            <a:r>
              <a:rPr lang="en-US" sz="1200" dirty="0"/>
              <a:t>} @microsoft.com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Tools: Word and Sentence Embedding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3" y="1309254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800" dirty="0" smtClean="0"/>
              <a:t>King – Man + Woman = Queen</a:t>
            </a:r>
            <a:endParaRPr lang="en-US" sz="2800" dirty="0"/>
          </a:p>
          <a:p>
            <a:pPr marL="0" lvl="0" indent="0">
              <a:spcBef>
                <a:spcPts val="500"/>
              </a:spcBef>
              <a:buNone/>
            </a:pPr>
            <a:r>
              <a:rPr lang="en-US" sz="2800" dirty="0" smtClean="0"/>
              <a:t>    </a:t>
            </a:r>
            <a:endParaRPr lang="en-US" sz="2800" dirty="0"/>
          </a:p>
        </p:txBody>
      </p:sp>
      <p:pic>
        <p:nvPicPr>
          <p:cNvPr id="1028" name="Picture 4" descr="https://qph.fs.quoracdn.net/main-qimg-cd946a1f8622a6281bee57cb299bda2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5"/>
          <a:stretch/>
        </p:blipFill>
        <p:spPr bwMode="auto">
          <a:xfrm>
            <a:off x="13854" y="1782323"/>
            <a:ext cx="46828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533/1*YXr9REk2IfrYgLwZTPUK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08" y="2854407"/>
            <a:ext cx="4519655" cy="37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396335"/>
            <a:ext cx="9143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050" b="1" u="sng" dirty="0"/>
              <a:t>Ref:</a:t>
            </a:r>
            <a:r>
              <a:rPr lang="en-US" sz="1050" dirty="0"/>
              <a:t> </a:t>
            </a:r>
            <a:r>
              <a:rPr lang="en-US" sz="1050" dirty="0">
                <a:hlinkClick r:id="rId4"/>
              </a:rPr>
              <a:t>https://</a:t>
            </a:r>
            <a:r>
              <a:rPr lang="en-US" sz="1050" dirty="0" smtClean="0">
                <a:hlinkClick r:id="rId4"/>
              </a:rPr>
              <a:t>www.quora.com/What-is-word-embedding-in-deep-learning</a:t>
            </a:r>
            <a:endParaRPr lang="en-US" sz="1050" dirty="0" smtClean="0"/>
          </a:p>
          <a:p>
            <a:pPr lvl="0">
              <a:spcBef>
                <a:spcPts val="600"/>
              </a:spcBef>
            </a:pPr>
            <a:r>
              <a:rPr lang="en-US" sz="1050" dirty="0" smtClean="0">
                <a:hlinkClick r:id="rId5"/>
              </a:rPr>
              <a:t>https</a:t>
            </a:r>
            <a:r>
              <a:rPr lang="en-US" sz="1050" dirty="0">
                <a:hlinkClick r:id="rId5"/>
              </a:rPr>
              <a:t>://</a:t>
            </a:r>
            <a:r>
              <a:rPr lang="en-US" sz="1050" dirty="0" smtClean="0">
                <a:hlinkClick r:id="rId5"/>
              </a:rPr>
              <a:t>medium.com/data-science-group-iitr/word-embedding-2d05d270b285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175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Tools: Long Short Term Memory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2050" name="Picture 2" descr="Image result for LS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05005"/>
            <a:ext cx="5715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496362"/>
            <a:ext cx="85482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1050" b="1" u="sng" dirty="0"/>
              <a:t>Ref:</a:t>
            </a:r>
            <a:r>
              <a:rPr lang="en-US" sz="1050" dirty="0"/>
              <a:t> </a:t>
            </a:r>
            <a:r>
              <a:rPr lang="en-US" sz="1050" dirty="0">
                <a:hlinkClick r:id="rId3"/>
              </a:rPr>
              <a:t>https://</a:t>
            </a:r>
            <a:r>
              <a:rPr lang="en-US" sz="1050" dirty="0" smtClean="0">
                <a:hlinkClick r:id="rId3"/>
              </a:rPr>
              <a:t>en.wikipedia.org/wiki/Long_short-term_memory</a:t>
            </a:r>
            <a:endParaRPr lang="en-US" sz="1050" dirty="0" smtClean="0"/>
          </a:p>
          <a:p>
            <a:pPr lvl="0">
              <a:spcBef>
                <a:spcPts val="600"/>
              </a:spcBef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9037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Roadmap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Related Work</a:t>
            </a:r>
          </a:p>
          <a:p>
            <a:pPr lvl="0">
              <a:spcBef>
                <a:spcPts val="500"/>
              </a:spcBef>
            </a:pPr>
            <a:r>
              <a:rPr lang="en-US" sz="2200" b="1" dirty="0" smtClean="0"/>
              <a:t>Dataset Collection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Analysis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Baseline and Methods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Conclusion</a:t>
            </a:r>
          </a:p>
          <a:p>
            <a:pPr lvl="0">
              <a:spcBef>
                <a:spcPts val="500"/>
              </a:spcBef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3137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MS COCO Dataset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dirty="0" smtClean="0"/>
              <a:t>~205K </a:t>
            </a:r>
            <a:r>
              <a:rPr lang="en-US" sz="2200" dirty="0"/>
              <a:t>Images, </a:t>
            </a:r>
            <a:r>
              <a:rPr lang="en-US" sz="2200" dirty="0" smtClean="0"/>
              <a:t>~615K Questions </a:t>
            </a:r>
            <a:r>
              <a:rPr lang="en-US" sz="2200" dirty="0"/>
              <a:t>and </a:t>
            </a:r>
            <a:r>
              <a:rPr lang="en-US" sz="2200" dirty="0" smtClean="0"/>
              <a:t>~3700K Answers</a:t>
            </a:r>
          </a:p>
          <a:p>
            <a:pPr marL="0" lvl="0" indent="0">
              <a:spcBef>
                <a:spcPts val="50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500"/>
              </a:spcBef>
              <a:buNone/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5" name="Slide"/>
          <p:cNvPicPr>
            <a:picLocks noChangeAspect="1"/>
          </p:cNvPicPr>
          <p:nvPr/>
        </p:nvPicPr>
        <p:blipFill rotWithShape="1">
          <a:blip r:embed="rId2"/>
          <a:srcRect l="2247" t="20317" r="2697" b="17561"/>
          <a:stretch/>
        </p:blipFill>
        <p:spPr>
          <a:xfrm>
            <a:off x="-47709" y="2492887"/>
            <a:ext cx="9236085" cy="33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 Continue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Questions</a:t>
            </a:r>
          </a:p>
          <a:p>
            <a:pPr marL="0" indent="0">
              <a:buNone/>
            </a:pPr>
            <a:r>
              <a:rPr lang="en-GB" sz="2400" dirty="0"/>
              <a:t>“</a:t>
            </a:r>
            <a:r>
              <a:rPr lang="en-GB" sz="2400" dirty="0" smtClean="0"/>
              <a:t>smart </a:t>
            </a:r>
            <a:r>
              <a:rPr lang="en-US" sz="2400" dirty="0" smtClean="0"/>
              <a:t>robot</a:t>
            </a:r>
            <a:r>
              <a:rPr lang="en-US" sz="2400" dirty="0"/>
              <a:t>” interface </a:t>
            </a:r>
            <a:r>
              <a:rPr lang="en-US" sz="2400" dirty="0" smtClean="0"/>
              <a:t>used to </a:t>
            </a:r>
            <a:r>
              <a:rPr lang="en-US" sz="2400" dirty="0"/>
              <a:t>elicit the most interesting and </a:t>
            </a:r>
            <a:r>
              <a:rPr lang="en-US" sz="2400" dirty="0" smtClean="0"/>
              <a:t>diverse </a:t>
            </a:r>
            <a:r>
              <a:rPr lang="en-GB" sz="2400" dirty="0" smtClean="0"/>
              <a:t>questions </a:t>
            </a:r>
            <a:r>
              <a:rPr lang="en-US" sz="2400" dirty="0"/>
              <a:t>for both the real </a:t>
            </a:r>
            <a:r>
              <a:rPr lang="en-US" sz="2400" dirty="0" smtClean="0"/>
              <a:t>images and </a:t>
            </a:r>
            <a:r>
              <a:rPr lang="en-US" sz="2400" dirty="0"/>
              <a:t>abstract scenes.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u="sng" dirty="0" smtClean="0"/>
              <a:t>Testing evaluation answer</a:t>
            </a:r>
          </a:p>
          <a:p>
            <a:pPr marL="0" lv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39" y="3382027"/>
            <a:ext cx="6588690" cy="24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 Continue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Questions</a:t>
            </a:r>
          </a:p>
          <a:p>
            <a:pPr marL="0" indent="0">
              <a:buNone/>
            </a:pPr>
            <a:r>
              <a:rPr lang="en-GB" sz="2400" dirty="0"/>
              <a:t>“</a:t>
            </a:r>
            <a:r>
              <a:rPr lang="en-GB" sz="2400" dirty="0" smtClean="0"/>
              <a:t>smart </a:t>
            </a:r>
            <a:r>
              <a:rPr lang="en-US" sz="2400" dirty="0" smtClean="0"/>
              <a:t>robot</a:t>
            </a:r>
            <a:r>
              <a:rPr lang="en-US" sz="2400" dirty="0"/>
              <a:t>” interface </a:t>
            </a:r>
            <a:r>
              <a:rPr lang="en-US" sz="2400" dirty="0" smtClean="0"/>
              <a:t>used to </a:t>
            </a:r>
            <a:r>
              <a:rPr lang="en-US" sz="2400" dirty="0"/>
              <a:t>elicit the most interesting and </a:t>
            </a:r>
            <a:r>
              <a:rPr lang="en-US" sz="2400" dirty="0" smtClean="0"/>
              <a:t>diverse </a:t>
            </a:r>
            <a:r>
              <a:rPr lang="en-GB" sz="2400" dirty="0" smtClean="0"/>
              <a:t>questions </a:t>
            </a:r>
            <a:r>
              <a:rPr lang="en-US" sz="2400" dirty="0"/>
              <a:t>for both the real </a:t>
            </a:r>
            <a:r>
              <a:rPr lang="en-US" sz="2400" dirty="0" smtClean="0"/>
              <a:t>images and </a:t>
            </a:r>
            <a:r>
              <a:rPr lang="en-US" sz="2400" dirty="0"/>
              <a:t>abstract scenes.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000" u="sng" dirty="0"/>
              <a:t>Answers Evaluation</a:t>
            </a:r>
            <a:endParaRPr lang="en-US" sz="2400" u="sng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39" y="3382027"/>
            <a:ext cx="6588690" cy="24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Roadmap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Related Work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Collection</a:t>
            </a:r>
          </a:p>
          <a:p>
            <a:pPr lvl="0">
              <a:spcBef>
                <a:spcPts val="500"/>
              </a:spcBef>
            </a:pPr>
            <a:r>
              <a:rPr lang="en-US" sz="2200" b="1" dirty="0" smtClean="0"/>
              <a:t>Dataset Analysis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Baseline and Methods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Conclusion</a:t>
            </a:r>
          </a:p>
          <a:p>
            <a:pPr lvl="0">
              <a:spcBef>
                <a:spcPts val="500"/>
              </a:spcBef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2355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 Analysis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06" y="2397168"/>
            <a:ext cx="41719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932" y="4584526"/>
            <a:ext cx="7665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questions range from four to ten </a:t>
            </a:r>
            <a:r>
              <a:rPr lang="en-US" dirty="0" smtClean="0"/>
              <a:t>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Variety of </a:t>
            </a:r>
            <a:r>
              <a:rPr lang="en-US" dirty="0" smtClean="0"/>
              <a:t>question </a:t>
            </a:r>
            <a:r>
              <a:rPr lang="en-US" dirty="0"/>
              <a:t>types, including “What is. . .”, “Is there. . .”, “How</a:t>
            </a:r>
          </a:p>
          <a:p>
            <a:r>
              <a:rPr lang="en-GB" dirty="0"/>
              <a:t>many. . .”, and “Does the. . </a:t>
            </a:r>
            <a:r>
              <a:rPr lang="en-GB" dirty="0" smtClean="0"/>
              <a:t>.”.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0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 Analysis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1" y="1207131"/>
            <a:ext cx="8277225" cy="387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8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 Analysis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3836"/>
            <a:ext cx="5048250" cy="448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7677" y="1778696"/>
            <a:ext cx="3670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dirty="0" smtClean="0"/>
              <a:t>..”, “Are ..”, “Does </a:t>
            </a:r>
            <a:r>
              <a:rPr lang="en-US" dirty="0"/>
              <a:t>.. </a:t>
            </a:r>
            <a:r>
              <a:rPr lang="en-US" dirty="0" smtClean="0"/>
              <a:t>“</a:t>
            </a:r>
          </a:p>
          <a:p>
            <a:r>
              <a:rPr lang="en-US" dirty="0"/>
              <a:t> </a:t>
            </a:r>
            <a:r>
              <a:rPr lang="en-US" dirty="0" smtClean="0"/>
              <a:t>         “</a:t>
            </a:r>
            <a:r>
              <a:rPr lang="en-US" dirty="0"/>
              <a:t>yes” and “no” </a:t>
            </a:r>
          </a:p>
          <a:p>
            <a:r>
              <a:rPr lang="en-US" dirty="0" smtClean="0"/>
              <a:t>“What </a:t>
            </a:r>
            <a:r>
              <a:rPr lang="en-US" dirty="0"/>
              <a:t>is. . . ” and “What type. . . ”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diversity </a:t>
            </a:r>
            <a:r>
              <a:rPr lang="en-US" dirty="0"/>
              <a:t>of responses</a:t>
            </a:r>
          </a:p>
          <a:p>
            <a:r>
              <a:rPr lang="en-US" dirty="0"/>
              <a:t>“What color. . . ” or “Which. . . </a:t>
            </a:r>
            <a:r>
              <a:rPr lang="en-US" dirty="0" smtClean="0"/>
              <a:t>”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more specialized </a:t>
            </a:r>
            <a:r>
              <a:rPr lang="en-US" dirty="0" smtClean="0"/>
              <a:t>responses</a:t>
            </a:r>
          </a:p>
          <a:p>
            <a:endParaRPr lang="en-US" dirty="0"/>
          </a:p>
          <a:p>
            <a:r>
              <a:rPr lang="en-US" dirty="0"/>
              <a:t>Most answers consist of a single word, with </a:t>
            </a:r>
            <a:r>
              <a:rPr lang="en-US" dirty="0" smtClean="0"/>
              <a:t>the distribution </a:t>
            </a:r>
            <a:r>
              <a:rPr lang="en-US" dirty="0"/>
              <a:t>of answers containing one, two, or three </a:t>
            </a:r>
            <a:r>
              <a:rPr lang="en-US" dirty="0" smtClean="0"/>
              <a:t>words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8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Roadmap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b="1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Related Work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Collection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Analysis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Baseline and Methods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Conclusion</a:t>
            </a:r>
          </a:p>
          <a:p>
            <a:pPr lvl="0">
              <a:spcBef>
                <a:spcPts val="500"/>
              </a:spcBef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 Analysis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71" y="1653437"/>
            <a:ext cx="6475956" cy="38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0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Roadmap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Related Work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Collection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Analysis</a:t>
            </a:r>
          </a:p>
          <a:p>
            <a:pPr lvl="0">
              <a:spcBef>
                <a:spcPts val="500"/>
              </a:spcBef>
            </a:pPr>
            <a:r>
              <a:rPr lang="en-US" sz="2200" b="1" dirty="0" smtClean="0"/>
              <a:t>Baseline and Methods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Conclusion</a:t>
            </a:r>
          </a:p>
          <a:p>
            <a:pPr lvl="0">
              <a:spcBef>
                <a:spcPts val="500"/>
              </a:spcBef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2456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Baseline and Methods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Experiment with 2 models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Multi-layer </a:t>
            </a:r>
            <a:r>
              <a:rPr lang="en-US" sz="2400" dirty="0"/>
              <a:t>perceptron (MLP) neural </a:t>
            </a:r>
            <a:r>
              <a:rPr lang="en-US" sz="2400" dirty="0" smtClean="0"/>
              <a:t>network classifier </a:t>
            </a:r>
            <a:r>
              <a:rPr lang="en-US" sz="2400" dirty="0"/>
              <a:t>with 2 hidden layers and 1000 hidden </a:t>
            </a:r>
            <a:r>
              <a:rPr lang="en-US" sz="2400" dirty="0" smtClean="0"/>
              <a:t>units (dropout </a:t>
            </a:r>
            <a:r>
              <a:rPr lang="en-US" sz="2400" dirty="0"/>
              <a:t>0.5) in each layer with </a:t>
            </a:r>
            <a:r>
              <a:rPr lang="en-US" sz="2400" dirty="0" err="1"/>
              <a:t>tanh</a:t>
            </a:r>
            <a:r>
              <a:rPr lang="en-US" sz="2400" dirty="0"/>
              <a:t> </a:t>
            </a:r>
            <a:r>
              <a:rPr lang="en-US" sz="2400" dirty="0" smtClean="0"/>
              <a:t>non-linearity</a:t>
            </a:r>
          </a:p>
          <a:p>
            <a:endParaRPr lang="en-US" sz="2400" dirty="0" smtClean="0"/>
          </a:p>
          <a:p>
            <a:r>
              <a:rPr lang="en-US" sz="2400" dirty="0" smtClean="0"/>
              <a:t>LSTM </a:t>
            </a:r>
            <a:r>
              <a:rPr lang="en-US" sz="2400" dirty="0"/>
              <a:t>model followed by a </a:t>
            </a:r>
            <a:r>
              <a:rPr lang="en-US" sz="2400" dirty="0" err="1"/>
              <a:t>softmax</a:t>
            </a:r>
            <a:r>
              <a:rPr lang="en-US" sz="2400" dirty="0"/>
              <a:t> layer to </a:t>
            </a:r>
            <a:r>
              <a:rPr lang="en-US" sz="2400" dirty="0" smtClean="0"/>
              <a:t>generate the </a:t>
            </a:r>
            <a:r>
              <a:rPr lang="en-US" sz="2400" dirty="0"/>
              <a:t>answer.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14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Baseline and Methods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68" y="1424136"/>
            <a:ext cx="6580906" cy="410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Baseline and Methods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8" y="1610071"/>
            <a:ext cx="7338951" cy="33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5043" y="5272643"/>
            <a:ext cx="656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accuracy of </a:t>
            </a:r>
            <a:r>
              <a:rPr lang="en-US" b="1" dirty="0" smtClean="0"/>
              <a:t>VQA best </a:t>
            </a:r>
            <a:r>
              <a:rPr lang="en-US" b="1" dirty="0"/>
              <a:t>model (LSTM Q+I, selected using</a:t>
            </a:r>
          </a:p>
          <a:p>
            <a:r>
              <a:rPr lang="en-US" b="1" dirty="0"/>
              <a:t>VQA test-dev accuracies) on VQA test-standard is 54.06%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409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Baseline and Methods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67" y="1600200"/>
            <a:ext cx="60499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Roadmap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Related Work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Collection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Analysis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Baseline and Methods</a:t>
            </a:r>
          </a:p>
          <a:p>
            <a:pPr lvl="0">
              <a:spcBef>
                <a:spcPts val="500"/>
              </a:spcBef>
            </a:pPr>
            <a:r>
              <a:rPr lang="en-US" sz="2200" b="1" dirty="0" smtClean="0"/>
              <a:t>Conclusion</a:t>
            </a:r>
          </a:p>
          <a:p>
            <a:pPr lvl="0">
              <a:spcBef>
                <a:spcPts val="500"/>
              </a:spcBef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8109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Conclusion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Introduce the task of Visual Question Answering(VQA). </a:t>
            </a:r>
          </a:p>
          <a:p>
            <a:r>
              <a:rPr lang="en-US" sz="2000" dirty="0"/>
              <a:t>Given an image and an open-ended, natural language question about the image, the task is to </a:t>
            </a:r>
            <a:r>
              <a:rPr lang="en-US" sz="2000" dirty="0" smtClean="0"/>
              <a:t>provide an </a:t>
            </a:r>
            <a:r>
              <a:rPr lang="en-US" sz="2000" dirty="0"/>
              <a:t>accurate natural language answer. </a:t>
            </a:r>
          </a:p>
          <a:p>
            <a:r>
              <a:rPr lang="en-US" sz="2000" dirty="0"/>
              <a:t>Dataset containing over 250K images, 760K questions, and around 10M answers. </a:t>
            </a:r>
          </a:p>
          <a:p>
            <a:r>
              <a:rPr lang="en-US" sz="2000" dirty="0"/>
              <a:t>Set up an evaluation server and </a:t>
            </a:r>
            <a:r>
              <a:rPr lang="en-US" sz="2000" dirty="0" smtClean="0"/>
              <a:t>organize an </a:t>
            </a:r>
            <a:r>
              <a:rPr lang="en-US" sz="2000" dirty="0"/>
              <a:t>annual challenge and an associated workshop to facilitate systematic progress. </a:t>
            </a:r>
          </a:p>
          <a:p>
            <a:r>
              <a:rPr lang="en-US" sz="2000" dirty="0"/>
              <a:t>Demonstrate the wide variety of questions and answers in our dataset, as well as </a:t>
            </a:r>
            <a:r>
              <a:rPr lang="en-US" sz="2000" dirty="0" smtClean="0"/>
              <a:t>the diverse </a:t>
            </a:r>
            <a:r>
              <a:rPr lang="en-US" sz="2000" dirty="0"/>
              <a:t>set of AI capabilities in computer vision, natural language processing, and commonsense reasoning required to answer these questions accurately.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3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References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066803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endParaRPr lang="en-US" sz="2200" dirty="0"/>
          </a:p>
          <a:p>
            <a:pPr lvl="0">
              <a:spcBef>
                <a:spcPts val="600"/>
              </a:spcBef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www.slideshare.net/xavigiro/openended-visual-questionanswering</a:t>
            </a:r>
            <a:endParaRPr lang="en-US" sz="2200" dirty="0" smtClean="0"/>
          </a:p>
          <a:p>
            <a:pPr lvl="0">
              <a:spcBef>
                <a:spcPts val="600"/>
              </a:spcBef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www.slideshare.net/xavigiro/visual-question-answering-20</a:t>
            </a:r>
            <a:endParaRPr lang="en-US" sz="2200" dirty="0" smtClean="0"/>
          </a:p>
          <a:p>
            <a:pPr lvl="0">
              <a:spcBef>
                <a:spcPts val="600"/>
              </a:spcBef>
            </a:pPr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arxiv.org/pdf/1702.01923.pdf</a:t>
            </a:r>
            <a:endParaRPr lang="en-US" sz="2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1337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Introduction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Slide"/>
          <p:cNvPicPr>
            <a:picLocks noChangeAspect="1"/>
          </p:cNvPicPr>
          <p:nvPr/>
        </p:nvPicPr>
        <p:blipFill rotWithShape="1">
          <a:blip r:embed="rId2"/>
          <a:srcRect r="8485" b="14750"/>
          <a:stretch/>
        </p:blipFill>
        <p:spPr>
          <a:xfrm>
            <a:off x="415641" y="1489466"/>
            <a:ext cx="8368146" cy="43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Introduction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6" name="Slide"/>
          <p:cNvPicPr>
            <a:picLocks noChangeAspect="1"/>
          </p:cNvPicPr>
          <p:nvPr/>
        </p:nvPicPr>
        <p:blipFill rotWithShape="1">
          <a:blip r:embed="rId2"/>
          <a:srcRect l="-152" t="-9158" r="152" b="9158"/>
          <a:stretch/>
        </p:blipFill>
        <p:spPr>
          <a:xfrm>
            <a:off x="-13855" y="1087688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Visual Question-Answering Types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4221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5" name="Slide"/>
          <p:cNvPicPr>
            <a:picLocks noChangeAspect="1"/>
          </p:cNvPicPr>
          <p:nvPr/>
        </p:nvPicPr>
        <p:blipFill rotWithShape="1">
          <a:blip r:embed="rId2"/>
          <a:srcRect t="16431" r="3181"/>
          <a:stretch/>
        </p:blipFill>
        <p:spPr>
          <a:xfrm>
            <a:off x="235525" y="1413152"/>
            <a:ext cx="8853055" cy="42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91292"/>
            <a:ext cx="8229600" cy="11430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Motivation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500"/>
              </a:spcBef>
            </a:pPr>
            <a:r>
              <a:rPr lang="en-US" sz="2800" dirty="0" smtClean="0"/>
              <a:t>Multi-disciplinary task</a:t>
            </a:r>
            <a:endParaRPr lang="en-US" sz="2800" dirty="0"/>
          </a:p>
          <a:p>
            <a:pPr lvl="0">
              <a:spcBef>
                <a:spcPts val="500"/>
              </a:spcBef>
            </a:pPr>
            <a:r>
              <a:rPr lang="en-US" sz="2800" dirty="0" smtClean="0"/>
              <a:t>Models need to tackle different sub-tasks at once. 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800" dirty="0" smtClean="0"/>
              <a:t>    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Slide"/>
          <p:cNvPicPr>
            <a:picLocks noChangeAspect="1"/>
          </p:cNvPicPr>
          <p:nvPr/>
        </p:nvPicPr>
        <p:blipFill rotWithShape="1">
          <a:blip r:embed="rId2"/>
          <a:srcRect l="51515" t="16564" r="3485" b="6668"/>
          <a:stretch/>
        </p:blipFill>
        <p:spPr>
          <a:xfrm>
            <a:off x="2514599" y="2521517"/>
            <a:ext cx="4114801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Roadmap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b="1" dirty="0" smtClean="0"/>
              <a:t>Related Work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Collection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 Analysis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Baseline and Methods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Conclusion</a:t>
            </a:r>
          </a:p>
          <a:p>
            <a:pPr lvl="0">
              <a:spcBef>
                <a:spcPts val="500"/>
              </a:spcBef>
            </a:pP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2484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VQA Common Approach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6" name="Slide"/>
          <p:cNvPicPr>
            <a:picLocks noChangeAspect="1"/>
          </p:cNvPicPr>
          <p:nvPr/>
        </p:nvPicPr>
        <p:blipFill rotWithShape="1">
          <a:blip r:embed="rId2"/>
          <a:srcRect t="17371" b="6938"/>
          <a:stretch/>
        </p:blipFill>
        <p:spPr>
          <a:xfrm>
            <a:off x="27710" y="1731817"/>
            <a:ext cx="9144000" cy="38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Tools: Convolutional Neural Networks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5" name="Slide"/>
          <p:cNvPicPr>
            <a:picLocks noChangeAspect="1"/>
          </p:cNvPicPr>
          <p:nvPr/>
        </p:nvPicPr>
        <p:blipFill rotWithShape="1">
          <a:blip r:embed="rId2"/>
          <a:srcRect t="20603" b="9363"/>
          <a:stretch/>
        </p:blipFill>
        <p:spPr>
          <a:xfrm>
            <a:off x="0" y="1925781"/>
            <a:ext cx="9144000" cy="36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557</Words>
  <Application>Microsoft Office PowerPoint</Application>
  <PresentationFormat>On-screen Show (4:3)</PresentationFormat>
  <Paragraphs>119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VQA:  Visual Question Answering</vt:lpstr>
      <vt:lpstr>Roadmap</vt:lpstr>
      <vt:lpstr>Introduction</vt:lpstr>
      <vt:lpstr>Introduction</vt:lpstr>
      <vt:lpstr>Visual Question-Answering Types</vt:lpstr>
      <vt:lpstr>Motivation</vt:lpstr>
      <vt:lpstr>Roadmap</vt:lpstr>
      <vt:lpstr>VQA Common Approach</vt:lpstr>
      <vt:lpstr>Tools: Convolutional Neural Networks</vt:lpstr>
      <vt:lpstr>Tools: Word and Sentence Embedding</vt:lpstr>
      <vt:lpstr>Tools: Long Short Term Memory</vt:lpstr>
      <vt:lpstr>Roadmap</vt:lpstr>
      <vt:lpstr>Dataset</vt:lpstr>
      <vt:lpstr>Dataset Continue</vt:lpstr>
      <vt:lpstr>Dataset Continue</vt:lpstr>
      <vt:lpstr>Roadmap</vt:lpstr>
      <vt:lpstr>Dataset Analysis</vt:lpstr>
      <vt:lpstr>Dataset Analysis</vt:lpstr>
      <vt:lpstr>Dataset Analysis</vt:lpstr>
      <vt:lpstr>Dataset Analysis</vt:lpstr>
      <vt:lpstr>Roadmap</vt:lpstr>
      <vt:lpstr>Baseline and Methods</vt:lpstr>
      <vt:lpstr>Baseline and Methods</vt:lpstr>
      <vt:lpstr>Baseline and Methods</vt:lpstr>
      <vt:lpstr>Baseline and Methods</vt:lpstr>
      <vt:lpstr>Roadmap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Critique presentation</dc:title>
  <dc:creator>Avni Mehta</dc:creator>
  <cp:lastModifiedBy>Trinadha Rajeswari Muppala</cp:lastModifiedBy>
  <cp:revision>65</cp:revision>
  <dcterms:created xsi:type="dcterms:W3CDTF">2018-01-29T00:08:21Z</dcterms:created>
  <dcterms:modified xsi:type="dcterms:W3CDTF">2018-04-10T03:52:13Z</dcterms:modified>
</cp:coreProperties>
</file>