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ave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ve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69b6152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3b69b61522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b69b61522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3b69b61522_2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b69b61522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3b69b61522_2_2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69b6152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b69b61522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69b6152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b69b61522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b69b61522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3b69b61522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b69b61522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b69b61522_2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b69b61522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3b69b61522_2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b69b61522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3b69b61522_2_2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b69b61522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3b69b61522_2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b69b61522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3b69b61522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887100" y="1930146"/>
            <a:ext cx="1436052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887100" y="1930146"/>
            <a:ext cx="1436052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2344" y="4744212"/>
            <a:ext cx="1085088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044" y="4744212"/>
            <a:ext cx="1086612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7744" y="4744212"/>
            <a:ext cx="1086612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9644" y="4744212"/>
            <a:ext cx="1085088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0444" y="4744212"/>
            <a:ext cx="1086612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4667" y="4744212"/>
            <a:ext cx="1085088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368" y="4744212"/>
            <a:ext cx="1085088" cy="39776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731156" y="4596365"/>
            <a:ext cx="1467485" cy="547370"/>
          </a:xfrm>
          <a:custGeom>
            <a:rect b="b" l="l" r="r" t="t"/>
            <a:pathLst>
              <a:path extrusionOk="0" h="1094740" w="293497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896" y="4162044"/>
            <a:ext cx="1952244" cy="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887100" y="1930146"/>
            <a:ext cx="1436052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87100" y="1930146"/>
            <a:ext cx="1436052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1" Type="http://schemas.openxmlformats.org/officeDocument/2006/relationships/image" Target="../media/image149.png"/><Relationship Id="rId10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5.png"/><Relationship Id="rId10" Type="http://schemas.openxmlformats.org/officeDocument/2006/relationships/image" Target="../media/image1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16.png"/><Relationship Id="rId5" Type="http://schemas.openxmlformats.org/officeDocument/2006/relationships/image" Target="../media/image130.jpg"/><Relationship Id="rId6" Type="http://schemas.openxmlformats.org/officeDocument/2006/relationships/image" Target="../media/image111.png"/><Relationship Id="rId7" Type="http://schemas.openxmlformats.org/officeDocument/2006/relationships/image" Target="../media/image128.png"/><Relationship Id="rId8" Type="http://schemas.openxmlformats.org/officeDocument/2006/relationships/image" Target="../media/image12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3.png"/><Relationship Id="rId10" Type="http://schemas.openxmlformats.org/officeDocument/2006/relationships/image" Target="../media/image138.png"/><Relationship Id="rId13" Type="http://schemas.openxmlformats.org/officeDocument/2006/relationships/image" Target="../media/image146.png"/><Relationship Id="rId12" Type="http://schemas.openxmlformats.org/officeDocument/2006/relationships/image" Target="../media/image14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44.png"/><Relationship Id="rId15" Type="http://schemas.openxmlformats.org/officeDocument/2006/relationships/image" Target="../media/image145.png"/><Relationship Id="rId14" Type="http://schemas.openxmlformats.org/officeDocument/2006/relationships/image" Target="../media/image139.png"/><Relationship Id="rId17" Type="http://schemas.openxmlformats.org/officeDocument/2006/relationships/image" Target="../media/image148.png"/><Relationship Id="rId16" Type="http://schemas.openxmlformats.org/officeDocument/2006/relationships/image" Target="../media/image147.png"/><Relationship Id="rId5" Type="http://schemas.openxmlformats.org/officeDocument/2006/relationships/image" Target="../media/image133.png"/><Relationship Id="rId6" Type="http://schemas.openxmlformats.org/officeDocument/2006/relationships/image" Target="../media/image140.png"/><Relationship Id="rId7" Type="http://schemas.openxmlformats.org/officeDocument/2006/relationships/image" Target="../media/image137.png"/><Relationship Id="rId8" Type="http://schemas.openxmlformats.org/officeDocument/2006/relationships/image" Target="../media/image1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4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11" Type="http://schemas.openxmlformats.org/officeDocument/2006/relationships/image" Target="../media/image34.png"/><Relationship Id="rId22" Type="http://schemas.openxmlformats.org/officeDocument/2006/relationships/image" Target="../media/image68.png"/><Relationship Id="rId10" Type="http://schemas.openxmlformats.org/officeDocument/2006/relationships/image" Target="../media/image38.png"/><Relationship Id="rId21" Type="http://schemas.openxmlformats.org/officeDocument/2006/relationships/image" Target="../media/image56.png"/><Relationship Id="rId13" Type="http://schemas.openxmlformats.org/officeDocument/2006/relationships/image" Target="../media/image48.png"/><Relationship Id="rId24" Type="http://schemas.openxmlformats.org/officeDocument/2006/relationships/image" Target="../media/image97.png"/><Relationship Id="rId12" Type="http://schemas.openxmlformats.org/officeDocument/2006/relationships/image" Target="../media/image43.png"/><Relationship Id="rId23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5" Type="http://schemas.openxmlformats.org/officeDocument/2006/relationships/image" Target="../media/image44.png"/><Relationship Id="rId14" Type="http://schemas.openxmlformats.org/officeDocument/2006/relationships/image" Target="../media/image47.png"/><Relationship Id="rId17" Type="http://schemas.openxmlformats.org/officeDocument/2006/relationships/image" Target="../media/image39.png"/><Relationship Id="rId16" Type="http://schemas.openxmlformats.org/officeDocument/2006/relationships/image" Target="../media/image49.png"/><Relationship Id="rId5" Type="http://schemas.openxmlformats.org/officeDocument/2006/relationships/image" Target="../media/image32.png"/><Relationship Id="rId19" Type="http://schemas.openxmlformats.org/officeDocument/2006/relationships/image" Target="../media/image54.png"/><Relationship Id="rId6" Type="http://schemas.openxmlformats.org/officeDocument/2006/relationships/image" Target="../media/image33.png"/><Relationship Id="rId18" Type="http://schemas.openxmlformats.org/officeDocument/2006/relationships/image" Target="../media/image51.png"/><Relationship Id="rId7" Type="http://schemas.openxmlformats.org/officeDocument/2006/relationships/image" Target="../media/image23.png"/><Relationship Id="rId8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53.png"/><Relationship Id="rId7" Type="http://schemas.openxmlformats.org/officeDocument/2006/relationships/image" Target="../media/image69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0.png"/><Relationship Id="rId10" Type="http://schemas.openxmlformats.org/officeDocument/2006/relationships/image" Target="../media/image82.png"/><Relationship Id="rId13" Type="http://schemas.openxmlformats.org/officeDocument/2006/relationships/image" Target="../media/image105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8.png"/><Relationship Id="rId4" Type="http://schemas.openxmlformats.org/officeDocument/2006/relationships/image" Target="../media/image72.png"/><Relationship Id="rId9" Type="http://schemas.openxmlformats.org/officeDocument/2006/relationships/image" Target="../media/image74.png"/><Relationship Id="rId5" Type="http://schemas.openxmlformats.org/officeDocument/2006/relationships/image" Target="../media/image65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5.png"/><Relationship Id="rId10" Type="http://schemas.openxmlformats.org/officeDocument/2006/relationships/image" Target="../media/image84.png"/><Relationship Id="rId13" Type="http://schemas.openxmlformats.org/officeDocument/2006/relationships/image" Target="../media/image94.png"/><Relationship Id="rId12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Relationship Id="rId14" Type="http://schemas.openxmlformats.org/officeDocument/2006/relationships/image" Target="../media/image8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9.png"/><Relationship Id="rId10" Type="http://schemas.openxmlformats.org/officeDocument/2006/relationships/image" Target="../media/image104.png"/><Relationship Id="rId12" Type="http://schemas.openxmlformats.org/officeDocument/2006/relationships/image" Target="../media/image1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2.png"/><Relationship Id="rId4" Type="http://schemas.openxmlformats.org/officeDocument/2006/relationships/image" Target="../media/image91.png"/><Relationship Id="rId9" Type="http://schemas.openxmlformats.org/officeDocument/2006/relationships/image" Target="../media/image112.png"/><Relationship Id="rId5" Type="http://schemas.openxmlformats.org/officeDocument/2006/relationships/image" Target="../media/image92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3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101.png"/><Relationship Id="rId5" Type="http://schemas.openxmlformats.org/officeDocument/2006/relationships/image" Target="../media/image93.png"/><Relationship Id="rId6" Type="http://schemas.openxmlformats.org/officeDocument/2006/relationships/image" Target="../media/image96.png"/><Relationship Id="rId7" Type="http://schemas.openxmlformats.org/officeDocument/2006/relationships/image" Target="../media/image119.png"/><Relationship Id="rId8" Type="http://schemas.openxmlformats.org/officeDocument/2006/relationships/image" Target="../media/image100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2.png"/><Relationship Id="rId4" Type="http://schemas.openxmlformats.org/officeDocument/2006/relationships/image" Target="../media/image123.png"/><Relationship Id="rId9" Type="http://schemas.openxmlformats.org/officeDocument/2006/relationships/image" Target="../media/image101.png"/><Relationship Id="rId5" Type="http://schemas.openxmlformats.org/officeDocument/2006/relationships/image" Target="../media/image122.png"/><Relationship Id="rId6" Type="http://schemas.openxmlformats.org/officeDocument/2006/relationships/image" Target="../media/image120.png"/><Relationship Id="rId7" Type="http://schemas.openxmlformats.org/officeDocument/2006/relationships/image" Target="../media/image125.png"/><Relationship Id="rId8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8197533" cy="5143500"/>
          </a:xfrm>
          <a:custGeom>
            <a:rect b="b" l="l" r="r" t="t"/>
            <a:pathLst>
              <a:path extrusionOk="0" h="10287000" w="16395065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8" name="Google Shape;98;p19"/>
          <p:cNvSpPr/>
          <p:nvPr/>
        </p:nvSpPr>
        <p:spPr>
          <a:xfrm>
            <a:off x="8197367" y="0"/>
            <a:ext cx="946785" cy="5143500"/>
          </a:xfrm>
          <a:custGeom>
            <a:rect b="b" l="l" r="r" t="t"/>
            <a:pathLst>
              <a:path extrusionOk="0" h="10287000" w="1893569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924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924" y="1432560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924" y="2662428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924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0476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0476" y="1432560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0476" y="2662428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0476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2028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2028" y="1432560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2028" y="2662428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2028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65848" y="202692"/>
            <a:ext cx="1129283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65848" y="1432560"/>
            <a:ext cx="1129283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5848" y="2662428"/>
            <a:ext cx="1129283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5848" y="3892296"/>
            <a:ext cx="1129283" cy="104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9"/>
          <p:cNvGrpSpPr/>
          <p:nvPr/>
        </p:nvGrpSpPr>
        <p:grpSpPr>
          <a:xfrm>
            <a:off x="551688" y="411480"/>
            <a:ext cx="4376450" cy="4160024"/>
            <a:chOff x="1103375" y="822960"/>
            <a:chExt cx="8752900" cy="8320049"/>
          </a:xfrm>
        </p:grpSpPr>
        <p:sp>
          <p:nvSpPr>
            <p:cNvPr id="116" name="Google Shape;116;p19"/>
            <p:cNvSpPr/>
            <p:nvPr/>
          </p:nvSpPr>
          <p:spPr>
            <a:xfrm>
              <a:off x="2553775" y="1840509"/>
              <a:ext cx="7302500" cy="7302500"/>
            </a:xfrm>
            <a:custGeom>
              <a:rect b="b" l="l" r="r" t="t"/>
              <a:pathLst>
                <a:path extrusionOk="0" h="7302500" w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17" name="Google Shape;117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9"/>
          <p:cNvSpPr txBox="1"/>
          <p:nvPr>
            <p:ph type="title"/>
          </p:nvPr>
        </p:nvSpPr>
        <p:spPr>
          <a:xfrm>
            <a:off x="1150698" y="1506225"/>
            <a:ext cx="42978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Caveat"/>
                <a:ea typeface="Caveat"/>
                <a:cs typeface="Caveat"/>
                <a:sym typeface="Caveat"/>
              </a:rPr>
              <a:t>Analysis for SOCIAL BUZZ</a:t>
            </a:r>
            <a:endParaRPr sz="53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039" y="1229143"/>
            <a:ext cx="141732" cy="473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8"/>
          <p:cNvGrpSpPr/>
          <p:nvPr/>
        </p:nvGrpSpPr>
        <p:grpSpPr>
          <a:xfrm>
            <a:off x="2447167" y="588524"/>
            <a:ext cx="2768067" cy="3981695"/>
            <a:chOff x="5438297" y="1161804"/>
            <a:chExt cx="5438245" cy="7963390"/>
          </a:xfrm>
        </p:grpSpPr>
        <p:pic>
          <p:nvPicPr>
            <p:cNvPr id="327" name="Google Shape;32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93078" y="6851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28"/>
          <p:cNvSpPr txBox="1"/>
          <p:nvPr>
            <p:ph type="title"/>
          </p:nvPr>
        </p:nvSpPr>
        <p:spPr>
          <a:xfrm>
            <a:off x="222250" y="2231900"/>
            <a:ext cx="238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Summary</a:t>
            </a:r>
            <a:endParaRPr sz="4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3444" y="4739640"/>
            <a:ext cx="1086612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6144" y="4739640"/>
            <a:ext cx="1086612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0367" y="4739640"/>
            <a:ext cx="1085088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068" y="4739640"/>
            <a:ext cx="1085088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33444" y="0"/>
            <a:ext cx="1086612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76144" y="0"/>
            <a:ext cx="1086612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20367" y="0"/>
            <a:ext cx="1085088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3068" y="0"/>
            <a:ext cx="1085088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8"/>
          <p:cNvSpPr txBox="1"/>
          <p:nvPr/>
        </p:nvSpPr>
        <p:spPr>
          <a:xfrm>
            <a:off x="5792450" y="1033500"/>
            <a:ext cx="265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analysing the available data it seems that the most popular category is Animal with the highest reactions.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5744375" y="3253825"/>
            <a:ext cx="265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analysed that the maximum post are in the month of MAY-2021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45" name="Google Shape;345;p29"/>
          <p:cNvGrpSpPr/>
          <p:nvPr/>
        </p:nvGrpSpPr>
        <p:grpSpPr>
          <a:xfrm>
            <a:off x="362712" y="1798320"/>
            <a:ext cx="1774975" cy="1687090"/>
            <a:chOff x="725423" y="3596640"/>
            <a:chExt cx="3549949" cy="3374181"/>
          </a:xfrm>
        </p:grpSpPr>
        <p:sp>
          <p:nvSpPr>
            <p:cNvPr id="346" name="Google Shape;346;p29"/>
            <p:cNvSpPr/>
            <p:nvPr/>
          </p:nvSpPr>
          <p:spPr>
            <a:xfrm>
              <a:off x="1315637" y="4011086"/>
              <a:ext cx="2959735" cy="2959735"/>
            </a:xfrm>
            <a:custGeom>
              <a:rect b="b" l="l" r="r" t="t"/>
              <a:pathLst>
                <a:path extrusionOk="0" h="2959734" w="2959735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347" name="Google Shape;34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29"/>
          <p:cNvSpPr txBox="1"/>
          <p:nvPr>
            <p:ph type="title"/>
          </p:nvPr>
        </p:nvSpPr>
        <p:spPr>
          <a:xfrm>
            <a:off x="2704607" y="1694160"/>
            <a:ext cx="2506027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2575">
            <a:spAutoFit/>
          </a:bodyPr>
          <a:lstStyle/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/>
              <a:t>ANY QUESTIONS?</a:t>
            </a:r>
            <a:endParaRPr sz="1300"/>
          </a:p>
        </p:txBody>
      </p:sp>
      <p:pic>
        <p:nvPicPr>
          <p:cNvPr id="349" name="Google Shape;3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532" y="0"/>
            <a:ext cx="10866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756" y="0"/>
            <a:ext cx="1085088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9456" y="0"/>
            <a:ext cx="1085088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9832" y="0"/>
            <a:ext cx="10866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2156" y="0"/>
            <a:ext cx="1085088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4856" y="0"/>
            <a:ext cx="10866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7556" y="0"/>
            <a:ext cx="10866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42532" y="4696968"/>
            <a:ext cx="1086612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86756" y="4696968"/>
            <a:ext cx="1085088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29456" y="4696968"/>
            <a:ext cx="1085088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99832" y="4696968"/>
            <a:ext cx="1086612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72156" y="4696968"/>
            <a:ext cx="1085088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14856" y="4696968"/>
            <a:ext cx="1086612" cy="44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57556" y="4696968"/>
            <a:ext cx="1086612" cy="44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191051" y="1251200"/>
            <a:ext cx="35865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Today's agenda</a:t>
            </a:r>
            <a:endParaRPr sz="5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454450" y="2479050"/>
            <a:ext cx="18312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27940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Project Recap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7940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Problem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The Analytics team  - Process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5720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Insights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5720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Summary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7653528" y="0"/>
            <a:ext cx="1490663" cy="842645"/>
            <a:chOff x="15307056" y="0"/>
            <a:chExt cx="2981325" cy="1685289"/>
          </a:xfrm>
        </p:grpSpPr>
        <p:sp>
          <p:nvSpPr>
            <p:cNvPr id="126" name="Google Shape;126;p20"/>
            <p:cNvSpPr/>
            <p:nvPr/>
          </p:nvSpPr>
          <p:spPr>
            <a:xfrm>
              <a:off x="15790291" y="0"/>
              <a:ext cx="2498090" cy="1685289"/>
            </a:xfrm>
            <a:custGeom>
              <a:rect b="b" l="l" r="r" t="t"/>
              <a:pathLst>
                <a:path extrusionOk="0" h="1685289" w="249809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27" name="Google Shape;12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0"/>
          <p:cNvGrpSpPr/>
          <p:nvPr/>
        </p:nvGrpSpPr>
        <p:grpSpPr>
          <a:xfrm>
            <a:off x="6804660" y="1728216"/>
            <a:ext cx="1773206" cy="1686184"/>
            <a:chOff x="13609319" y="3456432"/>
            <a:chExt cx="3546412" cy="3372369"/>
          </a:xfrm>
        </p:grpSpPr>
        <p:sp>
          <p:nvSpPr>
            <p:cNvPr id="129" name="Google Shape;129;p20"/>
            <p:cNvSpPr/>
            <p:nvPr/>
          </p:nvSpPr>
          <p:spPr>
            <a:xfrm>
              <a:off x="14093126" y="3766196"/>
              <a:ext cx="3062605" cy="3062605"/>
            </a:xfrm>
            <a:custGeom>
              <a:rect b="b" l="l" r="r" t="t"/>
              <a:pathLst>
                <a:path extrusionOk="0" h="3062604" w="3062605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0"/>
          <p:cNvGrpSpPr/>
          <p:nvPr/>
        </p:nvGrpSpPr>
        <p:grpSpPr>
          <a:xfrm>
            <a:off x="5955792" y="4300728"/>
            <a:ext cx="1769742" cy="842778"/>
            <a:chOff x="11911583" y="8601455"/>
            <a:chExt cx="3539485" cy="1685556"/>
          </a:xfrm>
        </p:grpSpPr>
        <p:sp>
          <p:nvSpPr>
            <p:cNvPr id="132" name="Google Shape;132;p20"/>
            <p:cNvSpPr/>
            <p:nvPr/>
          </p:nvSpPr>
          <p:spPr>
            <a:xfrm>
              <a:off x="12403703" y="8909696"/>
              <a:ext cx="3047365" cy="1377315"/>
            </a:xfrm>
            <a:custGeom>
              <a:rect b="b" l="l" r="r" t="t"/>
              <a:pathLst>
                <a:path extrusionOk="0" h="1377315" w="304736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33" name="Google Shape;13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2692"/>
            <a:ext cx="66446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432560"/>
            <a:ext cx="66446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2662428"/>
            <a:ext cx="66446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892296"/>
            <a:ext cx="664464" cy="104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532" y="29108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532" y="1475232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532" y="2657856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532" y="384200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6756" y="29108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6756" y="1475232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6756" y="2657856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6756" y="384200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29456" y="29108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9456" y="1475232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29456" y="2657856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9456" y="384200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99832" y="29108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99832" y="1475232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99832" y="2657856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99832" y="384200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72156" y="29108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72156" y="1475232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72156" y="2657856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72156" y="3842004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14856" y="29108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14856" y="1475232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14856" y="2657856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14856" y="384200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57556" y="291084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57556" y="1475232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57556" y="2657856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57556" y="3842004"/>
            <a:ext cx="1086612" cy="1010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1"/>
          <p:cNvGrpSpPr/>
          <p:nvPr/>
        </p:nvGrpSpPr>
        <p:grpSpPr>
          <a:xfrm>
            <a:off x="990491" y="903825"/>
            <a:ext cx="7363623" cy="3285649"/>
            <a:chOff x="1981200" y="1807654"/>
            <a:chExt cx="14354041" cy="6571298"/>
          </a:xfrm>
        </p:grpSpPr>
        <p:sp>
          <p:nvSpPr>
            <p:cNvPr id="172" name="Google Shape;172;p21"/>
            <p:cNvSpPr/>
            <p:nvPr/>
          </p:nvSpPr>
          <p:spPr>
            <a:xfrm>
              <a:off x="8962701" y="1807654"/>
              <a:ext cx="7372540" cy="6464630"/>
            </a:xfrm>
            <a:custGeom>
              <a:rect b="b" l="l" r="r" t="t"/>
              <a:pathLst>
                <a:path extrusionOk="0" h="6276340" w="11342369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highlight>
                    <a:schemeClr val="lt1"/>
                  </a:highlight>
                </a:rPr>
                <a:t>Social Buzz is a fast growing technology unicorn that need to adapt quickly to it's global scale. Accenture has begun a 3 month POC focusing on these tasks: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Char char="-"/>
              </a:pPr>
              <a:r>
                <a:rPr lang="en" sz="1600">
                  <a:solidFill>
                    <a:schemeClr val="dk1"/>
                  </a:solidFill>
                  <a:highlight>
                    <a:schemeClr val="lt1"/>
                  </a:highlight>
                </a:rPr>
                <a:t>An audit of Social Buzz's big data practice 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Char char="-"/>
              </a:pPr>
              <a:r>
                <a:rPr lang="en" sz="1600">
                  <a:solidFill>
                    <a:schemeClr val="dk1"/>
                  </a:solidFill>
                  <a:highlight>
                    <a:schemeClr val="lt1"/>
                  </a:highlight>
                </a:rPr>
                <a:t>Recommendations for a successful IPO 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Char char="-"/>
              </a:pPr>
              <a:r>
                <a:rPr lang="en" sz="1600">
                  <a:solidFill>
                    <a:schemeClr val="dk1"/>
                  </a:solidFill>
                  <a:highlight>
                    <a:schemeClr val="lt1"/>
                  </a:highlight>
                </a:rPr>
                <a:t>Analysis to find Social Buzz's top 5 most popular categories of content.</a:t>
              </a:r>
              <a:endParaRPr>
                <a:highlight>
                  <a:schemeClr val="lt1"/>
                </a:highlight>
              </a:endParaRPr>
            </a:p>
          </p:txBody>
        </p:sp>
        <p:pic>
          <p:nvPicPr>
            <p:cNvPr id="173" name="Google Shape;173;p2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1"/>
          <p:cNvSpPr txBox="1"/>
          <p:nvPr>
            <p:ph type="title"/>
          </p:nvPr>
        </p:nvSpPr>
        <p:spPr>
          <a:xfrm>
            <a:off x="1887100" y="1930153"/>
            <a:ext cx="1970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1990848" y="2539750"/>
            <a:ext cx="1437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310" y="0"/>
            <a:ext cx="6710291" cy="5143629"/>
            <a:chOff x="0" y="0"/>
            <a:chExt cx="12689658" cy="10287257"/>
          </a:xfrm>
        </p:grpSpPr>
        <p:sp>
          <p:nvSpPr>
            <p:cNvPr id="181" name="Google Shape;181;p22"/>
            <p:cNvSpPr/>
            <p:nvPr/>
          </p:nvSpPr>
          <p:spPr>
            <a:xfrm>
              <a:off x="9627053" y="8503543"/>
              <a:ext cx="3062605" cy="1783714"/>
            </a:xfrm>
            <a:custGeom>
              <a:rect b="b" l="l" r="r" t="t"/>
              <a:pathLst>
                <a:path extrusionOk="0" h="1783715" w="3062604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82" name="Google Shape;18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2"/>
            <p:cNvSpPr/>
            <p:nvPr/>
          </p:nvSpPr>
          <p:spPr>
            <a:xfrm>
              <a:off x="0" y="0"/>
              <a:ext cx="9965055" cy="10287000"/>
            </a:xfrm>
            <a:custGeom>
              <a:rect b="b" l="l" r="r" t="t"/>
              <a:pathLst>
                <a:path extrusionOk="0" h="10287000" w="9965055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42349" y="4317500"/>
              <a:ext cx="9965055" cy="5966460"/>
            </a:xfrm>
            <a:custGeom>
              <a:rect b="b" l="l" r="r" t="t"/>
              <a:pathLst>
                <a:path extrusionOk="0" h="10287000" w="9965055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1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Over 100000 posts per day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36,500,000 pieces of content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per year!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chemeClr val="lt1"/>
                  </a:solidFill>
                </a:rPr>
                <a:t> 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    But how to capitalize on it when there is so    much?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 Analysis to find Social Buzzis top 5 most popular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categories of content</a:t>
              </a:r>
              <a:endParaRPr sz="1800">
                <a:solidFill>
                  <a:schemeClr val="lt1"/>
                </a:solidFill>
              </a:endParaRPr>
            </a:p>
          </p:txBody>
        </p: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2"/>
          <p:cNvGrpSpPr/>
          <p:nvPr/>
        </p:nvGrpSpPr>
        <p:grpSpPr>
          <a:xfrm>
            <a:off x="5503741" y="0"/>
            <a:ext cx="3640557" cy="4629150"/>
            <a:chOff x="11007483" y="0"/>
            <a:chExt cx="7281114" cy="9258299"/>
          </a:xfrm>
        </p:grpSpPr>
        <p:sp>
          <p:nvSpPr>
            <p:cNvPr id="190" name="Google Shape;190;p22"/>
            <p:cNvSpPr/>
            <p:nvPr/>
          </p:nvSpPr>
          <p:spPr>
            <a:xfrm>
              <a:off x="16469322" y="0"/>
              <a:ext cx="1819275" cy="2309495"/>
            </a:xfrm>
            <a:custGeom>
              <a:rect b="b" l="l" r="r" t="t"/>
              <a:pathLst>
                <a:path extrusionOk="0" h="2309495" w="1819275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91" name="Google Shape;19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2"/>
          <p:cNvSpPr txBox="1"/>
          <p:nvPr>
            <p:ph type="title"/>
          </p:nvPr>
        </p:nvSpPr>
        <p:spPr>
          <a:xfrm>
            <a:off x="821474" y="603375"/>
            <a:ext cx="32685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Caveat"/>
                <a:ea typeface="Caveat"/>
                <a:cs typeface="Caveat"/>
                <a:sym typeface="Caveat"/>
              </a:rPr>
              <a:t>Problem</a:t>
            </a:r>
            <a:endParaRPr sz="5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144" y="202692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144" y="3892296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84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84" y="1432560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984" y="2662428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984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4828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4828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4988" y="202692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4988" y="1432560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4988" y="2662428"/>
            <a:ext cx="1129284" cy="104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3"/>
          <p:cNvGrpSpPr/>
          <p:nvPr/>
        </p:nvGrpSpPr>
        <p:grpSpPr>
          <a:xfrm>
            <a:off x="1055372" y="912764"/>
            <a:ext cx="4168899" cy="4028044"/>
            <a:chOff x="2110744" y="1825527"/>
            <a:chExt cx="8337799" cy="8056088"/>
          </a:xfrm>
        </p:grpSpPr>
        <p:pic>
          <p:nvPicPr>
            <p:cNvPr id="210" name="Google Shape;210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3"/>
            <p:cNvSpPr/>
            <p:nvPr/>
          </p:nvSpPr>
          <p:spPr>
            <a:xfrm>
              <a:off x="2110744" y="1825527"/>
              <a:ext cx="6751320" cy="6636384"/>
            </a:xfrm>
            <a:custGeom>
              <a:rect b="b" l="l" r="r" t="t"/>
              <a:pathLst>
                <a:path extrusionOk="0" h="6636384" w="675132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212" name="Google Shape;212;p23"/>
          <p:cNvGrpSpPr/>
          <p:nvPr/>
        </p:nvGrpSpPr>
        <p:grpSpPr>
          <a:xfrm>
            <a:off x="5721819" y="526519"/>
            <a:ext cx="1233749" cy="1151516"/>
            <a:chOff x="11443638" y="1053038"/>
            <a:chExt cx="2467497" cy="2303032"/>
          </a:xfrm>
        </p:grpSpPr>
        <p:sp>
          <p:nvSpPr>
            <p:cNvPr id="213" name="Google Shape;213;p23"/>
            <p:cNvSpPr/>
            <p:nvPr/>
          </p:nvSpPr>
          <p:spPr>
            <a:xfrm>
              <a:off x="11825796" y="1270731"/>
              <a:ext cx="2085339" cy="2085339"/>
            </a:xfrm>
            <a:custGeom>
              <a:rect b="b" l="l" r="r" t="t"/>
              <a:pathLst>
                <a:path extrusionOk="0" h="2085339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14" name="Google Shape;214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3"/>
            <p:cNvSpPr/>
            <p:nvPr/>
          </p:nvSpPr>
          <p:spPr>
            <a:xfrm>
              <a:off x="11458583" y="1070219"/>
              <a:ext cx="2093595" cy="2084705"/>
            </a:xfrm>
            <a:custGeom>
              <a:rect b="b" l="l" r="r" t="t"/>
              <a:pathLst>
                <a:path extrusionOk="0" h="2084705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443638" y="1053038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5721819" y="2002128"/>
            <a:ext cx="1233749" cy="1151515"/>
            <a:chOff x="11443638" y="4004255"/>
            <a:chExt cx="2467497" cy="2303031"/>
          </a:xfrm>
        </p:grpSpPr>
        <p:sp>
          <p:nvSpPr>
            <p:cNvPr id="218" name="Google Shape;218;p23"/>
            <p:cNvSpPr/>
            <p:nvPr/>
          </p:nvSpPr>
          <p:spPr>
            <a:xfrm>
              <a:off x="11825796" y="4221947"/>
              <a:ext cx="2085339" cy="2085339"/>
            </a:xfrm>
            <a:custGeom>
              <a:rect b="b" l="l" r="r" t="t"/>
              <a:pathLst>
                <a:path extrusionOk="0" h="2085339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19" name="Google Shape;219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3"/>
            <p:cNvSpPr/>
            <p:nvPr/>
          </p:nvSpPr>
          <p:spPr>
            <a:xfrm>
              <a:off x="11458583" y="4021434"/>
              <a:ext cx="2093595" cy="2084705"/>
            </a:xfrm>
            <a:custGeom>
              <a:rect b="b" l="l" r="r" t="t"/>
              <a:pathLst>
                <a:path extrusionOk="0" h="2084704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1443638" y="4004255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222" name="Google Shape;222;p23"/>
          <p:cNvGrpSpPr/>
          <p:nvPr/>
        </p:nvGrpSpPr>
        <p:grpSpPr>
          <a:xfrm>
            <a:off x="5721819" y="3477735"/>
            <a:ext cx="1233749" cy="1151516"/>
            <a:chOff x="11443638" y="6955470"/>
            <a:chExt cx="2467497" cy="2303032"/>
          </a:xfrm>
        </p:grpSpPr>
        <p:sp>
          <p:nvSpPr>
            <p:cNvPr id="223" name="Google Shape;223;p23"/>
            <p:cNvSpPr/>
            <p:nvPr/>
          </p:nvSpPr>
          <p:spPr>
            <a:xfrm>
              <a:off x="11825796" y="7173163"/>
              <a:ext cx="2085339" cy="2085339"/>
            </a:xfrm>
            <a:custGeom>
              <a:rect b="b" l="l" r="r" t="t"/>
              <a:pathLst>
                <a:path extrusionOk="0" h="2085340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24" name="Google Shape;224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3"/>
            <p:cNvSpPr/>
            <p:nvPr/>
          </p:nvSpPr>
          <p:spPr>
            <a:xfrm>
              <a:off x="11458583" y="6972651"/>
              <a:ext cx="2093595" cy="2084705"/>
            </a:xfrm>
            <a:custGeom>
              <a:rect b="b" l="l" r="r" t="t"/>
              <a:pathLst>
                <a:path extrusionOk="0" h="2084704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1443638" y="6955470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227" name="Google Shape;227;p23"/>
          <p:cNvSpPr txBox="1"/>
          <p:nvPr>
            <p:ph type="title"/>
          </p:nvPr>
        </p:nvSpPr>
        <p:spPr>
          <a:xfrm>
            <a:off x="915025" y="1628400"/>
            <a:ext cx="38127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81280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The Analytics Team</a:t>
            </a:r>
            <a:endParaRPr sz="62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070575" y="809775"/>
            <a:ext cx="174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Avantika Verma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 DATA ANALYST)</a:t>
            </a:r>
            <a:endParaRPr sz="1300"/>
          </a:p>
        </p:txBody>
      </p:sp>
      <p:sp>
        <p:nvSpPr>
          <p:cNvPr id="229" name="Google Shape;229;p23"/>
          <p:cNvSpPr txBox="1"/>
          <p:nvPr/>
        </p:nvSpPr>
        <p:spPr>
          <a:xfrm>
            <a:off x="7167400" y="2179188"/>
            <a:ext cx="174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Marcus Rompton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(SENIOR PRINCIPLE)</a:t>
            </a:r>
            <a:endParaRPr sz="1300"/>
          </a:p>
        </p:txBody>
      </p:sp>
      <p:sp>
        <p:nvSpPr>
          <p:cNvPr id="230" name="Google Shape;230;p23"/>
          <p:cNvSpPr txBox="1"/>
          <p:nvPr/>
        </p:nvSpPr>
        <p:spPr>
          <a:xfrm>
            <a:off x="7167400" y="3660938"/>
            <a:ext cx="174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Andrew Fleming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(CHIEF TECHNICAL ARCHITECT)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76" y="2662428"/>
            <a:ext cx="10134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876" y="3892296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9428" y="1432560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428" y="2662428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428" y="3892296"/>
            <a:ext cx="1129284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504" y="202692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504" y="1432560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2504" y="2662428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2504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6324" y="3892296"/>
            <a:ext cx="1127760" cy="104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4"/>
          <p:cNvGrpSpPr/>
          <p:nvPr/>
        </p:nvGrpSpPr>
        <p:grpSpPr>
          <a:xfrm>
            <a:off x="951695" y="513588"/>
            <a:ext cx="928921" cy="891138"/>
            <a:chOff x="1903390" y="1027175"/>
            <a:chExt cx="1857842" cy="1782275"/>
          </a:xfrm>
        </p:grpSpPr>
        <p:sp>
          <p:nvSpPr>
            <p:cNvPr id="247" name="Google Shape;247;p24"/>
            <p:cNvSpPr/>
            <p:nvPr/>
          </p:nvSpPr>
          <p:spPr>
            <a:xfrm>
              <a:off x="1903390" y="1284815"/>
              <a:ext cx="1524635" cy="1524635"/>
            </a:xfrm>
            <a:custGeom>
              <a:rect b="b" l="l" r="r" t="t"/>
              <a:pathLst>
                <a:path extrusionOk="0" h="1524635" w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48" name="Google Shape;248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24"/>
          <p:cNvGrpSpPr/>
          <p:nvPr/>
        </p:nvGrpSpPr>
        <p:grpSpPr>
          <a:xfrm>
            <a:off x="1879377" y="1319784"/>
            <a:ext cx="927831" cy="890986"/>
            <a:chOff x="3758754" y="2639567"/>
            <a:chExt cx="1855662" cy="1781972"/>
          </a:xfrm>
        </p:grpSpPr>
        <p:sp>
          <p:nvSpPr>
            <p:cNvPr id="250" name="Google Shape;250;p24"/>
            <p:cNvSpPr/>
            <p:nvPr/>
          </p:nvSpPr>
          <p:spPr>
            <a:xfrm>
              <a:off x="3758754" y="2896904"/>
              <a:ext cx="1524635" cy="1524635"/>
            </a:xfrm>
            <a:custGeom>
              <a:rect b="b" l="l" r="r" t="t"/>
              <a:pathLst>
                <a:path extrusionOk="0" h="1524635" w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51" name="Google Shape;251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4"/>
          <p:cNvGrpSpPr/>
          <p:nvPr/>
        </p:nvGrpSpPr>
        <p:grpSpPr>
          <a:xfrm>
            <a:off x="2807058" y="2125980"/>
            <a:ext cx="928265" cy="890834"/>
            <a:chOff x="5614116" y="4251959"/>
            <a:chExt cx="1856530" cy="1781667"/>
          </a:xfrm>
        </p:grpSpPr>
        <p:sp>
          <p:nvSpPr>
            <p:cNvPr id="253" name="Google Shape;253;p24"/>
            <p:cNvSpPr/>
            <p:nvPr/>
          </p:nvSpPr>
          <p:spPr>
            <a:xfrm>
              <a:off x="5614116" y="4508991"/>
              <a:ext cx="1524635" cy="1524635"/>
            </a:xfrm>
            <a:custGeom>
              <a:rect b="b" l="l" r="r" t="t"/>
              <a:pathLst>
                <a:path extrusionOk="0" h="1524635" w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54" name="Google Shape;254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4"/>
          <p:cNvGrpSpPr/>
          <p:nvPr/>
        </p:nvGrpSpPr>
        <p:grpSpPr>
          <a:xfrm>
            <a:off x="3734739" y="2930651"/>
            <a:ext cx="928701" cy="892206"/>
            <a:chOff x="7469479" y="5861303"/>
            <a:chExt cx="1857401" cy="1784411"/>
          </a:xfrm>
        </p:grpSpPr>
        <p:sp>
          <p:nvSpPr>
            <p:cNvPr id="256" name="Google Shape;256;p24"/>
            <p:cNvSpPr/>
            <p:nvPr/>
          </p:nvSpPr>
          <p:spPr>
            <a:xfrm>
              <a:off x="7469479" y="6121079"/>
              <a:ext cx="1524635" cy="1524635"/>
            </a:xfrm>
            <a:custGeom>
              <a:rect b="b" l="l" r="r" t="t"/>
              <a:pathLst>
                <a:path extrusionOk="0" h="1524634" w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57" name="Google Shape;257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24"/>
          <p:cNvGrpSpPr/>
          <p:nvPr/>
        </p:nvGrpSpPr>
        <p:grpSpPr>
          <a:xfrm>
            <a:off x="4662422" y="3736847"/>
            <a:ext cx="927611" cy="892054"/>
            <a:chOff x="9324843" y="7473695"/>
            <a:chExt cx="1855221" cy="1784108"/>
          </a:xfrm>
        </p:grpSpPr>
        <p:sp>
          <p:nvSpPr>
            <p:cNvPr id="259" name="Google Shape;259;p24"/>
            <p:cNvSpPr/>
            <p:nvPr/>
          </p:nvSpPr>
          <p:spPr>
            <a:xfrm>
              <a:off x="9324843" y="7733168"/>
              <a:ext cx="1524635" cy="1524635"/>
            </a:xfrm>
            <a:custGeom>
              <a:rect b="b" l="l" r="r" t="t"/>
              <a:pathLst>
                <a:path extrusionOk="0" h="1524634" w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260" name="Google Shape;260;p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24"/>
          <p:cNvSpPr txBox="1"/>
          <p:nvPr>
            <p:ph type="title"/>
          </p:nvPr>
        </p:nvSpPr>
        <p:spPr>
          <a:xfrm>
            <a:off x="6585346" y="476250"/>
            <a:ext cx="2081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Caveat"/>
                <a:ea typeface="Caveat"/>
                <a:cs typeface="Caveat"/>
                <a:sym typeface="Caveat"/>
              </a:rPr>
              <a:t>Process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309122" y="565150"/>
            <a:ext cx="296863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2129123" y="1236743"/>
            <a:ext cx="3066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8300">
            <a:spAutoFit/>
          </a:bodyPr>
          <a:lstStyle/>
          <a:p>
            <a:pPr indent="0" lvl="0" marL="0" marR="2781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92710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890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2781300" marR="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2108425" y="568425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3111475" y="1347200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047850" y="2138925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958450" y="2937888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822200" y="3892300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228" y="3240024"/>
            <a:ext cx="1488948" cy="44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>
            <p:ph type="title"/>
          </p:nvPr>
        </p:nvSpPr>
        <p:spPr>
          <a:xfrm>
            <a:off x="508000" y="392425"/>
            <a:ext cx="226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Insights</a:t>
            </a:r>
            <a:endParaRPr sz="4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532" y="3904488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756" y="3904488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9456" y="3904488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9832" y="3904488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2156" y="3904488"/>
            <a:ext cx="1085088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4856" y="3904488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7556" y="3904488"/>
            <a:ext cx="1086612" cy="101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34740" y="3240024"/>
            <a:ext cx="1488948" cy="4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33744" y="3240024"/>
            <a:ext cx="1488948" cy="44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3321725" y="1921550"/>
            <a:ext cx="2115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AFAFA"/>
                </a:highlight>
              </a:rPr>
              <a:t>How many reactions are there to the most popular category?</a:t>
            </a:r>
            <a:endParaRPr sz="135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5" name="Google Shape;285;p25"/>
          <p:cNvSpPr txBox="1"/>
          <p:nvPr/>
        </p:nvSpPr>
        <p:spPr>
          <a:xfrm>
            <a:off x="6161125" y="1921550"/>
            <a:ext cx="2115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AFAFA"/>
                </a:highlight>
              </a:rPr>
              <a:t>What was the month with the most posts?</a:t>
            </a:r>
            <a:endParaRPr sz="135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25"/>
          <p:cNvSpPr txBox="1"/>
          <p:nvPr/>
        </p:nvSpPr>
        <p:spPr>
          <a:xfrm>
            <a:off x="821550" y="1921550"/>
            <a:ext cx="2115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AFAFA"/>
                </a:highlight>
              </a:rPr>
              <a:t>How many unique categories are there?</a:t>
            </a:r>
            <a:endParaRPr sz="135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2636" y="0"/>
            <a:ext cx="1085088" cy="6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5336" y="0"/>
            <a:ext cx="1086612" cy="6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8036" y="0"/>
            <a:ext cx="1086612" cy="6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9936" y="0"/>
            <a:ext cx="1085088" cy="6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0736" y="0"/>
            <a:ext cx="1086612" cy="6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3436" y="0"/>
            <a:ext cx="1086612" cy="653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6"/>
          <p:cNvGrpSpPr/>
          <p:nvPr/>
        </p:nvGrpSpPr>
        <p:grpSpPr>
          <a:xfrm>
            <a:off x="0" y="0"/>
            <a:ext cx="1412747" cy="5143500"/>
            <a:chOff x="0" y="0"/>
            <a:chExt cx="2825495" cy="10287000"/>
          </a:xfrm>
        </p:grpSpPr>
        <p:pic>
          <p:nvPicPr>
            <p:cNvPr id="298" name="Google Shape;29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6"/>
            <p:cNvSpPr/>
            <p:nvPr/>
          </p:nvSpPr>
          <p:spPr>
            <a:xfrm>
              <a:off x="0" y="0"/>
              <a:ext cx="2386965" cy="10287000"/>
            </a:xfrm>
            <a:custGeom>
              <a:rect b="b" l="l" r="r" t="t"/>
              <a:pathLst>
                <a:path extrusionOk="0" h="10287000" w="2386965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257032" y="0"/>
            <a:ext cx="887279" cy="833120"/>
            <a:chOff x="16514063" y="0"/>
            <a:chExt cx="1774558" cy="1666239"/>
          </a:xfrm>
        </p:grpSpPr>
        <p:sp>
          <p:nvSpPr>
            <p:cNvPr id="301" name="Google Shape;301;p26"/>
            <p:cNvSpPr/>
            <p:nvPr/>
          </p:nvSpPr>
          <p:spPr>
            <a:xfrm>
              <a:off x="16998301" y="0"/>
              <a:ext cx="1290320" cy="1666239"/>
            </a:xfrm>
            <a:custGeom>
              <a:rect b="b" l="l" r="r" t="t"/>
              <a:pathLst>
                <a:path extrusionOk="0" h="1666239" w="129031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302" name="Google Shape;302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26"/>
          <p:cNvPicPr preferRelativeResize="0"/>
          <p:nvPr/>
        </p:nvPicPr>
        <p:blipFill rotWithShape="1">
          <a:blip r:embed="rId10">
            <a:alphaModFix/>
          </a:blip>
          <a:srcRect b="0" l="6203" r="2305" t="0"/>
          <a:stretch/>
        </p:blipFill>
        <p:spPr>
          <a:xfrm>
            <a:off x="1874725" y="324550"/>
            <a:ext cx="6225075" cy="4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2636" y="0"/>
            <a:ext cx="1085088" cy="3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5336" y="0"/>
            <a:ext cx="1086612" cy="3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8036" y="0"/>
            <a:ext cx="1086612" cy="3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9936" y="0"/>
            <a:ext cx="1085088" cy="3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0736" y="0"/>
            <a:ext cx="1086612" cy="3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3436" y="0"/>
            <a:ext cx="1086612" cy="391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27"/>
          <p:cNvGrpSpPr/>
          <p:nvPr/>
        </p:nvGrpSpPr>
        <p:grpSpPr>
          <a:xfrm>
            <a:off x="0" y="0"/>
            <a:ext cx="1412747" cy="5143500"/>
            <a:chOff x="0" y="0"/>
            <a:chExt cx="2825495" cy="10287000"/>
          </a:xfrm>
        </p:grpSpPr>
        <p:pic>
          <p:nvPicPr>
            <p:cNvPr id="315" name="Google Shape;31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7"/>
            <p:cNvSpPr/>
            <p:nvPr/>
          </p:nvSpPr>
          <p:spPr>
            <a:xfrm>
              <a:off x="0" y="0"/>
              <a:ext cx="2386965" cy="10287000"/>
            </a:xfrm>
            <a:custGeom>
              <a:rect b="b" l="l" r="r" t="t"/>
              <a:pathLst>
                <a:path extrusionOk="0" h="10287000" w="2386965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grpSp>
        <p:nvGrpSpPr>
          <p:cNvPr id="317" name="Google Shape;317;p27"/>
          <p:cNvGrpSpPr/>
          <p:nvPr/>
        </p:nvGrpSpPr>
        <p:grpSpPr>
          <a:xfrm>
            <a:off x="8257032" y="0"/>
            <a:ext cx="887279" cy="833120"/>
            <a:chOff x="16514063" y="0"/>
            <a:chExt cx="1774558" cy="1666239"/>
          </a:xfrm>
        </p:grpSpPr>
        <p:sp>
          <p:nvSpPr>
            <p:cNvPr id="318" name="Google Shape;318;p27"/>
            <p:cNvSpPr/>
            <p:nvPr/>
          </p:nvSpPr>
          <p:spPr>
            <a:xfrm>
              <a:off x="16998301" y="0"/>
              <a:ext cx="1290320" cy="1666239"/>
            </a:xfrm>
            <a:custGeom>
              <a:rect b="b" l="l" r="r" t="t"/>
              <a:pathLst>
                <a:path extrusionOk="0" h="1666239" w="129031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319" name="Google Shape;319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5800" y="480700"/>
            <a:ext cx="7317074" cy="41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