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2"/>
  </p:notesMasterIdLst>
  <p:sldIdLst>
    <p:sldId id="278" r:id="rId2"/>
    <p:sldId id="279" r:id="rId3"/>
    <p:sldId id="280" r:id="rId4"/>
    <p:sldId id="281" r:id="rId5"/>
    <p:sldId id="283" r:id="rId6"/>
    <p:sldId id="294" r:id="rId7"/>
    <p:sldId id="295" r:id="rId8"/>
    <p:sldId id="299" r:id="rId9"/>
    <p:sldId id="284" r:id="rId10"/>
    <p:sldId id="296" r:id="rId11"/>
    <p:sldId id="298" r:id="rId12"/>
    <p:sldId id="300" r:id="rId13"/>
    <p:sldId id="301" r:id="rId14"/>
    <p:sldId id="302" r:id="rId15"/>
    <p:sldId id="303" r:id="rId16"/>
    <p:sldId id="304" r:id="rId17"/>
    <p:sldId id="282" r:id="rId18"/>
    <p:sldId id="292" r:id="rId19"/>
    <p:sldId id="285"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09" autoAdjust="0"/>
  </p:normalViewPr>
  <p:slideViewPr>
    <p:cSldViewPr snapToGrid="0" snapToObjects="1">
      <p:cViewPr varScale="1">
        <p:scale>
          <a:sx n="68" d="100"/>
          <a:sy n="68" d="100"/>
        </p:scale>
        <p:origin x="90" y="16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tx1"/>
                </a:solidFill>
              </a:rPr>
              <a:t>Hindi</a:t>
            </a:r>
            <a:r>
              <a:rPr lang="en-US" baseline="0" dirty="0">
                <a:solidFill>
                  <a:schemeClr val="tx1"/>
                </a:solidFill>
              </a:rPr>
              <a:t> News</a:t>
            </a:r>
            <a:r>
              <a:rPr lang="en-US" dirty="0">
                <a:solidFill>
                  <a:schemeClr val="tx1"/>
                </a:solidFill>
              </a:rPr>
              <a:t> Dataset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Movie Reviews Dataset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DFD1-4D45-8476-F47103F438C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FD1-4D45-8476-F47103F438C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1-DFD1-4D45-8476-F47103F438CC}"/>
              </c:ext>
            </c:extLst>
          </c:dPt>
          <c:dPt>
            <c:idx val="3"/>
            <c:bubble3D val="0"/>
            <c:spPr>
              <a:solidFill>
                <a:schemeClr val="accent4"/>
              </a:solidFill>
              <a:ln w="19050">
                <a:solidFill>
                  <a:schemeClr val="lt1"/>
                </a:solidFill>
              </a:ln>
              <a:effectLst/>
            </c:spPr>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FD1-4D45-8476-F47103F438CC}"/>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FD1-4D45-8476-F47103F438CC}"/>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FD1-4D45-8476-F47103F438C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3"/>
                <c:pt idx="0">
                  <c:v>Positive</c:v>
                </c:pt>
                <c:pt idx="1">
                  <c:v>Negative</c:v>
                </c:pt>
                <c:pt idx="2">
                  <c:v>Neutral</c:v>
                </c:pt>
              </c:strCache>
            </c:strRef>
          </c:cat>
          <c:val>
            <c:numRef>
              <c:f>Sheet1!$B$2:$B$5</c:f>
              <c:numCache>
                <c:formatCode>General</c:formatCode>
                <c:ptCount val="4"/>
                <c:pt idx="0">
                  <c:v>3254</c:v>
                </c:pt>
                <c:pt idx="1">
                  <c:v>3174</c:v>
                </c:pt>
                <c:pt idx="2">
                  <c:v>2649</c:v>
                </c:pt>
              </c:numCache>
            </c:numRef>
          </c:val>
          <c:extLst>
            <c:ext xmlns:c16="http://schemas.microsoft.com/office/drawing/2014/chart" uri="{C3380CC4-5D6E-409C-BE32-E72D297353CC}">
              <c16:uniqueId val="{00000000-DFD1-4D45-8476-F47103F438C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Movie Reviews Dataset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Positive</c:v>
                </c:pt>
                <c:pt idx="1">
                  <c:v>Negative</c:v>
                </c:pt>
                <c:pt idx="2">
                  <c:v>Neutral</c:v>
                </c:pt>
              </c:strCache>
            </c:strRef>
          </c:cat>
          <c:val>
            <c:numRef>
              <c:f>Sheet1!$B$2:$B$5</c:f>
              <c:numCache>
                <c:formatCode>General</c:formatCode>
                <c:ptCount val="4"/>
                <c:pt idx="0">
                  <c:v>335</c:v>
                </c:pt>
                <c:pt idx="1">
                  <c:v>293</c:v>
                </c:pt>
                <c:pt idx="2">
                  <c:v>270</c:v>
                </c:pt>
              </c:numCache>
            </c:numRef>
          </c:val>
          <c:extLst>
            <c:ext xmlns:c16="http://schemas.microsoft.com/office/drawing/2014/chart" uri="{C3380CC4-5D6E-409C-BE32-E72D297353CC}">
              <c16:uniqueId val="{00000000-C51A-49BA-86C7-215157268B0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tx1"/>
                </a:solidFill>
              </a:rPr>
              <a:t>Self-Annotated Hindi Dataset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Self-Annotated Hindi Dataset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Positive</c:v>
                </c:pt>
                <c:pt idx="1">
                  <c:v>Negative</c:v>
                </c:pt>
                <c:pt idx="2">
                  <c:v>Neutral</c:v>
                </c:pt>
              </c:strCache>
            </c:strRef>
          </c:cat>
          <c:val>
            <c:numRef>
              <c:f>Sheet1!$B$2:$B$5</c:f>
              <c:numCache>
                <c:formatCode>General</c:formatCode>
                <c:ptCount val="4"/>
                <c:pt idx="0">
                  <c:v>13000</c:v>
                </c:pt>
                <c:pt idx="1">
                  <c:v>23000</c:v>
                </c:pt>
                <c:pt idx="2">
                  <c:v>17000</c:v>
                </c:pt>
              </c:numCache>
            </c:numRef>
          </c:val>
          <c:extLst>
            <c:ext xmlns:c16="http://schemas.microsoft.com/office/drawing/2014/chart" uri="{C3380CC4-5D6E-409C-BE32-E72D297353CC}">
              <c16:uniqueId val="{00000000-AECE-49D8-A92B-D195C67987B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8.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avnisht22@iitk.ac.in" TargetMode="External"/><Relationship Id="rId2" Type="http://schemas.openxmlformats.org/officeDocument/2006/relationships/hyperlink" Target="mailto:allanrobey22@iitk.ac.in" TargetMode="External"/><Relationship Id="rId1" Type="http://schemas.openxmlformats.org/officeDocument/2006/relationships/slideLayout" Target="../slideLayouts/slideLayout15.xml"/><Relationship Id="rId4" Type="http://schemas.openxmlformats.org/officeDocument/2006/relationships/hyperlink" Target="mailto:divyeshdt22@iitk.ac.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802296" y="1228874"/>
            <a:ext cx="8415130" cy="1951648"/>
          </a:xfrm>
        </p:spPr>
        <p:txBody>
          <a:bodyPr/>
          <a:lstStyle/>
          <a:p>
            <a:r>
              <a:rPr lang="en-US" dirty="0"/>
              <a:t>Sentiment analysis on Hindi text</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083061" y="2885197"/>
            <a:ext cx="4237913" cy="1743074"/>
          </a:xfrm>
        </p:spPr>
        <p:txBody>
          <a:bodyPr/>
          <a:lstStyle/>
          <a:p>
            <a:r>
              <a:rPr lang="en-US" sz="2000" dirty="0">
                <a:solidFill>
                  <a:schemeClr val="accent2">
                    <a:lumMod val="50000"/>
                  </a:schemeClr>
                </a:solidFill>
              </a:rPr>
              <a:t>Presented By:</a:t>
            </a:r>
          </a:p>
          <a:p>
            <a:r>
              <a:rPr lang="en-US" sz="2000" dirty="0">
                <a:solidFill>
                  <a:schemeClr val="accent2">
                    <a:lumMod val="50000"/>
                  </a:schemeClr>
                </a:solidFill>
              </a:rPr>
              <a:t>Allan Robey – 22111007</a:t>
            </a:r>
          </a:p>
          <a:p>
            <a:r>
              <a:rPr lang="en-US" sz="2000" dirty="0">
                <a:solidFill>
                  <a:schemeClr val="accent2">
                    <a:lumMod val="50000"/>
                  </a:schemeClr>
                </a:solidFill>
              </a:rPr>
              <a:t>Avnish Tripathi – 22111014</a:t>
            </a:r>
          </a:p>
          <a:p>
            <a:r>
              <a:rPr lang="en-US" sz="2000" dirty="0">
                <a:solidFill>
                  <a:schemeClr val="accent2">
                    <a:lumMod val="50000"/>
                  </a:schemeClr>
                </a:solidFill>
              </a:rPr>
              <a:t>Divyesh Tripathi - 22111020</a:t>
            </a:r>
          </a:p>
          <a:p>
            <a:endParaRPr lang="en-US" dirty="0">
              <a:solidFill>
                <a:schemeClr val="accent2">
                  <a:lumMod val="75000"/>
                </a:schemeClr>
              </a:solidFill>
            </a:endParaRPr>
          </a:p>
          <a:p>
            <a:endParaRPr lang="en-US" dirty="0"/>
          </a:p>
        </p:txBody>
      </p:sp>
      <p:sp>
        <p:nvSpPr>
          <p:cNvPr id="4" name="TextBox 3">
            <a:extLst>
              <a:ext uri="{FF2B5EF4-FFF2-40B4-BE49-F238E27FC236}">
                <a16:creationId xmlns:a16="http://schemas.microsoft.com/office/drawing/2014/main" id="{65758AE5-038D-AD62-165E-4DD8B11BB4B4}"/>
              </a:ext>
            </a:extLst>
          </p:cNvPr>
          <p:cNvSpPr txBox="1"/>
          <p:nvPr/>
        </p:nvSpPr>
        <p:spPr>
          <a:xfrm>
            <a:off x="3538330" y="516835"/>
            <a:ext cx="5128592" cy="369332"/>
          </a:xfrm>
          <a:prstGeom prst="rect">
            <a:avLst/>
          </a:prstGeom>
          <a:noFill/>
        </p:spPr>
        <p:txBody>
          <a:bodyPr wrap="square" rtlCol="0">
            <a:spAutoFit/>
          </a:bodyPr>
          <a:lstStyle/>
          <a:p>
            <a:r>
              <a:rPr lang="en-IN" b="1" dirty="0"/>
              <a:t>CS689A PROJECT PRESENTATION 2022-2023</a:t>
            </a:r>
          </a:p>
        </p:txBody>
      </p:sp>
      <p:pic>
        <p:nvPicPr>
          <p:cNvPr id="1028" name="Picture 4" descr="Indian Institute of Technology Kanpur IIT Kanpur">
            <a:extLst>
              <a:ext uri="{FF2B5EF4-FFF2-40B4-BE49-F238E27FC236}">
                <a16:creationId xmlns:a16="http://schemas.microsoft.com/office/drawing/2014/main" id="{A1A9A7A4-C18C-A538-E7E0-017EE88D6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303" y="4246772"/>
            <a:ext cx="2571428" cy="199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5673295-956C-A0CB-A392-CC020764B3D5}"/>
              </a:ext>
            </a:extLst>
          </p:cNvPr>
          <p:cNvSpPr>
            <a:spLocks noGrp="1"/>
          </p:cNvSpPr>
          <p:nvPr>
            <p:ph type="title"/>
          </p:nvPr>
        </p:nvSpPr>
        <p:spPr>
          <a:xfrm>
            <a:off x="914400" y="731520"/>
            <a:ext cx="10151165" cy="768096"/>
          </a:xfrm>
        </p:spPr>
        <p:txBody>
          <a:bodyPr/>
          <a:lstStyle/>
          <a:p>
            <a:r>
              <a:rPr lang="en-IN" dirty="0"/>
              <a:t>Feature matrix generation</a:t>
            </a:r>
          </a:p>
        </p:txBody>
      </p:sp>
      <p:sp>
        <p:nvSpPr>
          <p:cNvPr id="5" name="Slide Number Placeholder 4">
            <a:extLst>
              <a:ext uri="{FF2B5EF4-FFF2-40B4-BE49-F238E27FC236}">
                <a16:creationId xmlns:a16="http://schemas.microsoft.com/office/drawing/2014/main" id="{59C5E657-07BC-1A68-6CD4-D84B198E8D9B}"/>
              </a:ext>
            </a:extLst>
          </p:cNvPr>
          <p:cNvSpPr>
            <a:spLocks noGrp="1"/>
          </p:cNvSpPr>
          <p:nvPr>
            <p:ph type="sldNum" sz="quarter" idx="12"/>
          </p:nvPr>
        </p:nvSpPr>
        <p:spPr/>
        <p:txBody>
          <a:bodyPr/>
          <a:lstStyle/>
          <a:p>
            <a:fld id="{48F63A3B-78C7-47BE-AE5E-E10140E04643}" type="slidenum">
              <a:rPr lang="en-US" b="1" smtClean="0"/>
              <a:t>10</a:t>
            </a:fld>
            <a:endParaRPr lang="en-US" b="1" dirty="0"/>
          </a:p>
        </p:txBody>
      </p:sp>
      <p:sp>
        <p:nvSpPr>
          <p:cNvPr id="4" name="Footer Placeholder 3">
            <a:extLst>
              <a:ext uri="{FF2B5EF4-FFF2-40B4-BE49-F238E27FC236}">
                <a16:creationId xmlns:a16="http://schemas.microsoft.com/office/drawing/2014/main" id="{7FFAEBA4-4A38-6ABD-E8A2-117E89EED3B1}"/>
              </a:ext>
            </a:extLst>
          </p:cNvPr>
          <p:cNvSpPr>
            <a:spLocks noGrp="1"/>
          </p:cNvSpPr>
          <p:nvPr>
            <p:ph type="ftr" sz="quarter" idx="13"/>
          </p:nvPr>
        </p:nvSpPr>
        <p:spPr/>
        <p:txBody>
          <a:bodyPr/>
          <a:lstStyle/>
          <a:p>
            <a:r>
              <a:rPr lang="en-US" dirty="0"/>
              <a:t>Sentiment Analysis on Hindi Text</a:t>
            </a:r>
          </a:p>
        </p:txBody>
      </p:sp>
      <p:sp>
        <p:nvSpPr>
          <p:cNvPr id="21" name="Rectangle: Rounded Corners 20">
            <a:extLst>
              <a:ext uri="{FF2B5EF4-FFF2-40B4-BE49-F238E27FC236}">
                <a16:creationId xmlns:a16="http://schemas.microsoft.com/office/drawing/2014/main" id="{AB7A834B-C795-8B22-3364-BF82BE828FA3}"/>
              </a:ext>
            </a:extLst>
          </p:cNvPr>
          <p:cNvSpPr/>
          <p:nvPr/>
        </p:nvSpPr>
        <p:spPr>
          <a:xfrm>
            <a:off x="410818" y="1831226"/>
            <a:ext cx="2557669" cy="21733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IN" sz="2400" b="1" dirty="0">
                <a:solidFill>
                  <a:schemeClr val="tx1"/>
                </a:solidFill>
              </a:rPr>
              <a:t>TF-IDF</a:t>
            </a:r>
          </a:p>
          <a:p>
            <a:pPr algn="ctr"/>
            <a:endParaRPr lang="en-IN" b="1" dirty="0"/>
          </a:p>
        </p:txBody>
      </p:sp>
      <p:sp>
        <p:nvSpPr>
          <p:cNvPr id="22" name="Rectangle: Rounded Corners 21">
            <a:extLst>
              <a:ext uri="{FF2B5EF4-FFF2-40B4-BE49-F238E27FC236}">
                <a16:creationId xmlns:a16="http://schemas.microsoft.com/office/drawing/2014/main" id="{DBC85CFA-C0A0-5DDF-F511-939F61D8FC8D}"/>
              </a:ext>
            </a:extLst>
          </p:cNvPr>
          <p:cNvSpPr/>
          <p:nvPr/>
        </p:nvSpPr>
        <p:spPr>
          <a:xfrm>
            <a:off x="6096000" y="1860708"/>
            <a:ext cx="2557669" cy="21733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3. BM25</a:t>
            </a:r>
          </a:p>
        </p:txBody>
      </p:sp>
      <p:sp>
        <p:nvSpPr>
          <p:cNvPr id="23" name="Rectangle: Rounded Corners 22">
            <a:extLst>
              <a:ext uri="{FF2B5EF4-FFF2-40B4-BE49-F238E27FC236}">
                <a16:creationId xmlns:a16="http://schemas.microsoft.com/office/drawing/2014/main" id="{577C0732-C6C8-C970-02C3-313E182CE699}"/>
              </a:ext>
            </a:extLst>
          </p:cNvPr>
          <p:cNvSpPr/>
          <p:nvPr/>
        </p:nvSpPr>
        <p:spPr>
          <a:xfrm>
            <a:off x="3253409" y="1868557"/>
            <a:ext cx="2557669" cy="21733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2. BAG OF WORDS</a:t>
            </a:r>
          </a:p>
        </p:txBody>
      </p:sp>
    </p:spTree>
    <p:extLst>
      <p:ext uri="{BB962C8B-B14F-4D97-AF65-F5344CB8AC3E}">
        <p14:creationId xmlns:p14="http://schemas.microsoft.com/office/powerpoint/2010/main" val="289615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093843" y="576999"/>
            <a:ext cx="7361583" cy="727809"/>
          </a:xfrm>
        </p:spPr>
        <p:txBody>
          <a:bodyPr/>
          <a:lstStyle/>
          <a:p>
            <a:r>
              <a:rPr lang="en-US" dirty="0">
                <a:latin typeface="Arial Black" panose="020B0604020202020204" pitchFamily="34" charset="0"/>
                <a:cs typeface="Arial Black" panose="020B0604020202020204" pitchFamily="34" charset="0"/>
              </a:rPr>
              <a:t>CLASSIFICATION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Arrow: Pentagon 3">
            <a:extLst>
              <a:ext uri="{FF2B5EF4-FFF2-40B4-BE49-F238E27FC236}">
                <a16:creationId xmlns:a16="http://schemas.microsoft.com/office/drawing/2014/main" id="{94743A3D-2612-82E1-A44E-0ABDA84A971D}"/>
              </a:ext>
            </a:extLst>
          </p:cNvPr>
          <p:cNvSpPr/>
          <p:nvPr/>
        </p:nvSpPr>
        <p:spPr>
          <a:xfrm>
            <a:off x="530088" y="1640487"/>
            <a:ext cx="3962400" cy="1089461"/>
          </a:xfrm>
          <a:prstGeom prst="homePlate">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IN" b="1" dirty="0"/>
              <a:t>1. GAUSSIAN NAÏVE BAYES</a:t>
            </a:r>
          </a:p>
        </p:txBody>
      </p:sp>
      <p:sp>
        <p:nvSpPr>
          <p:cNvPr id="5" name="Arrow: Pentagon 4">
            <a:extLst>
              <a:ext uri="{FF2B5EF4-FFF2-40B4-BE49-F238E27FC236}">
                <a16:creationId xmlns:a16="http://schemas.microsoft.com/office/drawing/2014/main" id="{F2CC28AF-08A5-C7D7-BD1D-BFB44F4C74A8}"/>
              </a:ext>
            </a:extLst>
          </p:cNvPr>
          <p:cNvSpPr/>
          <p:nvPr/>
        </p:nvSpPr>
        <p:spPr>
          <a:xfrm>
            <a:off x="530088" y="4153994"/>
            <a:ext cx="3869636" cy="1089461"/>
          </a:xfrm>
          <a:prstGeom prst="homePlate">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IN" b="1" dirty="0"/>
              <a:t>3. SVM</a:t>
            </a:r>
          </a:p>
        </p:txBody>
      </p:sp>
      <p:sp>
        <p:nvSpPr>
          <p:cNvPr id="7" name="Arrow: Pentagon 6">
            <a:extLst>
              <a:ext uri="{FF2B5EF4-FFF2-40B4-BE49-F238E27FC236}">
                <a16:creationId xmlns:a16="http://schemas.microsoft.com/office/drawing/2014/main" id="{18F11D3C-B4F5-0CFD-CFA5-6053CA258DBA}"/>
              </a:ext>
            </a:extLst>
          </p:cNvPr>
          <p:cNvSpPr/>
          <p:nvPr/>
        </p:nvSpPr>
        <p:spPr>
          <a:xfrm>
            <a:off x="530088" y="5396950"/>
            <a:ext cx="3962402" cy="1089461"/>
          </a:xfrm>
          <a:prstGeom prst="homePlate">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IN" b="1" dirty="0"/>
              <a:t>4. KERNELIZED SVM</a:t>
            </a:r>
          </a:p>
        </p:txBody>
      </p:sp>
      <p:sp>
        <p:nvSpPr>
          <p:cNvPr id="3" name="Arrow: Pentagon 2">
            <a:extLst>
              <a:ext uri="{FF2B5EF4-FFF2-40B4-BE49-F238E27FC236}">
                <a16:creationId xmlns:a16="http://schemas.microsoft.com/office/drawing/2014/main" id="{BB7DF27D-D8CF-E19A-B937-50C674DB1A9D}"/>
              </a:ext>
            </a:extLst>
          </p:cNvPr>
          <p:cNvSpPr/>
          <p:nvPr/>
        </p:nvSpPr>
        <p:spPr>
          <a:xfrm>
            <a:off x="530087" y="2890068"/>
            <a:ext cx="3962401" cy="1089461"/>
          </a:xfrm>
          <a:prstGeom prst="homePlate">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IN" b="1" dirty="0"/>
              <a:t>2. LOGISTIC REGRESSION</a:t>
            </a:r>
          </a:p>
        </p:txBody>
      </p:sp>
      <p:sp>
        <p:nvSpPr>
          <p:cNvPr id="11" name="Oval 10">
            <a:extLst>
              <a:ext uri="{FF2B5EF4-FFF2-40B4-BE49-F238E27FC236}">
                <a16:creationId xmlns:a16="http://schemas.microsoft.com/office/drawing/2014/main" id="{E9F71C78-86E4-ED65-5239-4361C5BE4E5A}"/>
              </a:ext>
            </a:extLst>
          </p:cNvPr>
          <p:cNvSpPr/>
          <p:nvPr/>
        </p:nvSpPr>
        <p:spPr>
          <a:xfrm>
            <a:off x="4717772" y="4139648"/>
            <a:ext cx="7282070" cy="1021279"/>
          </a:xfrm>
          <a:prstGeom prst="ellipse">
            <a:avLst/>
          </a:prstGeom>
          <a:solidFill>
            <a:schemeClr val="bg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0000"/>
                </a:solidFill>
                <a:ea typeface="Calibri" panose="020F0502020204030204" pitchFamily="34" charset="0"/>
                <a:cs typeface="Times New Roman" panose="02020603050405020304" pitchFamily="18" charset="0"/>
              </a:rPr>
              <a:t>I</a:t>
            </a:r>
            <a:r>
              <a:rPr lang="en-IN" sz="1800" dirty="0">
                <a:solidFill>
                  <a:srgbClr val="000000"/>
                </a:solidFill>
                <a:effectLst/>
                <a:ea typeface="Calibri" panose="020F0502020204030204" pitchFamily="34" charset="0"/>
                <a:cs typeface="Times New Roman" panose="02020603050405020304" pitchFamily="18" charset="0"/>
              </a:rPr>
              <a:t>t looks for a hyperplane that can distinguish two classes of data with the greatest degree of precision</a:t>
            </a:r>
            <a:endParaRPr lang="en-IN" dirty="0"/>
          </a:p>
        </p:txBody>
      </p:sp>
      <p:sp>
        <p:nvSpPr>
          <p:cNvPr id="13" name="Oval 12">
            <a:extLst>
              <a:ext uri="{FF2B5EF4-FFF2-40B4-BE49-F238E27FC236}">
                <a16:creationId xmlns:a16="http://schemas.microsoft.com/office/drawing/2014/main" id="{A950D86E-004D-BEF9-D218-7ED4D5C1E9DE}"/>
              </a:ext>
            </a:extLst>
          </p:cNvPr>
          <p:cNvSpPr/>
          <p:nvPr/>
        </p:nvSpPr>
        <p:spPr>
          <a:xfrm>
            <a:off x="4717774" y="2890068"/>
            <a:ext cx="7282070" cy="1021279"/>
          </a:xfrm>
          <a:prstGeom prst="ellipse">
            <a:avLst/>
          </a:prstGeom>
          <a:solidFill>
            <a:schemeClr val="bg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rgbClr val="000000"/>
                </a:solidFill>
                <a:effectLst/>
                <a:ea typeface="Calibri" panose="020F0502020204030204" pitchFamily="34" charset="0"/>
                <a:cs typeface="Times New Roman" panose="02020603050405020304" pitchFamily="18" charset="0"/>
              </a:rPr>
              <a:t>The cumulative logistic distribution is the logistic function used in logistic regression to estimate probabilities </a:t>
            </a:r>
            <a:endParaRPr lang="en-IN" dirty="0"/>
          </a:p>
        </p:txBody>
      </p:sp>
      <p:sp>
        <p:nvSpPr>
          <p:cNvPr id="14" name="Oval 13">
            <a:extLst>
              <a:ext uri="{FF2B5EF4-FFF2-40B4-BE49-F238E27FC236}">
                <a16:creationId xmlns:a16="http://schemas.microsoft.com/office/drawing/2014/main" id="{ADF8CF08-9B26-8CE8-132B-02ACB34C0FAB}"/>
              </a:ext>
            </a:extLst>
          </p:cNvPr>
          <p:cNvSpPr/>
          <p:nvPr/>
        </p:nvSpPr>
        <p:spPr>
          <a:xfrm>
            <a:off x="4717772" y="1572305"/>
            <a:ext cx="7282070" cy="1089461"/>
          </a:xfrm>
          <a:prstGeom prst="ellipse">
            <a:avLst/>
          </a:prstGeom>
          <a:solidFill>
            <a:schemeClr val="bg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solidFill>
                <a:effectLst/>
                <a:ea typeface="Calibri" panose="020F0502020204030204" pitchFamily="34" charset="0"/>
                <a:cs typeface="Times New Roman" panose="02020603050405020304" pitchFamily="18" charset="0"/>
              </a:rPr>
              <a:t>Naive Bayes is a classification method that relies on the independence of predictors assumption and is based on Bayes' Theorem. </a:t>
            </a:r>
            <a:endParaRPr lang="en-IN" dirty="0">
              <a:solidFill>
                <a:schemeClr val="tx1"/>
              </a:solidFill>
            </a:endParaRPr>
          </a:p>
        </p:txBody>
      </p:sp>
      <p:sp>
        <p:nvSpPr>
          <p:cNvPr id="15" name="Oval 14">
            <a:extLst>
              <a:ext uri="{FF2B5EF4-FFF2-40B4-BE49-F238E27FC236}">
                <a16:creationId xmlns:a16="http://schemas.microsoft.com/office/drawing/2014/main" id="{C384944E-9A51-7418-15B0-B4AEDEC53E5A}"/>
              </a:ext>
            </a:extLst>
          </p:cNvPr>
          <p:cNvSpPr/>
          <p:nvPr/>
        </p:nvSpPr>
        <p:spPr>
          <a:xfrm>
            <a:off x="4717774" y="5465132"/>
            <a:ext cx="7282070" cy="1021279"/>
          </a:xfrm>
          <a:prstGeom prst="ellipse">
            <a:avLst/>
          </a:prstGeom>
          <a:solidFill>
            <a:schemeClr val="bg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rgbClr val="000000"/>
                </a:solidFill>
                <a:effectLst/>
                <a:ea typeface="Calibri" panose="020F0502020204030204" pitchFamily="34" charset="0"/>
                <a:cs typeface="Times New Roman" panose="02020603050405020304" pitchFamily="18" charset="0"/>
              </a:rPr>
              <a:t>It uses a set of mathematical operations that provide the kernel the ability to manipulate the data</a:t>
            </a:r>
            <a:endParaRPr lang="en-IN" dirty="0"/>
          </a:p>
        </p:txBody>
      </p:sp>
    </p:spTree>
    <p:extLst>
      <p:ext uri="{BB962C8B-B14F-4D97-AF65-F5344CB8AC3E}">
        <p14:creationId xmlns:p14="http://schemas.microsoft.com/office/powerpoint/2010/main" val="141237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ctrTitle"/>
          </p:nvPr>
        </p:nvSpPr>
        <p:spPr>
          <a:xfrm>
            <a:off x="365760" y="731838"/>
            <a:ext cx="7849772" cy="1167300"/>
          </a:xfrm>
        </p:spPr>
        <p:txBody>
          <a:bodyPr/>
          <a:lstStyle/>
          <a:p>
            <a:r>
              <a:rPr lang="en-US" sz="4400" b="1" dirty="0">
                <a:solidFill>
                  <a:schemeClr val="accent6"/>
                </a:solidFill>
                <a:latin typeface="Arial Black" panose="020B0604020202020204" pitchFamily="34" charset="0"/>
                <a:cs typeface="Arial Black" panose="020B0604020202020204" pitchFamily="34" charset="0"/>
              </a:rPr>
              <a:t>EXPERIMENTAL SET UP AND RESULT ANALYSIS</a:t>
            </a:r>
          </a:p>
        </p:txBody>
      </p:sp>
      <p:sp>
        <p:nvSpPr>
          <p:cNvPr id="8" name="Subtitle 7">
            <a:extLst>
              <a:ext uri="{FF2B5EF4-FFF2-40B4-BE49-F238E27FC236}">
                <a16:creationId xmlns:a16="http://schemas.microsoft.com/office/drawing/2014/main" id="{7E720EE6-2E5E-EBCE-BD7D-DA0EE906E1DD}"/>
              </a:ext>
            </a:extLst>
          </p:cNvPr>
          <p:cNvSpPr>
            <a:spLocks noGrp="1"/>
          </p:cNvSpPr>
          <p:nvPr>
            <p:ph type="subTitle" idx="1"/>
          </p:nvPr>
        </p:nvSpPr>
        <p:spPr>
          <a:xfrm>
            <a:off x="267286" y="2173776"/>
            <a:ext cx="3869634" cy="4494310"/>
          </a:xfrm>
        </p:spPr>
        <p:txBody>
          <a:bodyPr/>
          <a:lstStyle/>
          <a:p>
            <a:pPr algn="just"/>
            <a:r>
              <a:rPr lang="en-IN" sz="1600" dirty="0">
                <a:solidFill>
                  <a:schemeClr val="tx1"/>
                </a:solidFill>
                <a:effectLst/>
                <a:latin typeface="Sabon Next LT" panose="02000500000000000000" pitchFamily="2" charset="0"/>
                <a:ea typeface="Calibri" panose="020F0502020204030204" pitchFamily="34" charset="0"/>
                <a:cs typeface="Sabon Next LT" panose="02000500000000000000" pitchFamily="2" charset="0"/>
              </a:rPr>
              <a:t>The pre-trained deep learning models such as Vader, Roberta, TextBlob and bert-base-multilingual-uncased-sentiment model were selected to annotate the Hindi unlabelled dataset. The performance of these deep learning models was determined on the Hindi News dataset. The pre-trained Roberta deep learning model has been determined as the most efficient model for annotating the Hindi Dataset comprising of 1,00,000 sentences as it gave the highest accuracy of  %. In order to validate the accuracy of the model we have also manually checked the predicted label of 1,000 sentences of which 869 were found to be correct.</a:t>
            </a:r>
            <a:endParaRPr lang="en-IN" sz="1600" dirty="0">
              <a:solidFill>
                <a:schemeClr val="tx1"/>
              </a:solidFill>
              <a:latin typeface="Sabon Next LT" panose="02000500000000000000" pitchFamily="2" charset="0"/>
              <a:cs typeface="Sabon Next LT" panose="02000500000000000000" pitchFamily="2"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4294967295"/>
          </p:nvPr>
        </p:nvSpPr>
        <p:spPr>
          <a:xfrm>
            <a:off x="0" y="457200"/>
            <a:ext cx="3200400" cy="274638"/>
          </a:xfrm>
        </p:spPr>
        <p:txBody>
          <a:bodyPr/>
          <a:lstStyle/>
          <a:p>
            <a:r>
              <a:rPr lang="en-US" dirty="0"/>
              <a:t>Sentiment analysis on Hindi text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12</a:t>
            </a:fld>
            <a:endParaRPr lang="en-US" dirty="0"/>
          </a:p>
        </p:txBody>
      </p:sp>
      <p:sp>
        <p:nvSpPr>
          <p:cNvPr id="4" name="TextBox 3">
            <a:extLst>
              <a:ext uri="{FF2B5EF4-FFF2-40B4-BE49-F238E27FC236}">
                <a16:creationId xmlns:a16="http://schemas.microsoft.com/office/drawing/2014/main" id="{6B88F07B-9C5F-5B5B-9CC1-E6B1195781A8}"/>
              </a:ext>
            </a:extLst>
          </p:cNvPr>
          <p:cNvSpPr txBox="1"/>
          <p:nvPr/>
        </p:nvSpPr>
        <p:spPr>
          <a:xfrm>
            <a:off x="4361086" y="2128276"/>
            <a:ext cx="3869634" cy="4524315"/>
          </a:xfrm>
          <a:prstGeom prst="rect">
            <a:avLst/>
          </a:prstGeom>
          <a:noFill/>
        </p:spPr>
        <p:txBody>
          <a:bodyPr wrap="square" rtlCol="0">
            <a:spAutoFit/>
          </a:bodyPr>
          <a:lstStyle/>
          <a:p>
            <a:pPr algn="just" fontAlgn="base">
              <a:spcBef>
                <a:spcPts val="600"/>
              </a:spcBef>
            </a:pPr>
            <a:r>
              <a:rPr lang="en-IN" sz="1600" dirty="0">
                <a:effectLst/>
                <a:latin typeface="Sabon Next LT" panose="02000500000000000000" pitchFamily="2" charset="0"/>
                <a:ea typeface="Times New Roman" panose="02020603050405020304" pitchFamily="18" charset="0"/>
                <a:cs typeface="Sabon Next LT" panose="02000500000000000000" pitchFamily="2" charset="0"/>
              </a:rPr>
              <a:t>In order to annotate the data, the sentences had to be initially translated to English language from Hindi language using GoogleTranslator from deep_translator. However, translating 1,00,000 sentences using GoogleTranslator is a tedious and cumbersome task as it is extremely time consuming. Hence, the data has been split sequentially into different parts and has been translated on multiple systems in order to speed-up the process of translating 1,00,000 Hindi sentences. Once the data has been translated to English, the translated data has been fed into the Roberta Deep learning model in order to annotate the data. As it an intensive task, it has carried out using GPU in order to enhance the speed-up.</a:t>
            </a:r>
          </a:p>
        </p:txBody>
      </p:sp>
      <p:sp>
        <p:nvSpPr>
          <p:cNvPr id="9" name="TextBox 8">
            <a:extLst>
              <a:ext uri="{FF2B5EF4-FFF2-40B4-BE49-F238E27FC236}">
                <a16:creationId xmlns:a16="http://schemas.microsoft.com/office/drawing/2014/main" id="{E9811E7C-3A1D-9428-7DA2-F72163C3FC11}"/>
              </a:ext>
            </a:extLst>
          </p:cNvPr>
          <p:cNvSpPr txBox="1"/>
          <p:nvPr/>
        </p:nvSpPr>
        <p:spPr>
          <a:xfrm>
            <a:off x="8454886" y="2079344"/>
            <a:ext cx="3647407" cy="3378938"/>
          </a:xfrm>
          <a:prstGeom prst="rect">
            <a:avLst/>
          </a:prstGeom>
          <a:noFill/>
        </p:spPr>
        <p:txBody>
          <a:bodyPr wrap="square" rtlCol="0">
            <a:spAutoFit/>
          </a:bodyPr>
          <a:lstStyle/>
          <a:p>
            <a:pPr algn="just" fontAlgn="base">
              <a:lnSpc>
                <a:spcPct val="150000"/>
              </a:lnSpc>
              <a:spcBef>
                <a:spcPts val="600"/>
              </a:spcBef>
            </a:pPr>
            <a:r>
              <a:rPr lang="en-IN" sz="1600" dirty="0">
                <a:effectLst/>
                <a:latin typeface="Sabon Next LT" panose="02000500000000000000" pitchFamily="2" charset="0"/>
                <a:ea typeface="Times New Roman" panose="02020603050405020304" pitchFamily="18" charset="0"/>
                <a:cs typeface="Sabon Next LT" panose="02000500000000000000" pitchFamily="2" charset="0"/>
              </a:rPr>
              <a:t>Once the Hindi data has been annotated as positive, negative and neutral using the deep learning model then the accuracy obtained by various models such as TF-IDF, Bag of Words and BM25 using different classifiers such as Gaussian Naïve Bayes, Logistic Regression, SVM and Kernalized SVM has been analysed.</a:t>
            </a:r>
          </a:p>
        </p:txBody>
      </p:sp>
    </p:spTree>
    <p:extLst>
      <p:ext uri="{BB962C8B-B14F-4D97-AF65-F5344CB8AC3E}">
        <p14:creationId xmlns:p14="http://schemas.microsoft.com/office/powerpoint/2010/main" val="85163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EE40662-68D5-87FB-C792-99A99A4E5C72}"/>
              </a:ext>
            </a:extLst>
          </p:cNvPr>
          <p:cNvSpPr>
            <a:spLocks noGrp="1"/>
          </p:cNvSpPr>
          <p:nvPr>
            <p:ph type="title"/>
          </p:nvPr>
        </p:nvSpPr>
        <p:spPr>
          <a:xfrm>
            <a:off x="3919728" y="347472"/>
            <a:ext cx="6766560" cy="768096"/>
          </a:xfrm>
        </p:spPr>
        <p:txBody>
          <a:bodyPr/>
          <a:lstStyle/>
          <a:p>
            <a:r>
              <a:rPr lang="en-IN" sz="1800" b="1" dirty="0">
                <a:effectLst/>
                <a:latin typeface="Times New Roman" panose="02020603050405020304" pitchFamily="18" charset="0"/>
                <a:ea typeface="Times New Roman" panose="02020603050405020304" pitchFamily="18" charset="0"/>
              </a:rPr>
              <a:t>Accuracy obtained with various models using different classifiers ON MOVIE REVIEWS DATASET</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6" name="Slide Number Placeholder 5">
            <a:extLst>
              <a:ext uri="{FF2B5EF4-FFF2-40B4-BE49-F238E27FC236}">
                <a16:creationId xmlns:a16="http://schemas.microsoft.com/office/drawing/2014/main" id="{2DC2656E-50B8-47F2-CC66-759A040C8922}"/>
              </a:ext>
            </a:extLst>
          </p:cNvPr>
          <p:cNvSpPr>
            <a:spLocks noGrp="1"/>
          </p:cNvSpPr>
          <p:nvPr>
            <p:ph type="sldNum" sz="quarter" idx="12"/>
          </p:nvPr>
        </p:nvSpPr>
        <p:spPr/>
        <p:txBody>
          <a:bodyPr/>
          <a:lstStyle/>
          <a:p>
            <a:fld id="{48F63A3B-78C7-47BE-AE5E-E10140E04643}" type="slidenum">
              <a:rPr lang="en-US" smtClean="0"/>
              <a:pPr/>
              <a:t>13</a:t>
            </a:fld>
            <a:endParaRPr lang="en-US" dirty="0"/>
          </a:p>
        </p:txBody>
      </p:sp>
      <p:graphicFrame>
        <p:nvGraphicFramePr>
          <p:cNvPr id="14" name="Table 13">
            <a:extLst>
              <a:ext uri="{FF2B5EF4-FFF2-40B4-BE49-F238E27FC236}">
                <a16:creationId xmlns:a16="http://schemas.microsoft.com/office/drawing/2014/main" id="{49DB87A7-EF1A-9552-9318-0884F3F8D083}"/>
              </a:ext>
            </a:extLst>
          </p:cNvPr>
          <p:cNvGraphicFramePr>
            <a:graphicFrameLocks noGrp="1"/>
          </p:cNvGraphicFramePr>
          <p:nvPr>
            <p:extLst>
              <p:ext uri="{D42A27DB-BD31-4B8C-83A1-F6EECF244321}">
                <p14:modId xmlns:p14="http://schemas.microsoft.com/office/powerpoint/2010/main" val="3099156397"/>
              </p:ext>
            </p:extLst>
          </p:nvPr>
        </p:nvGraphicFramePr>
        <p:xfrm>
          <a:off x="6314762" y="1295646"/>
          <a:ext cx="5204078" cy="3708517"/>
        </p:xfrm>
        <a:graphic>
          <a:graphicData uri="http://schemas.openxmlformats.org/drawingml/2006/table">
            <a:tbl>
              <a:tblPr firstRow="1" firstCol="1" bandRow="1">
                <a:tableStyleId>{5C22544A-7EE6-4342-B048-85BDC9FD1C3A}</a:tableStyleId>
              </a:tblPr>
              <a:tblGrid>
                <a:gridCol w="1024107">
                  <a:extLst>
                    <a:ext uri="{9D8B030D-6E8A-4147-A177-3AD203B41FA5}">
                      <a16:colId xmlns:a16="http://schemas.microsoft.com/office/drawing/2014/main" val="1770331570"/>
                    </a:ext>
                  </a:extLst>
                </a:gridCol>
                <a:gridCol w="1044848">
                  <a:extLst>
                    <a:ext uri="{9D8B030D-6E8A-4147-A177-3AD203B41FA5}">
                      <a16:colId xmlns:a16="http://schemas.microsoft.com/office/drawing/2014/main" val="1802279926"/>
                    </a:ext>
                  </a:extLst>
                </a:gridCol>
                <a:gridCol w="1044848">
                  <a:extLst>
                    <a:ext uri="{9D8B030D-6E8A-4147-A177-3AD203B41FA5}">
                      <a16:colId xmlns:a16="http://schemas.microsoft.com/office/drawing/2014/main" val="2407807191"/>
                    </a:ext>
                  </a:extLst>
                </a:gridCol>
                <a:gridCol w="1044848">
                  <a:extLst>
                    <a:ext uri="{9D8B030D-6E8A-4147-A177-3AD203B41FA5}">
                      <a16:colId xmlns:a16="http://schemas.microsoft.com/office/drawing/2014/main" val="4166496876"/>
                    </a:ext>
                  </a:extLst>
                </a:gridCol>
                <a:gridCol w="1045427">
                  <a:extLst>
                    <a:ext uri="{9D8B030D-6E8A-4147-A177-3AD203B41FA5}">
                      <a16:colId xmlns:a16="http://schemas.microsoft.com/office/drawing/2014/main" val="3595004358"/>
                    </a:ext>
                  </a:extLst>
                </a:gridCol>
              </a:tblGrid>
              <a:tr h="1506919">
                <a:tc>
                  <a:txBody>
                    <a:bodyPr/>
                    <a:lstStyle/>
                    <a:p>
                      <a:pPr algn="just" fontAlgn="base">
                        <a:lnSpc>
                          <a:spcPct val="150000"/>
                        </a:lnSpc>
                        <a:spcBef>
                          <a:spcPts val="600"/>
                        </a:spcBef>
                      </a:pPr>
                      <a:r>
                        <a:rPr lang="en-IN" sz="1600" dirty="0">
                          <a:solidFill>
                            <a:schemeClr val="tx1"/>
                          </a:solidFill>
                          <a:effectLst/>
                        </a:rPr>
                        <a:t>Models used</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ase">
                        <a:lnSpc>
                          <a:spcPct val="150000"/>
                        </a:lnSpc>
                        <a:spcBef>
                          <a:spcPts val="600"/>
                        </a:spcBef>
                      </a:pPr>
                      <a:r>
                        <a:rPr lang="en-IN" sz="1600" dirty="0">
                          <a:solidFill>
                            <a:schemeClr val="tx1"/>
                          </a:solidFill>
                          <a:effectLst/>
                        </a:rPr>
                        <a:t>Gaussian Naïve Bayes</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ase">
                        <a:lnSpc>
                          <a:spcPct val="150000"/>
                        </a:lnSpc>
                        <a:spcBef>
                          <a:spcPts val="600"/>
                        </a:spcBef>
                      </a:pPr>
                      <a:r>
                        <a:rPr lang="en-IN" sz="1600" dirty="0">
                          <a:solidFill>
                            <a:schemeClr val="tx1"/>
                          </a:solidFill>
                          <a:effectLst/>
                        </a:rPr>
                        <a:t>Logistic Regression</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ase">
                        <a:lnSpc>
                          <a:spcPct val="150000"/>
                        </a:lnSpc>
                        <a:spcBef>
                          <a:spcPts val="600"/>
                        </a:spcBef>
                      </a:pPr>
                      <a:r>
                        <a:rPr lang="en-IN" sz="1600" dirty="0">
                          <a:solidFill>
                            <a:schemeClr val="tx1"/>
                          </a:solidFill>
                          <a:effectLst/>
                        </a:rPr>
                        <a:t>Support Vector Machine</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ase">
                        <a:lnSpc>
                          <a:spcPct val="150000"/>
                        </a:lnSpc>
                        <a:spcBef>
                          <a:spcPts val="600"/>
                        </a:spcBef>
                      </a:pPr>
                      <a:r>
                        <a:rPr lang="en-IN" sz="1600" dirty="0">
                          <a:solidFill>
                            <a:schemeClr val="tx1"/>
                          </a:solidFill>
                          <a:effectLst/>
                        </a:rPr>
                        <a:t>Kernalized SVM</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5018711"/>
                  </a:ext>
                </a:extLst>
              </a:tr>
              <a:tr h="775256">
                <a:tc>
                  <a:txBody>
                    <a:bodyPr/>
                    <a:lstStyle/>
                    <a:p>
                      <a:pPr algn="ctr" fontAlgn="base">
                        <a:lnSpc>
                          <a:spcPct val="150000"/>
                        </a:lnSpc>
                        <a:spcBef>
                          <a:spcPts val="600"/>
                        </a:spcBef>
                      </a:pPr>
                      <a:r>
                        <a:rPr lang="en-IN" sz="1600" dirty="0">
                          <a:solidFill>
                            <a:schemeClr val="tx1"/>
                          </a:solidFill>
                          <a:effectLst/>
                        </a:rPr>
                        <a:t>Bag of Words</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ase">
                        <a:lnSpc>
                          <a:spcPct val="150000"/>
                        </a:lnSpc>
                        <a:spcBef>
                          <a:spcPts val="600"/>
                        </a:spcBef>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31.11%</a:t>
                      </a:r>
                    </a:p>
                  </a:txBody>
                  <a:tcPr marL="68580" marR="68580" marT="0" marB="0"/>
                </a:tc>
                <a:tc>
                  <a:txBody>
                    <a:bodyPr/>
                    <a:lstStyle/>
                    <a:p>
                      <a:pPr algn="ctr" fontAlgn="base">
                        <a:lnSpc>
                          <a:spcPct val="150000"/>
                        </a:lnSpc>
                        <a:spcBef>
                          <a:spcPts val="600"/>
                        </a:spcBef>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41.11 %</a:t>
                      </a:r>
                    </a:p>
                  </a:txBody>
                  <a:tcPr marL="68580" marR="68580" marT="0" marB="0"/>
                </a:tc>
                <a:tc>
                  <a:txBody>
                    <a:bodyPr/>
                    <a:lstStyle/>
                    <a:p>
                      <a:pPr algn="ctr" fontAlgn="base">
                        <a:lnSpc>
                          <a:spcPct val="150000"/>
                        </a:lnSpc>
                        <a:spcBef>
                          <a:spcPts val="600"/>
                        </a:spcBef>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44.44 %</a:t>
                      </a:r>
                    </a:p>
                  </a:txBody>
                  <a:tcPr marL="68580" marR="68580" marT="0" marB="0"/>
                </a:tc>
                <a:tc>
                  <a:txBody>
                    <a:bodyPr/>
                    <a:lstStyle/>
                    <a:p>
                      <a:pPr algn="ctr" fontAlgn="base">
                        <a:lnSpc>
                          <a:spcPct val="150000"/>
                        </a:lnSpc>
                        <a:spcBef>
                          <a:spcPts val="600"/>
                        </a:spcBef>
                      </a:pPr>
                      <a:r>
                        <a:rPr lang="en-IN" sz="1800" b="1">
                          <a:effectLst/>
                          <a:latin typeface="Calibri" panose="020F0502020204030204" pitchFamily="34" charset="0"/>
                          <a:ea typeface="Times New Roman" panose="02020603050405020304" pitchFamily="18" charset="0"/>
                          <a:cs typeface="Times New Roman" panose="02020603050405020304" pitchFamily="18" charset="0"/>
                        </a:rPr>
                        <a:t>41.11 %</a:t>
                      </a:r>
                    </a:p>
                  </a:txBody>
                  <a:tcPr marL="68580" marR="68580" marT="0" marB="0"/>
                </a:tc>
                <a:extLst>
                  <a:ext uri="{0D108BD9-81ED-4DB2-BD59-A6C34878D82A}">
                    <a16:rowId xmlns:a16="http://schemas.microsoft.com/office/drawing/2014/main" val="2084501786"/>
                  </a:ext>
                </a:extLst>
              </a:tr>
              <a:tr h="713171">
                <a:tc>
                  <a:txBody>
                    <a:bodyPr/>
                    <a:lstStyle/>
                    <a:p>
                      <a:pPr algn="ctr" fontAlgn="base">
                        <a:lnSpc>
                          <a:spcPct val="150000"/>
                        </a:lnSpc>
                        <a:spcBef>
                          <a:spcPts val="600"/>
                        </a:spcBef>
                      </a:pPr>
                      <a:r>
                        <a:rPr lang="en-IN" sz="1600" dirty="0">
                          <a:solidFill>
                            <a:schemeClr val="tx1"/>
                          </a:solidFill>
                          <a:effectLst/>
                        </a:rPr>
                        <a:t>TF-IDF</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ase">
                        <a:lnSpc>
                          <a:spcPct val="150000"/>
                        </a:lnSpc>
                        <a:spcBef>
                          <a:spcPts val="600"/>
                        </a:spcBef>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41.11 %</a:t>
                      </a:r>
                    </a:p>
                  </a:txBody>
                  <a:tcPr marL="68580" marR="68580" marT="0" marB="0"/>
                </a:tc>
                <a:tc>
                  <a:txBody>
                    <a:bodyPr/>
                    <a:lstStyle/>
                    <a:p>
                      <a:pPr algn="ctr" fontAlgn="base">
                        <a:lnSpc>
                          <a:spcPct val="150000"/>
                        </a:lnSpc>
                        <a:spcBef>
                          <a:spcPts val="600"/>
                        </a:spcBef>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53.33 %</a:t>
                      </a:r>
                    </a:p>
                  </a:txBody>
                  <a:tcPr marL="68580" marR="68580" marT="0" marB="0"/>
                </a:tc>
                <a:tc>
                  <a:txBody>
                    <a:bodyPr/>
                    <a:lstStyle/>
                    <a:p>
                      <a:pPr algn="ctr" fontAlgn="base">
                        <a:lnSpc>
                          <a:spcPct val="150000"/>
                        </a:lnSpc>
                        <a:spcBef>
                          <a:spcPts val="600"/>
                        </a:spcBef>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53.88 %</a:t>
                      </a:r>
                    </a:p>
                  </a:txBody>
                  <a:tcPr marL="68580" marR="68580" marT="0" marB="0"/>
                </a:tc>
                <a:tc>
                  <a:txBody>
                    <a:bodyPr/>
                    <a:lstStyle/>
                    <a:p>
                      <a:pPr algn="ctr" fontAlgn="base">
                        <a:lnSpc>
                          <a:spcPct val="150000"/>
                        </a:lnSpc>
                        <a:spcBef>
                          <a:spcPts val="600"/>
                        </a:spcBef>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52.77 %</a:t>
                      </a:r>
                    </a:p>
                  </a:txBody>
                  <a:tcPr marL="68580" marR="68580" marT="0" marB="0"/>
                </a:tc>
                <a:extLst>
                  <a:ext uri="{0D108BD9-81ED-4DB2-BD59-A6C34878D82A}">
                    <a16:rowId xmlns:a16="http://schemas.microsoft.com/office/drawing/2014/main" val="2288468180"/>
                  </a:ext>
                </a:extLst>
              </a:tr>
              <a:tr h="713171">
                <a:tc>
                  <a:txBody>
                    <a:bodyPr/>
                    <a:lstStyle/>
                    <a:p>
                      <a:pPr algn="ctr" fontAlgn="base">
                        <a:lnSpc>
                          <a:spcPct val="150000"/>
                        </a:lnSpc>
                        <a:spcBef>
                          <a:spcPts val="600"/>
                        </a:spcBef>
                      </a:pPr>
                      <a:r>
                        <a:rPr lang="en-IN" sz="1600" dirty="0">
                          <a:solidFill>
                            <a:schemeClr val="tx1"/>
                          </a:solidFill>
                          <a:effectLst/>
                        </a:rPr>
                        <a:t>BM25</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ase">
                        <a:lnSpc>
                          <a:spcPct val="150000"/>
                        </a:lnSpc>
                        <a:spcBef>
                          <a:spcPts val="600"/>
                        </a:spcBef>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43.33 %</a:t>
                      </a:r>
                    </a:p>
                  </a:txBody>
                  <a:tcPr marL="68580" marR="68580" marT="0" marB="0"/>
                </a:tc>
                <a:tc>
                  <a:txBody>
                    <a:bodyPr/>
                    <a:lstStyle/>
                    <a:p>
                      <a:pPr algn="ctr" fontAlgn="base">
                        <a:lnSpc>
                          <a:spcPct val="150000"/>
                        </a:lnSpc>
                        <a:spcBef>
                          <a:spcPts val="600"/>
                        </a:spcBef>
                      </a:pPr>
                      <a:r>
                        <a:rPr lang="en-IN" sz="1800" b="1">
                          <a:effectLst/>
                          <a:latin typeface="Calibri" panose="020F0502020204030204" pitchFamily="34" charset="0"/>
                          <a:ea typeface="Times New Roman" panose="02020603050405020304" pitchFamily="18" charset="0"/>
                          <a:cs typeface="Times New Roman" panose="02020603050405020304" pitchFamily="18" charset="0"/>
                        </a:rPr>
                        <a:t>58.33 %</a:t>
                      </a:r>
                    </a:p>
                  </a:txBody>
                  <a:tcPr marL="68580" marR="68580" marT="0" marB="0"/>
                </a:tc>
                <a:tc>
                  <a:txBody>
                    <a:bodyPr/>
                    <a:lstStyle/>
                    <a:p>
                      <a:pPr algn="ctr" fontAlgn="base">
                        <a:lnSpc>
                          <a:spcPct val="150000"/>
                        </a:lnSpc>
                        <a:spcBef>
                          <a:spcPts val="600"/>
                        </a:spcBef>
                      </a:pPr>
                      <a:r>
                        <a:rPr lang="en-IN" sz="1800" b="1">
                          <a:effectLst/>
                          <a:latin typeface="Calibri" panose="020F0502020204030204" pitchFamily="34" charset="0"/>
                          <a:ea typeface="Times New Roman" panose="02020603050405020304" pitchFamily="18" charset="0"/>
                          <a:cs typeface="Times New Roman" panose="02020603050405020304" pitchFamily="18" charset="0"/>
                        </a:rPr>
                        <a:t>59.44 %</a:t>
                      </a:r>
                    </a:p>
                  </a:txBody>
                  <a:tcPr marL="68580" marR="68580" marT="0" marB="0"/>
                </a:tc>
                <a:tc>
                  <a:txBody>
                    <a:bodyPr/>
                    <a:lstStyle/>
                    <a:p>
                      <a:pPr algn="ctr" fontAlgn="base">
                        <a:lnSpc>
                          <a:spcPct val="150000"/>
                        </a:lnSpc>
                        <a:spcBef>
                          <a:spcPts val="600"/>
                        </a:spcBef>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44.44 %</a:t>
                      </a:r>
                    </a:p>
                  </a:txBody>
                  <a:tcPr marL="68580" marR="68580" marT="0" marB="0"/>
                </a:tc>
                <a:extLst>
                  <a:ext uri="{0D108BD9-81ED-4DB2-BD59-A6C34878D82A}">
                    <a16:rowId xmlns:a16="http://schemas.microsoft.com/office/drawing/2014/main" val="1674752211"/>
                  </a:ext>
                </a:extLst>
              </a:tr>
            </a:tbl>
          </a:graphicData>
        </a:graphic>
      </p:graphicFrame>
      <p:pic>
        <p:nvPicPr>
          <p:cNvPr id="15" name="Picture 14">
            <a:extLst>
              <a:ext uri="{FF2B5EF4-FFF2-40B4-BE49-F238E27FC236}">
                <a16:creationId xmlns:a16="http://schemas.microsoft.com/office/drawing/2014/main" id="{2A401A3A-4394-63CB-6DFA-BF4925F359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 y="1295645"/>
            <a:ext cx="6055682" cy="3708518"/>
          </a:xfrm>
          <a:prstGeom prst="rect">
            <a:avLst/>
          </a:prstGeom>
          <a:noFill/>
          <a:ln>
            <a:noFill/>
          </a:ln>
        </p:spPr>
      </p:pic>
    </p:spTree>
    <p:extLst>
      <p:ext uri="{BB962C8B-B14F-4D97-AF65-F5344CB8AC3E}">
        <p14:creationId xmlns:p14="http://schemas.microsoft.com/office/powerpoint/2010/main" val="3085948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EE40662-68D5-87FB-C792-99A99A4E5C72}"/>
              </a:ext>
            </a:extLst>
          </p:cNvPr>
          <p:cNvSpPr>
            <a:spLocks noGrp="1"/>
          </p:cNvSpPr>
          <p:nvPr>
            <p:ph type="title"/>
          </p:nvPr>
        </p:nvSpPr>
        <p:spPr>
          <a:xfrm>
            <a:off x="3919728" y="347472"/>
            <a:ext cx="6766560" cy="768096"/>
          </a:xfrm>
        </p:spPr>
        <p:txBody>
          <a:bodyPr/>
          <a:lstStyle/>
          <a:p>
            <a:r>
              <a:rPr lang="en-IN" sz="1800" b="1" dirty="0">
                <a:effectLst/>
                <a:latin typeface="Times New Roman" panose="02020603050405020304" pitchFamily="18" charset="0"/>
                <a:ea typeface="Times New Roman" panose="02020603050405020304" pitchFamily="18" charset="0"/>
              </a:rPr>
              <a:t>Accuracy obtained with various models using different classifiers ON HINDI NEWS DATSET</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6" name="Slide Number Placeholder 5">
            <a:extLst>
              <a:ext uri="{FF2B5EF4-FFF2-40B4-BE49-F238E27FC236}">
                <a16:creationId xmlns:a16="http://schemas.microsoft.com/office/drawing/2014/main" id="{2DC2656E-50B8-47F2-CC66-759A040C8922}"/>
              </a:ext>
            </a:extLst>
          </p:cNvPr>
          <p:cNvSpPr>
            <a:spLocks noGrp="1"/>
          </p:cNvSpPr>
          <p:nvPr>
            <p:ph type="sldNum" sz="quarter" idx="12"/>
          </p:nvPr>
        </p:nvSpPr>
        <p:spPr/>
        <p:txBody>
          <a:bodyPr/>
          <a:lstStyle/>
          <a:p>
            <a:fld id="{48F63A3B-78C7-47BE-AE5E-E10140E04643}" type="slidenum">
              <a:rPr lang="en-US" smtClean="0"/>
              <a:pPr/>
              <a:t>14</a:t>
            </a:fld>
            <a:endParaRPr lang="en-US" dirty="0"/>
          </a:p>
        </p:txBody>
      </p:sp>
      <p:graphicFrame>
        <p:nvGraphicFramePr>
          <p:cNvPr id="14" name="Table 13">
            <a:extLst>
              <a:ext uri="{FF2B5EF4-FFF2-40B4-BE49-F238E27FC236}">
                <a16:creationId xmlns:a16="http://schemas.microsoft.com/office/drawing/2014/main" id="{49DB87A7-EF1A-9552-9318-0884F3F8D083}"/>
              </a:ext>
            </a:extLst>
          </p:cNvPr>
          <p:cNvGraphicFramePr>
            <a:graphicFrameLocks noGrp="1"/>
          </p:cNvGraphicFramePr>
          <p:nvPr>
            <p:extLst>
              <p:ext uri="{D42A27DB-BD31-4B8C-83A1-F6EECF244321}">
                <p14:modId xmlns:p14="http://schemas.microsoft.com/office/powerpoint/2010/main" val="2741119784"/>
              </p:ext>
            </p:extLst>
          </p:nvPr>
        </p:nvGraphicFramePr>
        <p:xfrm>
          <a:off x="6896685" y="1354718"/>
          <a:ext cx="5036235" cy="3321300"/>
        </p:xfrm>
        <a:graphic>
          <a:graphicData uri="http://schemas.openxmlformats.org/drawingml/2006/table">
            <a:tbl>
              <a:tblPr firstRow="1" firstCol="1" bandRow="1">
                <a:tableStyleId>{5C22544A-7EE6-4342-B048-85BDC9FD1C3A}</a:tableStyleId>
              </a:tblPr>
              <a:tblGrid>
                <a:gridCol w="991076">
                  <a:extLst>
                    <a:ext uri="{9D8B030D-6E8A-4147-A177-3AD203B41FA5}">
                      <a16:colId xmlns:a16="http://schemas.microsoft.com/office/drawing/2014/main" val="1770331570"/>
                    </a:ext>
                  </a:extLst>
                </a:gridCol>
                <a:gridCol w="1011150">
                  <a:extLst>
                    <a:ext uri="{9D8B030D-6E8A-4147-A177-3AD203B41FA5}">
                      <a16:colId xmlns:a16="http://schemas.microsoft.com/office/drawing/2014/main" val="1802279926"/>
                    </a:ext>
                  </a:extLst>
                </a:gridCol>
                <a:gridCol w="1011150">
                  <a:extLst>
                    <a:ext uri="{9D8B030D-6E8A-4147-A177-3AD203B41FA5}">
                      <a16:colId xmlns:a16="http://schemas.microsoft.com/office/drawing/2014/main" val="2407807191"/>
                    </a:ext>
                  </a:extLst>
                </a:gridCol>
                <a:gridCol w="1011150">
                  <a:extLst>
                    <a:ext uri="{9D8B030D-6E8A-4147-A177-3AD203B41FA5}">
                      <a16:colId xmlns:a16="http://schemas.microsoft.com/office/drawing/2014/main" val="4166496876"/>
                    </a:ext>
                  </a:extLst>
                </a:gridCol>
                <a:gridCol w="1011709">
                  <a:extLst>
                    <a:ext uri="{9D8B030D-6E8A-4147-A177-3AD203B41FA5}">
                      <a16:colId xmlns:a16="http://schemas.microsoft.com/office/drawing/2014/main" val="3595004358"/>
                    </a:ext>
                  </a:extLst>
                </a:gridCol>
              </a:tblGrid>
              <a:tr h="1349577">
                <a:tc>
                  <a:txBody>
                    <a:bodyPr/>
                    <a:lstStyle/>
                    <a:p>
                      <a:pPr algn="just" fontAlgn="base">
                        <a:lnSpc>
                          <a:spcPct val="150000"/>
                        </a:lnSpc>
                        <a:spcBef>
                          <a:spcPts val="600"/>
                        </a:spcBef>
                      </a:pPr>
                      <a:r>
                        <a:rPr lang="en-IN" sz="1600" dirty="0">
                          <a:solidFill>
                            <a:schemeClr val="tx1"/>
                          </a:solidFill>
                          <a:effectLst/>
                        </a:rPr>
                        <a:t>Models used</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ase">
                        <a:lnSpc>
                          <a:spcPct val="150000"/>
                        </a:lnSpc>
                        <a:spcBef>
                          <a:spcPts val="600"/>
                        </a:spcBef>
                      </a:pPr>
                      <a:r>
                        <a:rPr lang="en-IN" sz="1600" dirty="0">
                          <a:solidFill>
                            <a:schemeClr val="tx1"/>
                          </a:solidFill>
                          <a:effectLst/>
                        </a:rPr>
                        <a:t>Gaussian Naïve Bayes</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ase">
                        <a:lnSpc>
                          <a:spcPct val="150000"/>
                        </a:lnSpc>
                        <a:spcBef>
                          <a:spcPts val="600"/>
                        </a:spcBef>
                      </a:pPr>
                      <a:r>
                        <a:rPr lang="en-IN" sz="1600" dirty="0">
                          <a:solidFill>
                            <a:schemeClr val="tx1"/>
                          </a:solidFill>
                          <a:effectLst/>
                        </a:rPr>
                        <a:t>Logistic Regression</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ase">
                        <a:lnSpc>
                          <a:spcPct val="150000"/>
                        </a:lnSpc>
                        <a:spcBef>
                          <a:spcPts val="600"/>
                        </a:spcBef>
                      </a:pPr>
                      <a:r>
                        <a:rPr lang="en-IN" sz="1600" dirty="0">
                          <a:solidFill>
                            <a:schemeClr val="tx1"/>
                          </a:solidFill>
                          <a:effectLst/>
                        </a:rPr>
                        <a:t>Support Vector Machine</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ase">
                        <a:lnSpc>
                          <a:spcPct val="150000"/>
                        </a:lnSpc>
                        <a:spcBef>
                          <a:spcPts val="600"/>
                        </a:spcBef>
                      </a:pPr>
                      <a:r>
                        <a:rPr lang="en-IN" sz="1600" dirty="0">
                          <a:solidFill>
                            <a:schemeClr val="tx1"/>
                          </a:solidFill>
                          <a:effectLst/>
                        </a:rPr>
                        <a:t>Kernalized SVM</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5018711"/>
                  </a:ext>
                </a:extLst>
              </a:tr>
              <a:tr h="638707">
                <a:tc>
                  <a:txBody>
                    <a:bodyPr/>
                    <a:lstStyle/>
                    <a:p>
                      <a:pPr algn="ctr" fontAlgn="base">
                        <a:lnSpc>
                          <a:spcPct val="150000"/>
                        </a:lnSpc>
                        <a:spcBef>
                          <a:spcPts val="600"/>
                        </a:spcBef>
                      </a:pPr>
                      <a:r>
                        <a:rPr lang="en-IN" sz="1600" dirty="0">
                          <a:solidFill>
                            <a:schemeClr val="tx1"/>
                          </a:solidFill>
                          <a:effectLst/>
                        </a:rPr>
                        <a:t>Bag of Words</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ase">
                        <a:lnSpc>
                          <a:spcPct val="150000"/>
                        </a:lnSpc>
                        <a:spcBef>
                          <a:spcPts val="600"/>
                        </a:spcBef>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67.29 % </a:t>
                      </a:r>
                    </a:p>
                  </a:txBody>
                  <a:tcPr marL="68580" marR="68580" marT="0" marB="0"/>
                </a:tc>
                <a:tc>
                  <a:txBody>
                    <a:bodyPr/>
                    <a:lstStyle/>
                    <a:p>
                      <a:pPr algn="ctr" fontAlgn="base">
                        <a:lnSpc>
                          <a:spcPct val="150000"/>
                        </a:lnSpc>
                        <a:spcBef>
                          <a:spcPts val="600"/>
                        </a:spcBef>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81.49 %</a:t>
                      </a:r>
                    </a:p>
                  </a:txBody>
                  <a:tcPr marL="68580" marR="68580" marT="0" marB="0"/>
                </a:tc>
                <a:tc>
                  <a:txBody>
                    <a:bodyPr/>
                    <a:lstStyle/>
                    <a:p>
                      <a:pPr algn="ctr" fontAlgn="base">
                        <a:lnSpc>
                          <a:spcPct val="150000"/>
                        </a:lnSpc>
                        <a:spcBef>
                          <a:spcPts val="600"/>
                        </a:spcBef>
                      </a:pPr>
                      <a:r>
                        <a:rPr lang="en-IN" sz="1800" b="1">
                          <a:effectLst/>
                          <a:latin typeface="Calibri" panose="020F0502020204030204" pitchFamily="34" charset="0"/>
                          <a:ea typeface="Times New Roman" panose="02020603050405020304" pitchFamily="18" charset="0"/>
                          <a:cs typeface="Times New Roman" panose="02020603050405020304" pitchFamily="18" charset="0"/>
                        </a:rPr>
                        <a:t>80.12 %</a:t>
                      </a:r>
                    </a:p>
                  </a:txBody>
                  <a:tcPr marL="68580" marR="68580" marT="0" marB="0"/>
                </a:tc>
                <a:tc>
                  <a:txBody>
                    <a:bodyPr/>
                    <a:lstStyle/>
                    <a:p>
                      <a:pPr algn="ctr" fontAlgn="base">
                        <a:lnSpc>
                          <a:spcPct val="150000"/>
                        </a:lnSpc>
                        <a:spcBef>
                          <a:spcPts val="600"/>
                        </a:spcBef>
                      </a:pPr>
                      <a:r>
                        <a:rPr lang="en-IN" sz="1800" b="1">
                          <a:effectLst/>
                          <a:latin typeface="Calibri" panose="020F0502020204030204" pitchFamily="34" charset="0"/>
                          <a:ea typeface="Times New Roman" panose="02020603050405020304" pitchFamily="18" charset="0"/>
                          <a:cs typeface="Times New Roman" panose="02020603050405020304" pitchFamily="18" charset="0"/>
                        </a:rPr>
                        <a:t>80.78 %</a:t>
                      </a:r>
                    </a:p>
                  </a:txBody>
                  <a:tcPr marL="68580" marR="68580" marT="0" marB="0"/>
                </a:tc>
                <a:extLst>
                  <a:ext uri="{0D108BD9-81ED-4DB2-BD59-A6C34878D82A}">
                    <a16:rowId xmlns:a16="http://schemas.microsoft.com/office/drawing/2014/main" val="2084501786"/>
                  </a:ext>
                </a:extLst>
              </a:tr>
              <a:tr h="638707">
                <a:tc>
                  <a:txBody>
                    <a:bodyPr/>
                    <a:lstStyle/>
                    <a:p>
                      <a:pPr algn="ctr" fontAlgn="base">
                        <a:lnSpc>
                          <a:spcPct val="150000"/>
                        </a:lnSpc>
                        <a:spcBef>
                          <a:spcPts val="600"/>
                        </a:spcBef>
                      </a:pPr>
                      <a:r>
                        <a:rPr lang="en-IN" sz="1600">
                          <a:solidFill>
                            <a:schemeClr val="tx1"/>
                          </a:solidFill>
                          <a:effectLst/>
                        </a:rPr>
                        <a:t>TF-IDF</a:t>
                      </a:r>
                      <a:endParaRPr lang="en-IN" sz="16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ase">
                        <a:lnSpc>
                          <a:spcPct val="150000"/>
                        </a:lnSpc>
                        <a:spcBef>
                          <a:spcPts val="600"/>
                        </a:spcBef>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54.625 %</a:t>
                      </a:r>
                    </a:p>
                  </a:txBody>
                  <a:tcPr marL="68580" marR="68580" marT="0" marB="0"/>
                </a:tc>
                <a:tc>
                  <a:txBody>
                    <a:bodyPr/>
                    <a:lstStyle/>
                    <a:p>
                      <a:pPr algn="ctr" fontAlgn="base">
                        <a:lnSpc>
                          <a:spcPct val="150000"/>
                        </a:lnSpc>
                        <a:spcBef>
                          <a:spcPts val="600"/>
                        </a:spcBef>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77.2 %</a:t>
                      </a:r>
                    </a:p>
                  </a:txBody>
                  <a:tcPr marL="68580" marR="68580" marT="0" marB="0"/>
                </a:tc>
                <a:tc>
                  <a:txBody>
                    <a:bodyPr/>
                    <a:lstStyle/>
                    <a:p>
                      <a:pPr algn="ctr" fontAlgn="base">
                        <a:lnSpc>
                          <a:spcPct val="150000"/>
                        </a:lnSpc>
                        <a:spcBef>
                          <a:spcPts val="600"/>
                        </a:spcBef>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78.48 %</a:t>
                      </a:r>
                    </a:p>
                  </a:txBody>
                  <a:tcPr marL="68580" marR="68580" marT="0" marB="0"/>
                </a:tc>
                <a:tc>
                  <a:txBody>
                    <a:bodyPr/>
                    <a:lstStyle/>
                    <a:p>
                      <a:pPr algn="ctr" fontAlgn="base">
                        <a:lnSpc>
                          <a:spcPct val="150000"/>
                        </a:lnSpc>
                        <a:spcBef>
                          <a:spcPts val="600"/>
                        </a:spcBef>
                      </a:pPr>
                      <a:r>
                        <a:rPr lang="en-IN" sz="1800" b="1">
                          <a:effectLst/>
                          <a:latin typeface="Calibri" panose="020F0502020204030204" pitchFamily="34" charset="0"/>
                          <a:ea typeface="Times New Roman" panose="02020603050405020304" pitchFamily="18" charset="0"/>
                          <a:cs typeface="Times New Roman" panose="02020603050405020304" pitchFamily="18" charset="0"/>
                        </a:rPr>
                        <a:t>81.27 %</a:t>
                      </a:r>
                    </a:p>
                  </a:txBody>
                  <a:tcPr marL="68580" marR="68580" marT="0" marB="0"/>
                </a:tc>
                <a:extLst>
                  <a:ext uri="{0D108BD9-81ED-4DB2-BD59-A6C34878D82A}">
                    <a16:rowId xmlns:a16="http://schemas.microsoft.com/office/drawing/2014/main" val="2288468180"/>
                  </a:ext>
                </a:extLst>
              </a:tr>
              <a:tr h="638707">
                <a:tc>
                  <a:txBody>
                    <a:bodyPr/>
                    <a:lstStyle/>
                    <a:p>
                      <a:pPr algn="ctr" fontAlgn="base">
                        <a:lnSpc>
                          <a:spcPct val="150000"/>
                        </a:lnSpc>
                        <a:spcBef>
                          <a:spcPts val="600"/>
                        </a:spcBef>
                      </a:pPr>
                      <a:r>
                        <a:rPr lang="en-IN" sz="1600" dirty="0">
                          <a:solidFill>
                            <a:schemeClr val="tx1"/>
                          </a:solidFill>
                          <a:effectLst/>
                        </a:rPr>
                        <a:t>BM25</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fontAlgn="base">
                        <a:lnSpc>
                          <a:spcPct val="150000"/>
                        </a:lnSpc>
                        <a:spcBef>
                          <a:spcPts val="600"/>
                        </a:spcBef>
                      </a:pPr>
                      <a:r>
                        <a:rPr lang="en-IN" sz="1800" b="1">
                          <a:effectLst/>
                          <a:latin typeface="Calibri" panose="020F0502020204030204" pitchFamily="34" charset="0"/>
                          <a:ea typeface="Times New Roman" panose="02020603050405020304" pitchFamily="18" charset="0"/>
                          <a:cs typeface="Times New Roman" panose="02020603050405020304" pitchFamily="18" charset="0"/>
                        </a:rPr>
                        <a:t>72.68 %</a:t>
                      </a:r>
                    </a:p>
                  </a:txBody>
                  <a:tcPr marL="68580" marR="68580" marT="0" marB="0"/>
                </a:tc>
                <a:tc>
                  <a:txBody>
                    <a:bodyPr/>
                    <a:lstStyle/>
                    <a:p>
                      <a:pPr algn="ctr" fontAlgn="base">
                        <a:lnSpc>
                          <a:spcPct val="150000"/>
                        </a:lnSpc>
                        <a:spcBef>
                          <a:spcPts val="600"/>
                        </a:spcBef>
                      </a:pPr>
                      <a:r>
                        <a:rPr lang="en-IN" sz="1800" b="1">
                          <a:effectLst/>
                          <a:latin typeface="Calibri" panose="020F0502020204030204" pitchFamily="34" charset="0"/>
                          <a:ea typeface="Times New Roman" panose="02020603050405020304" pitchFamily="18" charset="0"/>
                          <a:cs typeface="Times New Roman" panose="02020603050405020304" pitchFamily="18" charset="0"/>
                        </a:rPr>
                        <a:t>81.27 %</a:t>
                      </a:r>
                    </a:p>
                  </a:txBody>
                  <a:tcPr marL="68580" marR="68580" marT="0" marB="0"/>
                </a:tc>
                <a:tc>
                  <a:txBody>
                    <a:bodyPr/>
                    <a:lstStyle/>
                    <a:p>
                      <a:pPr algn="ctr" fontAlgn="base">
                        <a:lnSpc>
                          <a:spcPct val="150000"/>
                        </a:lnSpc>
                        <a:spcBef>
                          <a:spcPts val="600"/>
                        </a:spcBef>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80.61 %</a:t>
                      </a:r>
                    </a:p>
                  </a:txBody>
                  <a:tcPr marL="68580" marR="68580" marT="0" marB="0"/>
                </a:tc>
                <a:tc>
                  <a:txBody>
                    <a:bodyPr/>
                    <a:lstStyle/>
                    <a:p>
                      <a:pPr algn="ctr" fontAlgn="base">
                        <a:lnSpc>
                          <a:spcPct val="150000"/>
                        </a:lnSpc>
                        <a:spcBef>
                          <a:spcPts val="600"/>
                        </a:spcBef>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76.21 %</a:t>
                      </a:r>
                    </a:p>
                  </a:txBody>
                  <a:tcPr marL="68580" marR="68580" marT="0" marB="0"/>
                </a:tc>
                <a:extLst>
                  <a:ext uri="{0D108BD9-81ED-4DB2-BD59-A6C34878D82A}">
                    <a16:rowId xmlns:a16="http://schemas.microsoft.com/office/drawing/2014/main" val="1674752211"/>
                  </a:ext>
                </a:extLst>
              </a:tr>
            </a:tbl>
          </a:graphicData>
        </a:graphic>
      </p:graphicFrame>
      <p:pic>
        <p:nvPicPr>
          <p:cNvPr id="2" name="Picture 1">
            <a:extLst>
              <a:ext uri="{FF2B5EF4-FFF2-40B4-BE49-F238E27FC236}">
                <a16:creationId xmlns:a16="http://schemas.microsoft.com/office/drawing/2014/main" id="{BA0BF7D9-D987-D424-9920-77F3E8D669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539" y="1354718"/>
            <a:ext cx="6522904" cy="4074386"/>
          </a:xfrm>
          <a:prstGeom prst="rect">
            <a:avLst/>
          </a:prstGeom>
          <a:noFill/>
          <a:ln>
            <a:noFill/>
          </a:ln>
        </p:spPr>
      </p:pic>
    </p:spTree>
    <p:extLst>
      <p:ext uri="{BB962C8B-B14F-4D97-AF65-F5344CB8AC3E}">
        <p14:creationId xmlns:p14="http://schemas.microsoft.com/office/powerpoint/2010/main" val="2477784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EE40662-68D5-87FB-C792-99A99A4E5C72}"/>
              </a:ext>
            </a:extLst>
          </p:cNvPr>
          <p:cNvSpPr>
            <a:spLocks noGrp="1"/>
          </p:cNvSpPr>
          <p:nvPr>
            <p:ph type="title"/>
          </p:nvPr>
        </p:nvSpPr>
        <p:spPr>
          <a:xfrm>
            <a:off x="3919728" y="347472"/>
            <a:ext cx="6766560" cy="768096"/>
          </a:xfrm>
        </p:spPr>
        <p:txBody>
          <a:bodyPr/>
          <a:lstStyle/>
          <a:p>
            <a:r>
              <a:rPr lang="en-IN" sz="1800" b="1" dirty="0">
                <a:effectLst/>
                <a:latin typeface="Times New Roman" panose="02020603050405020304" pitchFamily="18" charset="0"/>
                <a:ea typeface="Times New Roman" panose="02020603050405020304" pitchFamily="18" charset="0"/>
              </a:rPr>
              <a:t>Accuracy obtained with various models using different classifiers ON SELF-ANNOTATED HINDI DATASET</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6" name="Slide Number Placeholder 5">
            <a:extLst>
              <a:ext uri="{FF2B5EF4-FFF2-40B4-BE49-F238E27FC236}">
                <a16:creationId xmlns:a16="http://schemas.microsoft.com/office/drawing/2014/main" id="{2DC2656E-50B8-47F2-CC66-759A040C8922}"/>
              </a:ext>
            </a:extLst>
          </p:cNvPr>
          <p:cNvSpPr>
            <a:spLocks noGrp="1"/>
          </p:cNvSpPr>
          <p:nvPr>
            <p:ph type="sldNum" sz="quarter" idx="12"/>
          </p:nvPr>
        </p:nvSpPr>
        <p:spPr/>
        <p:txBody>
          <a:bodyPr/>
          <a:lstStyle/>
          <a:p>
            <a:fld id="{48F63A3B-78C7-47BE-AE5E-E10140E04643}" type="slidenum">
              <a:rPr lang="en-US" smtClean="0"/>
              <a:pPr/>
              <a:t>15</a:t>
            </a:fld>
            <a:endParaRPr lang="en-US" dirty="0"/>
          </a:p>
        </p:txBody>
      </p:sp>
      <p:graphicFrame>
        <p:nvGraphicFramePr>
          <p:cNvPr id="2" name="Table 1">
            <a:extLst>
              <a:ext uri="{FF2B5EF4-FFF2-40B4-BE49-F238E27FC236}">
                <a16:creationId xmlns:a16="http://schemas.microsoft.com/office/drawing/2014/main" id="{ACB2F911-6C87-830F-0988-BF90C87AB18B}"/>
              </a:ext>
            </a:extLst>
          </p:cNvPr>
          <p:cNvGraphicFramePr>
            <a:graphicFrameLocks noGrp="1"/>
          </p:cNvGraphicFramePr>
          <p:nvPr>
            <p:extLst>
              <p:ext uri="{D42A27DB-BD31-4B8C-83A1-F6EECF244321}">
                <p14:modId xmlns:p14="http://schemas.microsoft.com/office/powerpoint/2010/main" val="3236932690"/>
              </p:ext>
            </p:extLst>
          </p:nvPr>
        </p:nvGraphicFramePr>
        <p:xfrm>
          <a:off x="3919728" y="1946427"/>
          <a:ext cx="3969234" cy="2388675"/>
        </p:xfrm>
        <a:graphic>
          <a:graphicData uri="http://schemas.openxmlformats.org/drawingml/2006/table">
            <a:tbl>
              <a:tblPr firstRow="1" firstCol="1" bandRow="1">
                <a:tableStyleId>{5C22544A-7EE6-4342-B048-85BDC9FD1C3A}</a:tableStyleId>
              </a:tblPr>
              <a:tblGrid>
                <a:gridCol w="2205431">
                  <a:extLst>
                    <a:ext uri="{9D8B030D-6E8A-4147-A177-3AD203B41FA5}">
                      <a16:colId xmlns:a16="http://schemas.microsoft.com/office/drawing/2014/main" val="445198372"/>
                    </a:ext>
                  </a:extLst>
                </a:gridCol>
                <a:gridCol w="1763803">
                  <a:extLst>
                    <a:ext uri="{9D8B030D-6E8A-4147-A177-3AD203B41FA5}">
                      <a16:colId xmlns:a16="http://schemas.microsoft.com/office/drawing/2014/main" val="2244858266"/>
                    </a:ext>
                  </a:extLst>
                </a:gridCol>
              </a:tblGrid>
              <a:tr h="477735">
                <a:tc>
                  <a:txBody>
                    <a:bodyPr/>
                    <a:lstStyle/>
                    <a:p>
                      <a:pPr algn="just" fontAlgn="base">
                        <a:lnSpc>
                          <a:spcPct val="150000"/>
                        </a:lnSpc>
                        <a:spcBef>
                          <a:spcPts val="600"/>
                        </a:spcBef>
                      </a:pPr>
                      <a:r>
                        <a:rPr lang="en-IN" sz="1400" b="1" dirty="0">
                          <a:solidFill>
                            <a:schemeClr val="tx1"/>
                          </a:solidFill>
                          <a:effectLst/>
                        </a:rPr>
                        <a:t>Classifier</a:t>
                      </a:r>
                      <a:endParaRPr lang="en-IN"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fontAlgn="base">
                        <a:lnSpc>
                          <a:spcPct val="150000"/>
                        </a:lnSpc>
                        <a:spcBef>
                          <a:spcPts val="600"/>
                        </a:spcBef>
                      </a:pPr>
                      <a:r>
                        <a:rPr lang="en-IN" sz="1400" dirty="0">
                          <a:solidFill>
                            <a:schemeClr val="tx1"/>
                          </a:solidFill>
                          <a:effectLst/>
                        </a:rPr>
                        <a:t>Accuracy</a:t>
                      </a:r>
                      <a:endParaRPr lang="en-IN" sz="1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9855840"/>
                  </a:ext>
                </a:extLst>
              </a:tr>
              <a:tr h="477735">
                <a:tc>
                  <a:txBody>
                    <a:bodyPr/>
                    <a:lstStyle/>
                    <a:p>
                      <a:pPr algn="just" fontAlgn="base">
                        <a:lnSpc>
                          <a:spcPct val="150000"/>
                        </a:lnSpc>
                        <a:spcBef>
                          <a:spcPts val="600"/>
                        </a:spcBef>
                      </a:pPr>
                      <a:r>
                        <a:rPr lang="en-IN" sz="1400" b="1" dirty="0">
                          <a:solidFill>
                            <a:schemeClr val="tx1"/>
                          </a:solidFill>
                          <a:effectLst/>
                        </a:rPr>
                        <a:t>Gaussian Naïve Bayes</a:t>
                      </a:r>
                      <a:endParaRPr lang="en-IN"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fontAlgn="base">
                        <a:lnSpc>
                          <a:spcPct val="150000"/>
                        </a:lnSpc>
                        <a:spcBef>
                          <a:spcPts val="600"/>
                        </a:spcBef>
                      </a:pPr>
                      <a:r>
                        <a:rPr lang="en-IN" sz="1400" b="1" dirty="0">
                          <a:effectLst/>
                        </a:rPr>
                        <a:t>41.11 %</a:t>
                      </a:r>
                      <a:endParaRPr lang="en-IN"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1342551"/>
                  </a:ext>
                </a:extLst>
              </a:tr>
              <a:tr h="477735">
                <a:tc>
                  <a:txBody>
                    <a:bodyPr/>
                    <a:lstStyle/>
                    <a:p>
                      <a:pPr algn="just" fontAlgn="base">
                        <a:lnSpc>
                          <a:spcPct val="150000"/>
                        </a:lnSpc>
                        <a:spcBef>
                          <a:spcPts val="600"/>
                        </a:spcBef>
                      </a:pPr>
                      <a:r>
                        <a:rPr lang="en-IN" sz="1400" b="1" dirty="0">
                          <a:solidFill>
                            <a:schemeClr val="tx1"/>
                          </a:solidFill>
                          <a:effectLst/>
                        </a:rPr>
                        <a:t>Logistic Regression</a:t>
                      </a:r>
                      <a:endParaRPr lang="en-IN"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fontAlgn="base">
                        <a:lnSpc>
                          <a:spcPct val="150000"/>
                        </a:lnSpc>
                        <a:spcBef>
                          <a:spcPts val="600"/>
                        </a:spcBef>
                      </a:pPr>
                      <a:r>
                        <a:rPr lang="en-IN" sz="1400" b="1" dirty="0">
                          <a:effectLst/>
                        </a:rPr>
                        <a:t>63.79 %</a:t>
                      </a:r>
                      <a:endParaRPr lang="en-IN"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60199634"/>
                  </a:ext>
                </a:extLst>
              </a:tr>
              <a:tr h="477735">
                <a:tc>
                  <a:txBody>
                    <a:bodyPr/>
                    <a:lstStyle/>
                    <a:p>
                      <a:pPr algn="just" fontAlgn="base">
                        <a:lnSpc>
                          <a:spcPct val="150000"/>
                        </a:lnSpc>
                        <a:spcBef>
                          <a:spcPts val="600"/>
                        </a:spcBef>
                      </a:pPr>
                      <a:r>
                        <a:rPr lang="en-IN" sz="1400" b="1" dirty="0">
                          <a:solidFill>
                            <a:schemeClr val="tx1"/>
                          </a:solidFill>
                          <a:effectLst/>
                        </a:rPr>
                        <a:t>Linear SVM</a:t>
                      </a:r>
                      <a:endParaRPr lang="en-IN"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fontAlgn="base">
                        <a:lnSpc>
                          <a:spcPct val="150000"/>
                        </a:lnSpc>
                        <a:spcBef>
                          <a:spcPts val="600"/>
                        </a:spcBef>
                      </a:pPr>
                      <a:r>
                        <a:rPr lang="en-IN" sz="1400" b="1" dirty="0">
                          <a:effectLst/>
                        </a:rPr>
                        <a:t>63.52 %</a:t>
                      </a:r>
                      <a:endParaRPr lang="en-IN" sz="11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5290340"/>
                  </a:ext>
                </a:extLst>
              </a:tr>
              <a:tr h="477735">
                <a:tc>
                  <a:txBody>
                    <a:bodyPr/>
                    <a:lstStyle/>
                    <a:p>
                      <a:pPr algn="just" fontAlgn="base">
                        <a:lnSpc>
                          <a:spcPct val="150000"/>
                        </a:lnSpc>
                        <a:spcBef>
                          <a:spcPts val="600"/>
                        </a:spcBef>
                      </a:pPr>
                      <a:r>
                        <a:rPr lang="en-IN" sz="1400" b="1" dirty="0">
                          <a:solidFill>
                            <a:schemeClr val="tx1"/>
                          </a:solidFill>
                          <a:effectLst/>
                        </a:rPr>
                        <a:t>Kernelized SVM</a:t>
                      </a:r>
                      <a:endParaRPr lang="en-IN"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fontAlgn="base">
                        <a:lnSpc>
                          <a:spcPct val="150000"/>
                        </a:lnSpc>
                        <a:spcBef>
                          <a:spcPts val="600"/>
                        </a:spcBef>
                      </a:pPr>
                      <a:r>
                        <a:rPr lang="en-IN" sz="1400" b="1" dirty="0">
                          <a:solidFill>
                            <a:srgbClr val="FF0000"/>
                          </a:solidFill>
                          <a:effectLst/>
                        </a:rPr>
                        <a:t>64.88 %</a:t>
                      </a:r>
                      <a:endParaRPr lang="en-IN"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7091503"/>
                  </a:ext>
                </a:extLst>
              </a:tr>
            </a:tbl>
          </a:graphicData>
        </a:graphic>
      </p:graphicFrame>
      <p:sp>
        <p:nvSpPr>
          <p:cNvPr id="3" name="TextBox 2">
            <a:extLst>
              <a:ext uri="{FF2B5EF4-FFF2-40B4-BE49-F238E27FC236}">
                <a16:creationId xmlns:a16="http://schemas.microsoft.com/office/drawing/2014/main" id="{BE2AA9FF-B3F0-84C9-854E-8E0FA2B901D8}"/>
              </a:ext>
            </a:extLst>
          </p:cNvPr>
          <p:cNvSpPr txBox="1"/>
          <p:nvPr/>
        </p:nvSpPr>
        <p:spPr>
          <a:xfrm>
            <a:off x="3919728" y="1346331"/>
            <a:ext cx="2534081" cy="369332"/>
          </a:xfrm>
          <a:prstGeom prst="rect">
            <a:avLst/>
          </a:prstGeom>
          <a:noFill/>
        </p:spPr>
        <p:txBody>
          <a:bodyPr wrap="square" rtlCol="0">
            <a:spAutoFit/>
          </a:bodyPr>
          <a:lstStyle/>
          <a:p>
            <a:r>
              <a:rPr lang="en-IN" b="1" dirty="0"/>
              <a:t>1. TF - IDF</a:t>
            </a:r>
          </a:p>
        </p:txBody>
      </p:sp>
      <p:graphicFrame>
        <p:nvGraphicFramePr>
          <p:cNvPr id="4" name="Table 3">
            <a:extLst>
              <a:ext uri="{FF2B5EF4-FFF2-40B4-BE49-F238E27FC236}">
                <a16:creationId xmlns:a16="http://schemas.microsoft.com/office/drawing/2014/main" id="{87E59E0D-DE17-F794-B0B8-ACCD5F8FCB26}"/>
              </a:ext>
            </a:extLst>
          </p:cNvPr>
          <p:cNvGraphicFramePr>
            <a:graphicFrameLocks noGrp="1"/>
          </p:cNvGraphicFramePr>
          <p:nvPr>
            <p:extLst>
              <p:ext uri="{D42A27DB-BD31-4B8C-83A1-F6EECF244321}">
                <p14:modId xmlns:p14="http://schemas.microsoft.com/office/powerpoint/2010/main" val="558372616"/>
              </p:ext>
            </p:extLst>
          </p:nvPr>
        </p:nvGraphicFramePr>
        <p:xfrm>
          <a:off x="7954962" y="1946427"/>
          <a:ext cx="3721100" cy="1962964"/>
        </p:xfrm>
        <a:graphic>
          <a:graphicData uri="http://schemas.openxmlformats.org/drawingml/2006/table">
            <a:tbl>
              <a:tblPr firstRow="1" firstCol="1" bandRow="1">
                <a:tableStyleId>{5C22544A-7EE6-4342-B048-85BDC9FD1C3A}</a:tableStyleId>
              </a:tblPr>
              <a:tblGrid>
                <a:gridCol w="2067560">
                  <a:extLst>
                    <a:ext uri="{9D8B030D-6E8A-4147-A177-3AD203B41FA5}">
                      <a16:colId xmlns:a16="http://schemas.microsoft.com/office/drawing/2014/main" val="114146016"/>
                    </a:ext>
                  </a:extLst>
                </a:gridCol>
                <a:gridCol w="1653540">
                  <a:extLst>
                    <a:ext uri="{9D8B030D-6E8A-4147-A177-3AD203B41FA5}">
                      <a16:colId xmlns:a16="http://schemas.microsoft.com/office/drawing/2014/main" val="2286178976"/>
                    </a:ext>
                  </a:extLst>
                </a:gridCol>
              </a:tblGrid>
              <a:tr h="490741">
                <a:tc>
                  <a:txBody>
                    <a:bodyPr/>
                    <a:lstStyle/>
                    <a:p>
                      <a:pPr algn="just" fontAlgn="base">
                        <a:lnSpc>
                          <a:spcPct val="150000"/>
                        </a:lnSpc>
                        <a:spcBef>
                          <a:spcPts val="600"/>
                        </a:spcBef>
                      </a:pPr>
                      <a:r>
                        <a:rPr lang="en-IN" sz="1400" dirty="0">
                          <a:solidFill>
                            <a:schemeClr val="tx1"/>
                          </a:solidFill>
                          <a:effectLst/>
                        </a:rPr>
                        <a:t>Classifier</a:t>
                      </a:r>
                      <a:endParaRPr lang="en-IN" sz="1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fontAlgn="base">
                        <a:lnSpc>
                          <a:spcPct val="150000"/>
                        </a:lnSpc>
                        <a:spcBef>
                          <a:spcPts val="600"/>
                        </a:spcBef>
                      </a:pPr>
                      <a:r>
                        <a:rPr lang="en-IN" sz="1400" dirty="0">
                          <a:solidFill>
                            <a:schemeClr val="tx1"/>
                          </a:solidFill>
                          <a:effectLst/>
                        </a:rPr>
                        <a:t>Accuracy</a:t>
                      </a:r>
                      <a:endParaRPr lang="en-IN" sz="1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3793222"/>
                  </a:ext>
                </a:extLst>
              </a:tr>
              <a:tr h="490741">
                <a:tc>
                  <a:txBody>
                    <a:bodyPr/>
                    <a:lstStyle/>
                    <a:p>
                      <a:pPr algn="just" fontAlgn="base">
                        <a:lnSpc>
                          <a:spcPct val="150000"/>
                        </a:lnSpc>
                        <a:spcBef>
                          <a:spcPts val="600"/>
                        </a:spcBef>
                      </a:pPr>
                      <a:r>
                        <a:rPr lang="en-IN" sz="1400" dirty="0">
                          <a:solidFill>
                            <a:schemeClr val="tx1"/>
                          </a:solidFill>
                          <a:effectLst/>
                        </a:rPr>
                        <a:t>Gaussian Naïve Bayes</a:t>
                      </a:r>
                      <a:endParaRPr lang="en-IN" sz="1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fontAlgn="base">
                        <a:lnSpc>
                          <a:spcPct val="150000"/>
                        </a:lnSpc>
                        <a:spcBef>
                          <a:spcPts val="600"/>
                        </a:spcBef>
                      </a:pPr>
                      <a:r>
                        <a:rPr lang="en-IN" sz="1400" b="1" dirty="0">
                          <a:solidFill>
                            <a:srgbClr val="FF0000"/>
                          </a:solidFill>
                          <a:effectLst/>
                        </a:rPr>
                        <a:t>73.56 %</a:t>
                      </a:r>
                      <a:endParaRPr lang="en-IN"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90416165"/>
                  </a:ext>
                </a:extLst>
              </a:tr>
              <a:tr h="490741">
                <a:tc>
                  <a:txBody>
                    <a:bodyPr/>
                    <a:lstStyle/>
                    <a:p>
                      <a:pPr algn="just" fontAlgn="base">
                        <a:lnSpc>
                          <a:spcPct val="150000"/>
                        </a:lnSpc>
                        <a:spcBef>
                          <a:spcPts val="600"/>
                        </a:spcBef>
                      </a:pPr>
                      <a:r>
                        <a:rPr lang="en-IN" sz="1400" dirty="0">
                          <a:solidFill>
                            <a:schemeClr val="tx1"/>
                          </a:solidFill>
                          <a:effectLst/>
                        </a:rPr>
                        <a:t>Logistic Regression</a:t>
                      </a:r>
                      <a:endParaRPr lang="en-IN" sz="1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fontAlgn="base">
                        <a:lnSpc>
                          <a:spcPct val="150000"/>
                        </a:lnSpc>
                        <a:spcBef>
                          <a:spcPts val="600"/>
                        </a:spcBef>
                      </a:pPr>
                      <a:r>
                        <a:rPr lang="en-IN" sz="1400" b="1" dirty="0">
                          <a:solidFill>
                            <a:schemeClr val="tx1"/>
                          </a:solidFill>
                          <a:effectLst/>
                        </a:rPr>
                        <a:t>47.68 %</a:t>
                      </a:r>
                      <a:endParaRPr lang="en-IN"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6812245"/>
                  </a:ext>
                </a:extLst>
              </a:tr>
              <a:tr h="490741">
                <a:tc>
                  <a:txBody>
                    <a:bodyPr/>
                    <a:lstStyle/>
                    <a:p>
                      <a:pPr algn="just" fontAlgn="base">
                        <a:lnSpc>
                          <a:spcPct val="150000"/>
                        </a:lnSpc>
                        <a:spcBef>
                          <a:spcPts val="600"/>
                        </a:spcBef>
                      </a:pPr>
                      <a:r>
                        <a:rPr lang="en-IN" sz="1400" dirty="0">
                          <a:solidFill>
                            <a:schemeClr val="tx1"/>
                          </a:solidFill>
                          <a:effectLst/>
                        </a:rPr>
                        <a:t>Random Forest</a:t>
                      </a:r>
                      <a:endParaRPr lang="en-IN" sz="1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fontAlgn="base">
                        <a:lnSpc>
                          <a:spcPct val="150000"/>
                        </a:lnSpc>
                        <a:spcBef>
                          <a:spcPts val="600"/>
                        </a:spcBef>
                      </a:pPr>
                      <a:r>
                        <a:rPr lang="en-IN" sz="1400" b="1" dirty="0">
                          <a:solidFill>
                            <a:schemeClr val="tx1"/>
                          </a:solidFill>
                          <a:effectLst/>
                        </a:rPr>
                        <a:t>43.39 %</a:t>
                      </a:r>
                      <a:endParaRPr lang="en-IN" sz="11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2732455"/>
                  </a:ext>
                </a:extLst>
              </a:tr>
            </a:tbl>
          </a:graphicData>
        </a:graphic>
      </p:graphicFrame>
      <p:sp>
        <p:nvSpPr>
          <p:cNvPr id="8" name="TextBox 7">
            <a:extLst>
              <a:ext uri="{FF2B5EF4-FFF2-40B4-BE49-F238E27FC236}">
                <a16:creationId xmlns:a16="http://schemas.microsoft.com/office/drawing/2014/main" id="{112BB8C6-7383-ADAC-AC23-F03B5BE09A62}"/>
              </a:ext>
            </a:extLst>
          </p:cNvPr>
          <p:cNvSpPr txBox="1"/>
          <p:nvPr/>
        </p:nvSpPr>
        <p:spPr>
          <a:xfrm>
            <a:off x="7954962" y="1423012"/>
            <a:ext cx="2534081" cy="369332"/>
          </a:xfrm>
          <a:prstGeom prst="rect">
            <a:avLst/>
          </a:prstGeom>
          <a:noFill/>
        </p:spPr>
        <p:txBody>
          <a:bodyPr wrap="square" rtlCol="0">
            <a:spAutoFit/>
          </a:bodyPr>
          <a:lstStyle/>
          <a:p>
            <a:r>
              <a:rPr lang="en-IN" b="1" dirty="0"/>
              <a:t>2. Bag of Words</a:t>
            </a:r>
          </a:p>
        </p:txBody>
      </p:sp>
      <p:pic>
        <p:nvPicPr>
          <p:cNvPr id="10" name="Picture 9">
            <a:extLst>
              <a:ext uri="{FF2B5EF4-FFF2-40B4-BE49-F238E27FC236}">
                <a16:creationId xmlns:a16="http://schemas.microsoft.com/office/drawing/2014/main" id="{AA09074E-D901-2104-3614-FA50A33CD435}"/>
              </a:ext>
            </a:extLst>
          </p:cNvPr>
          <p:cNvPicPr>
            <a:picLocks noChangeAspect="1"/>
          </p:cNvPicPr>
          <p:nvPr/>
        </p:nvPicPr>
        <p:blipFill>
          <a:blip r:embed="rId2"/>
          <a:stretch>
            <a:fillRect/>
          </a:stretch>
        </p:blipFill>
        <p:spPr>
          <a:xfrm>
            <a:off x="4060755" y="4404015"/>
            <a:ext cx="3687180" cy="2321558"/>
          </a:xfrm>
          <a:prstGeom prst="rect">
            <a:avLst/>
          </a:prstGeom>
        </p:spPr>
      </p:pic>
      <p:pic>
        <p:nvPicPr>
          <p:cNvPr id="13" name="Picture 12">
            <a:extLst>
              <a:ext uri="{FF2B5EF4-FFF2-40B4-BE49-F238E27FC236}">
                <a16:creationId xmlns:a16="http://schemas.microsoft.com/office/drawing/2014/main" id="{824D37C2-CFFE-1701-39CC-9B1A6902D8D2}"/>
              </a:ext>
            </a:extLst>
          </p:cNvPr>
          <p:cNvPicPr>
            <a:picLocks noChangeAspect="1"/>
          </p:cNvPicPr>
          <p:nvPr/>
        </p:nvPicPr>
        <p:blipFill>
          <a:blip r:embed="rId3"/>
          <a:stretch>
            <a:fillRect/>
          </a:stretch>
        </p:blipFill>
        <p:spPr>
          <a:xfrm>
            <a:off x="8060740" y="4440290"/>
            <a:ext cx="3509543" cy="2285283"/>
          </a:xfrm>
          <a:prstGeom prst="rect">
            <a:avLst/>
          </a:prstGeom>
        </p:spPr>
      </p:pic>
    </p:spTree>
    <p:extLst>
      <p:ext uri="{BB962C8B-B14F-4D97-AF65-F5344CB8AC3E}">
        <p14:creationId xmlns:p14="http://schemas.microsoft.com/office/powerpoint/2010/main" val="2155750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ctrTitle"/>
          </p:nvPr>
        </p:nvSpPr>
        <p:spPr>
          <a:xfrm>
            <a:off x="365760" y="731838"/>
            <a:ext cx="7849772" cy="1167300"/>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p>
        </p:txBody>
      </p:sp>
      <p:sp>
        <p:nvSpPr>
          <p:cNvPr id="8" name="Subtitle 7">
            <a:extLst>
              <a:ext uri="{FF2B5EF4-FFF2-40B4-BE49-F238E27FC236}">
                <a16:creationId xmlns:a16="http://schemas.microsoft.com/office/drawing/2014/main" id="{7E720EE6-2E5E-EBCE-BD7D-DA0EE906E1DD}"/>
              </a:ext>
            </a:extLst>
          </p:cNvPr>
          <p:cNvSpPr>
            <a:spLocks noGrp="1"/>
          </p:cNvSpPr>
          <p:nvPr>
            <p:ph type="subTitle" idx="1"/>
          </p:nvPr>
        </p:nvSpPr>
        <p:spPr>
          <a:xfrm>
            <a:off x="267286" y="1899138"/>
            <a:ext cx="7849772" cy="4768948"/>
          </a:xfrm>
        </p:spPr>
        <p:txBody>
          <a:bodyPr/>
          <a:lstStyle/>
          <a:p>
            <a:pPr marL="285750" indent="-285750" algn="just">
              <a:buFont typeface="Wingdings" panose="05000000000000000000" pitchFamily="2" charset="2"/>
              <a:buChar char="v"/>
            </a:pPr>
            <a:r>
              <a:rPr lang="en-IN" sz="1800" dirty="0">
                <a:solidFill>
                  <a:srgbClr val="000000"/>
                </a:solidFill>
                <a:effectLst/>
                <a:latin typeface="Sabon Next LT" panose="02000500000000000000" pitchFamily="2" charset="0"/>
                <a:ea typeface="Calibri" panose="020F0502020204030204" pitchFamily="34" charset="0"/>
                <a:cs typeface="Sabon Next LT" panose="02000500000000000000" pitchFamily="2" charset="0"/>
              </a:rPr>
              <a:t>In this project we have focused majorly on analysing three aspects of sentiment analysis. Firstly, collecting the Hindi dataset from various sources and creating a well annotated Hindi dataset. </a:t>
            </a:r>
          </a:p>
          <a:p>
            <a:pPr marL="285750" indent="-285750" algn="just">
              <a:buFont typeface="Wingdings" panose="05000000000000000000" pitchFamily="2" charset="2"/>
              <a:buChar char="v"/>
            </a:pPr>
            <a:r>
              <a:rPr lang="en-IN" sz="1800" dirty="0">
                <a:solidFill>
                  <a:srgbClr val="000000"/>
                </a:solidFill>
                <a:effectLst/>
                <a:latin typeface="Sabon Next LT" panose="02000500000000000000" pitchFamily="2" charset="0"/>
                <a:ea typeface="Calibri" panose="020F0502020204030204" pitchFamily="34" charset="0"/>
                <a:cs typeface="Sabon Next LT" panose="02000500000000000000" pitchFamily="2" charset="0"/>
              </a:rPr>
              <a:t>Secondly, determining the most efficient deep learning model to annotate the data among pre-trained deep learning models such as Vader, Roberta, TextBlob and bert-base-multilingual-uncased-sentiment model.</a:t>
            </a:r>
          </a:p>
          <a:p>
            <a:pPr marL="285750" indent="-285750" algn="just">
              <a:buFont typeface="Wingdings" panose="05000000000000000000" pitchFamily="2" charset="2"/>
              <a:buChar char="v"/>
            </a:pPr>
            <a:r>
              <a:rPr lang="en-IN" sz="1800" dirty="0">
                <a:solidFill>
                  <a:srgbClr val="000000"/>
                </a:solidFill>
                <a:effectLst/>
                <a:latin typeface="Sabon Next LT" panose="02000500000000000000" pitchFamily="2" charset="0"/>
                <a:ea typeface="Calibri" panose="020F0502020204030204" pitchFamily="34" charset="0"/>
                <a:cs typeface="Sabon Next LT" panose="02000500000000000000" pitchFamily="2" charset="0"/>
              </a:rPr>
              <a:t> The results have proven that Roberta is the most efficient deep-learning model to annotate the Hindi data among the mentioned models. Thus, in this project we have successfully annotated 1,00,000 Hindi sentences using Roberta pre-trained model. </a:t>
            </a:r>
          </a:p>
          <a:p>
            <a:pPr marL="285750" indent="-285750" algn="just">
              <a:buFont typeface="Wingdings" panose="05000000000000000000" pitchFamily="2" charset="2"/>
              <a:buChar char="v"/>
            </a:pPr>
            <a:r>
              <a:rPr lang="en-IN" sz="1800" dirty="0">
                <a:solidFill>
                  <a:srgbClr val="000000"/>
                </a:solidFill>
                <a:effectLst/>
                <a:latin typeface="Sabon Next LT" panose="02000500000000000000" pitchFamily="2" charset="0"/>
                <a:ea typeface="Calibri" panose="020F0502020204030204" pitchFamily="34" charset="0"/>
                <a:cs typeface="Sabon Next LT" panose="02000500000000000000" pitchFamily="2" charset="0"/>
              </a:rPr>
              <a:t>Finally, most efficient method of featurization among Bag of words, TF-IDF, unigram, bigram and BM25 for various classifiers such as Gaussian Naïve Bayes, Logistic Regression, SVM and Kernelized SVM has been determined successfully.  </a:t>
            </a:r>
          </a:p>
          <a:p>
            <a:pPr marL="285750" indent="-285750" algn="just">
              <a:buFont typeface="Wingdings" panose="05000000000000000000" pitchFamily="2" charset="2"/>
              <a:buChar char="v"/>
            </a:pPr>
            <a:r>
              <a:rPr lang="en-IN" sz="1800" dirty="0">
                <a:solidFill>
                  <a:srgbClr val="000000"/>
                </a:solidFill>
                <a:effectLst/>
                <a:latin typeface="Sabon Next LT" panose="02000500000000000000" pitchFamily="2" charset="0"/>
                <a:ea typeface="Calibri" panose="020F0502020204030204" pitchFamily="34" charset="0"/>
                <a:cs typeface="Sabon Next LT" panose="02000500000000000000" pitchFamily="2" charset="0"/>
              </a:rPr>
              <a:t>The best classifier to perform sentiment analysis of Hindi text for different methods of featurization has also been determined successfully</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solidFill>
                <a:schemeClr val="tx1"/>
              </a:solidFill>
              <a:latin typeface="Sabon Next LT" panose="02000500000000000000" pitchFamily="2" charset="0"/>
              <a:cs typeface="Sabon Next LT" panose="02000500000000000000" pitchFamily="2"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4294967295"/>
          </p:nvPr>
        </p:nvSpPr>
        <p:spPr>
          <a:xfrm>
            <a:off x="0" y="457200"/>
            <a:ext cx="3200400" cy="274638"/>
          </a:xfrm>
        </p:spPr>
        <p:txBody>
          <a:bodyPr/>
          <a:lstStyle/>
          <a:p>
            <a:r>
              <a:rPr lang="en-US" dirty="0"/>
              <a:t>Sentiment analysis on Hindi text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1599412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11" name="TextBox 10">
            <a:extLst>
              <a:ext uri="{FF2B5EF4-FFF2-40B4-BE49-F238E27FC236}">
                <a16:creationId xmlns:a16="http://schemas.microsoft.com/office/drawing/2014/main" id="{33CC9FAB-A9E3-AAD4-236C-ADE2284FFE8D}"/>
              </a:ext>
            </a:extLst>
          </p:cNvPr>
          <p:cNvSpPr txBox="1"/>
          <p:nvPr/>
        </p:nvSpPr>
        <p:spPr>
          <a:xfrm>
            <a:off x="5075583" y="459850"/>
            <a:ext cx="7301948" cy="769441"/>
          </a:xfrm>
          <a:prstGeom prst="rect">
            <a:avLst/>
          </a:prstGeom>
          <a:noFill/>
        </p:spPr>
        <p:txBody>
          <a:bodyPr wrap="square" rtlCol="0">
            <a:spAutoFit/>
          </a:bodyPr>
          <a:lstStyle/>
          <a:p>
            <a:r>
              <a:rPr lang="en-IN" sz="4400" dirty="0">
                <a:solidFill>
                  <a:srgbClr val="202C8F"/>
                </a:solidFill>
                <a:latin typeface="+mj-lt"/>
              </a:rPr>
              <a:t>FUTURE SCOPE</a:t>
            </a:r>
          </a:p>
        </p:txBody>
      </p:sp>
      <p:sp>
        <p:nvSpPr>
          <p:cNvPr id="13" name="Rectangle: Rounded Corners 12">
            <a:extLst>
              <a:ext uri="{FF2B5EF4-FFF2-40B4-BE49-F238E27FC236}">
                <a16:creationId xmlns:a16="http://schemas.microsoft.com/office/drawing/2014/main" id="{765F943A-A607-1C43-8950-24436A8A7213}"/>
              </a:ext>
            </a:extLst>
          </p:cNvPr>
          <p:cNvSpPr/>
          <p:nvPr/>
        </p:nvSpPr>
        <p:spPr>
          <a:xfrm>
            <a:off x="4545496" y="1577008"/>
            <a:ext cx="6552537" cy="4969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fontAlgn="base">
              <a:lnSpc>
                <a:spcPct val="150000"/>
              </a:lnSpc>
              <a:spcBef>
                <a:spcPts val="600"/>
              </a:spcBef>
              <a:buFont typeface="Wingdings" panose="05000000000000000000" pitchFamily="2" charset="2"/>
              <a:buChar char="v"/>
            </a:pPr>
            <a:r>
              <a:rPr lang="en-IN" sz="1800" dirty="0">
                <a:solidFill>
                  <a:schemeClr val="tx1"/>
                </a:solidFill>
                <a:effectLst/>
                <a:ea typeface="Times New Roman" panose="02020603050405020304" pitchFamily="18" charset="0"/>
              </a:rPr>
              <a:t>The project has been limited to perform sentiment analysis on Hindi language only. </a:t>
            </a:r>
          </a:p>
          <a:p>
            <a:pPr marL="342900" lvl="0" indent="-342900" algn="just" fontAlgn="base">
              <a:lnSpc>
                <a:spcPct val="150000"/>
              </a:lnSpc>
              <a:spcBef>
                <a:spcPts val="600"/>
              </a:spcBef>
              <a:buFont typeface="Wingdings" panose="05000000000000000000" pitchFamily="2" charset="2"/>
              <a:buChar char="v"/>
            </a:pPr>
            <a:r>
              <a:rPr lang="en-IN" sz="1800" dirty="0">
                <a:solidFill>
                  <a:schemeClr val="tx1"/>
                </a:solidFill>
                <a:effectLst/>
                <a:ea typeface="Times New Roman" panose="02020603050405020304" pitchFamily="18" charset="0"/>
              </a:rPr>
              <a:t>The project can be extended to perform sentiment analysis on many unrecognized and low-resourced Indian languages in the future.</a:t>
            </a:r>
          </a:p>
          <a:p>
            <a:pPr marL="342900" lvl="0" indent="-342900" algn="just" fontAlgn="base">
              <a:lnSpc>
                <a:spcPct val="150000"/>
              </a:lnSpc>
              <a:spcBef>
                <a:spcPts val="600"/>
              </a:spcBef>
              <a:buFont typeface="Wingdings" panose="05000000000000000000" pitchFamily="2" charset="2"/>
              <a:buChar char="v"/>
            </a:pPr>
            <a:r>
              <a:rPr lang="en-IN" sz="1800" dirty="0">
                <a:solidFill>
                  <a:schemeClr val="tx1"/>
                </a:solidFill>
                <a:effectLst/>
                <a:ea typeface="Times New Roman" panose="02020603050405020304" pitchFamily="18" charset="0"/>
              </a:rPr>
              <a:t>The size of the Hindi corpora can be extended to incorporate more data.</a:t>
            </a:r>
          </a:p>
          <a:p>
            <a:pPr marL="342900" lvl="0" indent="-342900" algn="just" fontAlgn="base">
              <a:lnSpc>
                <a:spcPct val="150000"/>
              </a:lnSpc>
              <a:spcBef>
                <a:spcPts val="600"/>
              </a:spcBef>
              <a:buFont typeface="Wingdings" panose="05000000000000000000" pitchFamily="2" charset="2"/>
              <a:buChar char="v"/>
            </a:pPr>
            <a:r>
              <a:rPr lang="en-IN" sz="1800" dirty="0">
                <a:solidFill>
                  <a:schemeClr val="tx1"/>
                </a:solidFill>
                <a:effectLst/>
                <a:ea typeface="Times New Roman" panose="02020603050405020304" pitchFamily="18" charset="0"/>
              </a:rPr>
              <a:t>The project can be extended to incorporate and determine other efficient methods in order to annotate the data.</a:t>
            </a:r>
          </a:p>
        </p:txBody>
      </p:sp>
    </p:spTree>
    <p:extLst>
      <p:ext uri="{BB962C8B-B14F-4D97-AF65-F5344CB8AC3E}">
        <p14:creationId xmlns:p14="http://schemas.microsoft.com/office/powerpoint/2010/main" val="685681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sz="1800" dirty="0"/>
              <a:t>“ Thus in this project we have performed analysis on Sentiment analysis of Hindi text rather than sentiment analysis on Hindi Text by performing different approaches of Sentiment Analysis. “</a:t>
            </a:r>
          </a:p>
        </p:txBody>
      </p:sp>
    </p:spTree>
    <p:extLst>
      <p:ext uri="{BB962C8B-B14F-4D97-AF65-F5344CB8AC3E}">
        <p14:creationId xmlns:p14="http://schemas.microsoft.com/office/powerpoint/2010/main" val="9481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dirty="0"/>
              <a:t>Sentiment Analysis on Hindi Text</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ALLAN ROBEY</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r>
              <a:rPr lang="en-US" dirty="0"/>
              <a:t>22111007</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4645152" y="4985606"/>
            <a:ext cx="2598737" cy="1109662"/>
          </a:xfrm>
        </p:spPr>
        <p:txBody>
          <a:bodyPr/>
          <a:lstStyle/>
          <a:p>
            <a:r>
              <a:rPr lang="en-US" dirty="0"/>
              <a:t>AVNISH TRIPATHI</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a:xfrm>
            <a:off x="4482365" y="5564936"/>
            <a:ext cx="2283472" cy="365721"/>
          </a:xfrm>
        </p:spPr>
        <p:txBody>
          <a:bodyPr/>
          <a:lstStyle/>
          <a:p>
            <a:r>
              <a:rPr lang="en-US" dirty="0"/>
              <a:t>22111014</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8674639" y="4906234"/>
            <a:ext cx="2598737" cy="1109662"/>
          </a:xfrm>
        </p:spPr>
        <p:txBody>
          <a:bodyPr/>
          <a:lstStyle/>
          <a:p>
            <a:r>
              <a:rPr lang="en-US" dirty="0"/>
              <a:t>DIVYESH TRIPATHI</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a:xfrm>
            <a:off x="8831351" y="5461065"/>
            <a:ext cx="2283472" cy="365125"/>
          </a:xfrm>
        </p:spPr>
        <p:txBody>
          <a:bodyPr/>
          <a:lstStyle/>
          <a:p>
            <a:r>
              <a:rPr lang="en-US" dirty="0"/>
              <a:t>22111020</a:t>
            </a:r>
          </a:p>
        </p:txBody>
      </p:sp>
      <p:pic>
        <p:nvPicPr>
          <p:cNvPr id="13" name="Picture Placeholder 12">
            <a:extLst>
              <a:ext uri="{FF2B5EF4-FFF2-40B4-BE49-F238E27FC236}">
                <a16:creationId xmlns:a16="http://schemas.microsoft.com/office/drawing/2014/main" id="{B43FCF68-1DEF-ADD2-154F-4C258F90A266}"/>
              </a:ext>
            </a:extLst>
          </p:cNvPr>
          <p:cNvPicPr>
            <a:picLocks noGrp="1" noChangeAspect="1"/>
          </p:cNvPicPr>
          <p:nvPr>
            <p:ph type="pic" sz="quarter" idx="13"/>
          </p:nvPr>
        </p:nvPicPr>
        <p:blipFill>
          <a:blip r:embed="rId2"/>
          <a:srcRect t="7469" b="7469"/>
          <a:stretch>
            <a:fillRect/>
          </a:stretch>
        </p:blipFill>
        <p:spPr>
          <a:xfrm>
            <a:off x="757678" y="2392023"/>
            <a:ext cx="2596896" cy="2596896"/>
          </a:xfrm>
        </p:spPr>
      </p:pic>
      <p:pic>
        <p:nvPicPr>
          <p:cNvPr id="21" name="Picture Placeholder 20">
            <a:extLst>
              <a:ext uri="{FF2B5EF4-FFF2-40B4-BE49-F238E27FC236}">
                <a16:creationId xmlns:a16="http://schemas.microsoft.com/office/drawing/2014/main" id="{7BE4EE07-CA0F-5CD7-A0EB-52D8CAE1D234}"/>
              </a:ext>
            </a:extLst>
          </p:cNvPr>
          <p:cNvPicPr>
            <a:picLocks noGrp="1" noChangeAspect="1"/>
          </p:cNvPicPr>
          <p:nvPr>
            <p:ph type="pic" sz="quarter" idx="17"/>
          </p:nvPr>
        </p:nvPicPr>
        <p:blipFill>
          <a:blip r:embed="rId3"/>
          <a:srcRect/>
          <a:stretch>
            <a:fillRect/>
          </a:stretch>
        </p:blipFill>
        <p:spPr>
          <a:xfrm>
            <a:off x="4641470" y="2360045"/>
            <a:ext cx="2596896" cy="2596896"/>
          </a:xfrm>
        </p:spPr>
      </p:pic>
      <p:sp>
        <p:nvSpPr>
          <p:cNvPr id="29" name="AutoShape 2">
            <a:extLst>
              <a:ext uri="{FF2B5EF4-FFF2-40B4-BE49-F238E27FC236}">
                <a16:creationId xmlns:a16="http://schemas.microsoft.com/office/drawing/2014/main" id="{C0BF3458-C758-92B1-1A80-9F22CF4347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4" name="Picture Placeholder 63">
            <a:extLst>
              <a:ext uri="{FF2B5EF4-FFF2-40B4-BE49-F238E27FC236}">
                <a16:creationId xmlns:a16="http://schemas.microsoft.com/office/drawing/2014/main" id="{4CA26CD9-10B1-503F-9708-F3CC818226A9}"/>
              </a:ext>
            </a:extLst>
          </p:cNvPr>
          <p:cNvPicPr>
            <a:picLocks noGrp="1" noChangeAspect="1"/>
          </p:cNvPicPr>
          <p:nvPr>
            <p:ph type="pic" sz="quarter" idx="20"/>
          </p:nvPr>
        </p:nvPicPr>
        <p:blipFill>
          <a:blip r:embed="rId4"/>
          <a:srcRect t="5685" b="5685"/>
          <a:stretch>
            <a:fillRect/>
          </a:stretch>
        </p:blipFill>
        <p:spPr bwMode="auto">
          <a:xfrm>
            <a:off x="8672798" y="2400825"/>
            <a:ext cx="2596896" cy="2596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93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01142" y="197104"/>
            <a:ext cx="56936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CONTENTS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082509"/>
            <a:ext cx="5693664" cy="4460162"/>
          </a:xfrm>
        </p:spPr>
        <p:txBody>
          <a:bodyPr/>
          <a:lstStyle/>
          <a:p>
            <a:pPr marL="457200" indent="-457200">
              <a:buFont typeface="+mj-lt"/>
              <a:buAutoNum type="arabicPeriod"/>
            </a:pPr>
            <a:r>
              <a:rPr lang="en-US" dirty="0"/>
              <a:t>Introduction​</a:t>
            </a:r>
          </a:p>
          <a:p>
            <a:pPr marL="457200" indent="-457200">
              <a:buFont typeface="+mj-lt"/>
              <a:buAutoNum type="arabicPeriod"/>
            </a:pPr>
            <a:r>
              <a:rPr lang="en-US" dirty="0"/>
              <a:t>Objectives</a:t>
            </a:r>
          </a:p>
          <a:p>
            <a:pPr marL="457200" indent="-457200">
              <a:buFont typeface="+mj-lt"/>
              <a:buAutoNum type="arabicPeriod"/>
            </a:pPr>
            <a:r>
              <a:rPr lang="en-US" dirty="0"/>
              <a:t>​Problem Statement</a:t>
            </a:r>
          </a:p>
          <a:p>
            <a:pPr marL="457200" indent="-457200">
              <a:buFont typeface="+mj-lt"/>
              <a:buAutoNum type="arabicPeriod"/>
            </a:pPr>
            <a:r>
              <a:rPr lang="en-US" dirty="0"/>
              <a:t>Methodology</a:t>
            </a:r>
          </a:p>
          <a:p>
            <a:pPr marL="457200" indent="-457200">
              <a:buFont typeface="+mj-lt"/>
              <a:buAutoNum type="arabicPeriod"/>
            </a:pPr>
            <a:r>
              <a:rPr lang="en-US" dirty="0"/>
              <a:t>​Experimental Set Up and Results Analysis</a:t>
            </a:r>
          </a:p>
          <a:p>
            <a:pPr marL="457200" indent="-457200">
              <a:buFont typeface="+mj-lt"/>
              <a:buAutoNum type="arabicPeriod"/>
            </a:pPr>
            <a:r>
              <a:rPr lang="en-US" dirty="0"/>
              <a:t>Conclusion</a:t>
            </a:r>
          </a:p>
          <a:p>
            <a:pPr marL="457200" indent="-457200">
              <a:buFont typeface="+mj-lt"/>
              <a:buAutoNum type="arabicPeriod"/>
            </a:pPr>
            <a:r>
              <a:rPr lang="en-US" dirty="0"/>
              <a:t>Future Scope</a:t>
            </a:r>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368022" y="1281618"/>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169664" cy="3076890"/>
          </a:xfrm>
        </p:spPr>
        <p:txBody>
          <a:bodyPr/>
          <a:lstStyle/>
          <a:p>
            <a:pPr marL="342900" indent="-342900">
              <a:buFont typeface="Arial" panose="020B0604020202020204" pitchFamily="34" charset="0"/>
              <a:buChar char="•"/>
            </a:pPr>
            <a:r>
              <a:rPr lang="en-US" sz="1800" dirty="0"/>
              <a:t>Allan Robey</a:t>
            </a:r>
          </a:p>
          <a:p>
            <a:r>
              <a:rPr lang="en-US" sz="1800" dirty="0">
                <a:hlinkClick r:id="rId2"/>
              </a:rPr>
              <a:t>allanrobey22@iitk.ac.in</a:t>
            </a:r>
            <a:endParaRPr lang="en-US" sz="1800" dirty="0"/>
          </a:p>
          <a:p>
            <a:pPr marL="342900" indent="-342900">
              <a:buFont typeface="Arial" panose="020B0604020202020204" pitchFamily="34" charset="0"/>
              <a:buChar char="•"/>
            </a:pPr>
            <a:r>
              <a:rPr lang="en-US" sz="1800" dirty="0"/>
              <a:t>Avnish Tripathi</a:t>
            </a:r>
          </a:p>
          <a:p>
            <a:r>
              <a:rPr lang="en-US" sz="1800" dirty="0">
                <a:hlinkClick r:id="rId3"/>
              </a:rPr>
              <a:t>avnisht22@iitk.ac.in</a:t>
            </a:r>
            <a:endParaRPr lang="en-US" sz="1800" dirty="0"/>
          </a:p>
          <a:p>
            <a:pPr marL="342900" indent="-342900">
              <a:buFont typeface="Arial" panose="020B0604020202020204" pitchFamily="34" charset="0"/>
              <a:buChar char="•"/>
            </a:pPr>
            <a:r>
              <a:rPr lang="en-US" sz="1800" dirty="0"/>
              <a:t>Divyesh Tripathi</a:t>
            </a:r>
          </a:p>
          <a:p>
            <a:r>
              <a:rPr lang="en-US" sz="1800" dirty="0">
                <a:hlinkClick r:id="rId4"/>
              </a:rPr>
              <a:t>divyeshdt22@iitk.ac.in</a:t>
            </a:r>
            <a:endParaRPr lang="en-US" sz="1800" dirty="0"/>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94498" y="1731794"/>
            <a:ext cx="7526441" cy="4788276"/>
          </a:xfrm>
        </p:spPr>
        <p:txBody>
          <a:bodyPr/>
          <a:lstStyle/>
          <a:p>
            <a:pPr algn="just"/>
            <a:r>
              <a:rPr lang="en-IN" sz="1800" dirty="0">
                <a:solidFill>
                  <a:schemeClr val="tx1"/>
                </a:solidFill>
                <a:effectLst/>
                <a:latin typeface="Sabon Next LT" panose="02000500000000000000" pitchFamily="2" charset="0"/>
                <a:ea typeface="Calibri" panose="020F0502020204030204" pitchFamily="34" charset="0"/>
                <a:cs typeface="Sabon Next LT" panose="02000500000000000000" pitchFamily="2" charset="0"/>
              </a:rPr>
              <a:t>There are enormous works in the field of sentiment analysis that are available in English. There hasn't been much effort done on Indian languages, though. </a:t>
            </a:r>
          </a:p>
          <a:p>
            <a:pPr algn="just"/>
            <a:r>
              <a:rPr lang="en-US" sz="1800" dirty="0">
                <a:solidFill>
                  <a:schemeClr val="tx1"/>
                </a:solidFill>
                <a:latin typeface="Sabon Next LT" panose="02000500000000000000" pitchFamily="2" charset="0"/>
                <a:ea typeface="Calibri" panose="020F0502020204030204" pitchFamily="34" charset="0"/>
                <a:cs typeface="Sabon Next LT" panose="02000500000000000000" pitchFamily="2" charset="0"/>
              </a:rPr>
              <a:t>However, today there is an explosive growth of information on the web in native Indian languages such as Hindi, Marathi, Gujarati, Malayalam, Tamil, etc. This data will be of no use if they are not classified on the basis of their sentiments.</a:t>
            </a:r>
            <a:endParaRPr lang="en-IN" sz="1800" dirty="0">
              <a:solidFill>
                <a:schemeClr val="tx1"/>
              </a:solidFill>
              <a:effectLst/>
              <a:latin typeface="Sabon Next LT" panose="02000500000000000000" pitchFamily="2" charset="0"/>
              <a:ea typeface="Calibri" panose="020F0502020204030204" pitchFamily="34" charset="0"/>
              <a:cs typeface="Sabon Next LT" panose="02000500000000000000" pitchFamily="2" charset="0"/>
            </a:endParaRPr>
          </a:p>
          <a:p>
            <a:pPr algn="just"/>
            <a:r>
              <a:rPr lang="en-IN" sz="1800" dirty="0">
                <a:solidFill>
                  <a:schemeClr val="tx1"/>
                </a:solidFill>
                <a:effectLst/>
                <a:latin typeface="Sabon Next LT" panose="02000500000000000000" pitchFamily="2" charset="0"/>
                <a:ea typeface="Calibri" panose="020F0502020204030204" pitchFamily="34" charset="0"/>
                <a:cs typeface="Sabon Next LT" panose="02000500000000000000" pitchFamily="2" charset="0"/>
              </a:rPr>
              <a:t>Sentiment analysis in Hindi is necessary since opinion-rich sites have exploded in Hindi during the past few years.</a:t>
            </a:r>
          </a:p>
          <a:p>
            <a:pPr algn="just"/>
            <a:endParaRPr lang="en-IN" sz="1800" dirty="0">
              <a:latin typeface="Sabon Next LT" panose="02000500000000000000" pitchFamily="2" charset="0"/>
              <a:ea typeface="Calibri" panose="020F0502020204030204" pitchFamily="34" charset="0"/>
              <a:cs typeface="Sabon Next LT" panose="02000500000000000000" pitchFamily="2" charset="0"/>
            </a:endParaRPr>
          </a:p>
          <a:p>
            <a:pPr marL="285750" indent="-285750" algn="just">
              <a:buFont typeface="Wingdings" panose="05000000000000000000" pitchFamily="2" charset="2"/>
              <a:buChar char="Ø"/>
            </a:pPr>
            <a:r>
              <a:rPr lang="en-US" sz="1800" b="1" dirty="0">
                <a:solidFill>
                  <a:schemeClr val="accent2">
                    <a:lumMod val="50000"/>
                  </a:schemeClr>
                </a:solidFill>
                <a:effectLst/>
                <a:latin typeface="Sabon Next LT" panose="02000500000000000000" pitchFamily="2" charset="0"/>
                <a:ea typeface="Calibri" panose="020F0502020204030204" pitchFamily="34" charset="0"/>
                <a:cs typeface="Sabon Next LT" panose="02000500000000000000" pitchFamily="2" charset="0"/>
              </a:rPr>
              <a:t>Challenges in performing sentiment analysis of Hindi text</a:t>
            </a:r>
            <a:r>
              <a:rPr lang="en-US" sz="1800" b="1" dirty="0">
                <a:effectLst/>
                <a:latin typeface="Sabon Next LT" panose="02000500000000000000" pitchFamily="2" charset="0"/>
                <a:ea typeface="Calibri" panose="020F0502020204030204" pitchFamily="34" charset="0"/>
                <a:cs typeface="Sabon Next LT" panose="02000500000000000000" pitchFamily="2" charset="0"/>
              </a:rPr>
              <a:t> </a:t>
            </a:r>
            <a:endParaRPr lang="en-IN" sz="1800" b="1" dirty="0">
              <a:effectLst/>
              <a:latin typeface="Sabon Next LT" panose="02000500000000000000" pitchFamily="2" charset="0"/>
              <a:ea typeface="Calibri" panose="020F0502020204030204" pitchFamily="34" charset="0"/>
              <a:cs typeface="Sabon Next LT" panose="02000500000000000000" pitchFamily="2" charset="0"/>
            </a:endParaRPr>
          </a:p>
          <a:p>
            <a:pPr algn="just"/>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Sentiment Analysis on Hindi Text</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4" name="Oval 3">
            <a:extLst>
              <a:ext uri="{FF2B5EF4-FFF2-40B4-BE49-F238E27FC236}">
                <a16:creationId xmlns:a16="http://schemas.microsoft.com/office/drawing/2014/main" id="{8F22F38C-EE27-08DE-EFB6-BF9A9A2063B7}"/>
              </a:ext>
            </a:extLst>
          </p:cNvPr>
          <p:cNvSpPr/>
          <p:nvPr/>
        </p:nvSpPr>
        <p:spPr>
          <a:xfrm>
            <a:off x="4611757" y="5075583"/>
            <a:ext cx="2067339" cy="1683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ln w="0"/>
                <a:solidFill>
                  <a:schemeClr val="tx1"/>
                </a:solidFill>
                <a:effectLst>
                  <a:outerShdw blurRad="38100" dist="19050" dir="2700000" algn="tl" rotWithShape="0">
                    <a:schemeClr val="dk1">
                      <a:alpha val="40000"/>
                    </a:schemeClr>
                  </a:outerShdw>
                </a:effectLst>
                <a:latin typeface="Sabon Next LT" panose="02000500000000000000" pitchFamily="2" charset="0"/>
                <a:ea typeface="Calibri" panose="020F0502020204030204" pitchFamily="34" charset="0"/>
                <a:cs typeface="Sabon Next LT" panose="02000500000000000000" pitchFamily="2" charset="0"/>
              </a:rPr>
              <a:t>unavailability of well annotated standard corpus</a:t>
            </a:r>
            <a:endParaRPr lang="en-IN" sz="1600" b="1" dirty="0">
              <a:ln w="0"/>
              <a:solidFill>
                <a:schemeClr val="tx1"/>
              </a:solidFill>
              <a:effectLst>
                <a:outerShdw blurRad="38100" dist="19050" dir="2700000" algn="tl" rotWithShape="0">
                  <a:schemeClr val="dk1">
                    <a:alpha val="40000"/>
                  </a:schemeClr>
                </a:outerShdw>
              </a:effectLst>
              <a:latin typeface="Sabon Next LT" panose="02000500000000000000" pitchFamily="2" charset="0"/>
              <a:cs typeface="Sabon Next LT" panose="02000500000000000000" pitchFamily="2" charset="0"/>
            </a:endParaRPr>
          </a:p>
        </p:txBody>
      </p:sp>
      <p:sp>
        <p:nvSpPr>
          <p:cNvPr id="5" name="Oval 4">
            <a:extLst>
              <a:ext uri="{FF2B5EF4-FFF2-40B4-BE49-F238E27FC236}">
                <a16:creationId xmlns:a16="http://schemas.microsoft.com/office/drawing/2014/main" id="{F57FCCB8-2E0D-896C-B6B9-7C4302D0774A}"/>
              </a:ext>
            </a:extLst>
          </p:cNvPr>
          <p:cNvSpPr/>
          <p:nvPr/>
        </p:nvSpPr>
        <p:spPr>
          <a:xfrm>
            <a:off x="7182678" y="5075583"/>
            <a:ext cx="2067339" cy="1683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effectLst/>
                <a:latin typeface="Sabon Next LT" panose="02000500000000000000" pitchFamily="2" charset="0"/>
                <a:ea typeface="Calibri" panose="020F0502020204030204" pitchFamily="34" charset="0"/>
                <a:cs typeface="Sabon Next LT" panose="02000500000000000000" pitchFamily="2" charset="0"/>
              </a:rPr>
              <a:t>scarcity of resources in Hindi language</a:t>
            </a:r>
            <a:endParaRPr lang="en-IN" sz="1600" b="1" dirty="0">
              <a:solidFill>
                <a:schemeClr val="tx1"/>
              </a:solidFill>
              <a:latin typeface="Sabon Next LT" panose="02000500000000000000" pitchFamily="2" charset="0"/>
              <a:cs typeface="Sabon Next LT" panose="02000500000000000000" pitchFamily="2" charset="0"/>
            </a:endParaRPr>
          </a:p>
        </p:txBody>
      </p:sp>
      <p:sp>
        <p:nvSpPr>
          <p:cNvPr id="6" name="Oval 5">
            <a:extLst>
              <a:ext uri="{FF2B5EF4-FFF2-40B4-BE49-F238E27FC236}">
                <a16:creationId xmlns:a16="http://schemas.microsoft.com/office/drawing/2014/main" id="{C5C0BC95-6A96-8101-05D8-2949883C1F10}"/>
              </a:ext>
            </a:extLst>
          </p:cNvPr>
          <p:cNvSpPr/>
          <p:nvPr/>
        </p:nvSpPr>
        <p:spPr>
          <a:xfrm>
            <a:off x="9614452" y="5075583"/>
            <a:ext cx="2067339" cy="1683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effectLst/>
                <a:ea typeface="Calibri" panose="020F0502020204030204" pitchFamily="34" charset="0"/>
              </a:rPr>
              <a:t>this language lacks effective taggers and parsers</a:t>
            </a:r>
            <a:endParaRPr lang="en-IN" sz="1600" b="1" dirty="0">
              <a:solidFill>
                <a:schemeClr val="tx1"/>
              </a:solidFill>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093843" y="576999"/>
            <a:ext cx="7361583" cy="727809"/>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objectives</a:t>
            </a:r>
          </a:p>
        </p:txBody>
      </p:sp>
      <p:sp>
        <p:nvSpPr>
          <p:cNvPr id="4" name="Arrow: Pentagon 3">
            <a:extLst>
              <a:ext uri="{FF2B5EF4-FFF2-40B4-BE49-F238E27FC236}">
                <a16:creationId xmlns:a16="http://schemas.microsoft.com/office/drawing/2014/main" id="{94743A3D-2612-82E1-A44E-0ABDA84A971D}"/>
              </a:ext>
            </a:extLst>
          </p:cNvPr>
          <p:cNvSpPr/>
          <p:nvPr/>
        </p:nvSpPr>
        <p:spPr>
          <a:xfrm>
            <a:off x="530087" y="1640487"/>
            <a:ext cx="5565913" cy="1089461"/>
          </a:xfrm>
          <a:prstGeom prst="homePlate">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To collect and create a well annotated Hindi dataset</a:t>
            </a:r>
          </a:p>
        </p:txBody>
      </p:sp>
      <p:sp>
        <p:nvSpPr>
          <p:cNvPr id="5" name="Arrow: Pentagon 4">
            <a:extLst>
              <a:ext uri="{FF2B5EF4-FFF2-40B4-BE49-F238E27FC236}">
                <a16:creationId xmlns:a16="http://schemas.microsoft.com/office/drawing/2014/main" id="{F2CC28AF-08A5-C7D7-BD1D-BFB44F4C74A8}"/>
              </a:ext>
            </a:extLst>
          </p:cNvPr>
          <p:cNvSpPr/>
          <p:nvPr/>
        </p:nvSpPr>
        <p:spPr>
          <a:xfrm>
            <a:off x="607561" y="4307489"/>
            <a:ext cx="5565913" cy="1089461"/>
          </a:xfrm>
          <a:prstGeom prst="homePlate">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solidFill>
                  <a:srgbClr val="000000"/>
                </a:solidFill>
                <a:ea typeface="Calibri" panose="020F0502020204030204" pitchFamily="34" charset="0"/>
                <a:cs typeface="Times New Roman" panose="02020603050405020304" pitchFamily="18" charset="0"/>
              </a:rPr>
              <a:t>To determine the most</a:t>
            </a:r>
            <a:r>
              <a:rPr lang="en-IN" b="1" dirty="0">
                <a:solidFill>
                  <a:srgbClr val="000000"/>
                </a:solidFill>
                <a:effectLst/>
                <a:ea typeface="Calibri" panose="020F0502020204030204" pitchFamily="34" charset="0"/>
                <a:cs typeface="Times New Roman" panose="02020603050405020304" pitchFamily="18" charset="0"/>
              </a:rPr>
              <a:t> efficient method of featurization among Bag of words, TF-IDF and BM25 for various classifiers </a:t>
            </a:r>
            <a:endParaRPr lang="en-IN" b="1" dirty="0"/>
          </a:p>
        </p:txBody>
      </p:sp>
      <p:sp>
        <p:nvSpPr>
          <p:cNvPr id="6" name="Arrow: Pentagon 5">
            <a:extLst>
              <a:ext uri="{FF2B5EF4-FFF2-40B4-BE49-F238E27FC236}">
                <a16:creationId xmlns:a16="http://schemas.microsoft.com/office/drawing/2014/main" id="{5A5A44A2-233A-6F3D-8FF6-352722FFC108}"/>
              </a:ext>
            </a:extLst>
          </p:cNvPr>
          <p:cNvSpPr/>
          <p:nvPr/>
        </p:nvSpPr>
        <p:spPr>
          <a:xfrm>
            <a:off x="6173474" y="2882349"/>
            <a:ext cx="5565913" cy="1089461"/>
          </a:xfrm>
          <a:prstGeom prst="homePlate">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vert="horz" rtlCol="0" anchor="ctr"/>
          <a:lstStyle/>
          <a:p>
            <a:pPr lvl="1" algn="ctr"/>
            <a:r>
              <a:rPr lang="en-IN" b="1" dirty="0"/>
              <a:t>To determine the most efficient methodology to annotate the Hindi Dataset</a:t>
            </a:r>
          </a:p>
        </p:txBody>
      </p:sp>
      <p:sp>
        <p:nvSpPr>
          <p:cNvPr id="7" name="Arrow: Pentagon 6">
            <a:extLst>
              <a:ext uri="{FF2B5EF4-FFF2-40B4-BE49-F238E27FC236}">
                <a16:creationId xmlns:a16="http://schemas.microsoft.com/office/drawing/2014/main" id="{18F11D3C-B4F5-0CFD-CFA5-6053CA258DBA}"/>
              </a:ext>
            </a:extLst>
          </p:cNvPr>
          <p:cNvSpPr/>
          <p:nvPr/>
        </p:nvSpPr>
        <p:spPr>
          <a:xfrm>
            <a:off x="6096000" y="5396950"/>
            <a:ext cx="5565913" cy="1089461"/>
          </a:xfrm>
          <a:prstGeom prst="homePlate">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solidFill>
                  <a:srgbClr val="000000"/>
                </a:solidFill>
                <a:ea typeface="Calibri" panose="020F0502020204030204" pitchFamily="34" charset="0"/>
                <a:cs typeface="Times New Roman" panose="02020603050405020304" pitchFamily="18" charset="0"/>
              </a:rPr>
              <a:t>To determine the</a:t>
            </a:r>
            <a:r>
              <a:rPr lang="en-IN" sz="1800" b="1" dirty="0">
                <a:solidFill>
                  <a:srgbClr val="000000"/>
                </a:solidFill>
                <a:effectLst/>
                <a:ea typeface="Calibri" panose="020F0502020204030204" pitchFamily="34" charset="0"/>
                <a:cs typeface="Times New Roman" panose="02020603050405020304" pitchFamily="18" charset="0"/>
              </a:rPr>
              <a:t> best classifier to perform sentiment analysis of Hindi text for different methods of featurization </a:t>
            </a:r>
            <a:endParaRPr lang="en-IN" b="1" dirty="0"/>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ctrTitle"/>
          </p:nvPr>
        </p:nvSpPr>
        <p:spPr>
          <a:xfrm>
            <a:off x="365760" y="731838"/>
            <a:ext cx="7849772" cy="1167300"/>
          </a:xfrm>
        </p:spPr>
        <p:txBody>
          <a:bodyPr/>
          <a:lstStyle/>
          <a:p>
            <a:r>
              <a:rPr lang="en-US" dirty="0">
                <a:latin typeface="Arial Black" panose="020B0604020202020204" pitchFamily="34" charset="0"/>
                <a:cs typeface="Arial Black" panose="020B0604020202020204" pitchFamily="34" charset="0"/>
              </a:rPr>
              <a:t>PROBLEM STATEMENT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ubtitle 7">
            <a:extLst>
              <a:ext uri="{FF2B5EF4-FFF2-40B4-BE49-F238E27FC236}">
                <a16:creationId xmlns:a16="http://schemas.microsoft.com/office/drawing/2014/main" id="{7E720EE6-2E5E-EBCE-BD7D-DA0EE906E1DD}"/>
              </a:ext>
            </a:extLst>
          </p:cNvPr>
          <p:cNvSpPr>
            <a:spLocks noGrp="1"/>
          </p:cNvSpPr>
          <p:nvPr>
            <p:ph type="subTitle" idx="1"/>
          </p:nvPr>
        </p:nvSpPr>
        <p:spPr>
          <a:xfrm>
            <a:off x="267285" y="1899138"/>
            <a:ext cx="7512149" cy="4768948"/>
          </a:xfrm>
        </p:spPr>
        <p:txBody>
          <a:bodyPr/>
          <a:lstStyle/>
          <a:p>
            <a:pPr marL="285750" indent="-285750" algn="just">
              <a:buFont typeface="Wingdings" panose="05000000000000000000" pitchFamily="2" charset="2"/>
              <a:buChar char="v"/>
            </a:pPr>
            <a:r>
              <a:rPr lang="en-IN" sz="1800" dirty="0">
                <a:solidFill>
                  <a:schemeClr val="tx1"/>
                </a:solidFill>
                <a:effectLst/>
                <a:latin typeface="Sabon Next LT" panose="02000500000000000000" pitchFamily="2" charset="0"/>
                <a:ea typeface="Calibri" panose="020F0502020204030204" pitchFamily="34" charset="0"/>
                <a:cs typeface="Sabon Next LT" panose="02000500000000000000" pitchFamily="2" charset="0"/>
              </a:rPr>
              <a:t>There is an urgent need to analyse the data available on the web so as to determine the opinion of the people based on the sentiment of the text.</a:t>
            </a:r>
          </a:p>
          <a:p>
            <a:pPr marL="285750" indent="-285750" algn="just">
              <a:buFont typeface="Wingdings" panose="05000000000000000000" pitchFamily="2" charset="2"/>
              <a:buChar char="v"/>
            </a:pPr>
            <a:r>
              <a:rPr lang="en-IN" sz="1800" dirty="0">
                <a:solidFill>
                  <a:schemeClr val="tx1"/>
                </a:solidFill>
                <a:effectLst/>
                <a:latin typeface="Sabon Next LT" panose="02000500000000000000" pitchFamily="2" charset="0"/>
                <a:ea typeface="Calibri" panose="020F0502020204030204" pitchFamily="34" charset="0"/>
                <a:cs typeface="Sabon Next LT" panose="02000500000000000000" pitchFamily="2" charset="0"/>
              </a:rPr>
              <a:t>It can then help the business people by tackling the customer’s opinion about the particular product so that they can modify changes if it is required.</a:t>
            </a:r>
          </a:p>
          <a:p>
            <a:pPr marL="285750" indent="-285750" algn="just">
              <a:buFont typeface="Wingdings" panose="05000000000000000000" pitchFamily="2" charset="2"/>
              <a:buChar char="v"/>
            </a:pPr>
            <a:r>
              <a:rPr lang="en-IN" sz="1800" dirty="0">
                <a:solidFill>
                  <a:schemeClr val="tx1"/>
                </a:solidFill>
                <a:effectLst/>
                <a:latin typeface="Sabon Next LT" panose="02000500000000000000" pitchFamily="2" charset="0"/>
                <a:ea typeface="Calibri" panose="020F0502020204030204" pitchFamily="34" charset="0"/>
                <a:cs typeface="Sabon Next LT" panose="02000500000000000000" pitchFamily="2" charset="0"/>
              </a:rPr>
              <a:t>In order to perform sentiment analysis, there is a need of a well annotated data. However, there is a scarcity of resources in Hindi language, which makes it difficult to collect the data and create the necessary annotated datasets. </a:t>
            </a:r>
          </a:p>
          <a:p>
            <a:pPr marL="285750" indent="-285750" algn="just">
              <a:buFont typeface="Wingdings" panose="05000000000000000000" pitchFamily="2" charset="2"/>
              <a:buChar char="v"/>
            </a:pPr>
            <a:r>
              <a:rPr lang="en-IN" sz="1800" dirty="0">
                <a:solidFill>
                  <a:schemeClr val="tx1"/>
                </a:solidFill>
                <a:effectLst/>
                <a:latin typeface="Sabon Next LT" panose="02000500000000000000" pitchFamily="2" charset="0"/>
                <a:ea typeface="Calibri" panose="020F0502020204030204" pitchFamily="34" charset="0"/>
                <a:cs typeface="Sabon Next LT" panose="02000500000000000000" pitchFamily="2" charset="0"/>
              </a:rPr>
              <a:t>The project aims to create a well annotated corpora for Hindi language as well as determine the most efficient method for feature matrix generation.</a:t>
            </a:r>
          </a:p>
          <a:p>
            <a:pPr marL="285750" indent="-285750" algn="just">
              <a:buFont typeface="Wingdings" panose="05000000000000000000" pitchFamily="2" charset="2"/>
              <a:buChar char="v"/>
            </a:pPr>
            <a:r>
              <a:rPr lang="en-IN" sz="1800" dirty="0">
                <a:solidFill>
                  <a:schemeClr val="tx1"/>
                </a:solidFill>
                <a:effectLst/>
                <a:latin typeface="Sabon Next LT" panose="02000500000000000000" pitchFamily="2" charset="0"/>
                <a:ea typeface="Calibri" panose="020F0502020204030204" pitchFamily="34" charset="0"/>
                <a:cs typeface="Sabon Next LT" panose="02000500000000000000" pitchFamily="2" charset="0"/>
              </a:rPr>
              <a:t>The project also aims at determining the most efficient method for classifying the Hindi text into different classes such as positive, negative and neutral based on the sentiment.</a:t>
            </a:r>
            <a:endParaRPr lang="en-IN" dirty="0">
              <a:solidFill>
                <a:schemeClr val="tx1"/>
              </a:solidFill>
              <a:latin typeface="Sabon Next LT" panose="02000500000000000000" pitchFamily="2" charset="0"/>
              <a:cs typeface="Sabon Next LT" panose="02000500000000000000" pitchFamily="2"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4294967295"/>
          </p:nvPr>
        </p:nvSpPr>
        <p:spPr>
          <a:xfrm>
            <a:off x="0" y="457200"/>
            <a:ext cx="3200400" cy="274638"/>
          </a:xfrm>
        </p:spPr>
        <p:txBody>
          <a:bodyPr/>
          <a:lstStyle/>
          <a:p>
            <a:r>
              <a:rPr lang="en-US" dirty="0"/>
              <a:t>Sentiment analysis on Hindi text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C5673295-956C-A0CB-A392-CC020764B3D5}"/>
              </a:ext>
            </a:extLst>
          </p:cNvPr>
          <p:cNvSpPr>
            <a:spLocks noGrp="1"/>
          </p:cNvSpPr>
          <p:nvPr>
            <p:ph type="title"/>
          </p:nvPr>
        </p:nvSpPr>
        <p:spPr>
          <a:xfrm>
            <a:off x="1734047" y="731520"/>
            <a:ext cx="6766560" cy="768096"/>
          </a:xfrm>
        </p:spPr>
        <p:txBody>
          <a:bodyPr/>
          <a:lstStyle/>
          <a:p>
            <a:r>
              <a:rPr lang="en-IN" dirty="0"/>
              <a:t>methodology</a:t>
            </a:r>
          </a:p>
        </p:txBody>
      </p:sp>
      <p:sp>
        <p:nvSpPr>
          <p:cNvPr id="5" name="Slide Number Placeholder 4">
            <a:extLst>
              <a:ext uri="{FF2B5EF4-FFF2-40B4-BE49-F238E27FC236}">
                <a16:creationId xmlns:a16="http://schemas.microsoft.com/office/drawing/2014/main" id="{59C5E657-07BC-1A68-6CD4-D84B198E8D9B}"/>
              </a:ext>
            </a:extLst>
          </p:cNvPr>
          <p:cNvSpPr>
            <a:spLocks noGrp="1"/>
          </p:cNvSpPr>
          <p:nvPr>
            <p:ph type="sldNum" sz="quarter" idx="12"/>
          </p:nvPr>
        </p:nvSpPr>
        <p:spPr/>
        <p:txBody>
          <a:bodyPr/>
          <a:lstStyle/>
          <a:p>
            <a:fld id="{48F63A3B-78C7-47BE-AE5E-E10140E04643}" type="slidenum">
              <a:rPr lang="en-US" b="1" smtClean="0"/>
              <a:t>6</a:t>
            </a:fld>
            <a:endParaRPr lang="en-US" b="1" dirty="0"/>
          </a:p>
        </p:txBody>
      </p:sp>
      <p:sp>
        <p:nvSpPr>
          <p:cNvPr id="4" name="Footer Placeholder 3">
            <a:extLst>
              <a:ext uri="{FF2B5EF4-FFF2-40B4-BE49-F238E27FC236}">
                <a16:creationId xmlns:a16="http://schemas.microsoft.com/office/drawing/2014/main" id="{7FFAEBA4-4A38-6ABD-E8A2-117E89EED3B1}"/>
              </a:ext>
            </a:extLst>
          </p:cNvPr>
          <p:cNvSpPr>
            <a:spLocks noGrp="1"/>
          </p:cNvSpPr>
          <p:nvPr>
            <p:ph type="ftr" sz="quarter" idx="13"/>
          </p:nvPr>
        </p:nvSpPr>
        <p:spPr/>
        <p:txBody>
          <a:bodyPr/>
          <a:lstStyle/>
          <a:p>
            <a:r>
              <a:rPr lang="en-US" dirty="0"/>
              <a:t>Sentiment Analysis on Hindi Text</a:t>
            </a:r>
          </a:p>
        </p:txBody>
      </p:sp>
      <p:sp>
        <p:nvSpPr>
          <p:cNvPr id="21" name="Rectangle: Rounded Corners 20">
            <a:extLst>
              <a:ext uri="{FF2B5EF4-FFF2-40B4-BE49-F238E27FC236}">
                <a16:creationId xmlns:a16="http://schemas.microsoft.com/office/drawing/2014/main" id="{AB7A834B-C795-8B22-3364-BF82BE828FA3}"/>
              </a:ext>
            </a:extLst>
          </p:cNvPr>
          <p:cNvSpPr/>
          <p:nvPr/>
        </p:nvSpPr>
        <p:spPr>
          <a:xfrm>
            <a:off x="410818" y="1831226"/>
            <a:ext cx="2557669" cy="21733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IN" sz="2400" b="1" dirty="0">
                <a:solidFill>
                  <a:schemeClr val="tx1"/>
                </a:solidFill>
              </a:rPr>
              <a:t>DATASETS</a:t>
            </a:r>
          </a:p>
          <a:p>
            <a:pPr algn="ctr"/>
            <a:endParaRPr lang="en-IN" b="1" dirty="0"/>
          </a:p>
        </p:txBody>
      </p:sp>
      <p:sp>
        <p:nvSpPr>
          <p:cNvPr id="22" name="Rectangle: Rounded Corners 21">
            <a:extLst>
              <a:ext uri="{FF2B5EF4-FFF2-40B4-BE49-F238E27FC236}">
                <a16:creationId xmlns:a16="http://schemas.microsoft.com/office/drawing/2014/main" id="{DBC85CFA-C0A0-5DDF-F511-939F61D8FC8D}"/>
              </a:ext>
            </a:extLst>
          </p:cNvPr>
          <p:cNvSpPr/>
          <p:nvPr/>
        </p:nvSpPr>
        <p:spPr>
          <a:xfrm>
            <a:off x="6096000" y="4482212"/>
            <a:ext cx="2557669" cy="21733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5. CLASSIFICATION</a:t>
            </a:r>
          </a:p>
        </p:txBody>
      </p:sp>
      <p:sp>
        <p:nvSpPr>
          <p:cNvPr id="23" name="Rectangle: Rounded Corners 22">
            <a:extLst>
              <a:ext uri="{FF2B5EF4-FFF2-40B4-BE49-F238E27FC236}">
                <a16:creationId xmlns:a16="http://schemas.microsoft.com/office/drawing/2014/main" id="{577C0732-C6C8-C970-02C3-313E182CE699}"/>
              </a:ext>
            </a:extLst>
          </p:cNvPr>
          <p:cNvSpPr/>
          <p:nvPr/>
        </p:nvSpPr>
        <p:spPr>
          <a:xfrm>
            <a:off x="3253409" y="1868557"/>
            <a:ext cx="2557669" cy="21733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2. DATA LABELLING PROCESS</a:t>
            </a:r>
          </a:p>
        </p:txBody>
      </p:sp>
      <p:sp>
        <p:nvSpPr>
          <p:cNvPr id="24" name="Rectangle: Rounded Corners 23">
            <a:extLst>
              <a:ext uri="{FF2B5EF4-FFF2-40B4-BE49-F238E27FC236}">
                <a16:creationId xmlns:a16="http://schemas.microsoft.com/office/drawing/2014/main" id="{228995B6-1AEA-21C8-F1A7-081192B8DBF0}"/>
              </a:ext>
            </a:extLst>
          </p:cNvPr>
          <p:cNvSpPr/>
          <p:nvPr/>
        </p:nvSpPr>
        <p:spPr>
          <a:xfrm>
            <a:off x="6096000" y="1904236"/>
            <a:ext cx="2557669" cy="21733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3. DATA PRE-PROCESSING</a:t>
            </a:r>
          </a:p>
        </p:txBody>
      </p:sp>
      <p:sp>
        <p:nvSpPr>
          <p:cNvPr id="25" name="Rectangle: Rounded Corners 24">
            <a:extLst>
              <a:ext uri="{FF2B5EF4-FFF2-40B4-BE49-F238E27FC236}">
                <a16:creationId xmlns:a16="http://schemas.microsoft.com/office/drawing/2014/main" id="{D6916035-0FED-D05D-B5DD-20509D2D0258}"/>
              </a:ext>
            </a:extLst>
          </p:cNvPr>
          <p:cNvSpPr/>
          <p:nvPr/>
        </p:nvSpPr>
        <p:spPr>
          <a:xfrm>
            <a:off x="3226906" y="4482212"/>
            <a:ext cx="2557669" cy="21733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4. FEATURE MATRIX GENERATION</a:t>
            </a:r>
          </a:p>
        </p:txBody>
      </p:sp>
    </p:spTree>
    <p:extLst>
      <p:ext uri="{BB962C8B-B14F-4D97-AF65-F5344CB8AC3E}">
        <p14:creationId xmlns:p14="http://schemas.microsoft.com/office/powerpoint/2010/main" val="102745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F7AD-57F7-B33F-81A4-36C8F8CF6621}"/>
              </a:ext>
            </a:extLst>
          </p:cNvPr>
          <p:cNvSpPr>
            <a:spLocks noGrp="1"/>
          </p:cNvSpPr>
          <p:nvPr>
            <p:ph type="title"/>
          </p:nvPr>
        </p:nvSpPr>
        <p:spPr>
          <a:xfrm>
            <a:off x="621792" y="281354"/>
            <a:ext cx="10671048" cy="1100093"/>
          </a:xfrm>
        </p:spPr>
        <p:txBody>
          <a:bodyPr/>
          <a:lstStyle/>
          <a:p>
            <a:r>
              <a:rPr lang="en-IN" dirty="0"/>
              <a:t>datasets</a:t>
            </a:r>
          </a:p>
        </p:txBody>
      </p:sp>
      <p:sp>
        <p:nvSpPr>
          <p:cNvPr id="4" name="Footer Placeholder 3">
            <a:extLst>
              <a:ext uri="{FF2B5EF4-FFF2-40B4-BE49-F238E27FC236}">
                <a16:creationId xmlns:a16="http://schemas.microsoft.com/office/drawing/2014/main" id="{A3305048-50A9-E8D1-20DD-EAEF74D7DAC4}"/>
              </a:ext>
            </a:extLst>
          </p:cNvPr>
          <p:cNvSpPr>
            <a:spLocks noGrp="1"/>
          </p:cNvSpPr>
          <p:nvPr>
            <p:ph type="ftr" sz="quarter" idx="11"/>
          </p:nvPr>
        </p:nvSpPr>
        <p:spPr/>
        <p:txBody>
          <a:bodyPr/>
          <a:lstStyle/>
          <a:p>
            <a:r>
              <a:rPr lang="en-US" dirty="0"/>
              <a:t>Sentiment Analysis on Hindi Text</a:t>
            </a:r>
          </a:p>
          <a:p>
            <a:endParaRPr lang="en-US" dirty="0"/>
          </a:p>
        </p:txBody>
      </p:sp>
      <p:sp>
        <p:nvSpPr>
          <p:cNvPr id="5" name="Slide Number Placeholder 4">
            <a:extLst>
              <a:ext uri="{FF2B5EF4-FFF2-40B4-BE49-F238E27FC236}">
                <a16:creationId xmlns:a16="http://schemas.microsoft.com/office/drawing/2014/main" id="{32A80B3D-F0A0-130C-6BD2-433688C9D941}"/>
              </a:ext>
            </a:extLst>
          </p:cNvPr>
          <p:cNvSpPr>
            <a:spLocks noGrp="1"/>
          </p:cNvSpPr>
          <p:nvPr>
            <p:ph type="sldNum" sz="quarter" idx="12"/>
          </p:nvPr>
        </p:nvSpPr>
        <p:spPr/>
        <p:txBody>
          <a:bodyPr/>
          <a:lstStyle/>
          <a:p>
            <a:fld id="{48F63A3B-78C7-47BE-AE5E-E10140E04643}" type="slidenum">
              <a:rPr lang="en-US" smtClean="0"/>
              <a:t>7</a:t>
            </a:fld>
            <a:endParaRPr lang="en-US" dirty="0"/>
          </a:p>
        </p:txBody>
      </p:sp>
      <p:graphicFrame>
        <p:nvGraphicFramePr>
          <p:cNvPr id="7" name="Table 6">
            <a:extLst>
              <a:ext uri="{FF2B5EF4-FFF2-40B4-BE49-F238E27FC236}">
                <a16:creationId xmlns:a16="http://schemas.microsoft.com/office/drawing/2014/main" id="{49CEB4BE-419B-09B8-DD03-B390E1170634}"/>
              </a:ext>
            </a:extLst>
          </p:cNvPr>
          <p:cNvGraphicFramePr>
            <a:graphicFrameLocks noGrp="1"/>
          </p:cNvGraphicFramePr>
          <p:nvPr>
            <p:extLst>
              <p:ext uri="{D42A27DB-BD31-4B8C-83A1-F6EECF244321}">
                <p14:modId xmlns:p14="http://schemas.microsoft.com/office/powerpoint/2010/main" val="2040024767"/>
              </p:ext>
            </p:extLst>
          </p:nvPr>
        </p:nvGraphicFramePr>
        <p:xfrm>
          <a:off x="2826198" y="1030615"/>
          <a:ext cx="6470201" cy="2944923"/>
        </p:xfrm>
        <a:graphic>
          <a:graphicData uri="http://schemas.openxmlformats.org/drawingml/2006/table">
            <a:tbl>
              <a:tblPr firstRow="1" firstCol="1" bandRow="1">
                <a:tableStyleId>{5C22544A-7EE6-4342-B048-85BDC9FD1C3A}</a:tableStyleId>
              </a:tblPr>
              <a:tblGrid>
                <a:gridCol w="1295626">
                  <a:extLst>
                    <a:ext uri="{9D8B030D-6E8A-4147-A177-3AD203B41FA5}">
                      <a16:colId xmlns:a16="http://schemas.microsoft.com/office/drawing/2014/main" val="3019974097"/>
                    </a:ext>
                  </a:extLst>
                </a:gridCol>
                <a:gridCol w="1709703">
                  <a:extLst>
                    <a:ext uri="{9D8B030D-6E8A-4147-A177-3AD203B41FA5}">
                      <a16:colId xmlns:a16="http://schemas.microsoft.com/office/drawing/2014/main" val="3913325957"/>
                    </a:ext>
                  </a:extLst>
                </a:gridCol>
                <a:gridCol w="3464872">
                  <a:extLst>
                    <a:ext uri="{9D8B030D-6E8A-4147-A177-3AD203B41FA5}">
                      <a16:colId xmlns:a16="http://schemas.microsoft.com/office/drawing/2014/main" val="2729983209"/>
                    </a:ext>
                  </a:extLst>
                </a:gridCol>
              </a:tblGrid>
              <a:tr h="513553">
                <a:tc>
                  <a:txBody>
                    <a:bodyPr/>
                    <a:lstStyle/>
                    <a:p>
                      <a:pPr algn="just" fontAlgn="base">
                        <a:lnSpc>
                          <a:spcPct val="150000"/>
                        </a:lnSpc>
                        <a:spcBef>
                          <a:spcPts val="600"/>
                        </a:spcBef>
                      </a:pPr>
                      <a:r>
                        <a:rPr lang="en-IN" sz="1400" b="1" dirty="0">
                          <a:solidFill>
                            <a:schemeClr val="tx1"/>
                          </a:solidFill>
                          <a:effectLst/>
                        </a:rPr>
                        <a:t>Dataset</a:t>
                      </a:r>
                      <a:endParaRPr lang="en-IN"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just" fontAlgn="base">
                        <a:lnSpc>
                          <a:spcPct val="150000"/>
                        </a:lnSpc>
                        <a:spcBef>
                          <a:spcPts val="600"/>
                        </a:spcBef>
                      </a:pPr>
                      <a:r>
                        <a:rPr lang="en-IN" sz="1400" b="1" dirty="0">
                          <a:solidFill>
                            <a:schemeClr val="tx1"/>
                          </a:solidFill>
                          <a:effectLst/>
                        </a:rPr>
                        <a:t>No of Sentences</a:t>
                      </a:r>
                      <a:endParaRPr lang="en-IN"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just" fontAlgn="base">
                        <a:lnSpc>
                          <a:spcPct val="150000"/>
                        </a:lnSpc>
                        <a:spcBef>
                          <a:spcPts val="600"/>
                        </a:spcBef>
                      </a:pPr>
                      <a:r>
                        <a:rPr lang="en-IN" sz="1400" b="1" dirty="0">
                          <a:solidFill>
                            <a:schemeClr val="tx1"/>
                          </a:solidFill>
                          <a:effectLst/>
                        </a:rPr>
                        <a:t>Purpose</a:t>
                      </a:r>
                      <a:endParaRPr lang="en-IN" sz="14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3800929819"/>
                  </a:ext>
                </a:extLst>
              </a:tr>
              <a:tr h="381115">
                <a:tc>
                  <a:txBody>
                    <a:bodyPr/>
                    <a:lstStyle/>
                    <a:p>
                      <a:pPr algn="just" fontAlgn="base">
                        <a:spcBef>
                          <a:spcPts val="600"/>
                        </a:spcBef>
                      </a:pPr>
                      <a:r>
                        <a:rPr lang="en-IN" sz="1200" dirty="0">
                          <a:solidFill>
                            <a:schemeClr val="tx1"/>
                          </a:solidFill>
                          <a:effectLst/>
                        </a:rPr>
                        <a:t>News Dataset in Hindi</a:t>
                      </a:r>
                      <a:endParaRPr lang="en-IN"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ctr" fontAlgn="base">
                        <a:spcBef>
                          <a:spcPts val="600"/>
                        </a:spcBef>
                      </a:pPr>
                      <a:r>
                        <a:rPr lang="en-IN" sz="1600" dirty="0">
                          <a:solidFill>
                            <a:schemeClr val="tx1"/>
                          </a:solidFill>
                          <a:effectLst/>
                        </a:rPr>
                        <a:t>9077</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ctr" fontAlgn="base">
                        <a:spcBef>
                          <a:spcPts val="600"/>
                        </a:spcBef>
                      </a:pPr>
                      <a:r>
                        <a:rPr lang="en-IN" sz="1600" dirty="0">
                          <a:solidFill>
                            <a:schemeClr val="tx1"/>
                          </a:solidFill>
                          <a:effectLst/>
                        </a:rPr>
                        <a:t>To determine the most efficient model for data annotating task</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3829473512"/>
                  </a:ext>
                </a:extLst>
              </a:tr>
              <a:tr h="1181459">
                <a:tc>
                  <a:txBody>
                    <a:bodyPr/>
                    <a:lstStyle/>
                    <a:p>
                      <a:pPr algn="just" fontAlgn="base">
                        <a:spcBef>
                          <a:spcPts val="600"/>
                        </a:spcBef>
                      </a:pPr>
                      <a:r>
                        <a:rPr lang="en-IN" sz="1200" dirty="0">
                          <a:solidFill>
                            <a:schemeClr val="tx1"/>
                          </a:solidFill>
                          <a:effectLst/>
                        </a:rPr>
                        <a:t>Movie Reviews in Hindi</a:t>
                      </a:r>
                    </a:p>
                    <a:p>
                      <a:pPr algn="just" fontAlgn="base">
                        <a:spcBef>
                          <a:spcPts val="600"/>
                        </a:spcBef>
                      </a:pPr>
                      <a:r>
                        <a:rPr lang="en-IN" sz="800" dirty="0">
                          <a:solidFill>
                            <a:schemeClr val="tx1"/>
                          </a:solidFill>
                          <a:effectLst/>
                        </a:rPr>
                        <a:t>https://www.kaggle.com/datasets/disisbig/hindi-movie-reviews-dataset</a:t>
                      </a:r>
                      <a:endParaRPr lang="en-IN" sz="1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ctr" fontAlgn="base">
                        <a:spcBef>
                          <a:spcPts val="600"/>
                        </a:spcBef>
                      </a:pPr>
                      <a:r>
                        <a:rPr lang="en-IN" sz="1600" dirty="0">
                          <a:solidFill>
                            <a:schemeClr val="tx1"/>
                          </a:solidFill>
                          <a:effectLst/>
                        </a:rPr>
                        <a:t>898</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ctr" fontAlgn="base">
                        <a:spcBef>
                          <a:spcPts val="600"/>
                        </a:spcBef>
                      </a:pPr>
                      <a:r>
                        <a:rPr lang="en-IN" sz="1600" dirty="0">
                          <a:solidFill>
                            <a:schemeClr val="tx1"/>
                          </a:solidFill>
                          <a:effectLst/>
                        </a:rPr>
                        <a:t>To perform classification task</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344303577"/>
                  </a:ext>
                </a:extLst>
              </a:tr>
              <a:tr h="762231">
                <a:tc>
                  <a:txBody>
                    <a:bodyPr/>
                    <a:lstStyle/>
                    <a:p>
                      <a:pPr algn="just" fontAlgn="base">
                        <a:spcBef>
                          <a:spcPts val="600"/>
                        </a:spcBef>
                      </a:pPr>
                      <a:r>
                        <a:rPr lang="en-IN" sz="1200" dirty="0">
                          <a:solidFill>
                            <a:schemeClr val="tx1"/>
                          </a:solidFill>
                          <a:effectLst/>
                        </a:rPr>
                        <a:t>Self – Annotated Hindi Dataset</a:t>
                      </a:r>
                      <a:endParaRPr lang="en-IN" sz="12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gn="ctr" fontAlgn="base">
                        <a:spcBef>
                          <a:spcPts val="600"/>
                        </a:spcBef>
                      </a:pPr>
                      <a:r>
                        <a:rPr lang="en-IN" sz="1600" dirty="0">
                          <a:solidFill>
                            <a:schemeClr val="tx1"/>
                          </a:solidFill>
                          <a:effectLst/>
                        </a:rPr>
                        <a:t>1,00,000</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20000"/>
                        <a:lumOff val="80000"/>
                      </a:schemeClr>
                    </a:solidFill>
                  </a:tcPr>
                </a:tc>
                <a:tc>
                  <a:txBody>
                    <a:bodyPr/>
                    <a:lstStyle/>
                    <a:p>
                      <a:pPr algn="ctr" fontAlgn="base">
                        <a:spcBef>
                          <a:spcPts val="600"/>
                        </a:spcBef>
                      </a:pPr>
                      <a:r>
                        <a:rPr lang="en-IN" sz="1600" dirty="0">
                          <a:solidFill>
                            <a:schemeClr val="tx1"/>
                          </a:solidFill>
                          <a:effectLst/>
                        </a:rPr>
                        <a:t>Annotated using the determined most efficient deep learning model to perform the classification task</a:t>
                      </a:r>
                      <a:endParaRPr lang="en-IN" sz="16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4283768216"/>
                  </a:ext>
                </a:extLst>
              </a:tr>
            </a:tbl>
          </a:graphicData>
        </a:graphic>
      </p:graphicFrame>
      <p:graphicFrame>
        <p:nvGraphicFramePr>
          <p:cNvPr id="10" name="Chart 9">
            <a:extLst>
              <a:ext uri="{FF2B5EF4-FFF2-40B4-BE49-F238E27FC236}">
                <a16:creationId xmlns:a16="http://schemas.microsoft.com/office/drawing/2014/main" id="{827FC411-0F15-D321-158F-70F2F4781D2D}"/>
              </a:ext>
            </a:extLst>
          </p:cNvPr>
          <p:cNvGraphicFramePr/>
          <p:nvPr>
            <p:extLst>
              <p:ext uri="{D42A27DB-BD31-4B8C-83A1-F6EECF244321}">
                <p14:modId xmlns:p14="http://schemas.microsoft.com/office/powerpoint/2010/main" val="2571947090"/>
              </p:ext>
            </p:extLst>
          </p:nvPr>
        </p:nvGraphicFramePr>
        <p:xfrm>
          <a:off x="217601" y="3976286"/>
          <a:ext cx="3604591" cy="28387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71AFB06B-B97F-FAAF-10D1-ED6D206A1BF2}"/>
              </a:ext>
            </a:extLst>
          </p:cNvPr>
          <p:cNvGraphicFramePr/>
          <p:nvPr>
            <p:extLst>
              <p:ext uri="{D42A27DB-BD31-4B8C-83A1-F6EECF244321}">
                <p14:modId xmlns:p14="http://schemas.microsoft.com/office/powerpoint/2010/main" val="1768208429"/>
              </p:ext>
            </p:extLst>
          </p:nvPr>
        </p:nvGraphicFramePr>
        <p:xfrm>
          <a:off x="4218462" y="3976286"/>
          <a:ext cx="3685674" cy="28817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79A98E1D-8DEA-48A0-0B46-63A0666959E4}"/>
              </a:ext>
            </a:extLst>
          </p:cNvPr>
          <p:cNvGraphicFramePr/>
          <p:nvPr>
            <p:extLst>
              <p:ext uri="{D42A27DB-BD31-4B8C-83A1-F6EECF244321}">
                <p14:modId xmlns:p14="http://schemas.microsoft.com/office/powerpoint/2010/main" val="996247379"/>
              </p:ext>
            </p:extLst>
          </p:nvPr>
        </p:nvGraphicFramePr>
        <p:xfrm>
          <a:off x="8558674" y="3749148"/>
          <a:ext cx="3415724" cy="31088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1123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B8A9043-5A28-67D1-905A-E94B9BA2C86F}"/>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a:extLst>
              <a:ext uri="{FF2B5EF4-FFF2-40B4-BE49-F238E27FC236}">
                <a16:creationId xmlns:a16="http://schemas.microsoft.com/office/drawing/2014/main" id="{1A604EB7-6663-2100-08C8-844B56BAEB9B}"/>
              </a:ext>
            </a:extLst>
          </p:cNvPr>
          <p:cNvPicPr>
            <a:picLocks noChangeAspect="1"/>
          </p:cNvPicPr>
          <p:nvPr/>
        </p:nvPicPr>
        <p:blipFill>
          <a:blip r:embed="rId2"/>
          <a:stretch>
            <a:fillRect/>
          </a:stretch>
        </p:blipFill>
        <p:spPr>
          <a:xfrm>
            <a:off x="272427" y="319771"/>
            <a:ext cx="3093988" cy="3109229"/>
          </a:xfrm>
          <a:prstGeom prst="rect">
            <a:avLst/>
          </a:prstGeom>
        </p:spPr>
      </p:pic>
      <p:pic>
        <p:nvPicPr>
          <p:cNvPr id="11" name="Picture 10">
            <a:extLst>
              <a:ext uri="{FF2B5EF4-FFF2-40B4-BE49-F238E27FC236}">
                <a16:creationId xmlns:a16="http://schemas.microsoft.com/office/drawing/2014/main" id="{B9311323-8B61-BD6C-7926-66C3DFA1D3C5}"/>
              </a:ext>
            </a:extLst>
          </p:cNvPr>
          <p:cNvPicPr>
            <a:picLocks noChangeAspect="1"/>
          </p:cNvPicPr>
          <p:nvPr/>
        </p:nvPicPr>
        <p:blipFill>
          <a:blip r:embed="rId3"/>
          <a:stretch>
            <a:fillRect/>
          </a:stretch>
        </p:blipFill>
        <p:spPr>
          <a:xfrm>
            <a:off x="4404214" y="319771"/>
            <a:ext cx="3177815" cy="3177815"/>
          </a:xfrm>
          <a:prstGeom prst="rect">
            <a:avLst/>
          </a:prstGeom>
        </p:spPr>
      </p:pic>
      <p:pic>
        <p:nvPicPr>
          <p:cNvPr id="13" name="Picture 12">
            <a:extLst>
              <a:ext uri="{FF2B5EF4-FFF2-40B4-BE49-F238E27FC236}">
                <a16:creationId xmlns:a16="http://schemas.microsoft.com/office/drawing/2014/main" id="{03CBE490-520F-20C7-36C3-261564B9F8FC}"/>
              </a:ext>
            </a:extLst>
          </p:cNvPr>
          <p:cNvPicPr>
            <a:picLocks noChangeAspect="1"/>
          </p:cNvPicPr>
          <p:nvPr/>
        </p:nvPicPr>
        <p:blipFill>
          <a:blip r:embed="rId4"/>
          <a:stretch>
            <a:fillRect/>
          </a:stretch>
        </p:blipFill>
        <p:spPr>
          <a:xfrm>
            <a:off x="8238467" y="342633"/>
            <a:ext cx="3200677" cy="3154953"/>
          </a:xfrm>
          <a:prstGeom prst="rect">
            <a:avLst/>
          </a:prstGeom>
        </p:spPr>
      </p:pic>
      <p:pic>
        <p:nvPicPr>
          <p:cNvPr id="15" name="Picture 14">
            <a:extLst>
              <a:ext uri="{FF2B5EF4-FFF2-40B4-BE49-F238E27FC236}">
                <a16:creationId xmlns:a16="http://schemas.microsoft.com/office/drawing/2014/main" id="{977CD644-98F0-38AB-BE72-D52C92025EE8}"/>
              </a:ext>
            </a:extLst>
          </p:cNvPr>
          <p:cNvPicPr>
            <a:picLocks noChangeAspect="1"/>
          </p:cNvPicPr>
          <p:nvPr/>
        </p:nvPicPr>
        <p:blipFill>
          <a:blip r:embed="rId5"/>
          <a:stretch>
            <a:fillRect/>
          </a:stretch>
        </p:blipFill>
        <p:spPr>
          <a:xfrm>
            <a:off x="500437" y="3497586"/>
            <a:ext cx="2994920" cy="3200677"/>
          </a:xfrm>
          <a:prstGeom prst="rect">
            <a:avLst/>
          </a:prstGeom>
        </p:spPr>
      </p:pic>
      <p:pic>
        <p:nvPicPr>
          <p:cNvPr id="17" name="Picture 16">
            <a:extLst>
              <a:ext uri="{FF2B5EF4-FFF2-40B4-BE49-F238E27FC236}">
                <a16:creationId xmlns:a16="http://schemas.microsoft.com/office/drawing/2014/main" id="{0408ED28-F861-EA3F-FF53-EE5240FAD054}"/>
              </a:ext>
            </a:extLst>
          </p:cNvPr>
          <p:cNvPicPr>
            <a:picLocks noChangeAspect="1"/>
          </p:cNvPicPr>
          <p:nvPr/>
        </p:nvPicPr>
        <p:blipFill>
          <a:blip r:embed="rId6"/>
          <a:stretch>
            <a:fillRect/>
          </a:stretch>
        </p:blipFill>
        <p:spPr>
          <a:xfrm>
            <a:off x="4533156" y="3509889"/>
            <a:ext cx="2933954" cy="3208298"/>
          </a:xfrm>
          <a:prstGeom prst="rect">
            <a:avLst/>
          </a:prstGeom>
        </p:spPr>
      </p:pic>
      <p:pic>
        <p:nvPicPr>
          <p:cNvPr id="19" name="Picture 18">
            <a:extLst>
              <a:ext uri="{FF2B5EF4-FFF2-40B4-BE49-F238E27FC236}">
                <a16:creationId xmlns:a16="http://schemas.microsoft.com/office/drawing/2014/main" id="{2188B5F9-2A73-4105-1C0F-AC1B22EB3FBE}"/>
              </a:ext>
            </a:extLst>
          </p:cNvPr>
          <p:cNvPicPr>
            <a:picLocks noChangeAspect="1"/>
          </p:cNvPicPr>
          <p:nvPr/>
        </p:nvPicPr>
        <p:blipFill>
          <a:blip r:embed="rId7"/>
          <a:stretch>
            <a:fillRect/>
          </a:stretch>
        </p:blipFill>
        <p:spPr>
          <a:xfrm>
            <a:off x="8238467" y="3482344"/>
            <a:ext cx="3033023" cy="3215919"/>
          </a:xfrm>
          <a:prstGeom prst="rect">
            <a:avLst/>
          </a:prstGeom>
        </p:spPr>
      </p:pic>
    </p:spTree>
    <p:extLst>
      <p:ext uri="{BB962C8B-B14F-4D97-AF65-F5344CB8AC3E}">
        <p14:creationId xmlns:p14="http://schemas.microsoft.com/office/powerpoint/2010/main" val="433527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5650" y="810869"/>
            <a:ext cx="10671048" cy="768096"/>
          </a:xfrm>
        </p:spPr>
        <p:txBody>
          <a:bodyPr/>
          <a:lstStyle/>
          <a:p>
            <a:r>
              <a:rPr lang="en-US" dirty="0">
                <a:latin typeface="Arial Black" panose="020B0604020202020204" pitchFamily="34" charset="0"/>
                <a:cs typeface="Arial Black" panose="020B0604020202020204" pitchFamily="34" charset="0"/>
              </a:rPr>
              <a:t>DATA LABELLING PROCESS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Sentiment Analysis on Hindi Text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3" name="TextBox 2">
            <a:extLst>
              <a:ext uri="{FF2B5EF4-FFF2-40B4-BE49-F238E27FC236}">
                <a16:creationId xmlns:a16="http://schemas.microsoft.com/office/drawing/2014/main" id="{A98D1080-6663-1D4A-0F85-7DEEC25B5F1B}"/>
              </a:ext>
            </a:extLst>
          </p:cNvPr>
          <p:cNvSpPr txBox="1"/>
          <p:nvPr/>
        </p:nvSpPr>
        <p:spPr>
          <a:xfrm>
            <a:off x="755650" y="1578965"/>
            <a:ext cx="10671048" cy="1200329"/>
          </a:xfrm>
          <a:prstGeom prst="rect">
            <a:avLst/>
          </a:prstGeom>
          <a:noFill/>
        </p:spPr>
        <p:txBody>
          <a:bodyPr wrap="square" rtlCol="0">
            <a:spAutoFit/>
          </a:bodyPr>
          <a:lstStyle/>
          <a:p>
            <a:r>
              <a:rPr lang="en-IN" sz="1800" dirty="0">
                <a:effectLst/>
                <a:ea typeface="Calibri" panose="020F0502020204030204" pitchFamily="34" charset="0"/>
                <a:cs typeface="Times New Roman" panose="02020603050405020304" pitchFamily="18" charset="0"/>
              </a:rPr>
              <a:t>In order to annotate to Hindi text data different pre-trained deep learning models such as Vader, Roberta, Bert and TextBlob were used. </a:t>
            </a:r>
          </a:p>
          <a:p>
            <a:endParaRPr lang="en-IN" sz="1800" dirty="0">
              <a:effectLst/>
              <a:ea typeface="Calibri" panose="020F0502020204030204" pitchFamily="34" charset="0"/>
              <a:cs typeface="Times New Roman" panose="02020603050405020304" pitchFamily="18" charset="0"/>
            </a:endParaRPr>
          </a:p>
          <a:p>
            <a:endParaRPr lang="en-IN" dirty="0"/>
          </a:p>
        </p:txBody>
      </p:sp>
      <p:graphicFrame>
        <p:nvGraphicFramePr>
          <p:cNvPr id="9" name="Table 9">
            <a:extLst>
              <a:ext uri="{FF2B5EF4-FFF2-40B4-BE49-F238E27FC236}">
                <a16:creationId xmlns:a16="http://schemas.microsoft.com/office/drawing/2014/main" id="{7B83F31E-8D44-54E6-B69D-C99676C32CA2}"/>
              </a:ext>
            </a:extLst>
          </p:cNvPr>
          <p:cNvGraphicFramePr>
            <a:graphicFrameLocks noGrp="1"/>
          </p:cNvGraphicFramePr>
          <p:nvPr>
            <p:extLst>
              <p:ext uri="{D42A27DB-BD31-4B8C-83A1-F6EECF244321}">
                <p14:modId xmlns:p14="http://schemas.microsoft.com/office/powerpoint/2010/main" val="3237045493"/>
              </p:ext>
            </p:extLst>
          </p:nvPr>
        </p:nvGraphicFramePr>
        <p:xfrm>
          <a:off x="861391" y="2179129"/>
          <a:ext cx="4625009" cy="3162657"/>
        </p:xfrm>
        <a:graphic>
          <a:graphicData uri="http://schemas.openxmlformats.org/drawingml/2006/table">
            <a:tbl>
              <a:tblPr firstRow="1" bandRow="1">
                <a:tableStyleId>{5C22544A-7EE6-4342-B048-85BDC9FD1C3A}</a:tableStyleId>
              </a:tblPr>
              <a:tblGrid>
                <a:gridCol w="3082279">
                  <a:extLst>
                    <a:ext uri="{9D8B030D-6E8A-4147-A177-3AD203B41FA5}">
                      <a16:colId xmlns:a16="http://schemas.microsoft.com/office/drawing/2014/main" val="2940452356"/>
                    </a:ext>
                  </a:extLst>
                </a:gridCol>
                <a:gridCol w="1542730">
                  <a:extLst>
                    <a:ext uri="{9D8B030D-6E8A-4147-A177-3AD203B41FA5}">
                      <a16:colId xmlns:a16="http://schemas.microsoft.com/office/drawing/2014/main" val="582137694"/>
                    </a:ext>
                  </a:extLst>
                </a:gridCol>
              </a:tblGrid>
              <a:tr h="627499">
                <a:tc>
                  <a:txBody>
                    <a:bodyPr/>
                    <a:lstStyle/>
                    <a:p>
                      <a:r>
                        <a:rPr lang="en-IN" b="1" dirty="0">
                          <a:solidFill>
                            <a:schemeClr val="accent2">
                              <a:lumMod val="50000"/>
                            </a:schemeClr>
                          </a:solidFill>
                        </a:rPr>
                        <a:t>PRE-TRAINED MODELS</a:t>
                      </a:r>
                    </a:p>
                  </a:txBody>
                  <a:tcPr/>
                </a:tc>
                <a:tc>
                  <a:txBody>
                    <a:bodyPr/>
                    <a:lstStyle/>
                    <a:p>
                      <a:r>
                        <a:rPr lang="en-IN" b="1" dirty="0">
                          <a:solidFill>
                            <a:schemeClr val="accent2">
                              <a:lumMod val="50000"/>
                            </a:schemeClr>
                          </a:solidFill>
                        </a:rPr>
                        <a:t>ACCURACY</a:t>
                      </a:r>
                    </a:p>
                  </a:txBody>
                  <a:tcPr/>
                </a:tc>
                <a:extLst>
                  <a:ext uri="{0D108BD9-81ED-4DB2-BD59-A6C34878D82A}">
                    <a16:rowId xmlns:a16="http://schemas.microsoft.com/office/drawing/2014/main" val="3825605021"/>
                  </a:ext>
                </a:extLst>
              </a:tr>
              <a:tr h="627499">
                <a:tc>
                  <a:txBody>
                    <a:bodyPr/>
                    <a:lstStyle/>
                    <a:p>
                      <a:r>
                        <a:rPr lang="en-IN" b="1" dirty="0"/>
                        <a:t>1. </a:t>
                      </a:r>
                      <a:r>
                        <a:rPr lang="en-IN" sz="1800" b="1" kern="1200" dirty="0">
                          <a:solidFill>
                            <a:schemeClr val="dk1"/>
                          </a:solidFill>
                          <a:effectLst/>
                          <a:latin typeface="+mn-lt"/>
                          <a:ea typeface="+mn-ea"/>
                          <a:cs typeface="+mn-cs"/>
                        </a:rPr>
                        <a:t>Vader Sentiment Scoring</a:t>
                      </a:r>
                      <a:endParaRPr lang="en-IN" b="1" dirty="0"/>
                    </a:p>
                  </a:txBody>
                  <a:tcPr/>
                </a:tc>
                <a:tc>
                  <a:txBody>
                    <a:bodyPr/>
                    <a:lstStyle/>
                    <a:p>
                      <a:pPr algn="just" fontAlgn="base">
                        <a:lnSpc>
                          <a:spcPct val="150000"/>
                        </a:lnSpc>
                        <a:spcBef>
                          <a:spcPts val="600"/>
                        </a:spcBef>
                      </a:pPr>
                      <a:r>
                        <a:rPr lang="en-IN"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62.89%</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5474610"/>
                  </a:ext>
                </a:extLst>
              </a:tr>
              <a:tr h="627499">
                <a:tc>
                  <a:txBody>
                    <a:bodyPr/>
                    <a:lstStyle/>
                    <a:p>
                      <a:r>
                        <a:rPr lang="en-IN" b="1" dirty="0"/>
                        <a:t>2. </a:t>
                      </a:r>
                      <a:r>
                        <a:rPr lang="en-IN" sz="1800" b="1" u="sng" kern="1200" dirty="0">
                          <a:solidFill>
                            <a:schemeClr val="dk1"/>
                          </a:solidFill>
                          <a:effectLst/>
                          <a:latin typeface="+mn-lt"/>
                          <a:ea typeface="+mn-ea"/>
                          <a:cs typeface="+mn-cs"/>
                        </a:rPr>
                        <a:t>Roberta Pre-trained Model</a:t>
                      </a:r>
                      <a:endParaRPr lang="en-IN" b="1" u="sng" dirty="0"/>
                    </a:p>
                  </a:txBody>
                  <a:tcPr/>
                </a:tc>
                <a:tc>
                  <a:txBody>
                    <a:bodyPr/>
                    <a:lstStyle/>
                    <a:p>
                      <a:pPr algn="just" fontAlgn="base">
                        <a:lnSpc>
                          <a:spcPct val="150000"/>
                        </a:lnSpc>
                        <a:spcBef>
                          <a:spcPts val="600"/>
                        </a:spcBef>
                      </a:pPr>
                      <a:r>
                        <a:rPr lang="en-IN" sz="20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73.56%</a:t>
                      </a:r>
                    </a:p>
                  </a:txBody>
                  <a:tcPr marL="68580" marR="68580" marT="0" marB="0"/>
                </a:tc>
                <a:extLst>
                  <a:ext uri="{0D108BD9-81ED-4DB2-BD59-A6C34878D82A}">
                    <a16:rowId xmlns:a16="http://schemas.microsoft.com/office/drawing/2014/main" val="1691549637"/>
                  </a:ext>
                </a:extLst>
              </a:tr>
              <a:tr h="627499">
                <a:tc>
                  <a:txBody>
                    <a:bodyPr/>
                    <a:lstStyle/>
                    <a:p>
                      <a:r>
                        <a:rPr lang="en-IN" b="1" dirty="0"/>
                        <a:t>3.</a:t>
                      </a:r>
                      <a:r>
                        <a:rPr lang="en-IN" sz="1800" b="1" kern="1200" dirty="0">
                          <a:solidFill>
                            <a:schemeClr val="dk1"/>
                          </a:solidFill>
                          <a:effectLst/>
                          <a:latin typeface="+mn-lt"/>
                          <a:ea typeface="+mn-ea"/>
                          <a:cs typeface="+mn-cs"/>
                        </a:rPr>
                        <a:t> bert-base-multilingual-uncased-sentiment</a:t>
                      </a:r>
                      <a:endParaRPr lang="en-IN" b="1" dirty="0"/>
                    </a:p>
                  </a:txBody>
                  <a:tcPr/>
                </a:tc>
                <a:tc>
                  <a:txBody>
                    <a:bodyPr/>
                    <a:lstStyle/>
                    <a:p>
                      <a:pPr algn="just" fontAlgn="base">
                        <a:lnSpc>
                          <a:spcPct val="150000"/>
                        </a:lnSpc>
                        <a:spcBef>
                          <a:spcPts val="600"/>
                        </a:spcBef>
                      </a:pPr>
                      <a:r>
                        <a:rPr lang="en-IN"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65.28%</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07290965"/>
                  </a:ext>
                </a:extLst>
              </a:tr>
              <a:tr h="627499">
                <a:tc>
                  <a:txBody>
                    <a:bodyPr/>
                    <a:lstStyle/>
                    <a:p>
                      <a:r>
                        <a:rPr lang="en-IN" b="1" dirty="0"/>
                        <a:t>4.</a:t>
                      </a:r>
                      <a:r>
                        <a:rPr lang="en-IN" sz="1800" b="1" kern="1200" dirty="0">
                          <a:solidFill>
                            <a:schemeClr val="dk1"/>
                          </a:solidFill>
                          <a:effectLst/>
                          <a:latin typeface="+mn-lt"/>
                          <a:ea typeface="+mn-ea"/>
                          <a:cs typeface="+mn-cs"/>
                        </a:rPr>
                        <a:t> Text Blob</a:t>
                      </a:r>
                      <a:endParaRPr lang="en-IN" b="1" dirty="0"/>
                    </a:p>
                  </a:txBody>
                  <a:tcPr/>
                </a:tc>
                <a:tc>
                  <a:txBody>
                    <a:bodyPr/>
                    <a:lstStyle/>
                    <a:p>
                      <a:pPr algn="just" fontAlgn="base">
                        <a:lnSpc>
                          <a:spcPct val="150000"/>
                        </a:lnSpc>
                        <a:spcBef>
                          <a:spcPts val="600"/>
                        </a:spcBef>
                      </a:pPr>
                      <a:r>
                        <a:rPr lang="en-IN"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48.53%</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4138701"/>
                  </a:ext>
                </a:extLst>
              </a:tr>
            </a:tbl>
          </a:graphicData>
        </a:graphic>
      </p:graphicFrame>
      <p:sp>
        <p:nvSpPr>
          <p:cNvPr id="10" name="TextBox 9">
            <a:extLst>
              <a:ext uri="{FF2B5EF4-FFF2-40B4-BE49-F238E27FC236}">
                <a16:creationId xmlns:a16="http://schemas.microsoft.com/office/drawing/2014/main" id="{D1B4A589-E6A4-D622-EF02-B1AF0FB4EE39}"/>
              </a:ext>
            </a:extLst>
          </p:cNvPr>
          <p:cNvSpPr txBox="1"/>
          <p:nvPr/>
        </p:nvSpPr>
        <p:spPr>
          <a:xfrm>
            <a:off x="6003234" y="2009672"/>
            <a:ext cx="5592417" cy="3866764"/>
          </a:xfrm>
          <a:prstGeom prst="rect">
            <a:avLst/>
          </a:prstGeom>
          <a:noFill/>
        </p:spPr>
        <p:txBody>
          <a:bodyPr wrap="square" rtlCol="0">
            <a:spAutoFit/>
          </a:bodyPr>
          <a:lstStyle/>
          <a:p>
            <a:pPr algn="just" fontAlgn="base">
              <a:lnSpc>
                <a:spcPct val="150000"/>
              </a:lnSpc>
              <a:spcBef>
                <a:spcPts val="600"/>
              </a:spcBef>
            </a:pPr>
            <a:r>
              <a:rPr lang="en-IN" sz="1800" dirty="0">
                <a:effectLst/>
                <a:ea typeface="Times New Roman" panose="02020603050405020304" pitchFamily="18" charset="0"/>
              </a:rPr>
              <a:t>In order to annotate the data, the Hindi text were initially translated to English using GoogleTranslator from deep_translator.</a:t>
            </a:r>
          </a:p>
          <a:p>
            <a:pPr algn="just" fontAlgn="base">
              <a:lnSpc>
                <a:spcPct val="150000"/>
              </a:lnSpc>
              <a:spcBef>
                <a:spcPts val="600"/>
              </a:spcBef>
            </a:pPr>
            <a:r>
              <a:rPr lang="en-IN" sz="1800" dirty="0">
                <a:effectLst/>
                <a:ea typeface="Times New Roman" panose="02020603050405020304" pitchFamily="18" charset="0"/>
              </a:rPr>
              <a:t>Then the Roberta pre-trained deep learning model was applied on the annotated data.</a:t>
            </a:r>
            <a:r>
              <a:rPr lang="en-US" sz="1800" dirty="0">
                <a:effectLst/>
                <a:ea typeface="Times New Roman" panose="02020603050405020304" pitchFamily="18" charset="0"/>
              </a:rPr>
              <a:t> Out of 1,00,000 sentences 53,000 sentences were considered of which comprises of 13,0000 sentences belonging to positive class, 23,000 sentences belonging to negative class and 17,000 sentences belonging to negative class.</a:t>
            </a:r>
            <a:r>
              <a:rPr lang="en-IN" sz="1800" dirty="0">
                <a:effectLst/>
                <a:ea typeface="Times New Roman" panose="02020603050405020304" pitchFamily="18" charset="0"/>
              </a:rPr>
              <a:t>.</a:t>
            </a:r>
          </a:p>
        </p:txBody>
      </p:sp>
      <p:sp>
        <p:nvSpPr>
          <p:cNvPr id="11" name="Rectangle 10">
            <a:extLst>
              <a:ext uri="{FF2B5EF4-FFF2-40B4-BE49-F238E27FC236}">
                <a16:creationId xmlns:a16="http://schemas.microsoft.com/office/drawing/2014/main" id="{16F80377-6B34-241E-02EE-F552D7927DBB}"/>
              </a:ext>
            </a:extLst>
          </p:cNvPr>
          <p:cNvSpPr/>
          <p:nvPr/>
        </p:nvSpPr>
        <p:spPr>
          <a:xfrm>
            <a:off x="861391" y="5564573"/>
            <a:ext cx="10734260" cy="111452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accent2">
                    <a:lumMod val="50000"/>
                  </a:schemeClr>
                </a:solidFill>
              </a:rPr>
              <a:t>DATA PRE-PRCOSSEING - </a:t>
            </a:r>
            <a:r>
              <a:rPr lang="en-IN" sz="1800" dirty="0">
                <a:solidFill>
                  <a:srgbClr val="000000"/>
                </a:solidFill>
                <a:effectLst/>
                <a:ea typeface="Times New Roman" panose="02020603050405020304" pitchFamily="18" charset="0"/>
              </a:rPr>
              <a:t>eliminated any punctuation, digits, one-length words, and stop words from each sentence that do not improve the classification's accuracy.</a:t>
            </a:r>
            <a:endParaRPr lang="en-IN" sz="1800" dirty="0">
              <a:effectLst/>
              <a:ea typeface="Times New Roman" panose="02020603050405020304" pitchFamily="18" charset="0"/>
            </a:endParaRPr>
          </a:p>
          <a:p>
            <a:pPr algn="ctr"/>
            <a:r>
              <a:rPr lang="en-IN" sz="2400" b="1" dirty="0">
                <a:solidFill>
                  <a:schemeClr val="accent2">
                    <a:lumMod val="50000"/>
                  </a:schemeClr>
                </a:solidFill>
              </a:rPr>
              <a:t> </a:t>
            </a:r>
          </a:p>
        </p:txBody>
      </p:sp>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{D3BB25BC-A692-4A8A-AFBD-5271C40A85FC}tf78438558_win32</Template>
  <TotalTime>487</TotalTime>
  <Words>1547</Words>
  <Application>Microsoft Office PowerPoint</Application>
  <PresentationFormat>Widescreen</PresentationFormat>
  <Paragraphs>209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Calibri</vt:lpstr>
      <vt:lpstr>Sabon Next LT</vt:lpstr>
      <vt:lpstr>Times New Roman</vt:lpstr>
      <vt:lpstr>Wingdings</vt:lpstr>
      <vt:lpstr>Office Theme</vt:lpstr>
      <vt:lpstr>Sentiment analysis on Hindi text </vt:lpstr>
      <vt:lpstr>CONTENTS</vt:lpstr>
      <vt:lpstr>Introduction</vt:lpstr>
      <vt:lpstr>PRIMARY objectives</vt:lpstr>
      <vt:lpstr>PROBLEM STATEMENT</vt:lpstr>
      <vt:lpstr>methodology</vt:lpstr>
      <vt:lpstr>datasets</vt:lpstr>
      <vt:lpstr>PowerPoint Presentation</vt:lpstr>
      <vt:lpstr>DATA LABELLING PROCESS</vt:lpstr>
      <vt:lpstr>Feature matrix generation</vt:lpstr>
      <vt:lpstr>CLASSIFICATION</vt:lpstr>
      <vt:lpstr>EXPERIMENTAL SET UP AND RESULT ANALYSIS</vt:lpstr>
      <vt:lpstr>Accuracy obtained with various models using different classifiers ON MOVIE REVIEWS DATASET </vt:lpstr>
      <vt:lpstr>Accuracy obtained with various models using different classifiers ON HINDI NEWS DATSET </vt:lpstr>
      <vt:lpstr>Accuracy obtained with various models using different classifiers ON SELF-ANNOTATED HINDI DATASET </vt:lpstr>
      <vt:lpstr>CONCLUSION</vt:lpstr>
      <vt:lpstr>PowerPoint Presentation</vt:lpstr>
      <vt:lpstr>SUMMARY </vt:lpstr>
      <vt:lpstr>MEET 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Hindi text </dc:title>
  <dc:subject/>
  <dc:creator>ROBEY  - 60004198009</dc:creator>
  <cp:lastModifiedBy>ROBEY  - 60004198009</cp:lastModifiedBy>
  <cp:revision>7</cp:revision>
  <dcterms:created xsi:type="dcterms:W3CDTF">2022-11-15T08:49:24Z</dcterms:created>
  <dcterms:modified xsi:type="dcterms:W3CDTF">2022-11-15T16:56:31Z</dcterms:modified>
</cp:coreProperties>
</file>