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2" r:id="rId13"/>
    <p:sldId id="275" r:id="rId14"/>
    <p:sldId id="276" r:id="rId15"/>
    <p:sldId id="278" r:id="rId16"/>
    <p:sldId id="274" r:id="rId17"/>
    <p:sldId id="280" r:id="rId18"/>
    <p:sldId id="281" r:id="rId19"/>
    <p:sldId id="271" r:id="rId20"/>
    <p:sldId id="279" r:id="rId21"/>
    <p:sldId id="265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2845-717A-4CED-8157-44D4BB74F4D9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B93A0-E037-4597-A630-B7B79036A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4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B93A0-E037-4597-A630-B7B79036AF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qgroup.com/filedownloads/files/products/robodrive/data-sheets/en/DRVA_DB_Servo-Kits_ILM_EN_Rev408_Web.pdf" TargetMode="External"/><Relationship Id="rId2" Type="http://schemas.openxmlformats.org/officeDocument/2006/relationships/hyperlink" Target="https://www.maxongroup.com/maxon/view/content/inde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685800"/>
            <a:ext cx="7467600" cy="487375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IN" sz="3500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Control Of Upper Body Exoskeleton For Load Carrying Activities</a:t>
            </a:r>
          </a:p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Research Update by:</a:t>
            </a:r>
          </a:p>
          <a:p>
            <a:pPr marL="0" indent="0" algn="ctr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Vasumathi M D,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Ph.D. Research scholar,</a:t>
            </a:r>
          </a:p>
          <a:p>
            <a:pPr marL="0" indent="0" algn="ctr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CAIR-DRDO &amp; NITT.</a:t>
            </a:r>
          </a:p>
          <a:p>
            <a:pPr marL="0" indent="0" algn="ctr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Under the Guidance of :</a:t>
            </a:r>
          </a:p>
          <a:p>
            <a:pPr marL="0" indent="0" algn="ctr"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Shubhashisa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Sahoo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Scientist-F, CAIR, DRDO.</a:t>
            </a:r>
          </a:p>
          <a:p>
            <a:pPr marL="0" indent="0" algn="ctr"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Umapathy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Professor, ICE, NITT.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3CD12-FF06-4E79-8E4C-47D8E88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Equations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4E6F37C-9557-47F2-BEEF-44E37FD1D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7467600" cy="487375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(8) and (9) we obtain: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Armature inductance is usually very small as compared to armature resistance in a DC motor. Hence,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is neglected. Thus, the simplified equation is as follows: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(11)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 (11), we obtain the transfer function  of DC motor relating output angular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input applied armature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(12)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E6F37C-9557-47F2-BEEF-44E37FD1D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7467600" cy="4873752"/>
              </a:xfrm>
              <a:blipFill rotWithShape="1">
                <a:blip r:embed="rId2"/>
                <a:stretch>
                  <a:fillRect l="-735" t="-625" r="-1469" b="-47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5396A-CB4A-4FFD-BC54-8B7D0792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Equations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D4EADB6-1324-43E6-A2DA-856946DC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transfer function is obtained by rearranging (12) as follows:</a:t>
                </a:r>
              </a:p>
              <a:p>
                <a:pPr marL="0" indent="0" algn="r">
                  <a:buNone/>
                </a:pP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(12)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4EADB6-1324-43E6-A2DA-856946DC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6" t="-626" r="-21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9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Of Motors and Gear Box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371600"/>
                <a:ext cx="7467600" cy="48737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 Motors: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 err="1" smtClean="0"/>
                  <a:t>Maxon</a:t>
                </a:r>
                <a:r>
                  <a:rPr lang="en-IN" sz="2000" dirty="0" smtClean="0"/>
                  <a:t> EC-4pole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/>
                        <a:ea typeface="Cambria Math"/>
                      </a:rPr>
                      <m:t>30 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30 </a:t>
                </a:r>
                <a:r>
                  <a:rPr lang="en-IN" sz="2000" dirty="0"/>
                  <a:t>mm</a:t>
                </a:r>
                <a:r>
                  <a:rPr lang="en-IN" sz="2000" dirty="0" smtClean="0"/>
                  <a:t>, Brushless EC Motor.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 smtClean="0"/>
                  <a:t>ILM 70x18, Servo Motor.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 err="1" smtClean="0"/>
                  <a:t>Maxon</a:t>
                </a:r>
                <a:r>
                  <a:rPr lang="en-IN" sz="2000" dirty="0" smtClean="0"/>
                  <a:t> RE-40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40 </a:t>
                </a:r>
                <a:r>
                  <a:rPr lang="en-IN" sz="2000" dirty="0"/>
                  <a:t>mm</a:t>
                </a:r>
                <a:r>
                  <a:rPr lang="en-IN" sz="2000" dirty="0" smtClean="0"/>
                  <a:t>, Graphite brushes, DC Motor.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Gear Box: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 smtClean="0"/>
                  <a:t>Planetary gearhead GP 42 C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IN" sz="2000" dirty="0" smtClean="0"/>
                  <a:t> 42 mm, 3-15 Nm, reduction ratio 74:1, weight=460 g.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Planetary gearhead GP </a:t>
                </a:r>
                <a:r>
                  <a:rPr lang="en-IN" sz="2000" dirty="0" smtClean="0"/>
                  <a:t>52 C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52 </a:t>
                </a:r>
                <a:r>
                  <a:rPr lang="en-IN" sz="2000" dirty="0"/>
                  <a:t>mm</a:t>
                </a:r>
                <a:r>
                  <a:rPr lang="en-IN" sz="2000" dirty="0" smtClean="0"/>
                  <a:t>, 4-30 </a:t>
                </a:r>
                <a:r>
                  <a:rPr lang="en-IN" sz="2000" dirty="0"/>
                  <a:t>Nm, reduction ratio </a:t>
                </a:r>
                <a:r>
                  <a:rPr lang="en-IN" sz="2000" dirty="0" smtClean="0"/>
                  <a:t>156:1</a:t>
                </a:r>
                <a:r>
                  <a:rPr lang="en-IN" sz="2000" dirty="0"/>
                  <a:t>, </a:t>
                </a:r>
                <a:r>
                  <a:rPr lang="en-IN" sz="2000" dirty="0" smtClean="0"/>
                  <a:t>weight=770 </a:t>
                </a:r>
                <a:r>
                  <a:rPr lang="en-IN" sz="2000" dirty="0"/>
                  <a:t>g</a:t>
                </a:r>
                <a:r>
                  <a:rPr lang="en-IN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Planetary gearhead GP 42 </a:t>
                </a:r>
                <a:r>
                  <a:rPr lang="en-IN" sz="2000" dirty="0" smtClean="0"/>
                  <a:t>C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42 </a:t>
                </a:r>
                <a:r>
                  <a:rPr lang="en-IN" sz="2000" dirty="0"/>
                  <a:t>mm</a:t>
                </a:r>
                <a:r>
                  <a:rPr lang="en-IN" sz="2000" dirty="0" smtClean="0"/>
                  <a:t>, </a:t>
                </a:r>
                <a:r>
                  <a:rPr lang="en-IN" sz="2000" dirty="0"/>
                  <a:t>3-15 Nm, reduction ratio </a:t>
                </a:r>
                <a:r>
                  <a:rPr lang="en-IN" sz="2000" dirty="0" smtClean="0"/>
                  <a:t>36:1</a:t>
                </a:r>
                <a:r>
                  <a:rPr lang="en-IN" sz="2000" dirty="0"/>
                  <a:t>, </a:t>
                </a:r>
                <a:r>
                  <a:rPr lang="en-IN" sz="2000" dirty="0" smtClean="0"/>
                  <a:t>weight=360 </a:t>
                </a:r>
                <a:r>
                  <a:rPr lang="en-IN" sz="2000" dirty="0"/>
                  <a:t>g</a:t>
                </a:r>
                <a:r>
                  <a:rPr lang="en-IN" sz="2000" dirty="0" smtClean="0"/>
                  <a:t>.</a:t>
                </a:r>
              </a:p>
              <a:p>
                <a:r>
                  <a:rPr lang="en-IN" sz="2000" dirty="0" smtClean="0"/>
                  <a:t>We have chosen </a:t>
                </a:r>
                <a:r>
                  <a:rPr lang="en-IN" sz="2000" dirty="0" err="1" smtClean="0"/>
                  <a:t>Maxon</a:t>
                </a:r>
                <a:r>
                  <a:rPr lang="en-IN" sz="2000" dirty="0" smtClean="0"/>
                  <a:t> RE-40, DC Motor for obtaining the transfer </a:t>
                </a:r>
                <a:r>
                  <a:rPr lang="en-IN" sz="2000" dirty="0"/>
                  <a:t>function </a:t>
                </a:r>
                <a:r>
                  <a:rPr lang="en-IN" sz="2000" dirty="0" smtClean="0"/>
                  <a:t>parameters as it was meeting the requirements.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IN" dirty="0"/>
              </a:p>
              <a:p>
                <a:pPr marL="457200" indent="-457200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371600"/>
                <a:ext cx="7467600" cy="4873752"/>
              </a:xfrm>
              <a:blipFill rotWithShape="1">
                <a:blip r:embed="rId2"/>
                <a:stretch>
                  <a:fillRect l="-408" t="-1750" b="-14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0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CC93A-A5E6-4521-9D99-1FEFFBF3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arameters of </a:t>
            </a:r>
            <a:r>
              <a:rPr lang="en-US" sz="3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Maxon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RE-40 Motor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E0D89787-2219-4E8B-AACD-4C6FD6C167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010411"/>
                  </p:ext>
                </p:extLst>
              </p:nvPr>
            </p:nvGraphicFramePr>
            <p:xfrm>
              <a:off x="685800" y="1752599"/>
              <a:ext cx="7391399" cy="406508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29391">
                      <a:extLst>
                        <a:ext uri="{9D8B030D-6E8A-4147-A177-3AD203B41FA5}">
                          <a16:colId xmlns:a16="http://schemas.microsoft.com/office/drawing/2014/main" xmlns="" val="4196651027"/>
                        </a:ext>
                      </a:extLst>
                    </a:gridCol>
                    <a:gridCol w="2845166">
                      <a:extLst>
                        <a:ext uri="{9D8B030D-6E8A-4147-A177-3AD203B41FA5}">
                          <a16:colId xmlns:a16="http://schemas.microsoft.com/office/drawing/2014/main" xmlns="" val="3503349846"/>
                        </a:ext>
                      </a:extLst>
                    </a:gridCol>
                    <a:gridCol w="1958421">
                      <a:extLst>
                        <a:ext uri="{9D8B030D-6E8A-4147-A177-3AD203B41FA5}">
                          <a16:colId xmlns:a16="http://schemas.microsoft.com/office/drawing/2014/main" xmlns="" val="3928322344"/>
                        </a:ext>
                      </a:extLst>
                    </a:gridCol>
                    <a:gridCol w="1958421">
                      <a:extLst>
                        <a:ext uri="{9D8B030D-6E8A-4147-A177-3AD203B41FA5}">
                          <a16:colId xmlns:a16="http://schemas.microsoft.com/office/drawing/2014/main" xmlns="" val="1937318926"/>
                        </a:ext>
                      </a:extLst>
                    </a:gridCol>
                  </a:tblGrid>
                  <a:tr h="72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Sl. No.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1343815125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Terminal resistance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𝑅</m:t>
                                  </m:r>
                                </m:e>
                                <m:sub>
                                  <m:r>
                                    <a:rPr lang="en-US" smtClean="0"/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Ohms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2549619354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Terminal Inductance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mtClean="0"/>
                                  </m:ctrlPr>
                                </m:sSubPr>
                                <m:e>
                                  <m:r>
                                    <a:rPr lang="en-US" smtClean="0"/>
                                    <m:t>𝐿</m:t>
                                  </m:r>
                                </m:e>
                                <m:sub>
                                  <m:r>
                                    <a:rPr lang="en-US" smtClean="0"/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0.0824</a:t>
                          </a:r>
                          <a:endParaRPr lang="en-US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mH</a:t>
                          </a:r>
                          <a:endParaRPr lang="en-US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307884776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Torque Constant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30.2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mNm</a:t>
                          </a:r>
                          <a:r>
                            <a:rPr lang="en-US" dirty="0"/>
                            <a:t>/A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691170795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Back </a:t>
                          </a:r>
                          <a:r>
                            <a:rPr lang="en-US" dirty="0" err="1"/>
                            <a:t>emf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constant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0.0302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rad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3035554559"/>
                      </a:ext>
                    </a:extLst>
                  </a:tr>
                  <a:tr h="419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Rotor inertia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𝑔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𝑐𝑚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2128482511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Nominal </a:t>
                          </a:r>
                          <a:r>
                            <a:rPr lang="en-US" dirty="0" smtClean="0"/>
                            <a:t>speed </a:t>
                          </a:r>
                          <a:endParaRPr lang="en-US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6940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rpm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2483528096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Nominal torque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mNm</a:t>
                          </a:r>
                          <a:endParaRPr lang="en-US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2169406125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Nominal voltage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="" val="40450122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D89787-2219-4E8B-AACD-4C6FD6C167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010411"/>
                  </p:ext>
                </p:extLst>
              </p:nvPr>
            </p:nvGraphicFramePr>
            <p:xfrm>
              <a:off x="685800" y="1752599"/>
              <a:ext cx="7391399" cy="406508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293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96651027"/>
                        </a:ext>
                      </a:extLst>
                    </a:gridCol>
                    <a:gridCol w="28451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03349846"/>
                        </a:ext>
                      </a:extLst>
                    </a:gridCol>
                    <a:gridCol w="19584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8322344"/>
                        </a:ext>
                      </a:extLst>
                    </a:gridCol>
                    <a:gridCol w="19584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37318926"/>
                        </a:ext>
                      </a:extLst>
                    </a:gridCol>
                  </a:tblGrid>
                  <a:tr h="72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Sl. No.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43815125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2270" t="-176812" r="-137473" b="-7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Ohms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49619354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2270" t="-280882" r="-137473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0.0824</a:t>
                          </a:r>
                          <a:endParaRPr lang="en-US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mH</a:t>
                          </a:r>
                          <a:endParaRPr lang="en-US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7884776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2270" t="-375362" r="-13747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30.2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mNm</a:t>
                          </a:r>
                          <a:r>
                            <a:rPr lang="en-US" dirty="0"/>
                            <a:t>/A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91170795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2270" t="-475362" r="-137473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0.0302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77882" t="-475362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5554559"/>
                      </a:ext>
                    </a:extLst>
                  </a:tr>
                  <a:tr h="419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2270" t="-583824" r="-137473" b="-3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 rotWithShape="1">
                          <a:blip r:embed="rId2"/>
                          <a:stretch>
                            <a:fillRect l="-277882" t="-583824" b="-3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28482511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Nominal </a:t>
                          </a:r>
                          <a:r>
                            <a:rPr lang="en-US" dirty="0" smtClean="0"/>
                            <a:t>speed </a:t>
                          </a:r>
                          <a:endParaRPr lang="en-US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6940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rpm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83528096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Nominal torque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mNm</a:t>
                          </a:r>
                          <a:endParaRPr lang="en-US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69406125"/>
                      </a:ext>
                    </a:extLst>
                  </a:tr>
                  <a:tr h="417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Nominal voltage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450122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14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78C55-6E78-43D5-9372-82B6C5F3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RE-40 DC Motor Transfer function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D9D11D4-6EEE-46E8-93CA-6BF4982AE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467600" cy="4873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all the motor parameters in the transfer function we obtain:</a:t>
                </a: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30.2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0.299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×142×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0.2435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30.2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−6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0.299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Simplifying above, we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7112.9116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+231.95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9D11D4-6EEE-46E8-93CA-6BF4982AE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467600" cy="4873752"/>
              </a:xfrm>
              <a:blipFill rotWithShape="1">
                <a:blip r:embed="rId2"/>
                <a:stretch>
                  <a:fillRect l="-898" t="-625" r="-1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of a P Controller for DC Motor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71417" y="4507468"/>
                <a:ext cx="6881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Proportional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IN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1.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17" y="4507468"/>
                <a:ext cx="68810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2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74" y="1905001"/>
            <a:ext cx="6315325" cy="1676400"/>
          </a:xfrm>
        </p:spPr>
      </p:pic>
      <p:sp>
        <p:nvSpPr>
          <p:cNvPr id="8" name="TextBox 7"/>
          <p:cNvSpPr txBox="1"/>
          <p:nvPr/>
        </p:nvSpPr>
        <p:spPr>
          <a:xfrm>
            <a:off x="1524000" y="3722132"/>
            <a:ext cx="565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Fig.3 Simulink model for P controller of DC 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4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Simulation Results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66294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3900053"/>
            <a:ext cx="6324599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Asymmetric Cable-Driven Mechanism for Force Control of Exoskeleton Systems,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Yeongtae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Jung, Mechatronics, 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spring-actuator type cable driven mechanism is proposed for an accurate force control of an exoskeleton system including external disturbances and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uncertainities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>
            <a:endCxn id="5" idx="1"/>
          </p:cNvCxnSpPr>
          <p:nvPr/>
        </p:nvCxnSpPr>
        <p:spPr>
          <a:xfrm>
            <a:off x="2258557" y="3546761"/>
            <a:ext cx="494950" cy="6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21872" y="2971800"/>
            <a:ext cx="8624054" cy="2829148"/>
            <a:chOff x="516365" y="3276600"/>
            <a:chExt cx="8624054" cy="2829148"/>
          </a:xfrm>
        </p:grpSpPr>
        <p:grpSp>
          <p:nvGrpSpPr>
            <p:cNvPr id="4" name="Group 3"/>
            <p:cNvGrpSpPr/>
            <p:nvPr/>
          </p:nvGrpSpPr>
          <p:grpSpPr>
            <a:xfrm>
              <a:off x="516365" y="3373580"/>
              <a:ext cx="7958869" cy="2216728"/>
              <a:chOff x="966355" y="3726873"/>
              <a:chExt cx="7370120" cy="2216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310715" y="3751118"/>
                <a:ext cx="1129010" cy="9213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Maxon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/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EC-4pole Motor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681972" y="3726873"/>
                <a:ext cx="968703" cy="9213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Sensors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76766" y="3737263"/>
                <a:ext cx="1385604" cy="9213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Exoskeleton</a:t>
                </a:r>
              </a:p>
              <a:p>
                <a:pPr algn="ctr"/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system 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84318" y="5334001"/>
                <a:ext cx="1600200" cy="609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Controller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 flipV="1">
                <a:off x="4439726" y="4197926"/>
                <a:ext cx="337040" cy="138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6" idx="1"/>
              </p:cNvCxnSpPr>
              <p:nvPr/>
            </p:nvCxnSpPr>
            <p:spPr>
              <a:xfrm flipV="1">
                <a:off x="6162370" y="4187536"/>
                <a:ext cx="519602" cy="103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3"/>
              </p:cNvCxnSpPr>
              <p:nvPr/>
            </p:nvCxnSpPr>
            <p:spPr>
              <a:xfrm>
                <a:off x="7650675" y="4187536"/>
                <a:ext cx="685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966355" y="4187535"/>
                <a:ext cx="4939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848600" y="4187535"/>
                <a:ext cx="0" cy="14512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265718" y="5638800"/>
                <a:ext cx="15586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966355" y="5638800"/>
                <a:ext cx="171796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966355" y="4197926"/>
                <a:ext cx="0" cy="14512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lowchart: Summing Junction 24"/>
            <p:cNvSpPr/>
            <p:nvPr/>
          </p:nvSpPr>
          <p:spPr>
            <a:xfrm>
              <a:off x="5735782" y="5006686"/>
              <a:ext cx="512618" cy="439882"/>
            </a:xfrm>
            <a:prstGeom prst="flowChartSummingJunct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Arrow Connector 26"/>
            <p:cNvCxnSpPr>
              <a:endCxn id="8" idx="3"/>
            </p:cNvCxnSpPr>
            <p:nvPr/>
          </p:nvCxnSpPr>
          <p:spPr>
            <a:xfrm flipH="1">
              <a:off x="4099593" y="5257800"/>
              <a:ext cx="1636189" cy="277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5" idx="4"/>
            </p:cNvCxnSpPr>
            <p:nvPr/>
          </p:nvCxnSpPr>
          <p:spPr>
            <a:xfrm flipV="1">
              <a:off x="5992091" y="5446568"/>
              <a:ext cx="0" cy="344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5820231" y="5715000"/>
                  <a:ext cx="1306832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𝑠𝑒𝑡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𝑝𝑜𝑖𝑛𝑡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31" y="5715000"/>
                  <a:ext cx="1306832" cy="3907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9375" r="-6047" b="-156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>
              <a:off x="1012014" y="3276600"/>
              <a:ext cx="1541036" cy="1283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ESCON,</a:t>
              </a:r>
            </a:p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70/10, Servo-controller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7734650" y="3427040"/>
                  <a:ext cx="1405769" cy="378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𝑚𝑒𝑎𝑠𝑢𝑟𝑒𝑑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650" y="3427040"/>
                  <a:ext cx="1405769" cy="3786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9677" r="-5628" b="-2096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990600" y="5879068"/>
            <a:ext cx="715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Fig.4 Block diagram for force control of an exoskeleton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Of Motors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371600"/>
                <a:ext cx="7467600" cy="4873752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Maxon EC-4 pole motor is an Electronically Commuted (EC) Motor. </a:t>
                </a:r>
              </a:p>
              <a:p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EC Motors are brushless DC Motors with an on-board electronics providing higher control and good efficiency but </a:t>
                </a:r>
                <a:r>
                  <a:rPr lang="en-IN" sz="2200" dirty="0">
                    <a:latin typeface="Times New Roman" pitchFamily="18" charset="0"/>
                    <a:cs typeface="Times New Roman" pitchFamily="18" charset="0"/>
                  </a:rPr>
                  <a:t>requires </a:t>
                </a:r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an AC </a:t>
                </a:r>
                <a:r>
                  <a:rPr lang="en-IN" sz="2200" dirty="0">
                    <a:latin typeface="Times New Roman" pitchFamily="18" charset="0"/>
                    <a:cs typeface="Times New Roman" pitchFamily="18" charset="0"/>
                  </a:rPr>
                  <a:t>power supply.</a:t>
                </a:r>
              </a:p>
              <a:p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Therefore we have chosen </a:t>
                </a:r>
                <a:r>
                  <a:rPr lang="en-IN" sz="2200" dirty="0" err="1" smtClean="0">
                    <a:latin typeface="Times New Roman" pitchFamily="18" charset="0"/>
                    <a:cs typeface="Times New Roman" pitchFamily="18" charset="0"/>
                  </a:rPr>
                  <a:t>Maxon</a:t>
                </a:r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 RE-40 DC Motor with </a:t>
                </a:r>
                <a:r>
                  <a:rPr lang="en-IN" sz="2200" dirty="0">
                    <a:latin typeface="Times New Roman" pitchFamily="18" charset="0"/>
                    <a:cs typeface="Times New Roman" pitchFamily="18" charset="0"/>
                  </a:rPr>
                  <a:t>gear ratio </a:t>
                </a:r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36:1 to achieve the required nominal torque and speed as in the paper.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Based on the referred paper, we require the transfer function of the motor relating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 and applied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371600"/>
                <a:ext cx="7467600" cy="4873752"/>
              </a:xfrm>
              <a:blipFill rotWithShape="1">
                <a:blip r:embed="rId2"/>
                <a:stretch>
                  <a:fillRect l="-245" t="-750" r="-1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23B6E04F-4EAE-4EEE-9FCC-F0F6EA8428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Transfer Function of DC Motor,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23B6E04F-4EAE-4EEE-9FCC-F0F6EA842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FC03A3E-996D-4B82-8A3F-F2412245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50" y="1304925"/>
                <a:ext cx="7753350" cy="4486275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 the following equations: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(1)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(2)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(1) in (2), we obtain: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(3)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rearranging (3), we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:</a:t>
                </a: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(4)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C03A3E-996D-4B82-8A3F-F2412245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50" y="1304925"/>
                <a:ext cx="7753350" cy="4486275"/>
              </a:xfrm>
              <a:blipFill rotWithShape="1">
                <a:blip r:embed="rId3"/>
                <a:stretch>
                  <a:fillRect l="-708" t="-679" r="-1415" b="-22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70000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/>
              <a:t>Exoskeleton is an external wearable device.</a:t>
            </a:r>
          </a:p>
          <a:p>
            <a:pPr algn="just"/>
            <a:r>
              <a:rPr lang="en-IN" sz="2200" dirty="0" smtClean="0"/>
              <a:t>It is an electro-mechanical system that combines various technologies to enable the limb movement of the users with greater strength and support.</a:t>
            </a:r>
          </a:p>
          <a:p>
            <a:pPr algn="just"/>
            <a:r>
              <a:rPr lang="en-IN" sz="2200" dirty="0" smtClean="0"/>
              <a:t>Exoskeleton always operates in parallel with the human it provides support to.</a:t>
            </a:r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 smtClean="0"/>
              <a:t>Applications:</a:t>
            </a:r>
          </a:p>
          <a:p>
            <a:pPr algn="just"/>
            <a:r>
              <a:rPr lang="en-IN" sz="2200" dirty="0" smtClean="0"/>
              <a:t>Used in Military, Medicine and Industrial applications by providing assistance to workers in enhancing their job and accelerate the recovery process in rehabilitation purpose.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809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24678C55-6E78-43D5-9372-82B6C5F31A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Transfer Function of DC Motor,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Contd…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24678C55-6E78-43D5-9372-82B6C5F31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D9D11D4-6EEE-46E8-93CA-6BF4982AE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7467600" cy="4721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all the motor parameters in the transfer function we obtain:</a:t>
                </a: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30.2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+0.2435×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0.299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+0.2435×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30.2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Simplifying above, we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0.101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+1.7320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+231.95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9D11D4-6EEE-46E8-93CA-6BF4982AE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7467600" cy="4721352"/>
              </a:xfrm>
              <a:blipFill rotWithShape="1">
                <a:blip r:embed="rId3"/>
                <a:stretch>
                  <a:fillRect l="-898" t="-645" r="-1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 Design for Exoskeleton System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transfer function of the exoskeleton system is given in the paper are as follows,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15.41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+3.545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+6.39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3200400"/>
            <a:ext cx="7581900" cy="248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943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 5 Simulink model for control of exoskeleton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6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Work and Reference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467600" cy="4873752"/>
          </a:xfrm>
        </p:spPr>
        <p:txBody>
          <a:bodyPr>
            <a:normAutofit/>
          </a:bodyPr>
          <a:lstStyle/>
          <a:p>
            <a:r>
              <a:rPr lang="en-IN" sz="2000" dirty="0" err="1" smtClean="0"/>
              <a:t>Modeling</a:t>
            </a:r>
            <a:r>
              <a:rPr lang="en-IN" sz="2000" dirty="0" smtClean="0"/>
              <a:t> of exoskeleton.</a:t>
            </a:r>
          </a:p>
          <a:p>
            <a:r>
              <a:rPr lang="en-IN" sz="2000" dirty="0" smtClean="0"/>
              <a:t>Development of advanced control algorithm.</a:t>
            </a:r>
          </a:p>
          <a:p>
            <a:r>
              <a:rPr lang="en-IN" sz="2000" dirty="0" smtClean="0"/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/>
              <a:t>Yeongtae</a:t>
            </a:r>
            <a:r>
              <a:rPr lang="en-IN" sz="2000" dirty="0" smtClean="0"/>
              <a:t> </a:t>
            </a:r>
            <a:r>
              <a:rPr lang="en-IN" sz="2000" dirty="0"/>
              <a:t>Jung, </a:t>
            </a:r>
            <a:r>
              <a:rPr lang="en-IN" sz="2000" dirty="0" err="1"/>
              <a:t>Joonbum</a:t>
            </a:r>
            <a:r>
              <a:rPr lang="en-IN" sz="2000" dirty="0"/>
              <a:t> </a:t>
            </a:r>
            <a:r>
              <a:rPr lang="en-IN" sz="2000" dirty="0" err="1" smtClean="0"/>
              <a:t>Bae</a:t>
            </a:r>
            <a:r>
              <a:rPr lang="en-IN" sz="2000" dirty="0" smtClean="0"/>
              <a:t>, “An </a:t>
            </a:r>
            <a:r>
              <a:rPr lang="en-IN" sz="2000" dirty="0"/>
              <a:t>asymmetric cable-driven mechanism for force control of exoskeleton </a:t>
            </a:r>
            <a:r>
              <a:rPr lang="en-IN" sz="2000" dirty="0" smtClean="0"/>
              <a:t>systems”, Mechatronics, 40 (2016), 41-50.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Sahoo</a:t>
            </a:r>
            <a:r>
              <a:rPr lang="en-US" sz="2000" dirty="0"/>
              <a:t>, </a:t>
            </a:r>
            <a:r>
              <a:rPr lang="en-US" sz="2000" dirty="0" err="1"/>
              <a:t>Shubhashisa</a:t>
            </a:r>
            <a:r>
              <a:rPr lang="en-US" sz="2000" dirty="0"/>
              <a:t> et al. “Design and development of a heading angle controller for an unmanned ground vehicle.” </a:t>
            </a:r>
            <a:r>
              <a:rPr lang="en-US" sz="2000" i="1" dirty="0"/>
              <a:t>International Journal of Automotive </a:t>
            </a:r>
            <a:r>
              <a:rPr lang="en-US" sz="2000" i="1" dirty="0" smtClean="0"/>
              <a:t>Technology,</a:t>
            </a:r>
            <a:r>
              <a:rPr lang="en-US" sz="2000" dirty="0"/>
              <a:t> 16 (2015</a:t>
            </a:r>
            <a:r>
              <a:rPr lang="en-US" sz="2000" dirty="0" smtClean="0"/>
              <a:t>), </a:t>
            </a:r>
            <a:r>
              <a:rPr lang="en-US" sz="2000" dirty="0"/>
              <a:t>27-37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www.maxongroup.com/maxon/view/content/index</a:t>
            </a: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www.tqgroup.com/filedownloads/files/products/robodrive/data-sheets/en/DRVA_DB_Servo Kits_ILM_EN_Rev408_Web.pdf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9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0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and Dis-advantages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Powered exoskeletons can improve the quality of life of individuals who have lost the use of their legs by enabling system-assisted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walking.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exoskeleton can’t stretch 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expand.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Humans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exhibit a wide range of physical size differences in both skeletal bone lengths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limb,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 exoskeletons must either be adaptable or fitted to individual users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power supply requires frequent replacement or recharging and may risk an explosion due to the thermal runaway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304800"/>
            <a:ext cx="7467600" cy="1143000"/>
          </a:xfrm>
        </p:spPr>
        <p:txBody>
          <a:bodyPr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Control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6582" y="1600200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objective of this research is to model and control the upper body exoskeleton for load carrying activity.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general block diagram of the overall system can be shown as follows,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 Block diagram of a closed loop control for exoskeleton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73282" y="3363189"/>
            <a:ext cx="7086600" cy="2216728"/>
            <a:chOff x="990600" y="3726872"/>
            <a:chExt cx="7086600" cy="2216728"/>
          </a:xfrm>
        </p:grpSpPr>
        <p:sp>
          <p:nvSpPr>
            <p:cNvPr id="4" name="Rectangle 3"/>
            <p:cNvSpPr/>
            <p:nvPr/>
          </p:nvSpPr>
          <p:spPr>
            <a:xfrm>
              <a:off x="1600200" y="3726872"/>
              <a:ext cx="1371600" cy="921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Actuator</a:t>
              </a:r>
            </a:p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Motor</a:t>
              </a:r>
            </a:p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(DC/EC)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3726873"/>
              <a:ext cx="1371600" cy="921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Sensors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726872"/>
              <a:ext cx="1600200" cy="921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Exoskeleton</a:t>
              </a:r>
            </a:p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system 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5334000"/>
              <a:ext cx="1600200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Controller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4" idx="3"/>
              <a:endCxn id="8" idx="1"/>
            </p:cNvCxnSpPr>
            <p:nvPr/>
          </p:nvCxnSpPr>
          <p:spPr>
            <a:xfrm flipV="1">
              <a:off x="2971800" y="4187535"/>
              <a:ext cx="914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7" idx="1"/>
            </p:cNvCxnSpPr>
            <p:nvPr/>
          </p:nvCxnSpPr>
          <p:spPr>
            <a:xfrm>
              <a:off x="5486400" y="4187535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</p:cNvCxnSpPr>
            <p:nvPr/>
          </p:nvCxnSpPr>
          <p:spPr>
            <a:xfrm>
              <a:off x="7391400" y="418753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" idx="1"/>
            </p:cNvCxnSpPr>
            <p:nvPr/>
          </p:nvCxnSpPr>
          <p:spPr>
            <a:xfrm>
              <a:off x="990600" y="4187535"/>
              <a:ext cx="6096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848600" y="4187535"/>
              <a:ext cx="0" cy="1451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9" idx="3"/>
            </p:cNvCxnSpPr>
            <p:nvPr/>
          </p:nvCxnSpPr>
          <p:spPr>
            <a:xfrm flipH="1">
              <a:off x="5257800" y="5638800"/>
              <a:ext cx="2590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1"/>
            </p:cNvCxnSpPr>
            <p:nvPr/>
          </p:nvCxnSpPr>
          <p:spPr>
            <a:xfrm flipH="1">
              <a:off x="990600" y="563880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990600" y="4187536"/>
              <a:ext cx="0" cy="145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5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 of the Work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467600" cy="4873752"/>
          </a:xfrm>
        </p:spPr>
        <p:txBody>
          <a:bodyPr>
            <a:normAutofit/>
          </a:bodyPr>
          <a:lstStyle/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different task to be done are,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 actuator.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 exoskeleton.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Development of controller.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Real time implementation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960" lvl="1" indent="-457200">
              <a:buFont typeface="+mj-lt"/>
              <a:buAutoNum type="arabicPeriod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Currently,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scope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simulate an actuator model.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the Actuating System of Exoskeleton (DC Motor)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858000" cy="2895600"/>
          </a:xfrm>
        </p:spPr>
      </p:pic>
      <p:sp>
        <p:nvSpPr>
          <p:cNvPr id="11" name="TextBox 10"/>
          <p:cNvSpPr txBox="1"/>
          <p:nvPr/>
        </p:nvSpPr>
        <p:spPr>
          <a:xfrm>
            <a:off x="5257800" y="45352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Fig.2(b) Block diagram of DC motor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352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Fig.2(a) Equivalent circuit diagram of DC 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1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7E930-F1C5-42C7-86CF-9DD6B6B1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 Equations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7A13B6F-9F4F-40EB-A897-C9B281B7B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7467600" cy="4873752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differential equations governing the model of a DC motor is given as follows: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emf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generated is directly proportional to the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”:</a:t>
                </a:r>
              </a:p>
              <a:p>
                <a:pPr marL="0" indent="0" algn="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dirty="0"/>
                  <a:t>				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emf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constant.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 between armature current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applied armature voltage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and the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emf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obtained by Kirchhoff's law:</a:t>
                </a:r>
              </a:p>
              <a:p>
                <a:pPr marL="0" indent="0" algn="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(2)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armature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armature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inductance. 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7A13B6F-9F4F-40EB-A897-C9B281B7B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7467600" cy="4873752"/>
              </a:xfrm>
              <a:blipFill rotWithShape="1">
                <a:blip r:embed="rId3"/>
                <a:stretch>
                  <a:fillRect l="-898" t="-187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B77E4-CF25-4231-B1D8-3CC52E22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 Equations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18B28E4-4E23-4BB2-A0B7-061AA8FF3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7467600" cy="4873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torque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developed by the motor is proportional to armature current: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(3)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torque constant.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we write an equation based on the mechanical loading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8B28E4-4E23-4BB2-A0B7-061AA8FF3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7467600" cy="4873752"/>
              </a:xfrm>
              <a:blipFill rotWithShape="1">
                <a:blip r:embed="rId2"/>
                <a:stretch>
                  <a:fillRect l="-898" t="-626" r="-1714" b="-17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38600"/>
            <a:ext cx="52577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F224E-92DF-4269-A19A-38E9DA53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Equations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05558C1-9148-493E-9F97-6CD91F49C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Laplace transform of (1), (2), (3) and (4) we obtain: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6)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				(7)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(8)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(5) and (7) in (6), we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obtain,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(9)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5558C1-9148-493E-9F97-6CD91F49C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7886700" cy="4351338"/>
              </a:xfrm>
              <a:blipFill rotWithShape="1">
                <a:blip r:embed="rId2"/>
                <a:stretch>
                  <a:fillRect l="-851" t="-701" r="-1701" b="-38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397</TotalTime>
  <Words>1419</Words>
  <Application>Microsoft Office PowerPoint</Application>
  <PresentationFormat>On-screen Show (4:3)</PresentationFormat>
  <Paragraphs>220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PowerPoint Presentation</vt:lpstr>
      <vt:lpstr>Introduction </vt:lpstr>
      <vt:lpstr>Advantages and Dis-advantages </vt:lpstr>
      <vt:lpstr>Modeling And Control </vt:lpstr>
      <vt:lpstr>Scope of the Work </vt:lpstr>
      <vt:lpstr>Mathematical Modeling of the Actuating System of Exoskeleton (DC Motor)</vt:lpstr>
      <vt:lpstr>Modeling Equations </vt:lpstr>
      <vt:lpstr>Modeling Equations Contd… </vt:lpstr>
      <vt:lpstr>Modeling Equations Contd… </vt:lpstr>
      <vt:lpstr>Modeling Equations Contd… </vt:lpstr>
      <vt:lpstr>Modeling Equations Contd… </vt:lpstr>
      <vt:lpstr>Selection Of Motors and Gear Box </vt:lpstr>
      <vt:lpstr>  Parameters of Maxon RE-40 Motor </vt:lpstr>
      <vt:lpstr>Maxon RE-40 DC Motor Transfer function </vt:lpstr>
      <vt:lpstr>Design of a P Controller for DC Motor </vt:lpstr>
      <vt:lpstr>Simulation Results </vt:lpstr>
      <vt:lpstr>An Asymmetric Cable-Driven Mechanism for Force Control of Exoskeleton Systems, Yeongtae Jung, Mechatronics, 2016</vt:lpstr>
      <vt:lpstr>Selection Of Motors </vt:lpstr>
      <vt:lpstr>Transfer Function of DC Motor, [(T_m (s))/(E_a (s) )] </vt:lpstr>
      <vt:lpstr>Transfer Function of DC Motor, [(T_m (s))/(E_a (s) )] Contd…</vt:lpstr>
      <vt:lpstr>Controller Design for Exoskeleton System</vt:lpstr>
      <vt:lpstr>Future Work and Reference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ph.d. review</dc:title>
  <dc:creator>roy</dc:creator>
  <cp:lastModifiedBy>roy</cp:lastModifiedBy>
  <cp:revision>150</cp:revision>
  <dcterms:created xsi:type="dcterms:W3CDTF">2006-08-16T00:00:00Z</dcterms:created>
  <dcterms:modified xsi:type="dcterms:W3CDTF">2022-01-30T22:13:17Z</dcterms:modified>
</cp:coreProperties>
</file>