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456" r:id="rId24"/>
    <p:sldId id="457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4college.com/css/web4-css-input-pseudo-classe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youtu.be/2JMMnNOh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 smtClean="0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 smtClean="0"/>
              <a:t>. </a:t>
            </a:r>
            <a:r>
              <a:rPr lang="ru-RU" sz="6000" b="1" dirty="0" smtClean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823333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 smtClean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486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Псевдоклассы</a:t>
            </a:r>
            <a:r>
              <a:rPr lang="ru-RU" sz="4400" b="1" dirty="0" smtClean="0"/>
              <a:t> состояний элементов ввода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73325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https://www.web4college.com/css/web4-css-input-pseudo-classes.php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</a:t>
            </a:r>
            <a:r>
              <a:rPr lang="ru-RU" sz="6000" b="1" dirty="0" err="1" smtClean="0"/>
              <a:t>Валидация</a:t>
            </a:r>
            <a:r>
              <a:rPr lang="ru-RU" sz="6000" b="1" dirty="0" smtClean="0"/>
              <a:t> </a:t>
            </a:r>
            <a:r>
              <a:rPr lang="ru-RU" sz="6000" b="1" dirty="0"/>
              <a:t>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</a:t>
            </a:r>
            <a:r>
              <a:rPr lang="ru-RU" sz="3600" dirty="0" smtClean="0"/>
              <a:t>подготовленному шаблону (т.е. корректны или нет). </a:t>
            </a:r>
            <a:r>
              <a:rPr lang="ru-RU" sz="3600" dirty="0"/>
              <a:t>Что считать корректным, а что нет </a:t>
            </a:r>
            <a:r>
              <a:rPr lang="ru-RU" sz="3600" dirty="0" smtClean="0"/>
              <a:t>- определяет </a:t>
            </a:r>
            <a:r>
              <a:rPr lang="ru-RU" sz="3600" dirty="0"/>
              <a:t>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</a:t>
            </a:r>
            <a:r>
              <a:rPr lang="ru-RU" sz="3600" b="1" dirty="0" smtClean="0">
                <a:solidFill>
                  <a:srgbClr val="00B050"/>
                </a:solidFill>
              </a:rPr>
              <a:t>выражение</a:t>
            </a:r>
            <a:r>
              <a:rPr lang="ru-RU" sz="3600" dirty="0" smtClean="0"/>
              <a:t> (</a:t>
            </a:r>
            <a:r>
              <a:rPr lang="ru-RU" sz="3600" dirty="0"/>
              <a:t>ш</a:t>
            </a:r>
            <a:r>
              <a:rPr lang="ru-RU" sz="3600" dirty="0" smtClean="0"/>
              <a:t>аблон) </a:t>
            </a:r>
            <a:r>
              <a:rPr lang="ru-RU" sz="3600" dirty="0"/>
              <a:t>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96" y="2780928"/>
            <a:ext cx="12195996" cy="862959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</a:t>
            </a:r>
            <a:r>
              <a:rPr lang="ru-RU" sz="6000" b="1" dirty="0" smtClean="0"/>
              <a:t>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В </a:t>
            </a:r>
            <a:r>
              <a:rPr lang="ru-RU" sz="3200" b="1" dirty="0" err="1" smtClean="0"/>
              <a:t>репозитории</a:t>
            </a:r>
            <a:r>
              <a:rPr lang="ru-RU" sz="3200" b="1" dirty="0" smtClean="0"/>
              <a:t> занятия: </a:t>
            </a:r>
            <a:r>
              <a:rPr lang="en-US" sz="3200" b="1" dirty="0" smtClean="0">
                <a:solidFill>
                  <a:srgbClr val="0070C0"/>
                </a:solidFill>
              </a:rPr>
              <a:t>./</a:t>
            </a:r>
            <a:r>
              <a:rPr lang="en-US" sz="3200" b="1" dirty="0" err="1" smtClean="0">
                <a:solidFill>
                  <a:srgbClr val="0070C0"/>
                </a:solidFill>
              </a:rPr>
              <a:t>src</a:t>
            </a:r>
            <a:r>
              <a:rPr lang="en-US" sz="3200" b="1" dirty="0" smtClean="0">
                <a:solidFill>
                  <a:srgbClr val="0070C0"/>
                </a:solidFill>
              </a:rPr>
              <a:t>/</a:t>
            </a:r>
            <a:r>
              <a:rPr lang="en-US" sz="3200" b="1" dirty="0" err="1" smtClean="0">
                <a:solidFill>
                  <a:srgbClr val="0070C0"/>
                </a:solidFill>
              </a:rPr>
              <a:t>regexp</a:t>
            </a:r>
            <a:r>
              <a:rPr lang="en-US" sz="3200" b="1" dirty="0" smtClean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6. Немного практики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br>
              <a:rPr lang="ru-RU" sz="6000" b="1" dirty="0"/>
            </a:br>
            <a:r>
              <a:rPr lang="ru-RU" sz="6000" b="1" dirty="0"/>
              <a:t>Формы/Элементы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</a:t>
            </a:r>
            <a:r>
              <a:rPr lang="ru-RU" sz="4000" b="1" dirty="0" smtClean="0"/>
              <a:t>данных</a:t>
            </a:r>
            <a:r>
              <a:rPr lang="en-US" sz="4000" b="1" dirty="0" smtClean="0"/>
              <a:t> </a:t>
            </a:r>
            <a:r>
              <a:rPr lang="ru-RU" sz="4000" b="1" dirty="0" smtClean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В </a:t>
            </a:r>
            <a:r>
              <a:rPr lang="ru-RU" sz="3200" b="1" dirty="0" err="1" smtClean="0"/>
              <a:t>репозитории</a:t>
            </a:r>
            <a:r>
              <a:rPr lang="ru-RU" sz="3200" b="1" dirty="0" smtClean="0"/>
              <a:t> занятия: </a:t>
            </a:r>
            <a:r>
              <a:rPr lang="en-US" sz="3200" b="1" dirty="0" smtClean="0">
                <a:solidFill>
                  <a:srgbClr val="0070C0"/>
                </a:solidFill>
              </a:rPr>
              <a:t>./</a:t>
            </a:r>
            <a:r>
              <a:rPr lang="en-US" sz="3200" b="1" dirty="0" err="1" smtClean="0">
                <a:solidFill>
                  <a:srgbClr val="0070C0"/>
                </a:solidFill>
              </a:rPr>
              <a:t>src</a:t>
            </a:r>
            <a:r>
              <a:rPr lang="en-US" sz="3200" b="1" dirty="0" smtClean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</a:t>
            </a:r>
            <a:r>
              <a:rPr lang="ru-RU" sz="2800" dirty="0" smtClean="0"/>
              <a:t>телефона</a:t>
            </a:r>
            <a:r>
              <a:rPr lang="it-IT" sz="2800" dirty="0"/>
              <a:t>,</a:t>
            </a:r>
            <a:r>
              <a:rPr lang="ru-RU" sz="2800" dirty="0" smtClean="0"/>
              <a:t> пользователь </a:t>
            </a:r>
            <a:r>
              <a:rPr lang="ru-RU" sz="2800" dirty="0"/>
              <a:t>может вводить следующие форматы: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</a:t>
            </a:r>
            <a:r>
              <a:rPr lang="ru-RU" sz="2800" b="1" dirty="0" smtClean="0">
                <a:solidFill>
                  <a:srgbClr val="00B050"/>
                </a:solidFill>
              </a:rPr>
              <a:t>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it-IT" sz="2800" dirty="0" smtClean="0">
                <a:solidFill>
                  <a:srgbClr val="00B050"/>
                </a:solidFill>
              </a:rPr>
              <a:t/>
            </a:r>
            <a:br>
              <a:rPr lang="it-IT" sz="2800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+38(067)456-67-88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63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Flexbox / Bootstrap Grid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006670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сетку </a:t>
            </a:r>
            <a:r>
              <a:rPr lang="en-US" sz="2400" b="1" dirty="0" smtClean="0">
                <a:solidFill>
                  <a:srgbClr val="00B050"/>
                </a:solidFill>
              </a:rPr>
              <a:t>Bootstrap (Bootstrap Grid)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</a:t>
            </a:r>
            <a:r>
              <a:rPr lang="en-US" sz="2800" b="1">
                <a:hlinkClick r:id="rId2"/>
              </a:rPr>
              <a:t>://</a:t>
            </a:r>
            <a:r>
              <a:rPr lang="en-US" sz="2800" b="1" smtClean="0">
                <a:hlinkClick r:id="rId2"/>
              </a:rPr>
              <a:t>youtu.be/2JMMnNOhDoc</a:t>
            </a:r>
            <a:endParaRPr lang="uk-UA" sz="2800" b="1" dirty="0"/>
          </a:p>
        </p:txBody>
      </p:sp>
      <p:pic>
        <p:nvPicPr>
          <p:cNvPr id="1026" name="Picture 2" descr="https://i.ytimg.com/vi/tX_4HTQ6Pgc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 r="12108"/>
          <a:stretch/>
        </p:blipFill>
        <p:spPr bwMode="auto">
          <a:xfrm>
            <a:off x="983432" y="1317781"/>
            <a:ext cx="5472608" cy="40554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ввода, формы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4913292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3333CC"/>
                </a:solidFill>
              </a:rPr>
              <a:t>&lt;form&gt; </a:t>
            </a:r>
            <a:r>
              <a:rPr lang="en-US" sz="6600" b="1" dirty="0"/>
              <a:t>…</a:t>
            </a:r>
            <a:r>
              <a:rPr lang="en-US" sz="6600" b="1" dirty="0">
                <a:solidFill>
                  <a:srgbClr val="3333CC"/>
                </a:solidFill>
              </a:rPr>
              <a:t> 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184482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70C0"/>
                </a:solidFill>
              </a:rPr>
              <a:t>&lt;input </a:t>
            </a:r>
            <a:r>
              <a:rPr lang="en-US" sz="6600" b="1" dirty="0" smtClean="0">
                <a:solidFill>
                  <a:srgbClr val="FF0000"/>
                </a:solidFill>
              </a:rPr>
              <a:t>type</a:t>
            </a:r>
            <a:r>
              <a:rPr lang="en-US" sz="6600" b="1" dirty="0" smtClean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ru-RU" sz="6600" b="1" dirty="0" smtClean="0">
                <a:solidFill>
                  <a:srgbClr val="0070C0"/>
                </a:solidFill>
              </a:rPr>
              <a:t>"</a:t>
            </a:r>
            <a:r>
              <a:rPr lang="ru-RU" sz="6600" b="1" dirty="0" smtClean="0">
                <a:solidFill>
                  <a:srgbClr val="00B050"/>
                </a:solidFill>
              </a:rPr>
              <a:t>...</a:t>
            </a:r>
            <a:r>
              <a:rPr lang="ru-RU" sz="6600" b="1" dirty="0" smtClean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</a:t>
            </a:r>
            <a:r>
              <a:rPr lang="en-US" sz="6600" b="1" dirty="0" smtClean="0">
                <a:solidFill>
                  <a:srgbClr val="0070C0"/>
                </a:solidFill>
              </a:rPr>
              <a:t> /&gt;</a:t>
            </a: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 smtClean="0">
                <a:solidFill>
                  <a:srgbClr val="FF0000"/>
                </a:solidFill>
              </a:rPr>
              <a:t>type</a:t>
            </a:r>
            <a:r>
              <a:rPr lang="ru-RU" sz="3200" b="1" dirty="0" smtClean="0"/>
              <a:t> </a:t>
            </a:r>
            <a:r>
              <a:rPr lang="ru-RU" sz="3200" dirty="0" smtClean="0"/>
              <a:t>(который и определяет тип используемого элемента ввода)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&lt;input </a:t>
            </a:r>
            <a:r>
              <a:rPr lang="en-US" sz="5400" b="1" dirty="0" smtClean="0">
                <a:solidFill>
                  <a:srgbClr val="FF0000"/>
                </a:solidFill>
              </a:rPr>
              <a:t>id</a:t>
            </a:r>
            <a:r>
              <a:rPr lang="en-US" sz="5400" b="1" dirty="0" smtClean="0">
                <a:solidFill>
                  <a:srgbClr val="0070C0"/>
                </a:solidFill>
              </a:rPr>
              <a:t>=</a:t>
            </a:r>
            <a:r>
              <a:rPr lang="ru-RU" sz="5400" b="1" dirty="0" smtClean="0">
                <a:solidFill>
                  <a:srgbClr val="0070C0"/>
                </a:solidFill>
              </a:rPr>
              <a:t>"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 smtClean="0">
                <a:solidFill>
                  <a:srgbClr val="0070C0"/>
                </a:solidFill>
              </a:rPr>
              <a:t>"</a:t>
            </a:r>
            <a:r>
              <a:rPr lang="en-US" sz="5400" b="1" dirty="0" smtClean="0">
                <a:solidFill>
                  <a:srgbClr val="0070C0"/>
                </a:solidFill>
              </a:rPr>
              <a:t> … /&gt;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 smtClean="0">
                <a:solidFill>
                  <a:srgbClr val="FF0000"/>
                </a:solidFill>
              </a:rPr>
              <a:t>for</a:t>
            </a:r>
            <a:r>
              <a:rPr lang="en-US" sz="5400" b="1" dirty="0" smtClean="0">
                <a:solidFill>
                  <a:srgbClr val="00B050"/>
                </a:solidFill>
              </a:rPr>
              <a:t>=</a:t>
            </a:r>
            <a:r>
              <a:rPr lang="ru-RU" sz="5400" b="1" dirty="0" smtClean="0">
                <a:solidFill>
                  <a:srgbClr val="00B050"/>
                </a:solidFill>
              </a:rPr>
              <a:t>"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 smtClean="0">
                <a:solidFill>
                  <a:srgbClr val="00B050"/>
                </a:solidFill>
              </a:rPr>
              <a:t>"</a:t>
            </a:r>
            <a:r>
              <a:rPr lang="en-US" sz="5400" b="1" dirty="0" smtClean="0">
                <a:solidFill>
                  <a:srgbClr val="00B050"/>
                </a:solidFill>
              </a:rPr>
              <a:t>&gt;</a:t>
            </a:r>
            <a:r>
              <a:rPr lang="ru-RU" sz="5400" b="1" dirty="0" smtClean="0">
                <a:solidFill>
                  <a:srgbClr val="00B050"/>
                </a:solidFill>
              </a:rPr>
              <a:t>…</a:t>
            </a:r>
            <a:r>
              <a:rPr lang="en-US" sz="5400" b="1" dirty="0" smtClean="0">
                <a:solidFill>
                  <a:srgbClr val="00B050"/>
                </a:solidFill>
              </a:rPr>
              <a:t>&lt;/label&gt;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</a:t>
            </a:r>
            <a:r>
              <a:rPr lang="ru-RU" sz="2800" dirty="0" smtClean="0"/>
              <a:t>ввода поддерживаемых браузерами</a:t>
            </a:r>
            <a:br>
              <a:rPr lang="ru-RU" sz="2800" dirty="0" smtClean="0"/>
            </a:br>
            <a:r>
              <a:rPr lang="ru-RU" sz="2800" dirty="0" smtClean="0"/>
              <a:t>(до </a:t>
            </a:r>
            <a:r>
              <a:rPr lang="en-US" sz="2800" b="1" dirty="0" smtClean="0"/>
              <a:t>HTML5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&lt;input </a:t>
            </a:r>
            <a:r>
              <a:rPr lang="en-US" sz="4000" b="1" dirty="0" smtClean="0">
                <a:solidFill>
                  <a:srgbClr val="FF0000"/>
                </a:solidFill>
              </a:rPr>
              <a:t>type</a:t>
            </a:r>
            <a:r>
              <a:rPr lang="en-US" sz="4000" b="1" dirty="0" smtClean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</a:rPr>
              <a:t>"</a:t>
            </a:r>
            <a:r>
              <a:rPr lang="ru-RU" sz="4000" b="1" dirty="0" smtClean="0">
                <a:solidFill>
                  <a:srgbClr val="00B050"/>
                </a:solidFill>
              </a:rPr>
              <a:t>...</a:t>
            </a:r>
            <a:r>
              <a:rPr lang="ru-RU" sz="4000" b="1" dirty="0" smtClean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</a:t>
            </a:r>
            <a:r>
              <a:rPr lang="en-US" sz="4000" b="1" dirty="0" smtClean="0">
                <a:solidFill>
                  <a:srgbClr val="0070C0"/>
                </a:solidFill>
              </a:rPr>
              <a:t> /&gt;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HTML5</a:t>
            </a:r>
            <a:r>
              <a:rPr lang="en-US" sz="2800" dirty="0" smtClean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</a:t>
            </a:r>
            <a:r>
              <a:rPr lang="ru-RU" sz="2800" dirty="0" smtClean="0"/>
              <a:t>местами оставляет </a:t>
            </a:r>
            <a:r>
              <a:rPr lang="ru-RU" sz="2800" dirty="0"/>
              <a:t>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&lt;input </a:t>
            </a:r>
            <a:r>
              <a:rPr lang="en-US" sz="4000" b="1" dirty="0" smtClean="0">
                <a:solidFill>
                  <a:srgbClr val="FF0000"/>
                </a:solidFill>
              </a:rPr>
              <a:t>type</a:t>
            </a:r>
            <a:r>
              <a:rPr lang="en-US" sz="4000" b="1" dirty="0" smtClean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</a:rPr>
              <a:t>"</a:t>
            </a:r>
            <a:r>
              <a:rPr lang="ru-RU" sz="4000" b="1" dirty="0" smtClean="0">
                <a:solidFill>
                  <a:srgbClr val="00B050"/>
                </a:solidFill>
              </a:rPr>
              <a:t>...</a:t>
            </a:r>
            <a:r>
              <a:rPr lang="ru-RU" sz="4000" b="1" dirty="0" smtClean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</a:t>
            </a:r>
            <a:r>
              <a:rPr lang="en-US" sz="4000" b="1" dirty="0" smtClean="0">
                <a:solidFill>
                  <a:srgbClr val="0070C0"/>
                </a:solidFill>
              </a:rPr>
              <a:t> /&gt;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</a:t>
            </a:r>
            <a:r>
              <a:rPr lang="en-US" sz="6000" b="1" dirty="0" smtClean="0"/>
              <a:t>. </a:t>
            </a:r>
            <a:r>
              <a:rPr lang="ru-RU" sz="6000" b="1" dirty="0" smtClean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  <a:r>
              <a:rPr lang="en-US" sz="2000" dirty="0" smtClean="0"/>
              <a:t> – </a:t>
            </a:r>
            <a:r>
              <a:rPr lang="ru-RU" sz="2000" dirty="0" smtClean="0"/>
              <a:t>задаёт начальное значение установленное в элемент ввода. </a:t>
            </a:r>
            <a:r>
              <a:rPr lang="en-US" sz="2000" b="1" dirty="0" smtClean="0"/>
              <a:t>min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step</a:t>
            </a:r>
            <a:r>
              <a:rPr lang="en-US" sz="2000" dirty="0" smtClean="0"/>
              <a:t> </a:t>
            </a:r>
            <a:r>
              <a:rPr lang="ru-RU" sz="2000" dirty="0" smtClean="0"/>
              <a:t>задаёт, соответственно, </a:t>
            </a:r>
            <a:r>
              <a:rPr lang="ru-RU" sz="2000" b="1" dirty="0" smtClean="0"/>
              <a:t>минимальное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b="1" dirty="0" smtClean="0"/>
              <a:t>максимальное</a:t>
            </a:r>
            <a:r>
              <a:rPr lang="ru-RU" sz="2000" dirty="0" smtClean="0"/>
              <a:t> значение допустимое в элементе ввода, и </a:t>
            </a:r>
            <a:r>
              <a:rPr lang="ru-RU" sz="2000" b="1" dirty="0" smtClean="0"/>
              <a:t>шаг</a:t>
            </a:r>
            <a:r>
              <a:rPr lang="ru-RU" sz="2000" dirty="0" smtClean="0"/>
              <a:t>, при использовании, вспомогательных кнопок инкремента/декремента. </a:t>
            </a:r>
            <a:r>
              <a:rPr lang="en-US" sz="2000" b="1" dirty="0"/>
              <a:t>m</a:t>
            </a:r>
            <a:r>
              <a:rPr lang="en-US" sz="2000" b="1" dirty="0" smtClean="0"/>
              <a:t>in</a:t>
            </a:r>
            <a:r>
              <a:rPr lang="en-US" sz="2000" dirty="0" smtClean="0"/>
              <a:t>, </a:t>
            </a:r>
            <a:r>
              <a:rPr lang="en-US" sz="2000" b="1" dirty="0" smtClean="0"/>
              <a:t>max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step</a:t>
            </a:r>
            <a:r>
              <a:rPr lang="en-US" sz="2000" dirty="0" smtClean="0"/>
              <a:t> </a:t>
            </a:r>
            <a:r>
              <a:rPr lang="ru-RU" sz="2000" dirty="0" smtClean="0"/>
              <a:t>применяются только в числовых элементах ввода: </a:t>
            </a:r>
            <a:r>
              <a:rPr lang="en-US" sz="2000" b="1" dirty="0" smtClean="0"/>
              <a:t>range</a:t>
            </a:r>
            <a:r>
              <a:rPr lang="en-US" sz="2000" dirty="0" smtClean="0"/>
              <a:t>, </a:t>
            </a:r>
            <a:r>
              <a:rPr lang="en-US" sz="2000" b="1" dirty="0" smtClean="0"/>
              <a:t>number</a:t>
            </a:r>
            <a:r>
              <a:rPr lang="ru-RU" sz="2000" dirty="0" smtClean="0"/>
              <a:t>... 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value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min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max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 smtClean="0">
                <a:solidFill>
                  <a:srgbClr val="FF0000"/>
                </a:solidFill>
              </a:rPr>
              <a:t>step</a:t>
            </a:r>
            <a:r>
              <a:rPr lang="en-US" sz="3600" b="1" dirty="0" smtClean="0">
                <a:solidFill>
                  <a:srgbClr val="0070C0"/>
                </a:solidFill>
              </a:rPr>
              <a:t>=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…</a:t>
            </a:r>
            <a:r>
              <a:rPr lang="ru-RU" sz="3600" b="1" dirty="0" smtClean="0">
                <a:solidFill>
                  <a:srgbClr val="0070C0"/>
                </a:solidFill>
              </a:rPr>
              <a:t>"</a:t>
            </a:r>
            <a:r>
              <a:rPr lang="en-US" sz="3600" b="1" dirty="0" smtClean="0">
                <a:solidFill>
                  <a:srgbClr val="0070C0"/>
                </a:solidFill>
              </a:rPr>
              <a:t> /&gt;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Полезные атрибуты тега </a:t>
            </a:r>
            <a:r>
              <a:rPr lang="en-US" sz="3600" b="1" dirty="0" smtClean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522</Words>
  <Application>Microsoft Office PowerPoint</Application>
  <PresentationFormat>Широкоэкранный</PresentationFormat>
  <Paragraphs>79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691</cp:revision>
  <dcterms:created xsi:type="dcterms:W3CDTF">2014-11-20T09:08:59Z</dcterms:created>
  <dcterms:modified xsi:type="dcterms:W3CDTF">2020-10-22T06:54:41Z</dcterms:modified>
</cp:coreProperties>
</file>