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6" r:id="rId5"/>
    <p:sldId id="271" r:id="rId6"/>
    <p:sldId id="291" r:id="rId7"/>
    <p:sldId id="281" r:id="rId8"/>
    <p:sldId id="292" r:id="rId9"/>
    <p:sldId id="290" r:id="rId10"/>
    <p:sldId id="293" r:id="rId11"/>
    <p:sldId id="280" r:id="rId12"/>
    <p:sldId id="276" r:id="rId13"/>
    <p:sldId id="294" r:id="rId14"/>
    <p:sldId id="277" r:id="rId15"/>
    <p:sldId id="267" r:id="rId16"/>
    <p:sldId id="268" r:id="rId17"/>
    <p:sldId id="274" r:id="rId18"/>
    <p:sldId id="265" r:id="rId19"/>
    <p:sldId id="275" r:id="rId20"/>
    <p:sldId id="284" r:id="rId21"/>
    <p:sldId id="285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FEA3-C6EE-FF48-81A7-1EA2BF556E6B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BDE21-ADFC-CA45-9C68-E6F4DA77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a black</a:t>
            </a:r>
            <a:r>
              <a:rPr lang="en-US" baseline="0" dirty="0" smtClean="0"/>
              <a:t> box method  - you need to know the data!</a:t>
            </a:r>
          </a:p>
          <a:p>
            <a:r>
              <a:rPr lang="en-US" baseline="0" dirty="0" smtClean="0"/>
              <a:t>Not used for statistical hypothesis testing – no p-value!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9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1/3 of the dataset is set aside as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oob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for</a:t>
            </a:r>
            <a:r>
              <a:rPr lang="en-US" baseline="0" dirty="0" smtClean="0"/>
              <a:t> independent variable X.</a:t>
            </a:r>
            <a:endParaRPr lang="en-US" dirty="0" smtClean="0"/>
          </a:p>
          <a:p>
            <a:r>
              <a:rPr lang="en-US" dirty="0" smtClean="0"/>
              <a:t>Randomly resample - </a:t>
            </a:r>
          </a:p>
          <a:p>
            <a:r>
              <a:rPr lang="en-US" dirty="0" smtClean="0"/>
              <a:t>Permutation destroys the association</a:t>
            </a:r>
            <a:r>
              <a:rPr lang="en-US" baseline="0" dirty="0" smtClean="0"/>
              <a:t> of that variable with the response.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random</a:t>
            </a:r>
            <a:r>
              <a:rPr lang="en-US" baseline="0" dirty="0" err="1" smtClean="0"/>
              <a:t>Forest</a:t>
            </a:r>
            <a:r>
              <a:rPr lang="en-US" baseline="0" dirty="0" smtClean="0"/>
              <a:t> implementation may be biased towards continuous variables or those with many categories.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trees</a:t>
            </a:r>
            <a:r>
              <a:rPr lang="en-US" baseline="0" dirty="0" smtClean="0"/>
              <a:t> have low bias but high variance</a:t>
            </a:r>
          </a:p>
          <a:p>
            <a:r>
              <a:rPr lang="en-US" baseline="0" dirty="0" smtClean="0"/>
              <a:t>Bagging is boot strap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1/3 of the dataset is set aside as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oob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trees</a:t>
            </a:r>
            <a:r>
              <a:rPr lang="en-US" baseline="0" dirty="0" smtClean="0"/>
              <a:t> have low bias but high variance</a:t>
            </a:r>
          </a:p>
          <a:p>
            <a:r>
              <a:rPr lang="en-US" baseline="0" dirty="0" smtClean="0"/>
              <a:t>Bagging is boot strap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1/3 of the dataset is set aside as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oob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trees</a:t>
            </a:r>
            <a:r>
              <a:rPr lang="en-US" baseline="0" dirty="0" smtClean="0"/>
              <a:t> have low bias but high variance</a:t>
            </a:r>
          </a:p>
          <a:p>
            <a:r>
              <a:rPr lang="en-US" baseline="0" dirty="0" smtClean="0"/>
              <a:t>Bagging is boot strap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1/3 of the dataset is set aside as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oob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trees</a:t>
            </a:r>
            <a:r>
              <a:rPr lang="en-US" baseline="0" dirty="0" smtClean="0"/>
              <a:t> have low bias but high variance</a:t>
            </a:r>
          </a:p>
          <a:p>
            <a:r>
              <a:rPr lang="en-US" baseline="0" dirty="0" smtClean="0"/>
              <a:t>Bagging is boot strap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1/3 of the dataset is set aside as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oob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DE21-ADFC-CA45-9C68-E6F4DA779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2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4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84ED-DC2D-3B4D-9DE3-403AABEA5FBA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FB11C-A004-1C4D-B6A5-1161E392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revorstephens.com/kaggle-titanic-tutorial/r-part-5-random-forests/" TargetMode="External"/><Relationship Id="rId4" Type="http://schemas.openxmlformats.org/officeDocument/2006/relationships/hyperlink" Target="https://cran.r-project.org/web/packages/party/party.pdf" TargetMode="External"/><Relationship Id="rId5" Type="http://schemas.openxmlformats.org/officeDocument/2006/relationships/hyperlink" Target="https://www.kaggle.com/aidangawronski/random-forest-proximity/code" TargetMode="External"/><Relationship Id="rId6" Type="http://schemas.openxmlformats.org/officeDocument/2006/relationships/hyperlink" Target="https://www.statistik.uni-dortmund.de/useR-2008/slides/Strobl+Zeilei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.berkeley.edu/~breiman/RandomForests/cc_home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Workshop</a:t>
            </a:r>
          </a:p>
          <a:p>
            <a:r>
              <a:rPr lang="en-US" dirty="0"/>
              <a:t>GLEON 19</a:t>
            </a:r>
          </a:p>
          <a:p>
            <a:r>
              <a:rPr lang="en-US" dirty="0" smtClean="0"/>
              <a:t>November 27, 2017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03067" y="6350306"/>
            <a:ext cx="157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 Leach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RF’s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Draw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tree</a:t>
            </a:r>
            <a:r>
              <a:rPr lang="en-US" i="1" dirty="0" smtClean="0"/>
              <a:t> </a:t>
            </a:r>
            <a:r>
              <a:rPr lang="en-US" dirty="0" smtClean="0"/>
              <a:t>boot strapped samples (</a:t>
            </a:r>
            <a:r>
              <a:rPr lang="en-US" i="1" dirty="0" smtClean="0"/>
              <a:t>K</a:t>
            </a:r>
            <a:r>
              <a:rPr lang="en-US" i="1" baseline="-25000" dirty="0" smtClean="0"/>
              <a:t>i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2/3 is training data</a:t>
            </a:r>
          </a:p>
          <a:p>
            <a:pPr lvl="1"/>
            <a:r>
              <a:rPr lang="en-US" dirty="0" smtClean="0"/>
              <a:t>1/3 is </a:t>
            </a:r>
            <a:r>
              <a:rPr lang="en-US" b="1" dirty="0" smtClean="0"/>
              <a:t>out-of-bag </a:t>
            </a:r>
            <a:r>
              <a:rPr lang="en-US" dirty="0" smtClean="0"/>
              <a:t>data (</a:t>
            </a:r>
            <a:r>
              <a:rPr lang="en-US" dirty="0" err="1" smtClean="0"/>
              <a:t>oob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each </a:t>
            </a:r>
            <a:r>
              <a:rPr lang="en-US" i="1" dirty="0"/>
              <a:t>K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grow an </a:t>
            </a:r>
            <a:r>
              <a:rPr lang="en-US" dirty="0" err="1" smtClean="0"/>
              <a:t>unpruned</a:t>
            </a:r>
            <a:r>
              <a:rPr lang="en-US" dirty="0" smtClean="0"/>
              <a:t> tree (</a:t>
            </a:r>
            <a:r>
              <a:rPr lang="en-US" i="1" dirty="0" err="1" smtClean="0"/>
              <a:t>tree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At each </a:t>
            </a:r>
            <a:r>
              <a:rPr lang="en-US" dirty="0" smtClean="0"/>
              <a:t>node of </a:t>
            </a:r>
            <a:r>
              <a:rPr lang="en-US" i="1" dirty="0" err="1" smtClean="0"/>
              <a:t>tree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split </a:t>
            </a:r>
            <a:r>
              <a:rPr lang="en-US" dirty="0"/>
              <a:t>based on randomly selected subset of predictors (</a:t>
            </a:r>
            <a:r>
              <a:rPr lang="en-US" i="1" dirty="0" err="1"/>
              <a:t>m</a:t>
            </a:r>
            <a:r>
              <a:rPr lang="en-US" i="1" baseline="-25000" dirty="0" err="1"/>
              <a:t>try</a:t>
            </a:r>
            <a:r>
              <a:rPr lang="en-US" dirty="0"/>
              <a:t>; this decreases correlation between trees).</a:t>
            </a:r>
          </a:p>
          <a:p>
            <a:pPr lvl="1"/>
            <a:r>
              <a:rPr lang="en-US" dirty="0" smtClean="0"/>
              <a:t>Predict </a:t>
            </a:r>
            <a:r>
              <a:rPr lang="en-US" dirty="0" err="1"/>
              <a:t>oob</a:t>
            </a:r>
            <a:r>
              <a:rPr lang="en-US" dirty="0"/>
              <a:t> with </a:t>
            </a:r>
            <a:r>
              <a:rPr lang="en-US" i="1" dirty="0" err="1"/>
              <a:t>tree</a:t>
            </a:r>
            <a:r>
              <a:rPr lang="en-US" i="1" baseline="-25000" dirty="0" err="1"/>
              <a:t>i</a:t>
            </a:r>
            <a:r>
              <a:rPr lang="en-US" dirty="0"/>
              <a:t>  and calculate </a:t>
            </a:r>
            <a:r>
              <a:rPr lang="en-US" dirty="0" err="1"/>
              <a:t>oob</a:t>
            </a:r>
            <a:r>
              <a:rPr lang="en-US" dirty="0"/>
              <a:t> error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Aggregate </a:t>
            </a:r>
            <a:r>
              <a:rPr lang="en-US" dirty="0" err="1" smtClean="0"/>
              <a:t>oob</a:t>
            </a:r>
            <a:r>
              <a:rPr lang="en-US" dirty="0" smtClean="0"/>
              <a:t> error across all trees in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8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18094" y="158834"/>
            <a:ext cx="2461069" cy="1456911"/>
            <a:chOff x="585085" y="788994"/>
            <a:chExt cx="7286835" cy="4313683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6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45" name="Rectangle 44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stCxn id="45" idx="2"/>
                <a:endCxn id="47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5" idx="2"/>
                <a:endCxn id="46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8" idx="0"/>
                <a:endCxn id="47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47" idx="2"/>
                <a:endCxn id="49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urved Connector 72"/>
            <p:cNvCxnSpPr>
              <a:stCxn id="6" idx="2"/>
              <a:endCxn id="45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116973" y="4114812"/>
            <a:ext cx="4910054" cy="43088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Aggregate </a:t>
            </a:r>
            <a:r>
              <a:rPr lang="en-US" sz="2200" dirty="0" err="1" smtClean="0"/>
              <a:t>oob</a:t>
            </a:r>
            <a:r>
              <a:rPr lang="en-US" sz="2200" dirty="0" smtClean="0"/>
              <a:t> error rate across all trees. </a:t>
            </a:r>
            <a:endParaRPr lang="en-US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4033" y="4926996"/>
            <a:ext cx="4069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“Mean of squared residuals”  </a:t>
            </a:r>
            <a:endParaRPr lang="en-US" sz="2200" dirty="0"/>
          </a:p>
        </p:txBody>
      </p:sp>
      <p:pic>
        <p:nvPicPr>
          <p:cNvPr id="29" name="Picture 28" descr="Screen Shot 2017-11-26 at 2.10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9" y="5326812"/>
            <a:ext cx="4757744" cy="1130939"/>
          </a:xfrm>
          <a:prstGeom prst="rect">
            <a:avLst/>
          </a:prstGeom>
        </p:spPr>
      </p:pic>
      <p:pic>
        <p:nvPicPr>
          <p:cNvPr id="31" name="Picture 30" descr="Screen Shot 2017-11-26 at 2.11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92" y="5439303"/>
            <a:ext cx="2259426" cy="123777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686599" y="4927723"/>
            <a:ext cx="2777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% variance explained</a:t>
            </a:r>
            <a:endParaRPr lang="en-US" sz="2200" dirty="0"/>
          </a:p>
        </p:txBody>
      </p: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3023669" y="158834"/>
            <a:ext cx="2461069" cy="1456911"/>
            <a:chOff x="585085" y="788994"/>
            <a:chExt cx="7286835" cy="4313683"/>
          </a:xfrm>
        </p:grpSpPr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86" name="Rectangle 85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>
                <a:stCxn id="86" idx="2"/>
                <a:endCxn id="88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6" idx="2"/>
                <a:endCxn id="87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9" idx="0"/>
                <a:endCxn id="88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8" idx="2"/>
                <a:endCxn id="90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urved Connector 84"/>
            <p:cNvCxnSpPr>
              <a:stCxn id="81" idx="2"/>
              <a:endCxn id="86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890765" y="1280403"/>
            <a:ext cx="2461069" cy="1456911"/>
            <a:chOff x="585085" y="788994"/>
            <a:chExt cx="7286835" cy="4313683"/>
          </a:xfrm>
        </p:grpSpPr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96" idx="2"/>
              <a:endCxn id="97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2"/>
              <a:endCxn id="98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03" name="Rectangle 102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/>
              <p:cNvCxnSpPr>
                <a:stCxn id="103" idx="2"/>
                <a:endCxn id="105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3" idx="2"/>
                <a:endCxn id="104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6" idx="0"/>
                <a:endCxn id="105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5" idx="2"/>
                <a:endCxn id="107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Curved Connector 101"/>
            <p:cNvCxnSpPr>
              <a:stCxn id="98" idx="2"/>
              <a:endCxn id="103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3416423" y="1189528"/>
            <a:ext cx="2461069" cy="1456911"/>
            <a:chOff x="585085" y="788994"/>
            <a:chExt cx="7286835" cy="4313683"/>
          </a:xfrm>
        </p:grpSpPr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stCxn id="113" idx="2"/>
              <a:endCxn id="114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2"/>
              <a:endCxn id="115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20" name="Rectangle 119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>
                <a:stCxn id="120" idx="2"/>
                <a:endCxn id="122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0" idx="2"/>
                <a:endCxn id="121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23" idx="0"/>
                <a:endCxn id="122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22" idx="2"/>
                <a:endCxn id="124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urved Connector 118"/>
            <p:cNvCxnSpPr>
              <a:stCxn id="115" idx="2"/>
              <a:endCxn id="120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5742527" y="158834"/>
            <a:ext cx="2461069" cy="1456911"/>
            <a:chOff x="585085" y="788994"/>
            <a:chExt cx="7286835" cy="4313683"/>
          </a:xfrm>
        </p:grpSpPr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>
              <a:stCxn id="130" idx="2"/>
              <a:endCxn id="131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30" idx="2"/>
              <a:endCxn id="132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37" name="Rectangle 136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>
                <a:stCxn id="137" idx="2"/>
                <a:endCxn id="139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7" idx="2"/>
                <a:endCxn id="138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0" idx="0"/>
                <a:endCxn id="139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39" idx="2"/>
                <a:endCxn id="141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Curved Connector 135"/>
            <p:cNvCxnSpPr>
              <a:stCxn id="132" idx="2"/>
              <a:endCxn id="137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>
            <a:grpSpLocks noChangeAspect="1"/>
          </p:cNvGrpSpPr>
          <p:nvPr/>
        </p:nvGrpSpPr>
        <p:grpSpPr>
          <a:xfrm>
            <a:off x="6128853" y="1213206"/>
            <a:ext cx="2461069" cy="1456911"/>
            <a:chOff x="585085" y="788994"/>
            <a:chExt cx="7286835" cy="4313683"/>
          </a:xfrm>
        </p:grpSpPr>
        <p:sp>
          <p:nvSpPr>
            <p:cNvPr id="147" name="Rectangle 146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>
              <a:stCxn id="147" idx="2"/>
              <a:endCxn id="148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7" idx="2"/>
              <a:endCxn id="149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54" name="Rectangle 153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>
                <a:stCxn id="154" idx="2"/>
                <a:endCxn id="156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54" idx="2"/>
                <a:endCxn id="155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157" idx="0"/>
                <a:endCxn id="156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stCxn id="156" idx="2"/>
                <a:endCxn id="158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Curved Connector 152"/>
            <p:cNvCxnSpPr>
              <a:stCxn id="149" idx="2"/>
              <a:endCxn id="154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>
            <a:grpSpLocks noChangeAspect="1"/>
          </p:cNvGrpSpPr>
          <p:nvPr/>
        </p:nvGrpSpPr>
        <p:grpSpPr>
          <a:xfrm>
            <a:off x="1272995" y="2395648"/>
            <a:ext cx="2461069" cy="1456911"/>
            <a:chOff x="585085" y="788994"/>
            <a:chExt cx="7286835" cy="4313683"/>
          </a:xfrm>
        </p:grpSpPr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/>
            <p:cNvCxnSpPr>
              <a:stCxn id="164" idx="2"/>
              <a:endCxn id="165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64" idx="2"/>
              <a:endCxn id="166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71" name="Rectangle 170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>
                <a:stCxn id="171" idx="2"/>
                <a:endCxn id="173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71" idx="2"/>
                <a:endCxn id="172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4" idx="0"/>
                <a:endCxn id="173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3" idx="2"/>
                <a:endCxn id="175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Curved Connector 169"/>
            <p:cNvCxnSpPr>
              <a:stCxn id="166" idx="2"/>
              <a:endCxn id="171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3797790" y="2300974"/>
            <a:ext cx="2461069" cy="1456911"/>
            <a:chOff x="585085" y="788994"/>
            <a:chExt cx="7286835" cy="4313683"/>
          </a:xfrm>
        </p:grpSpPr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181" idx="2"/>
              <a:endCxn id="182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81" idx="2"/>
              <a:endCxn id="183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88" name="Rectangle 187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88" idx="2"/>
                <a:endCxn id="190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88" idx="2"/>
                <a:endCxn id="189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91" idx="0"/>
                <a:endCxn id="190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90" idx="2"/>
                <a:endCxn id="192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7" name="Curved Connector 186"/>
            <p:cNvCxnSpPr>
              <a:stCxn id="183" idx="2"/>
              <a:endCxn id="188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>
            <a:grpSpLocks noChangeAspect="1"/>
          </p:cNvGrpSpPr>
          <p:nvPr/>
        </p:nvGrpSpPr>
        <p:grpSpPr>
          <a:xfrm>
            <a:off x="6511919" y="2338034"/>
            <a:ext cx="2461069" cy="1456911"/>
            <a:chOff x="585085" y="788994"/>
            <a:chExt cx="7286835" cy="4313683"/>
          </a:xfrm>
        </p:grpSpPr>
        <p:sp>
          <p:nvSpPr>
            <p:cNvPr id="215" name="Rectangle 214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/>
            <p:cNvCxnSpPr>
              <a:stCxn id="215" idx="2"/>
              <a:endCxn id="216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5" idx="2"/>
              <a:endCxn id="217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222" name="Rectangle 221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7" name="Straight Connector 226"/>
              <p:cNvCxnSpPr>
                <a:stCxn id="222" idx="2"/>
                <a:endCxn id="224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22" idx="2"/>
                <a:endCxn id="223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25" idx="0"/>
                <a:endCxn id="224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4" idx="2"/>
                <a:endCxn id="226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Curved Connector 220"/>
            <p:cNvCxnSpPr>
              <a:stCxn id="217" idx="2"/>
              <a:endCxn id="222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8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Inputs</a:t>
            </a:r>
          </a:p>
          <a:p>
            <a:pPr marL="742950" lvl="2" indent="-342900"/>
            <a:r>
              <a:rPr lang="en-US" sz="2800" dirty="0" smtClean="0"/>
              <a:t>Data = Flat file where rows = lake, col = variables</a:t>
            </a:r>
          </a:p>
          <a:p>
            <a:pPr marL="742950" lvl="2" indent="-342900"/>
            <a:r>
              <a:rPr lang="en-US" sz="2800" dirty="0" smtClean="0"/>
              <a:t>Number of trees</a:t>
            </a:r>
          </a:p>
          <a:p>
            <a:pPr marL="742950" lvl="2" indent="-342900"/>
            <a:r>
              <a:rPr lang="en-US" sz="2800" dirty="0" err="1" smtClean="0"/>
              <a:t>m</a:t>
            </a:r>
            <a:r>
              <a:rPr lang="en-US" sz="2800" baseline="-25000" dirty="0" err="1" smtClean="0"/>
              <a:t>try</a:t>
            </a:r>
            <a:endParaRPr lang="en-US" sz="2800" dirty="0" smtClean="0"/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Mean squared residual</a:t>
            </a:r>
          </a:p>
          <a:p>
            <a:pPr lvl="1"/>
            <a:r>
              <a:rPr lang="en-US" dirty="0" smtClean="0"/>
              <a:t>% variance explained</a:t>
            </a:r>
          </a:p>
          <a:p>
            <a:pPr lvl="1"/>
            <a:r>
              <a:rPr lang="en-US" dirty="0" smtClean="0"/>
              <a:t>Variable importance</a:t>
            </a:r>
          </a:p>
          <a:p>
            <a:pPr lvl="1"/>
            <a:r>
              <a:rPr lang="en-US" dirty="0" smtClean="0"/>
              <a:t>Partial dependency plots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6680" y="5040556"/>
            <a:ext cx="4074289" cy="108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18094" y="158834"/>
            <a:ext cx="2461069" cy="1456911"/>
            <a:chOff x="585085" y="788994"/>
            <a:chExt cx="7286835" cy="4313683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6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45" name="Rectangle 44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stCxn id="45" idx="2"/>
                <a:endCxn id="47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5" idx="2"/>
                <a:endCxn id="46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8" idx="0"/>
                <a:endCxn id="47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47" idx="2"/>
                <a:endCxn id="49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urved Connector 72"/>
            <p:cNvCxnSpPr>
              <a:stCxn id="6" idx="2"/>
              <a:endCxn id="45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116973" y="4114812"/>
            <a:ext cx="4910054" cy="43088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Aggregate </a:t>
            </a:r>
            <a:r>
              <a:rPr lang="en-US" sz="2200" dirty="0" err="1" smtClean="0"/>
              <a:t>oob</a:t>
            </a:r>
            <a:r>
              <a:rPr lang="en-US" sz="2200" dirty="0" smtClean="0"/>
              <a:t> error rate across all trees. </a:t>
            </a:r>
            <a:endParaRPr lang="en-US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4033" y="4926996"/>
            <a:ext cx="4069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“Mean of squared residuals”  </a:t>
            </a:r>
            <a:endParaRPr lang="en-US" sz="2200" dirty="0"/>
          </a:p>
        </p:txBody>
      </p:sp>
      <p:pic>
        <p:nvPicPr>
          <p:cNvPr id="29" name="Picture 28" descr="Screen Shot 2017-11-26 at 2.10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9" y="5326812"/>
            <a:ext cx="4757744" cy="1130939"/>
          </a:xfrm>
          <a:prstGeom prst="rect">
            <a:avLst/>
          </a:prstGeom>
        </p:spPr>
      </p:pic>
      <p:pic>
        <p:nvPicPr>
          <p:cNvPr id="31" name="Picture 30" descr="Screen Shot 2017-11-26 at 2.11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92" y="5439303"/>
            <a:ext cx="2259426" cy="123777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686599" y="4927723"/>
            <a:ext cx="2777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% variance explained</a:t>
            </a:r>
            <a:endParaRPr lang="en-US" sz="2200" dirty="0"/>
          </a:p>
        </p:txBody>
      </p: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3023669" y="158834"/>
            <a:ext cx="2461069" cy="1456911"/>
            <a:chOff x="585085" y="788994"/>
            <a:chExt cx="7286835" cy="4313683"/>
          </a:xfrm>
        </p:grpSpPr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86" name="Rectangle 85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>
                <a:stCxn id="86" idx="2"/>
                <a:endCxn id="88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6" idx="2"/>
                <a:endCxn id="87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9" idx="0"/>
                <a:endCxn id="88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8" idx="2"/>
                <a:endCxn id="90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urved Connector 84"/>
            <p:cNvCxnSpPr>
              <a:stCxn id="81" idx="2"/>
              <a:endCxn id="86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890765" y="1280403"/>
            <a:ext cx="2461069" cy="1456911"/>
            <a:chOff x="585085" y="788994"/>
            <a:chExt cx="7286835" cy="4313683"/>
          </a:xfrm>
        </p:grpSpPr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96" idx="2"/>
              <a:endCxn id="97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2"/>
              <a:endCxn id="98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03" name="Rectangle 102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/>
              <p:cNvCxnSpPr>
                <a:stCxn id="103" idx="2"/>
                <a:endCxn id="105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3" idx="2"/>
                <a:endCxn id="104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6" idx="0"/>
                <a:endCxn id="105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5" idx="2"/>
                <a:endCxn id="107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Curved Connector 101"/>
            <p:cNvCxnSpPr>
              <a:stCxn id="98" idx="2"/>
              <a:endCxn id="103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3416423" y="1189528"/>
            <a:ext cx="2461069" cy="1456911"/>
            <a:chOff x="585085" y="788994"/>
            <a:chExt cx="7286835" cy="4313683"/>
          </a:xfrm>
        </p:grpSpPr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stCxn id="113" idx="2"/>
              <a:endCxn id="114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2"/>
              <a:endCxn id="115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20" name="Rectangle 119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>
                <a:stCxn id="120" idx="2"/>
                <a:endCxn id="122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0" idx="2"/>
                <a:endCxn id="121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23" idx="0"/>
                <a:endCxn id="122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22" idx="2"/>
                <a:endCxn id="124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urved Connector 118"/>
            <p:cNvCxnSpPr>
              <a:stCxn id="115" idx="2"/>
              <a:endCxn id="120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5742527" y="158834"/>
            <a:ext cx="2461069" cy="1456911"/>
            <a:chOff x="585085" y="788994"/>
            <a:chExt cx="7286835" cy="4313683"/>
          </a:xfrm>
        </p:grpSpPr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>
              <a:stCxn id="130" idx="2"/>
              <a:endCxn id="131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30" idx="2"/>
              <a:endCxn id="132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37" name="Rectangle 136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>
                <a:stCxn id="137" idx="2"/>
                <a:endCxn id="139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7" idx="2"/>
                <a:endCxn id="138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0" idx="0"/>
                <a:endCxn id="139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39" idx="2"/>
                <a:endCxn id="141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Curved Connector 135"/>
            <p:cNvCxnSpPr>
              <a:stCxn id="132" idx="2"/>
              <a:endCxn id="137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>
            <a:grpSpLocks noChangeAspect="1"/>
          </p:cNvGrpSpPr>
          <p:nvPr/>
        </p:nvGrpSpPr>
        <p:grpSpPr>
          <a:xfrm>
            <a:off x="6128853" y="1213206"/>
            <a:ext cx="2461069" cy="1456911"/>
            <a:chOff x="585085" y="788994"/>
            <a:chExt cx="7286835" cy="4313683"/>
          </a:xfrm>
        </p:grpSpPr>
        <p:sp>
          <p:nvSpPr>
            <p:cNvPr id="147" name="Rectangle 146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>
              <a:stCxn id="147" idx="2"/>
              <a:endCxn id="148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7" idx="2"/>
              <a:endCxn id="149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54" name="Rectangle 153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>
                <a:stCxn id="154" idx="2"/>
                <a:endCxn id="156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54" idx="2"/>
                <a:endCxn id="155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157" idx="0"/>
                <a:endCxn id="156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stCxn id="156" idx="2"/>
                <a:endCxn id="158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Curved Connector 152"/>
            <p:cNvCxnSpPr>
              <a:stCxn id="149" idx="2"/>
              <a:endCxn id="154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>
            <a:grpSpLocks noChangeAspect="1"/>
          </p:cNvGrpSpPr>
          <p:nvPr/>
        </p:nvGrpSpPr>
        <p:grpSpPr>
          <a:xfrm>
            <a:off x="1272995" y="2395648"/>
            <a:ext cx="2461069" cy="1456911"/>
            <a:chOff x="585085" y="788994"/>
            <a:chExt cx="7286835" cy="4313683"/>
          </a:xfrm>
        </p:grpSpPr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/>
            <p:cNvCxnSpPr>
              <a:stCxn id="164" idx="2"/>
              <a:endCxn id="165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64" idx="2"/>
              <a:endCxn id="166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71" name="Rectangle 170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>
                <a:stCxn id="171" idx="2"/>
                <a:endCxn id="173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71" idx="2"/>
                <a:endCxn id="172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4" idx="0"/>
                <a:endCxn id="173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3" idx="2"/>
                <a:endCxn id="175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Curved Connector 169"/>
            <p:cNvCxnSpPr>
              <a:stCxn id="166" idx="2"/>
              <a:endCxn id="171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3797790" y="2300974"/>
            <a:ext cx="2461069" cy="1456911"/>
            <a:chOff x="585085" y="788994"/>
            <a:chExt cx="7286835" cy="4313683"/>
          </a:xfrm>
        </p:grpSpPr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181" idx="2"/>
              <a:endCxn id="182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81" idx="2"/>
              <a:endCxn id="183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188" name="Rectangle 187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88" idx="2"/>
                <a:endCxn id="190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88" idx="2"/>
                <a:endCxn id="189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91" idx="0"/>
                <a:endCxn id="190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90" idx="2"/>
                <a:endCxn id="192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7" name="Curved Connector 186"/>
            <p:cNvCxnSpPr>
              <a:stCxn id="183" idx="2"/>
              <a:endCxn id="188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>
            <a:grpSpLocks noChangeAspect="1"/>
          </p:cNvGrpSpPr>
          <p:nvPr/>
        </p:nvGrpSpPr>
        <p:grpSpPr>
          <a:xfrm>
            <a:off x="6511919" y="2338034"/>
            <a:ext cx="2461069" cy="1456911"/>
            <a:chOff x="585085" y="788994"/>
            <a:chExt cx="7286835" cy="4313683"/>
          </a:xfrm>
        </p:grpSpPr>
        <p:sp>
          <p:nvSpPr>
            <p:cNvPr id="215" name="Rectangle 214"/>
            <p:cNvSpPr>
              <a:spLocks noChangeAspect="1"/>
            </p:cNvSpPr>
            <p:nvPr/>
          </p:nvSpPr>
          <p:spPr>
            <a:xfrm>
              <a:off x="899725" y="788994"/>
              <a:ext cx="1825865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>
              <a:spLocks/>
            </p:cNvSpPr>
            <p:nvPr/>
          </p:nvSpPr>
          <p:spPr>
            <a:xfrm>
              <a:off x="585085" y="3276488"/>
              <a:ext cx="1274096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>
              <a:spLocks/>
            </p:cNvSpPr>
            <p:nvPr/>
          </p:nvSpPr>
          <p:spPr>
            <a:xfrm>
              <a:off x="2252447" y="3276488"/>
              <a:ext cx="637048" cy="1826189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/>
            <p:cNvCxnSpPr>
              <a:stCxn id="215" idx="2"/>
              <a:endCxn id="216" idx="0"/>
            </p:cNvCxnSpPr>
            <p:nvPr/>
          </p:nvCxnSpPr>
          <p:spPr>
            <a:xfrm flipH="1">
              <a:off x="1222133" y="2615183"/>
              <a:ext cx="590525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5" idx="2"/>
              <a:endCxn id="217" idx="0"/>
            </p:cNvCxnSpPr>
            <p:nvPr/>
          </p:nvCxnSpPr>
          <p:spPr>
            <a:xfrm>
              <a:off x="1812658" y="2615183"/>
              <a:ext cx="758313" cy="661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4693005" y="788994"/>
              <a:ext cx="3178915" cy="3173293"/>
              <a:chOff x="5566767" y="560393"/>
              <a:chExt cx="1938747" cy="1803022"/>
            </a:xfrm>
          </p:grpSpPr>
          <p:sp>
            <p:nvSpPr>
              <p:cNvPr id="222" name="Rectangle 221"/>
              <p:cNvSpPr>
                <a:spLocks/>
              </p:cNvSpPr>
              <p:nvPr/>
            </p:nvSpPr>
            <p:spPr>
              <a:xfrm>
                <a:off x="6109522" y="560393"/>
                <a:ext cx="418162" cy="38965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5566767" y="1236948"/>
                <a:ext cx="389662" cy="3896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6656690" y="1236948"/>
                <a:ext cx="389662" cy="38966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6197528" y="1973753"/>
                <a:ext cx="389662" cy="389662"/>
              </a:xfrm>
              <a:prstGeom prst="rect">
                <a:avLst/>
              </a:prstGeom>
              <a:solidFill>
                <a:srgbClr val="8797A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7115852" y="1973753"/>
                <a:ext cx="389662" cy="3896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7" name="Straight Connector 226"/>
              <p:cNvCxnSpPr>
                <a:stCxn id="222" idx="2"/>
                <a:endCxn id="224" idx="0"/>
              </p:cNvCxnSpPr>
              <p:nvPr/>
            </p:nvCxnSpPr>
            <p:spPr>
              <a:xfrm>
                <a:off x="6318603" y="950051"/>
                <a:ext cx="532918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22" idx="2"/>
                <a:endCxn id="223" idx="0"/>
              </p:cNvCxnSpPr>
              <p:nvPr/>
            </p:nvCxnSpPr>
            <p:spPr>
              <a:xfrm flipH="1">
                <a:off x="5761598" y="950051"/>
                <a:ext cx="557005" cy="286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25" idx="0"/>
                <a:endCxn id="224" idx="2"/>
              </p:cNvCxnSpPr>
              <p:nvPr/>
            </p:nvCxnSpPr>
            <p:spPr>
              <a:xfrm flipV="1">
                <a:off x="6392359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4" idx="2"/>
                <a:endCxn id="226" idx="0"/>
              </p:cNvCxnSpPr>
              <p:nvPr/>
            </p:nvCxnSpPr>
            <p:spPr>
              <a:xfrm>
                <a:off x="6851522" y="1626610"/>
                <a:ext cx="459162" cy="347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Curved Connector 220"/>
            <p:cNvCxnSpPr>
              <a:stCxn id="217" idx="2"/>
              <a:endCxn id="222" idx="0"/>
            </p:cNvCxnSpPr>
            <p:nvPr/>
          </p:nvCxnSpPr>
          <p:spPr>
            <a:xfrm rot="5400000" flipH="1" flipV="1">
              <a:off x="2091529" y="1268435"/>
              <a:ext cx="4313683" cy="3354801"/>
            </a:xfrm>
            <a:prstGeom prst="curvedConnector5">
              <a:avLst>
                <a:gd name="adj1" fmla="val -3459"/>
                <a:gd name="adj2" fmla="val 41752"/>
                <a:gd name="adj3" fmla="val 105299"/>
              </a:avLst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Oval 196"/>
          <p:cNvSpPr/>
          <p:nvPr/>
        </p:nvSpPr>
        <p:spPr>
          <a:xfrm>
            <a:off x="-291021" y="4511585"/>
            <a:ext cx="9156115" cy="2287327"/>
          </a:xfrm>
          <a:prstGeom prst="ellipse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Inputs</a:t>
            </a:r>
          </a:p>
          <a:p>
            <a:pPr marL="742950" lvl="2" indent="-342900"/>
            <a:r>
              <a:rPr lang="en-US" sz="2800" dirty="0" smtClean="0"/>
              <a:t>Data = Flat file where rows = lake, col = variables</a:t>
            </a:r>
          </a:p>
          <a:p>
            <a:pPr marL="742950" lvl="2" indent="-342900"/>
            <a:r>
              <a:rPr lang="en-US" sz="2800" dirty="0" smtClean="0"/>
              <a:t>Number of trees</a:t>
            </a:r>
          </a:p>
          <a:p>
            <a:pPr marL="742950" lvl="2" indent="-342900"/>
            <a:r>
              <a:rPr lang="en-US" sz="2800" dirty="0" err="1" smtClean="0"/>
              <a:t>m</a:t>
            </a:r>
            <a:r>
              <a:rPr lang="en-US" sz="2800" baseline="-25000" dirty="0" err="1" smtClean="0"/>
              <a:t>try</a:t>
            </a:r>
            <a:endParaRPr lang="en-US" sz="2800" dirty="0" smtClean="0"/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Mean squared residual</a:t>
            </a:r>
          </a:p>
          <a:p>
            <a:pPr lvl="1"/>
            <a:r>
              <a:rPr lang="en-US" dirty="0" smtClean="0"/>
              <a:t>% variance explained</a:t>
            </a:r>
          </a:p>
          <a:p>
            <a:pPr lvl="1"/>
            <a:r>
              <a:rPr lang="en-US" dirty="0" smtClean="0"/>
              <a:t>Variable importance</a:t>
            </a:r>
          </a:p>
          <a:p>
            <a:pPr lvl="1"/>
            <a:r>
              <a:rPr lang="en-US" dirty="0" smtClean="0"/>
              <a:t>Partial dependency plots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6680" y="5450680"/>
            <a:ext cx="4074289" cy="675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Quantifies variable importance </a:t>
            </a:r>
          </a:p>
          <a:p>
            <a:pPr lvl="1"/>
            <a:r>
              <a:rPr lang="en-US" b="1" dirty="0"/>
              <a:t>% increase in </a:t>
            </a:r>
            <a:r>
              <a:rPr lang="en-US" b="1" dirty="0" smtClean="0"/>
              <a:t>MSE (mean square error)</a:t>
            </a:r>
            <a:endParaRPr lang="en-US" b="1" dirty="0"/>
          </a:p>
          <a:p>
            <a:pPr lvl="1"/>
            <a:r>
              <a:rPr lang="en-US" dirty="0"/>
              <a:t>Increase in node purity</a:t>
            </a:r>
          </a:p>
          <a:p>
            <a:r>
              <a:rPr lang="en-US" dirty="0" smtClean="0"/>
              <a:t>Estimated using the </a:t>
            </a:r>
            <a:r>
              <a:rPr lang="en-US" dirty="0" err="1" smtClean="0"/>
              <a:t>oob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Compares </a:t>
            </a:r>
            <a:r>
              <a:rPr lang="en-US" dirty="0" err="1" smtClean="0"/>
              <a:t>oob</a:t>
            </a:r>
            <a:r>
              <a:rPr lang="en-US" dirty="0" smtClean="0"/>
              <a:t> to permuted </a:t>
            </a:r>
            <a:r>
              <a:rPr lang="en-US" dirty="0" err="1" smtClean="0"/>
              <a:t>oob</a:t>
            </a:r>
            <a:r>
              <a:rPr lang="en-US" dirty="0" smtClean="0"/>
              <a:t>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0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26 at 10.04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b="4713"/>
          <a:stretch/>
        </p:blipFill>
        <p:spPr>
          <a:xfrm>
            <a:off x="568488" y="-7730"/>
            <a:ext cx="8007024" cy="6865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34835"/>
            <a:ext cx="24075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Auret</a:t>
            </a:r>
            <a:r>
              <a:rPr lang="en-US" sz="1500" dirty="0" smtClean="0"/>
              <a:t> and Aldrich 2012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8076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Inputs</a:t>
            </a:r>
          </a:p>
          <a:p>
            <a:pPr marL="742950" lvl="2" indent="-342900"/>
            <a:r>
              <a:rPr lang="en-US" sz="2800" dirty="0" smtClean="0"/>
              <a:t>Data = Flat file where rows = lake, col = variables</a:t>
            </a:r>
          </a:p>
          <a:p>
            <a:pPr marL="742950" lvl="2" indent="-342900"/>
            <a:r>
              <a:rPr lang="en-US" sz="2800" dirty="0" smtClean="0"/>
              <a:t>Number of trees</a:t>
            </a:r>
          </a:p>
          <a:p>
            <a:pPr marL="742950" lvl="2" indent="-342900"/>
            <a:r>
              <a:rPr lang="en-US" sz="2800" dirty="0" err="1" smtClean="0"/>
              <a:t>m</a:t>
            </a:r>
            <a:r>
              <a:rPr lang="en-US" sz="2800" baseline="-25000" dirty="0" err="1" smtClean="0"/>
              <a:t>try</a:t>
            </a:r>
            <a:endParaRPr lang="en-US" sz="2800" dirty="0" smtClean="0"/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Mean squared residual</a:t>
            </a:r>
          </a:p>
          <a:p>
            <a:pPr lvl="1"/>
            <a:r>
              <a:rPr lang="en-US" dirty="0" smtClean="0"/>
              <a:t>% variance explained</a:t>
            </a:r>
          </a:p>
          <a:p>
            <a:pPr lvl="1"/>
            <a:r>
              <a:rPr lang="en-US" dirty="0" smtClean="0"/>
              <a:t>Variable importance</a:t>
            </a:r>
          </a:p>
          <a:p>
            <a:pPr lvl="1"/>
            <a:r>
              <a:rPr lang="en-US" dirty="0" smtClean="0"/>
              <a:t>Partial dependency plots</a:t>
            </a:r>
          </a:p>
        </p:txBody>
      </p:sp>
    </p:spTree>
    <p:extLst>
      <p:ext uri="{BB962C8B-B14F-4D97-AF65-F5344CB8AC3E}">
        <p14:creationId xmlns:p14="http://schemas.microsoft.com/office/powerpoint/2010/main" val="427177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dependency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relationship </a:t>
            </a:r>
            <a:r>
              <a:rPr lang="en-US" dirty="0"/>
              <a:t>between a single variable and </a:t>
            </a:r>
            <a:r>
              <a:rPr lang="en-US" dirty="0" smtClean="0"/>
              <a:t>response</a:t>
            </a:r>
            <a:r>
              <a:rPr lang="en-US" dirty="0"/>
              <a:t>, after accounting for the average effects or interactions of the other </a:t>
            </a:r>
            <a:r>
              <a:rPr lang="en-US" dirty="0" smtClean="0"/>
              <a:t>predictors.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/>
              <a:t>Not unique to RF’s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8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26 at 2.37.0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1"/>
          <a:stretch/>
        </p:blipFill>
        <p:spPr>
          <a:xfrm>
            <a:off x="138897" y="40613"/>
            <a:ext cx="8866207" cy="6776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34835"/>
            <a:ext cx="24075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Auret</a:t>
            </a:r>
            <a:r>
              <a:rPr lang="en-US" sz="1500" dirty="0" smtClean="0"/>
              <a:t> and Aldrich 2012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1766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RF’s?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Extension of classification </a:t>
            </a:r>
            <a:r>
              <a:rPr lang="en-US" dirty="0" smtClean="0"/>
              <a:t>and regression trees (CART)</a:t>
            </a:r>
          </a:p>
          <a:p>
            <a:pPr lvl="1"/>
            <a:r>
              <a:rPr lang="en-US" dirty="0" smtClean="0"/>
              <a:t>Small changes to data can dramatically change tree</a:t>
            </a:r>
          </a:p>
          <a:p>
            <a:pPr lvl="1"/>
            <a:r>
              <a:rPr lang="en-US" dirty="0" smtClean="0"/>
              <a:t>Accuracy </a:t>
            </a:r>
            <a:r>
              <a:rPr lang="en-US" dirty="0" smtClean="0"/>
              <a:t>not as high as other methods (e.g. SVM)</a:t>
            </a:r>
            <a:endParaRPr lang="en-US" dirty="0" smtClean="0"/>
          </a:p>
          <a:p>
            <a:r>
              <a:rPr lang="en-US" dirty="0" smtClean="0"/>
              <a:t>Use many weak trees to create a forest</a:t>
            </a:r>
            <a:endParaRPr lang="en-US" dirty="0" smtClean="0"/>
          </a:p>
          <a:p>
            <a:pPr lvl="1"/>
            <a:r>
              <a:rPr lang="en-US" dirty="0"/>
              <a:t>Introduction of randomness when creating trees decreases </a:t>
            </a:r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Averaging/Voting a lot of weak trees gives low variance</a:t>
            </a:r>
          </a:p>
        </p:txBody>
      </p:sp>
    </p:spTree>
    <p:extLst>
      <p:ext uri="{BB962C8B-B14F-4D97-AF65-F5344CB8AC3E}">
        <p14:creationId xmlns:p14="http://schemas.microsoft.com/office/powerpoint/2010/main" val="135128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Considerations: </a:t>
            </a:r>
            <a:r>
              <a:rPr lang="en-US" sz="3800" dirty="0" err="1" smtClean="0"/>
              <a:t>randomForest</a:t>
            </a:r>
            <a:r>
              <a:rPr lang="en-US" sz="3800" dirty="0" smtClean="0"/>
              <a:t> package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Handling NA’s</a:t>
            </a:r>
          </a:p>
          <a:p>
            <a:pPr lvl="1"/>
            <a:r>
              <a:rPr lang="en-US" dirty="0" err="1" smtClean="0"/>
              <a:t>na.omit</a:t>
            </a:r>
            <a:r>
              <a:rPr lang="en-US" dirty="0" smtClean="0"/>
              <a:t>: if NA is present in available predictors, obs. is left out of tree, but not entire forest</a:t>
            </a:r>
            <a:endParaRPr lang="en-US" dirty="0" smtClean="0"/>
          </a:p>
          <a:p>
            <a:pPr lvl="1"/>
            <a:r>
              <a:rPr lang="en-US" dirty="0" err="1" smtClean="0"/>
              <a:t>na.roughfix</a:t>
            </a:r>
            <a:r>
              <a:rPr lang="en-US" dirty="0" smtClean="0"/>
              <a:t>: uses median/mode value of dataset to replace NA </a:t>
            </a:r>
          </a:p>
          <a:p>
            <a:r>
              <a:rPr lang="en-US" i="1" dirty="0" err="1" smtClean="0"/>
              <a:t>m</a:t>
            </a:r>
            <a:r>
              <a:rPr lang="en-US" i="1" baseline="-25000" dirty="0" err="1" smtClean="0"/>
              <a:t>try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tree</a:t>
            </a:r>
            <a:r>
              <a:rPr lang="en-US" i="1" dirty="0" smtClean="0"/>
              <a:t> </a:t>
            </a:r>
            <a:endParaRPr lang="en-US" i="1" baseline="-25000" dirty="0" smtClean="0"/>
          </a:p>
          <a:p>
            <a:pPr lvl="2"/>
            <a:r>
              <a:rPr lang="en-US" i="1" dirty="0" err="1" smtClean="0"/>
              <a:t>n</a:t>
            </a:r>
            <a:r>
              <a:rPr lang="en-US" i="1" baseline="-25000" dirty="0" err="1" smtClean="0"/>
              <a:t>tree</a:t>
            </a:r>
            <a:r>
              <a:rPr lang="en-US" i="1" dirty="0" smtClean="0"/>
              <a:t> </a:t>
            </a:r>
            <a:r>
              <a:rPr lang="en-US" dirty="0" smtClean="0"/>
              <a:t> = 500 (something to play with during example)</a:t>
            </a:r>
            <a:endParaRPr lang="en-US" i="1" dirty="0" smtClean="0"/>
          </a:p>
          <a:p>
            <a:pPr lvl="2"/>
            <a:r>
              <a:rPr lang="en-US" i="1" dirty="0" err="1" smtClean="0"/>
              <a:t>m</a:t>
            </a:r>
            <a:r>
              <a:rPr lang="en-US" i="1" baseline="-25000" dirty="0" err="1" smtClean="0"/>
              <a:t>try</a:t>
            </a:r>
            <a:r>
              <a:rPr lang="en-US" dirty="0" smtClean="0"/>
              <a:t> = 3/p for regression, </a:t>
            </a:r>
            <a:r>
              <a:rPr lang="en-US" dirty="0" err="1" smtClean="0"/>
              <a:t>nodesize</a:t>
            </a:r>
            <a:r>
              <a:rPr lang="en-US" dirty="0" smtClean="0"/>
              <a:t> = 5</a:t>
            </a:r>
          </a:p>
          <a:p>
            <a:pPr lvl="2"/>
            <a:r>
              <a:rPr lang="en-US" i="1" dirty="0" err="1" smtClean="0"/>
              <a:t>m</a:t>
            </a:r>
            <a:r>
              <a:rPr lang="en-US" i="1" baseline="-25000" dirty="0" err="1" smtClean="0"/>
              <a:t>try</a:t>
            </a:r>
            <a:r>
              <a:rPr lang="en-US" dirty="0" smtClean="0"/>
              <a:t> </a:t>
            </a:r>
            <a:r>
              <a:rPr lang="en-US" dirty="0"/>
              <a:t>= p</a:t>
            </a:r>
            <a:r>
              <a:rPr lang="en-US" baseline="30000" dirty="0"/>
              <a:t>1/2</a:t>
            </a:r>
            <a:r>
              <a:rPr lang="en-US" dirty="0"/>
              <a:t> for classification, </a:t>
            </a:r>
            <a:r>
              <a:rPr lang="en-US" dirty="0" err="1"/>
              <a:t>nodesize</a:t>
            </a:r>
            <a:r>
              <a:rPr lang="en-US" dirty="0"/>
              <a:t> = </a:t>
            </a:r>
            <a:r>
              <a:rPr lang="en-US" dirty="0" smtClean="0"/>
              <a:t>1</a:t>
            </a:r>
          </a:p>
          <a:p>
            <a:pPr lvl="2"/>
            <a:r>
              <a:rPr lang="en-US" dirty="0" smtClean="0"/>
              <a:t>Defaults are pretty sensible</a:t>
            </a:r>
          </a:p>
          <a:p>
            <a:pPr lvl="3"/>
            <a:r>
              <a:rPr lang="en-US" dirty="0" smtClean="0"/>
              <a:t>although </a:t>
            </a:r>
            <a:r>
              <a:rPr lang="en-US" dirty="0" err="1" smtClean="0"/>
              <a:t>Breiman</a:t>
            </a:r>
            <a:r>
              <a:rPr lang="en-US" dirty="0" smtClean="0"/>
              <a:t> suggests running small forest at default, ½x and 2x default and checking error.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4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to do </a:t>
            </a:r>
            <a:r>
              <a:rPr lang="en-US" dirty="0" smtClean="0"/>
              <a:t>RF’s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randomForest</a:t>
            </a:r>
            <a:r>
              <a:rPr lang="en-US" dirty="0" smtClean="0"/>
              <a:t> (uses CART trees)</a:t>
            </a:r>
          </a:p>
          <a:p>
            <a:r>
              <a:rPr lang="en-US" dirty="0" smtClean="0"/>
              <a:t>party (uses conditional inference trees)</a:t>
            </a:r>
          </a:p>
          <a:p>
            <a:pPr lvl="1"/>
            <a:r>
              <a:rPr lang="en-US" dirty="0" smtClean="0"/>
              <a:t>use if you have continuous </a:t>
            </a:r>
            <a:r>
              <a:rPr lang="en-US" i="1" u="sng" dirty="0" smtClean="0"/>
              <a:t>and</a:t>
            </a:r>
            <a:r>
              <a:rPr lang="en-US" dirty="0" smtClean="0"/>
              <a:t> categorical variables </a:t>
            </a:r>
            <a:r>
              <a:rPr lang="en-US" sz="1800" dirty="0" smtClean="0"/>
              <a:t>(</a:t>
            </a:r>
            <a:r>
              <a:rPr lang="en-US" sz="1800" dirty="0" err="1" smtClean="0"/>
              <a:t>Strobl</a:t>
            </a:r>
            <a:r>
              <a:rPr lang="en-US" sz="1800" dirty="0"/>
              <a:t> </a:t>
            </a:r>
            <a:r>
              <a:rPr lang="en-US" sz="1800" dirty="0" smtClean="0"/>
              <a:t>et al. 2007, 2008)</a:t>
            </a:r>
          </a:p>
          <a:p>
            <a:pPr lvl="1"/>
            <a:r>
              <a:rPr lang="en-US" dirty="0" smtClean="0"/>
              <a:t>if predictors are very highly correlated </a:t>
            </a:r>
            <a:r>
              <a:rPr lang="en-US" sz="1800" dirty="0"/>
              <a:t>(</a:t>
            </a:r>
            <a:r>
              <a:rPr lang="en-US" sz="1800" dirty="0" err="1"/>
              <a:t>Strobl</a:t>
            </a:r>
            <a:r>
              <a:rPr lang="en-US" sz="1800" dirty="0"/>
              <a:t> et al. 2007, 2008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2"/>
            <a:r>
              <a:rPr lang="en-US" dirty="0" err="1" smtClean="0"/>
              <a:t>cforest</a:t>
            </a:r>
            <a:r>
              <a:rPr lang="en-US" dirty="0" smtClean="0"/>
              <a:t>(... controls  = </a:t>
            </a:r>
            <a:r>
              <a:rPr lang="en-US" dirty="0" err="1" smtClean="0"/>
              <a:t>cforest_unbiased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need to use ‘</a:t>
            </a:r>
            <a:r>
              <a:rPr lang="en-US" dirty="0" err="1" smtClean="0"/>
              <a:t>edarf</a:t>
            </a:r>
            <a:r>
              <a:rPr lang="en-US" dirty="0" smtClean="0"/>
              <a:t>’ package to get PDP</a:t>
            </a:r>
          </a:p>
          <a:p>
            <a:r>
              <a:rPr lang="en-US" dirty="0" err="1"/>
              <a:t>randomForestSRC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4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https://www.stat.berkeley.edu/~breiman/RandomForests/</a:t>
            </a:r>
            <a:r>
              <a:rPr lang="en-US" dirty="0" smtClean="0">
                <a:hlinkClick r:id="rId2"/>
              </a:rPr>
              <a:t>cc_home.htm</a:t>
            </a:r>
            <a:endParaRPr lang="en-US" dirty="0"/>
          </a:p>
          <a:p>
            <a:r>
              <a:rPr lang="en-US" dirty="0">
                <a:hlinkClick r:id="rId3"/>
              </a:rPr>
              <a:t>http://trevorstephens.com/kaggle-titanic-tutorial/r-part-5-random-forests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(good example of party package)</a:t>
            </a:r>
          </a:p>
          <a:p>
            <a:r>
              <a:rPr lang="en-US" dirty="0" smtClean="0"/>
              <a:t>‘party</a:t>
            </a:r>
            <a:r>
              <a:rPr lang="en-US" dirty="0"/>
              <a:t>’ package - </a:t>
            </a:r>
            <a:r>
              <a:rPr lang="en-US" dirty="0">
                <a:hlinkClick r:id="rId4"/>
              </a:rPr>
              <a:t>https://cran.r-project.org/web/packages/party/</a:t>
            </a:r>
            <a:r>
              <a:rPr lang="en-US" dirty="0" smtClean="0">
                <a:hlinkClick r:id="rId4"/>
              </a:rPr>
              <a:t>party.pdf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edarf</a:t>
            </a:r>
            <a:r>
              <a:rPr lang="en-US" dirty="0" smtClean="0"/>
              <a:t>’ package: contains functions to extract variable importance and </a:t>
            </a:r>
            <a:r>
              <a:rPr lang="en-US" dirty="0" err="1" smtClean="0"/>
              <a:t>pdp</a:t>
            </a:r>
            <a:r>
              <a:rPr lang="en-US" dirty="0" smtClean="0"/>
              <a:t> from </a:t>
            </a:r>
            <a:r>
              <a:rPr lang="en-US" dirty="0"/>
              <a:t>RF </a:t>
            </a:r>
            <a:r>
              <a:rPr lang="en-US" dirty="0" smtClean="0"/>
              <a:t>objects (can be slow)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https://cran.r-project.org/web/packages/party/</a:t>
            </a:r>
            <a:r>
              <a:rPr lang="en-US" dirty="0" smtClean="0">
                <a:hlinkClick r:id="rId4"/>
              </a:rPr>
              <a:t>party.pdf</a:t>
            </a:r>
            <a:endParaRPr lang="en-US" dirty="0" smtClean="0"/>
          </a:p>
          <a:p>
            <a:r>
              <a:rPr lang="en-US" dirty="0" smtClean="0"/>
              <a:t>Example of proximity metrics and </a:t>
            </a:r>
            <a:r>
              <a:rPr lang="en-US" dirty="0"/>
              <a:t>MDS from a RF - </a:t>
            </a:r>
            <a:r>
              <a:rPr lang="en-US" dirty="0">
                <a:hlinkClick r:id="rId5"/>
              </a:rPr>
              <a:t>https://www.kaggle.com/aidangawronski/random-forest-proximity/</a:t>
            </a:r>
            <a:r>
              <a:rPr lang="en-US" dirty="0" smtClean="0">
                <a:hlinkClick r:id="rId5"/>
              </a:rPr>
              <a:t>code</a:t>
            </a:r>
            <a:endParaRPr lang="en-US" dirty="0" smtClean="0"/>
          </a:p>
          <a:p>
            <a:r>
              <a:rPr lang="en-US" dirty="0" smtClean="0"/>
              <a:t>Great explanation of differences between packages </a:t>
            </a:r>
            <a:r>
              <a:rPr lang="en-US" dirty="0"/>
              <a:t>and approaches: </a:t>
            </a:r>
            <a:r>
              <a:rPr lang="en-US" dirty="0">
                <a:hlinkClick r:id="rId6"/>
              </a:rPr>
              <a:t>https://www.statistik.uni-dortmund.de/useR-2008/slides/Strobl+</a:t>
            </a:r>
            <a:r>
              <a:rPr lang="en-US" dirty="0" smtClean="0">
                <a:hlinkClick r:id="rId6"/>
              </a:rPr>
              <a:t>Zeileis.pdf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46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36576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Archer, K. J., and R. V. </a:t>
            </a:r>
            <a:r>
              <a:rPr lang="en-US" dirty="0" err="1"/>
              <a:t>Kimes</a:t>
            </a:r>
            <a:r>
              <a:rPr lang="en-US" dirty="0"/>
              <a:t>. 2008. Empirical characterization of random forest variable importance measures. Computational Statistics and Data Analysis 52:2249–2260</a:t>
            </a:r>
            <a:r>
              <a:rPr lang="en-US" dirty="0" smtClean="0"/>
              <a:t>.</a:t>
            </a:r>
            <a:endParaRPr lang="en-US" dirty="0"/>
          </a:p>
          <a:p>
            <a:pPr marL="36576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Auret</a:t>
            </a:r>
            <a:r>
              <a:rPr lang="en-US" dirty="0"/>
              <a:t>, L., and C. Aldrich. 2012. Interpretation of nonlinear relationships between process variables by use of random forests. Minerals Engineering 35:27–42.</a:t>
            </a:r>
          </a:p>
          <a:p>
            <a:pPr marL="36576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Breiman</a:t>
            </a:r>
            <a:r>
              <a:rPr lang="en-US" dirty="0"/>
              <a:t>, L. 2001. Random Forests. Machine Learning 45:5–32.</a:t>
            </a:r>
          </a:p>
          <a:p>
            <a:pPr marL="36576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Carlisle, D. M., J. Falcone, and M. R. Meador. 2009. Predicting the biological condition of streams: use of geospatial indicators of natural and anthropogenic characteristics of watersheds. Environmental monitoring and assessment 151:143–60.</a:t>
            </a:r>
          </a:p>
          <a:p>
            <a:pPr marL="36576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Cutler, D. R., T. T. C. Edwards, K. K. H. Beard, A. Cutler, K. K. T. Hess, J. Gibson, and J. J. J. Lawler. 2007. Random forests for classification in ecology. Ecology 88:2783–92.</a:t>
            </a:r>
          </a:p>
          <a:p>
            <a:pPr marL="36576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Liaw</a:t>
            </a:r>
            <a:r>
              <a:rPr lang="en-US" dirty="0"/>
              <a:t>,  a, and M. Wiener. 2002. Classification and Regression by </a:t>
            </a:r>
            <a:r>
              <a:rPr lang="en-US" dirty="0" err="1"/>
              <a:t>randomForest</a:t>
            </a:r>
            <a:r>
              <a:rPr lang="en-US" dirty="0"/>
              <a:t>. R news 2:18–22.</a:t>
            </a:r>
          </a:p>
          <a:p>
            <a:pPr marL="36576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Prasad, A. M., L. R. Iverson, A. </a:t>
            </a:r>
            <a:r>
              <a:rPr lang="en-US" dirty="0" err="1"/>
              <a:t>Liaw</a:t>
            </a:r>
            <a:r>
              <a:rPr lang="en-US" dirty="0"/>
              <a:t>, S. Ecosystems, and N. Mar. 2006. Newer Tree Classification and Techniques : Forests Random Prediction Bagging for Ecological Regression. Ecosystems 9:181–199.</a:t>
            </a:r>
          </a:p>
          <a:p>
            <a:pPr marL="36576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Strobl</a:t>
            </a:r>
            <a:r>
              <a:rPr lang="en-US" dirty="0"/>
              <a:t>, C., A.-L. </a:t>
            </a:r>
            <a:r>
              <a:rPr lang="en-US" dirty="0" err="1"/>
              <a:t>Boulesteix</a:t>
            </a:r>
            <a:r>
              <a:rPr lang="en-US" dirty="0"/>
              <a:t>, A. </a:t>
            </a:r>
            <a:r>
              <a:rPr lang="en-US" dirty="0" err="1"/>
              <a:t>Zeileis</a:t>
            </a:r>
            <a:r>
              <a:rPr lang="en-US" dirty="0"/>
              <a:t>, and T. </a:t>
            </a:r>
            <a:r>
              <a:rPr lang="en-US" dirty="0" err="1"/>
              <a:t>Hothorn</a:t>
            </a:r>
            <a:r>
              <a:rPr lang="en-US" dirty="0"/>
              <a:t>. 2007. Bias in random forest variable importance measures: illustrations, sources and a solution. BMC Bioinformatics 8:25.</a:t>
            </a:r>
          </a:p>
          <a:p>
            <a:pPr marL="36576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Verikas</a:t>
            </a:r>
            <a:r>
              <a:rPr lang="en-US" dirty="0"/>
              <a:t>, A., A. </a:t>
            </a:r>
            <a:r>
              <a:rPr lang="en-US" dirty="0" err="1"/>
              <a:t>Gelzinis</a:t>
            </a:r>
            <a:r>
              <a:rPr lang="en-US" dirty="0"/>
              <a:t>, and M. </a:t>
            </a:r>
            <a:r>
              <a:rPr lang="en-US" dirty="0" err="1"/>
              <a:t>Bacauskiene</a:t>
            </a:r>
            <a:r>
              <a:rPr lang="en-US" dirty="0"/>
              <a:t>. 2011. Mining data with random forests: A survey and results of new tests. Pattern Recognition 44:330–349.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Random Forest?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Handle dataset with:</a:t>
            </a:r>
          </a:p>
          <a:p>
            <a:pPr lvl="1"/>
            <a:r>
              <a:rPr lang="en-US" dirty="0" smtClean="0"/>
              <a:t>many potential predictor variables</a:t>
            </a:r>
          </a:p>
          <a:p>
            <a:pPr lvl="1"/>
            <a:r>
              <a:rPr lang="en-US" dirty="0" smtClean="0"/>
              <a:t>multi-level categorical variables</a:t>
            </a:r>
          </a:p>
          <a:p>
            <a:pPr lvl="1"/>
            <a:r>
              <a:rPr lang="en-US" dirty="0" smtClean="0"/>
              <a:t>Unbalanced</a:t>
            </a:r>
          </a:p>
          <a:p>
            <a:r>
              <a:rPr lang="en-US" dirty="0" smtClean="0"/>
              <a:t>Do not need to </a:t>
            </a:r>
            <a:r>
              <a:rPr lang="en-US" i="1" dirty="0" smtClean="0"/>
              <a:t>a priori</a:t>
            </a:r>
            <a:r>
              <a:rPr lang="en-US" dirty="0" smtClean="0"/>
              <a:t> define nature of </a:t>
            </a:r>
          </a:p>
          <a:p>
            <a:r>
              <a:rPr lang="en-US" dirty="0"/>
              <a:t>Quantifies variable </a:t>
            </a:r>
            <a:r>
              <a:rPr lang="en-US" dirty="0" smtClean="0"/>
              <a:t>importance</a:t>
            </a:r>
          </a:p>
          <a:p>
            <a:r>
              <a:rPr lang="en-US" dirty="0" smtClean="0"/>
              <a:t>Robust to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Insensitive to outliers</a:t>
            </a:r>
          </a:p>
          <a:p>
            <a:r>
              <a:rPr lang="en-US" dirty="0" smtClean="0"/>
              <a:t>Handle missing data well</a:t>
            </a:r>
          </a:p>
          <a:p>
            <a:r>
              <a:rPr lang="en-US" dirty="0" smtClean="0"/>
              <a:t>Fast, easily run in parallel</a:t>
            </a:r>
          </a:p>
          <a:p>
            <a:r>
              <a:rPr lang="en-US" dirty="0" smtClean="0"/>
              <a:t>Well done,</a:t>
            </a:r>
            <a:r>
              <a:rPr lang="en-US" dirty="0"/>
              <a:t> </a:t>
            </a:r>
            <a:r>
              <a:rPr lang="en-US" dirty="0" smtClean="0"/>
              <a:t>mature packages for doing RF’s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1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RF’s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Draw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tree</a:t>
            </a:r>
            <a:r>
              <a:rPr lang="en-US" i="1" dirty="0" smtClean="0"/>
              <a:t> </a:t>
            </a:r>
            <a:r>
              <a:rPr lang="en-US" dirty="0" smtClean="0"/>
              <a:t>boot strapped samples (</a:t>
            </a:r>
            <a:r>
              <a:rPr lang="en-US" i="1" dirty="0" smtClean="0"/>
              <a:t>K</a:t>
            </a:r>
            <a:r>
              <a:rPr lang="en-US" i="1" baseline="-25000" dirty="0" smtClean="0"/>
              <a:t>i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2/3 is training data</a:t>
            </a:r>
          </a:p>
          <a:p>
            <a:pPr lvl="1"/>
            <a:r>
              <a:rPr lang="en-US" dirty="0" smtClean="0"/>
              <a:t>1/3 is </a:t>
            </a:r>
            <a:r>
              <a:rPr lang="en-US" b="1" dirty="0" smtClean="0"/>
              <a:t>out-of-bag </a:t>
            </a:r>
            <a:r>
              <a:rPr lang="en-US" dirty="0" smtClean="0"/>
              <a:t>data (</a:t>
            </a:r>
            <a:r>
              <a:rPr lang="en-US" dirty="0" err="1" smtClean="0"/>
              <a:t>oob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each </a:t>
            </a:r>
            <a:r>
              <a:rPr lang="en-US" i="1" dirty="0"/>
              <a:t>K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grow an </a:t>
            </a:r>
            <a:r>
              <a:rPr lang="en-US" dirty="0" err="1" smtClean="0"/>
              <a:t>unpruned</a:t>
            </a:r>
            <a:r>
              <a:rPr lang="en-US" dirty="0" smtClean="0"/>
              <a:t> tree (</a:t>
            </a:r>
            <a:r>
              <a:rPr lang="en-US" i="1" dirty="0" err="1" smtClean="0"/>
              <a:t>tree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At each </a:t>
            </a:r>
            <a:r>
              <a:rPr lang="en-US" dirty="0" smtClean="0"/>
              <a:t>node of </a:t>
            </a:r>
            <a:r>
              <a:rPr lang="en-US" i="1" dirty="0" err="1" smtClean="0"/>
              <a:t>tree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split </a:t>
            </a:r>
            <a:r>
              <a:rPr lang="en-US" dirty="0"/>
              <a:t>based on randomly selected subset of predictors (</a:t>
            </a:r>
            <a:r>
              <a:rPr lang="en-US" i="1" dirty="0" err="1"/>
              <a:t>m</a:t>
            </a:r>
            <a:r>
              <a:rPr lang="en-US" i="1" baseline="-25000" dirty="0" err="1"/>
              <a:t>try</a:t>
            </a:r>
            <a:r>
              <a:rPr lang="en-US" dirty="0"/>
              <a:t>; this decreases correlation between trees).</a:t>
            </a:r>
          </a:p>
          <a:p>
            <a:pPr lvl="1"/>
            <a:r>
              <a:rPr lang="en-US" dirty="0" smtClean="0"/>
              <a:t>Predict </a:t>
            </a:r>
            <a:r>
              <a:rPr lang="en-US" dirty="0" err="1"/>
              <a:t>oob</a:t>
            </a:r>
            <a:r>
              <a:rPr lang="en-US" dirty="0"/>
              <a:t> with </a:t>
            </a:r>
            <a:r>
              <a:rPr lang="en-US" i="1" dirty="0" err="1"/>
              <a:t>tree</a:t>
            </a:r>
            <a:r>
              <a:rPr lang="en-US" i="1" baseline="-25000" dirty="0" err="1"/>
              <a:t>i</a:t>
            </a:r>
            <a:r>
              <a:rPr lang="en-US" dirty="0"/>
              <a:t>  and calculate </a:t>
            </a:r>
            <a:r>
              <a:rPr lang="en-US" dirty="0" err="1"/>
              <a:t>oob</a:t>
            </a:r>
            <a:r>
              <a:rPr lang="en-US" dirty="0"/>
              <a:t> error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Aggregate </a:t>
            </a:r>
            <a:r>
              <a:rPr lang="en-US" dirty="0" err="1" smtClean="0"/>
              <a:t>oob</a:t>
            </a:r>
            <a:r>
              <a:rPr lang="en-US" dirty="0" smtClean="0"/>
              <a:t> error across all trees in forest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336" y="3135464"/>
            <a:ext cx="8571880" cy="32016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899725" y="788994"/>
            <a:ext cx="1825865" cy="1826189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85085" y="3276488"/>
            <a:ext cx="1274096" cy="1826189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252447" y="3276488"/>
            <a:ext cx="637048" cy="1826189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222133" y="2615183"/>
            <a:ext cx="590525" cy="6613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1812658" y="2615183"/>
            <a:ext cx="758313" cy="6613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31" y="107877"/>
            <a:ext cx="3448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For a single tree:</a:t>
            </a:r>
            <a:endParaRPr lang="en-US" sz="3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29623" y="1193114"/>
            <a:ext cx="13660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Full dataset</a:t>
            </a:r>
            <a:endParaRPr lang="en-US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1890375" y="3951055"/>
            <a:ext cx="1366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oob</a:t>
            </a:r>
            <a:r>
              <a:rPr lang="en-US" sz="2500" baseline="-25000" dirty="0" smtClean="0"/>
              <a:t>i</a:t>
            </a:r>
            <a:endParaRPr lang="en-US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1812657" y="2655741"/>
            <a:ext cx="136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1/3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9099" y="2655741"/>
            <a:ext cx="136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2/3</a:t>
            </a:r>
            <a:endParaRPr lang="en-US" sz="20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4693005" y="788994"/>
            <a:ext cx="3178915" cy="3173293"/>
            <a:chOff x="5566767" y="560393"/>
            <a:chExt cx="1938747" cy="1803022"/>
          </a:xfrm>
        </p:grpSpPr>
        <p:sp>
          <p:nvSpPr>
            <p:cNvPr id="45" name="Rectangle 44"/>
            <p:cNvSpPr>
              <a:spLocks/>
            </p:cNvSpPr>
            <p:nvPr/>
          </p:nvSpPr>
          <p:spPr>
            <a:xfrm>
              <a:off x="6109522" y="560393"/>
              <a:ext cx="418162" cy="38965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5566767" y="1236948"/>
              <a:ext cx="389662" cy="3896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6656690" y="1236948"/>
              <a:ext cx="389662" cy="3896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6197528" y="1973753"/>
              <a:ext cx="389662" cy="389662"/>
            </a:xfrm>
            <a:prstGeom prst="rect">
              <a:avLst/>
            </a:prstGeom>
            <a:solidFill>
              <a:srgbClr val="8797A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7115852" y="1973753"/>
              <a:ext cx="389662" cy="3896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5" idx="2"/>
              <a:endCxn id="47" idx="0"/>
            </p:cNvCxnSpPr>
            <p:nvPr/>
          </p:nvCxnSpPr>
          <p:spPr>
            <a:xfrm>
              <a:off x="6318603" y="950051"/>
              <a:ext cx="532918" cy="2868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2"/>
              <a:endCxn id="46" idx="0"/>
            </p:cNvCxnSpPr>
            <p:nvPr/>
          </p:nvCxnSpPr>
          <p:spPr>
            <a:xfrm flipH="1">
              <a:off x="5761598" y="950051"/>
              <a:ext cx="557005" cy="2868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0"/>
              <a:endCxn id="47" idx="2"/>
            </p:cNvCxnSpPr>
            <p:nvPr/>
          </p:nvCxnSpPr>
          <p:spPr>
            <a:xfrm flipV="1">
              <a:off x="6392359" y="1626610"/>
              <a:ext cx="459162" cy="3471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7" idx="2"/>
              <a:endCxn id="49" idx="0"/>
            </p:cNvCxnSpPr>
            <p:nvPr/>
          </p:nvCxnSpPr>
          <p:spPr>
            <a:xfrm>
              <a:off x="6851522" y="1626610"/>
              <a:ext cx="459162" cy="3471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urved Connector 72"/>
          <p:cNvCxnSpPr>
            <a:stCxn id="5" idx="2"/>
            <a:endCxn id="45" idx="0"/>
          </p:cNvCxnSpPr>
          <p:nvPr/>
        </p:nvCxnSpPr>
        <p:spPr>
          <a:xfrm rot="5400000" flipH="1" flipV="1">
            <a:off x="1417110" y="594016"/>
            <a:ext cx="4313683" cy="4703639"/>
          </a:xfrm>
          <a:prstGeom prst="curvedConnector5">
            <a:avLst>
              <a:gd name="adj1" fmla="val -5299"/>
              <a:gd name="adj2" fmla="val 53128"/>
              <a:gd name="adj3" fmla="val 10529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7560" y="3951055"/>
            <a:ext cx="829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 smtClean="0"/>
              <a:t>K</a:t>
            </a:r>
            <a:r>
              <a:rPr lang="en-US" sz="2500" i="1" baseline="-25000" dirty="0" smtClean="0"/>
              <a:t>i</a:t>
            </a:r>
            <a:endParaRPr lang="en-US" sz="25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17121" y="107877"/>
            <a:ext cx="1366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 err="1" smtClean="0"/>
              <a:t>tree</a:t>
            </a:r>
            <a:r>
              <a:rPr lang="en-US" sz="2500" i="1" baseline="-25000" dirty="0" err="1" smtClean="0"/>
              <a:t>i</a:t>
            </a:r>
            <a:endParaRPr lang="en-US" sz="25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643308" y="400918"/>
            <a:ext cx="2230268" cy="11079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At each node, choose best split among </a:t>
            </a:r>
            <a:r>
              <a:rPr lang="en-US" sz="2200" b="1" i="1" dirty="0" err="1" smtClean="0"/>
              <a:t>m</a:t>
            </a:r>
            <a:r>
              <a:rPr lang="en-US" sz="2200" b="1" i="1" baseline="-25000" dirty="0" err="1" smtClean="0"/>
              <a:t>try</a:t>
            </a:r>
            <a:endParaRPr lang="en-US" sz="2200" b="1" i="1" dirty="0"/>
          </a:p>
        </p:txBody>
      </p:sp>
      <p:sp>
        <p:nvSpPr>
          <p:cNvPr id="44" name="Rectangle 43"/>
          <p:cNvSpPr/>
          <p:nvPr/>
        </p:nvSpPr>
        <p:spPr>
          <a:xfrm>
            <a:off x="3465792" y="107877"/>
            <a:ext cx="5678208" cy="65467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RF’s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Draw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tree</a:t>
            </a:r>
            <a:r>
              <a:rPr lang="en-US" i="1" dirty="0" smtClean="0"/>
              <a:t> </a:t>
            </a:r>
            <a:r>
              <a:rPr lang="en-US" dirty="0" smtClean="0"/>
              <a:t>boot strapped samples (</a:t>
            </a:r>
            <a:r>
              <a:rPr lang="en-US" i="1" dirty="0" smtClean="0"/>
              <a:t>K</a:t>
            </a:r>
            <a:r>
              <a:rPr lang="en-US" i="1" baseline="-25000" dirty="0" smtClean="0"/>
              <a:t>i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2/3 is training data</a:t>
            </a:r>
          </a:p>
          <a:p>
            <a:pPr lvl="1"/>
            <a:r>
              <a:rPr lang="en-US" dirty="0" smtClean="0"/>
              <a:t>1/3 is </a:t>
            </a:r>
            <a:r>
              <a:rPr lang="en-US" b="1" dirty="0" smtClean="0"/>
              <a:t>out-of-bag </a:t>
            </a:r>
            <a:r>
              <a:rPr lang="en-US" dirty="0" smtClean="0"/>
              <a:t>data (</a:t>
            </a:r>
            <a:r>
              <a:rPr lang="en-US" dirty="0" err="1" smtClean="0"/>
              <a:t>oob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each </a:t>
            </a:r>
            <a:r>
              <a:rPr lang="en-US" i="1" dirty="0"/>
              <a:t>K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grow an </a:t>
            </a:r>
            <a:r>
              <a:rPr lang="en-US" dirty="0" err="1" smtClean="0"/>
              <a:t>unpruned</a:t>
            </a:r>
            <a:r>
              <a:rPr lang="en-US" dirty="0" smtClean="0"/>
              <a:t> tree (</a:t>
            </a:r>
            <a:r>
              <a:rPr lang="en-US" i="1" dirty="0" err="1" smtClean="0"/>
              <a:t>tree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At each </a:t>
            </a:r>
            <a:r>
              <a:rPr lang="en-US" dirty="0" smtClean="0"/>
              <a:t>node of </a:t>
            </a:r>
            <a:r>
              <a:rPr lang="en-US" i="1" dirty="0" err="1" smtClean="0"/>
              <a:t>tree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split </a:t>
            </a:r>
            <a:r>
              <a:rPr lang="en-US" dirty="0"/>
              <a:t>based on randomly selected subset of predictors (</a:t>
            </a:r>
            <a:r>
              <a:rPr lang="en-US" i="1" dirty="0" err="1"/>
              <a:t>m</a:t>
            </a:r>
            <a:r>
              <a:rPr lang="en-US" i="1" baseline="-25000" dirty="0" err="1"/>
              <a:t>try</a:t>
            </a:r>
            <a:r>
              <a:rPr lang="en-US" dirty="0"/>
              <a:t>; this decreases correlation between trees).</a:t>
            </a:r>
          </a:p>
          <a:p>
            <a:pPr lvl="1"/>
            <a:r>
              <a:rPr lang="en-US" dirty="0" smtClean="0"/>
              <a:t>Predict </a:t>
            </a:r>
            <a:r>
              <a:rPr lang="en-US" dirty="0" err="1"/>
              <a:t>oob</a:t>
            </a:r>
            <a:r>
              <a:rPr lang="en-US" dirty="0"/>
              <a:t> with </a:t>
            </a:r>
            <a:r>
              <a:rPr lang="en-US" i="1" dirty="0" err="1"/>
              <a:t>tree</a:t>
            </a:r>
            <a:r>
              <a:rPr lang="en-US" i="1" baseline="-25000" dirty="0" err="1"/>
              <a:t>i</a:t>
            </a:r>
            <a:r>
              <a:rPr lang="en-US" dirty="0"/>
              <a:t>  and calculate </a:t>
            </a:r>
            <a:r>
              <a:rPr lang="en-US" dirty="0" err="1"/>
              <a:t>oob</a:t>
            </a:r>
            <a:r>
              <a:rPr lang="en-US" dirty="0"/>
              <a:t> error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Aggregate </a:t>
            </a:r>
            <a:r>
              <a:rPr lang="en-US" dirty="0" err="1" smtClean="0"/>
              <a:t>oob</a:t>
            </a:r>
            <a:r>
              <a:rPr lang="en-US" dirty="0" smtClean="0"/>
              <a:t> error across all trees in forest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336" y="4947946"/>
            <a:ext cx="8571880" cy="1389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899725" y="788994"/>
            <a:ext cx="1825865" cy="1826189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85085" y="3276488"/>
            <a:ext cx="1274096" cy="1826189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252447" y="3276488"/>
            <a:ext cx="637048" cy="1826189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222133" y="2615183"/>
            <a:ext cx="590525" cy="6613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1812658" y="2615183"/>
            <a:ext cx="758313" cy="6613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31" y="107877"/>
            <a:ext cx="3448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For a single tree:</a:t>
            </a:r>
            <a:endParaRPr lang="en-US" sz="3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29623" y="1193114"/>
            <a:ext cx="13660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Full dataset</a:t>
            </a:r>
            <a:endParaRPr lang="en-US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1890375" y="3951055"/>
            <a:ext cx="1366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oob</a:t>
            </a:r>
            <a:r>
              <a:rPr lang="en-US" sz="2500" baseline="-25000" dirty="0" smtClean="0"/>
              <a:t>i</a:t>
            </a:r>
            <a:endParaRPr lang="en-US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1812657" y="2655741"/>
            <a:ext cx="136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1/3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9099" y="2655741"/>
            <a:ext cx="136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2/3</a:t>
            </a:r>
            <a:endParaRPr lang="en-US" sz="20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4693005" y="788994"/>
            <a:ext cx="3178915" cy="3173293"/>
            <a:chOff x="5566767" y="560393"/>
            <a:chExt cx="1938747" cy="1803022"/>
          </a:xfrm>
        </p:grpSpPr>
        <p:sp>
          <p:nvSpPr>
            <p:cNvPr id="45" name="Rectangle 44"/>
            <p:cNvSpPr>
              <a:spLocks/>
            </p:cNvSpPr>
            <p:nvPr/>
          </p:nvSpPr>
          <p:spPr>
            <a:xfrm>
              <a:off x="6109522" y="560393"/>
              <a:ext cx="418162" cy="38965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5566767" y="1236948"/>
              <a:ext cx="389662" cy="3896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6656690" y="1236948"/>
              <a:ext cx="389662" cy="3896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6197528" y="1973753"/>
              <a:ext cx="389662" cy="389662"/>
            </a:xfrm>
            <a:prstGeom prst="rect">
              <a:avLst/>
            </a:prstGeom>
            <a:solidFill>
              <a:srgbClr val="8797A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7115852" y="1973753"/>
              <a:ext cx="389662" cy="3896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5" idx="2"/>
              <a:endCxn id="47" idx="0"/>
            </p:cNvCxnSpPr>
            <p:nvPr/>
          </p:nvCxnSpPr>
          <p:spPr>
            <a:xfrm>
              <a:off x="6318603" y="950051"/>
              <a:ext cx="532918" cy="2868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2"/>
              <a:endCxn id="46" idx="0"/>
            </p:cNvCxnSpPr>
            <p:nvPr/>
          </p:nvCxnSpPr>
          <p:spPr>
            <a:xfrm flipH="1">
              <a:off x="5761598" y="950051"/>
              <a:ext cx="557005" cy="2868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0"/>
              <a:endCxn id="47" idx="2"/>
            </p:cNvCxnSpPr>
            <p:nvPr/>
          </p:nvCxnSpPr>
          <p:spPr>
            <a:xfrm flipV="1">
              <a:off x="6392359" y="1626610"/>
              <a:ext cx="459162" cy="3471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7" idx="2"/>
              <a:endCxn id="49" idx="0"/>
            </p:cNvCxnSpPr>
            <p:nvPr/>
          </p:nvCxnSpPr>
          <p:spPr>
            <a:xfrm>
              <a:off x="6851522" y="1626610"/>
              <a:ext cx="459162" cy="3471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urved Connector 72"/>
          <p:cNvCxnSpPr>
            <a:stCxn id="5" idx="2"/>
            <a:endCxn id="45" idx="0"/>
          </p:cNvCxnSpPr>
          <p:nvPr/>
        </p:nvCxnSpPr>
        <p:spPr>
          <a:xfrm rot="5400000" flipH="1" flipV="1">
            <a:off x="1417110" y="594016"/>
            <a:ext cx="4313683" cy="4703639"/>
          </a:xfrm>
          <a:prstGeom prst="curvedConnector5">
            <a:avLst>
              <a:gd name="adj1" fmla="val -5299"/>
              <a:gd name="adj2" fmla="val 53128"/>
              <a:gd name="adj3" fmla="val 10529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7560" y="3951055"/>
            <a:ext cx="829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 smtClean="0"/>
              <a:t>K</a:t>
            </a:r>
            <a:r>
              <a:rPr lang="en-US" sz="2500" i="1" baseline="-25000" dirty="0" smtClean="0"/>
              <a:t>i</a:t>
            </a:r>
            <a:endParaRPr lang="en-US" sz="25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17121" y="107877"/>
            <a:ext cx="1366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 err="1" smtClean="0"/>
              <a:t>tree</a:t>
            </a:r>
            <a:r>
              <a:rPr lang="en-US" sz="2500" i="1" baseline="-25000" dirty="0" err="1" smtClean="0"/>
              <a:t>i</a:t>
            </a:r>
            <a:endParaRPr lang="en-US" sz="25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643308" y="400918"/>
            <a:ext cx="2230268" cy="11079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At each node, choose best split among </a:t>
            </a:r>
            <a:r>
              <a:rPr lang="en-US" sz="2200" b="1" i="1" dirty="0" err="1" smtClean="0"/>
              <a:t>m</a:t>
            </a:r>
            <a:r>
              <a:rPr lang="en-US" sz="2200" b="1" i="1" baseline="-25000" dirty="0" err="1" smtClean="0"/>
              <a:t>try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18288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RF’s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Draw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tree</a:t>
            </a:r>
            <a:r>
              <a:rPr lang="en-US" i="1" dirty="0" smtClean="0"/>
              <a:t> </a:t>
            </a:r>
            <a:r>
              <a:rPr lang="en-US" dirty="0" smtClean="0"/>
              <a:t>boot strapped samples (</a:t>
            </a:r>
            <a:r>
              <a:rPr lang="en-US" i="1" dirty="0" smtClean="0"/>
              <a:t>K</a:t>
            </a:r>
            <a:r>
              <a:rPr lang="en-US" i="1" baseline="-25000" dirty="0" smtClean="0"/>
              <a:t>i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2/3 is training data</a:t>
            </a:r>
          </a:p>
          <a:p>
            <a:pPr lvl="1"/>
            <a:r>
              <a:rPr lang="en-US" dirty="0" smtClean="0"/>
              <a:t>1/3 is </a:t>
            </a:r>
            <a:r>
              <a:rPr lang="en-US" b="1" dirty="0" smtClean="0"/>
              <a:t>out-of-bag </a:t>
            </a:r>
            <a:r>
              <a:rPr lang="en-US" dirty="0" smtClean="0"/>
              <a:t>data (</a:t>
            </a:r>
            <a:r>
              <a:rPr lang="en-US" dirty="0" err="1" smtClean="0"/>
              <a:t>oob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each </a:t>
            </a:r>
            <a:r>
              <a:rPr lang="en-US" i="1" dirty="0"/>
              <a:t>K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grow an </a:t>
            </a:r>
            <a:r>
              <a:rPr lang="en-US" dirty="0" err="1" smtClean="0"/>
              <a:t>unpruned</a:t>
            </a:r>
            <a:r>
              <a:rPr lang="en-US" dirty="0" smtClean="0"/>
              <a:t> tree (</a:t>
            </a:r>
            <a:r>
              <a:rPr lang="en-US" i="1" dirty="0" err="1" smtClean="0"/>
              <a:t>tree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At each </a:t>
            </a:r>
            <a:r>
              <a:rPr lang="en-US" dirty="0" smtClean="0"/>
              <a:t>node of </a:t>
            </a:r>
            <a:r>
              <a:rPr lang="en-US" i="1" dirty="0" err="1" smtClean="0"/>
              <a:t>tree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split </a:t>
            </a:r>
            <a:r>
              <a:rPr lang="en-US" dirty="0"/>
              <a:t>based on randomly selected subset of predictors (</a:t>
            </a:r>
            <a:r>
              <a:rPr lang="en-US" i="1" dirty="0" err="1"/>
              <a:t>m</a:t>
            </a:r>
            <a:r>
              <a:rPr lang="en-US" i="1" baseline="-25000" dirty="0" err="1"/>
              <a:t>try</a:t>
            </a:r>
            <a:r>
              <a:rPr lang="en-US" dirty="0"/>
              <a:t>; this decreases correlation between trees).</a:t>
            </a:r>
          </a:p>
          <a:p>
            <a:pPr lvl="1"/>
            <a:r>
              <a:rPr lang="en-US" dirty="0" smtClean="0"/>
              <a:t>Predict </a:t>
            </a:r>
            <a:r>
              <a:rPr lang="en-US" dirty="0" err="1"/>
              <a:t>oob</a:t>
            </a:r>
            <a:r>
              <a:rPr lang="en-US" dirty="0"/>
              <a:t> with </a:t>
            </a:r>
            <a:r>
              <a:rPr lang="en-US" i="1" dirty="0" err="1"/>
              <a:t>tree</a:t>
            </a:r>
            <a:r>
              <a:rPr lang="en-US" i="1" baseline="-25000" dirty="0" err="1"/>
              <a:t>i</a:t>
            </a:r>
            <a:r>
              <a:rPr lang="en-US" dirty="0"/>
              <a:t>  and calculate </a:t>
            </a:r>
            <a:r>
              <a:rPr lang="en-US" dirty="0" err="1"/>
              <a:t>oob</a:t>
            </a:r>
            <a:r>
              <a:rPr lang="en-US" dirty="0"/>
              <a:t> error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Aggregate </a:t>
            </a:r>
            <a:r>
              <a:rPr lang="en-US" dirty="0" err="1" smtClean="0"/>
              <a:t>oob</a:t>
            </a:r>
            <a:r>
              <a:rPr lang="en-US" dirty="0" smtClean="0"/>
              <a:t> error across all trees in forest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336" y="5344842"/>
            <a:ext cx="8571880" cy="9922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899725" y="788994"/>
            <a:ext cx="1825865" cy="1826189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85085" y="3276488"/>
            <a:ext cx="1274096" cy="1826189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252447" y="3276488"/>
            <a:ext cx="637048" cy="1826189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222133" y="2615183"/>
            <a:ext cx="590525" cy="6613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1812658" y="2615183"/>
            <a:ext cx="758313" cy="6613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31" y="107877"/>
            <a:ext cx="3448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For a single tree:</a:t>
            </a:r>
            <a:endParaRPr lang="en-US" sz="3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29623" y="1193114"/>
            <a:ext cx="13660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Full dataset</a:t>
            </a:r>
            <a:endParaRPr lang="en-US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1890375" y="3951055"/>
            <a:ext cx="1366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oob</a:t>
            </a:r>
            <a:r>
              <a:rPr lang="en-US" sz="2500" baseline="-25000" dirty="0" smtClean="0"/>
              <a:t>i</a:t>
            </a:r>
            <a:endParaRPr lang="en-US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1812657" y="2655741"/>
            <a:ext cx="136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1/3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9099" y="2655741"/>
            <a:ext cx="136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2/3</a:t>
            </a:r>
            <a:endParaRPr lang="en-US" sz="20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4693005" y="788994"/>
            <a:ext cx="3178915" cy="3173293"/>
            <a:chOff x="5566767" y="560393"/>
            <a:chExt cx="1938747" cy="1803022"/>
          </a:xfrm>
        </p:grpSpPr>
        <p:sp>
          <p:nvSpPr>
            <p:cNvPr id="45" name="Rectangle 44"/>
            <p:cNvSpPr>
              <a:spLocks/>
            </p:cNvSpPr>
            <p:nvPr/>
          </p:nvSpPr>
          <p:spPr>
            <a:xfrm>
              <a:off x="6109522" y="560393"/>
              <a:ext cx="418162" cy="38965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5566767" y="1236948"/>
              <a:ext cx="389662" cy="3896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6656690" y="1236948"/>
              <a:ext cx="389662" cy="3896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6197528" y="1973753"/>
              <a:ext cx="389662" cy="389662"/>
            </a:xfrm>
            <a:prstGeom prst="rect">
              <a:avLst/>
            </a:prstGeom>
            <a:solidFill>
              <a:srgbClr val="8797A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7115852" y="1973753"/>
              <a:ext cx="389662" cy="3896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5" idx="2"/>
              <a:endCxn id="47" idx="0"/>
            </p:cNvCxnSpPr>
            <p:nvPr/>
          </p:nvCxnSpPr>
          <p:spPr>
            <a:xfrm>
              <a:off x="6318603" y="950051"/>
              <a:ext cx="532918" cy="2868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2"/>
              <a:endCxn id="46" idx="0"/>
            </p:cNvCxnSpPr>
            <p:nvPr/>
          </p:nvCxnSpPr>
          <p:spPr>
            <a:xfrm flipH="1">
              <a:off x="5761598" y="950051"/>
              <a:ext cx="557005" cy="2868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0"/>
              <a:endCxn id="47" idx="2"/>
            </p:cNvCxnSpPr>
            <p:nvPr/>
          </p:nvCxnSpPr>
          <p:spPr>
            <a:xfrm flipV="1">
              <a:off x="6392359" y="1626610"/>
              <a:ext cx="459162" cy="3471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7" idx="2"/>
              <a:endCxn id="49" idx="0"/>
            </p:cNvCxnSpPr>
            <p:nvPr/>
          </p:nvCxnSpPr>
          <p:spPr>
            <a:xfrm>
              <a:off x="6851522" y="1626610"/>
              <a:ext cx="459162" cy="3471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urved Connector 72"/>
          <p:cNvCxnSpPr>
            <a:stCxn id="6" idx="2"/>
            <a:endCxn id="45" idx="0"/>
          </p:cNvCxnSpPr>
          <p:nvPr/>
        </p:nvCxnSpPr>
        <p:spPr>
          <a:xfrm rot="5400000" flipH="1" flipV="1">
            <a:off x="2091529" y="1268435"/>
            <a:ext cx="4313683" cy="3354801"/>
          </a:xfrm>
          <a:prstGeom prst="curvedConnector5">
            <a:avLst>
              <a:gd name="adj1" fmla="val -3459"/>
              <a:gd name="adj2" fmla="val 41752"/>
              <a:gd name="adj3" fmla="val 105299"/>
            </a:avLst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43308" y="400918"/>
            <a:ext cx="2230268" cy="769441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Predict data in </a:t>
            </a:r>
            <a:r>
              <a:rPr lang="en-US" sz="2200" dirty="0" err="1" smtClean="0"/>
              <a:t>oob</a:t>
            </a:r>
            <a:r>
              <a:rPr lang="en-US" sz="2200" dirty="0" smtClean="0"/>
              <a:t> dataset</a:t>
            </a:r>
            <a:r>
              <a:rPr lang="en-US" sz="2200" i="1" dirty="0" smtClean="0"/>
              <a:t>.</a:t>
            </a:r>
            <a:endParaRPr lang="en-US" sz="22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807560" y="3951055"/>
            <a:ext cx="829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 smtClean="0"/>
              <a:t>K</a:t>
            </a:r>
            <a:r>
              <a:rPr lang="en-US" sz="2500" i="1" baseline="-25000" dirty="0" smtClean="0"/>
              <a:t>i</a:t>
            </a:r>
            <a:endParaRPr lang="en-US" sz="25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17121" y="107877"/>
            <a:ext cx="1366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 err="1" smtClean="0"/>
              <a:t>tree</a:t>
            </a:r>
            <a:r>
              <a:rPr lang="en-US" sz="2500" i="1" baseline="-25000" dirty="0" err="1" smtClean="0"/>
              <a:t>i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368679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14787</TotalTime>
  <Words>1598</Words>
  <Application>Microsoft Macintosh PowerPoint</Application>
  <PresentationFormat>On-screen Show (4:3)</PresentationFormat>
  <Paragraphs>199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Random Forest</vt:lpstr>
      <vt:lpstr>What are RF’s?</vt:lpstr>
      <vt:lpstr>Why use a Random Forest?</vt:lpstr>
      <vt:lpstr>How do RF’s work?</vt:lpstr>
      <vt:lpstr>PowerPoint Presentation</vt:lpstr>
      <vt:lpstr>How do RF’s work?</vt:lpstr>
      <vt:lpstr>PowerPoint Presentation</vt:lpstr>
      <vt:lpstr>How do RF’s work?</vt:lpstr>
      <vt:lpstr>PowerPoint Presentation</vt:lpstr>
      <vt:lpstr>How do RF’s work?</vt:lpstr>
      <vt:lpstr>PowerPoint Presentation</vt:lpstr>
      <vt:lpstr>Inputs and Outputs</vt:lpstr>
      <vt:lpstr>PowerPoint Presentation</vt:lpstr>
      <vt:lpstr>Inputs and Outputs</vt:lpstr>
      <vt:lpstr>Variable Importance</vt:lpstr>
      <vt:lpstr>PowerPoint Presentation</vt:lpstr>
      <vt:lpstr>Inputs and Outputs</vt:lpstr>
      <vt:lpstr>Partial dependency plots</vt:lpstr>
      <vt:lpstr>PowerPoint Presentation</vt:lpstr>
      <vt:lpstr>Considerations: randomForest package</vt:lpstr>
      <vt:lpstr>Packages to do RF’s in R</vt:lpstr>
      <vt:lpstr>References  &amp; Resources</vt:lpstr>
      <vt:lpstr>References  &amp;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Taylor Leach</dc:creator>
  <cp:lastModifiedBy>Taylor Leach</cp:lastModifiedBy>
  <cp:revision>58</cp:revision>
  <dcterms:created xsi:type="dcterms:W3CDTF">2017-11-16T20:25:05Z</dcterms:created>
  <dcterms:modified xsi:type="dcterms:W3CDTF">2017-11-27T02:53:44Z</dcterms:modified>
</cp:coreProperties>
</file>