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58"/>
  </p:notesMasterIdLst>
  <p:sldIdLst>
    <p:sldId id="283" r:id="rId3"/>
    <p:sldId id="285" r:id="rId4"/>
    <p:sldId id="286" r:id="rId5"/>
    <p:sldId id="287" r:id="rId6"/>
    <p:sldId id="288" r:id="rId7"/>
    <p:sldId id="290" r:id="rId8"/>
    <p:sldId id="320" r:id="rId9"/>
    <p:sldId id="291" r:id="rId10"/>
    <p:sldId id="292" r:id="rId11"/>
    <p:sldId id="260" r:id="rId12"/>
    <p:sldId id="293" r:id="rId13"/>
    <p:sldId id="294" r:id="rId14"/>
    <p:sldId id="295" r:id="rId15"/>
    <p:sldId id="296" r:id="rId16"/>
    <p:sldId id="297" r:id="rId17"/>
    <p:sldId id="298" r:id="rId18"/>
    <p:sldId id="299" r:id="rId19"/>
    <p:sldId id="317" r:id="rId20"/>
    <p:sldId id="318" r:id="rId21"/>
    <p:sldId id="304" r:id="rId22"/>
    <p:sldId id="305" r:id="rId23"/>
    <p:sldId id="306" r:id="rId24"/>
    <p:sldId id="307" r:id="rId25"/>
    <p:sldId id="308" r:id="rId26"/>
    <p:sldId id="309" r:id="rId27"/>
    <p:sldId id="310" r:id="rId28"/>
    <p:sldId id="311" r:id="rId29"/>
    <p:sldId id="312" r:id="rId30"/>
    <p:sldId id="313" r:id="rId31"/>
    <p:sldId id="314" r:id="rId32"/>
    <p:sldId id="315" r:id="rId33"/>
    <p:sldId id="316" r:id="rId34"/>
    <p:sldId id="321" r:id="rId35"/>
    <p:sldId id="261" r:id="rId36"/>
    <p:sldId id="262" r:id="rId37"/>
    <p:sldId id="322" r:id="rId38"/>
    <p:sldId id="263" r:id="rId39"/>
    <p:sldId id="264" r:id="rId40"/>
    <p:sldId id="265" r:id="rId41"/>
    <p:sldId id="266" r:id="rId42"/>
    <p:sldId id="267" r:id="rId43"/>
    <p:sldId id="268" r:id="rId44"/>
    <p:sldId id="323" r:id="rId45"/>
    <p:sldId id="269" r:id="rId46"/>
    <p:sldId id="270" r:id="rId47"/>
    <p:sldId id="273" r:id="rId48"/>
    <p:sldId id="274" r:id="rId49"/>
    <p:sldId id="275" r:id="rId50"/>
    <p:sldId id="276" r:id="rId51"/>
    <p:sldId id="277" r:id="rId52"/>
    <p:sldId id="282" r:id="rId53"/>
    <p:sldId id="278" r:id="rId54"/>
    <p:sldId id="279" r:id="rId55"/>
    <p:sldId id="280" r:id="rId56"/>
    <p:sldId id="281" r:id="rId5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8966" autoAdjust="0"/>
    <p:restoredTop sz="96837" autoAdjust="0"/>
  </p:normalViewPr>
  <p:slideViewPr>
    <p:cSldViewPr snapToGrid="0">
      <p:cViewPr varScale="1">
        <p:scale>
          <a:sx n="127" d="100"/>
          <a:sy n="127" d="100"/>
        </p:scale>
        <p:origin x="972" y="126"/>
      </p:cViewPr>
      <p:guideLst/>
    </p:cSldViewPr>
  </p:slideViewPr>
  <p:outlineViewPr>
    <p:cViewPr>
      <p:scale>
        <a:sx n="33" d="100"/>
        <a:sy n="33" d="100"/>
      </p:scale>
      <p:origin x="0" y="-12936"/>
    </p:cViewPr>
  </p:outlineViewPr>
  <p:notesTextViewPr>
    <p:cViewPr>
      <p:scale>
        <a:sx n="1" d="1"/>
        <a:sy n="1" d="1"/>
      </p:scale>
      <p:origin x="0" y="0"/>
    </p:cViewPr>
  </p:notesTextViewPr>
  <p:sorterViewPr>
    <p:cViewPr>
      <p:scale>
        <a:sx n="100" d="100"/>
        <a:sy n="100" d="100"/>
      </p:scale>
      <p:origin x="0" y="-819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F4999-DBEA-4999-94BB-28D68224C618}" type="datetimeFigureOut">
              <a:rPr lang="en-US" smtClean="0"/>
              <a:t>11/26/2017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DFFD48-AFD5-4D8A-B95A-A6C7C462EEC8}" type="slidenum">
              <a:rPr lang="en-US" smtClean="0"/>
              <a:t>‹#›</a:t>
            </a:fld>
            <a:endParaRPr lang="en-US"/>
          </a:p>
        </p:txBody>
      </p:sp>
    </p:spTree>
    <p:extLst>
      <p:ext uri="{BB962C8B-B14F-4D97-AF65-F5344CB8AC3E}">
        <p14:creationId xmlns:p14="http://schemas.microsoft.com/office/powerpoint/2010/main" val="4017724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Non-parametric basically</a:t>
            </a:r>
            <a:r>
              <a:rPr lang="en-US" baseline="0" dirty="0" smtClean="0"/>
              <a:t> is kind of like a dynamic model.</a:t>
            </a:r>
            <a:endParaRPr lang="en-US" dirty="0"/>
          </a:p>
        </p:txBody>
      </p:sp>
      <p:sp>
        <p:nvSpPr>
          <p:cNvPr id="4" name="Slide Number Placeholder 3"/>
          <p:cNvSpPr>
            <a:spLocks noGrp="1"/>
          </p:cNvSpPr>
          <p:nvPr>
            <p:ph type="sldNum" sz="quarter" idx="10"/>
          </p:nvPr>
        </p:nvSpPr>
        <p:spPr/>
        <p:txBody>
          <a:bodyPr/>
          <a:lstStyle/>
          <a:p>
            <a:fld id="{57DFFD48-AFD5-4D8A-B95A-A6C7C462EEC8}" type="slidenum">
              <a:rPr lang="en-US" smtClean="0"/>
              <a:t>10</a:t>
            </a:fld>
            <a:endParaRPr lang="en-US"/>
          </a:p>
        </p:txBody>
      </p:sp>
    </p:spTree>
    <p:extLst>
      <p:ext uri="{BB962C8B-B14F-4D97-AF65-F5344CB8AC3E}">
        <p14:creationId xmlns:p14="http://schemas.microsoft.com/office/powerpoint/2010/main" val="2827545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Compare</a:t>
            </a:r>
            <a:r>
              <a:rPr lang="en-US" baseline="0" dirty="0" smtClean="0"/>
              <a:t> right data to left model.</a:t>
            </a:r>
            <a:endParaRPr lang="en-US" dirty="0"/>
          </a:p>
        </p:txBody>
      </p:sp>
      <p:sp>
        <p:nvSpPr>
          <p:cNvPr id="4" name="Slide Number Placeholder 3"/>
          <p:cNvSpPr>
            <a:spLocks noGrp="1"/>
          </p:cNvSpPr>
          <p:nvPr>
            <p:ph type="sldNum" sz="quarter" idx="10"/>
          </p:nvPr>
        </p:nvSpPr>
        <p:spPr/>
        <p:txBody>
          <a:bodyPr/>
          <a:lstStyle/>
          <a:p>
            <a:fld id="{57DFFD48-AFD5-4D8A-B95A-A6C7C462EEC8}" type="slidenum">
              <a:rPr lang="en-US" smtClean="0"/>
              <a:t>25</a:t>
            </a:fld>
            <a:endParaRPr lang="en-US"/>
          </a:p>
        </p:txBody>
      </p:sp>
    </p:spTree>
    <p:extLst>
      <p:ext uri="{BB962C8B-B14F-4D97-AF65-F5344CB8AC3E}">
        <p14:creationId xmlns:p14="http://schemas.microsoft.com/office/powerpoint/2010/main" val="3817030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9.1 Illustration of the K-means algorithm using the re-scaled Old Faithful data set. (a) Green points</a:t>
            </a:r>
          </a:p>
          <a:p>
            <a:r>
              <a:rPr lang="en-US" dirty="0" smtClean="0"/>
              <a:t>denote the data set in a two-dimensional Euclidean space. The initial choices for </a:t>
            </a:r>
            <a:r>
              <a:rPr lang="en-US" dirty="0" err="1" smtClean="0"/>
              <a:t>centres</a:t>
            </a:r>
            <a:r>
              <a:rPr lang="en-US" dirty="0" smtClean="0"/>
              <a:t> μ1 and μ2 are shown</a:t>
            </a:r>
          </a:p>
          <a:p>
            <a:r>
              <a:rPr lang="en-US" dirty="0" smtClean="0"/>
              <a:t>by the red and blue crosses, respectively. (b) In the initial E step, each data point is assigned either to the red</a:t>
            </a:r>
          </a:p>
          <a:p>
            <a:r>
              <a:rPr lang="en-US" dirty="0" smtClean="0"/>
              <a:t>cluster or to the blue cluster, according to which cluster </a:t>
            </a:r>
            <a:r>
              <a:rPr lang="en-US" dirty="0" err="1" smtClean="0"/>
              <a:t>centre</a:t>
            </a:r>
            <a:r>
              <a:rPr lang="en-US" dirty="0" smtClean="0"/>
              <a:t> is nearer. This is equivalent to classifying the</a:t>
            </a:r>
          </a:p>
          <a:p>
            <a:r>
              <a:rPr lang="en-US" dirty="0" smtClean="0"/>
              <a:t>points according to which side of the perpendicular bisector of the two cluster </a:t>
            </a:r>
            <a:r>
              <a:rPr lang="en-US" dirty="0" err="1" smtClean="0"/>
              <a:t>centres</a:t>
            </a:r>
            <a:r>
              <a:rPr lang="en-US" dirty="0" smtClean="0"/>
              <a:t>, shown by the magenta</a:t>
            </a:r>
          </a:p>
          <a:p>
            <a:r>
              <a:rPr lang="en-US" dirty="0" smtClean="0"/>
              <a:t>line, they lie on. (c) In the subsequent M step, each cluster </a:t>
            </a:r>
            <a:r>
              <a:rPr lang="en-US" dirty="0" err="1" smtClean="0"/>
              <a:t>centre</a:t>
            </a:r>
            <a:r>
              <a:rPr lang="en-US" dirty="0" smtClean="0"/>
              <a:t> is re-computed to be the mean of the points</a:t>
            </a:r>
          </a:p>
          <a:p>
            <a:r>
              <a:rPr lang="en-US" dirty="0" smtClean="0"/>
              <a:t>assigned to the corresponding cluster. (d)–(</a:t>
            </a:r>
            <a:r>
              <a:rPr lang="en-US" dirty="0" err="1" smtClean="0"/>
              <a:t>i</a:t>
            </a:r>
            <a:r>
              <a:rPr lang="en-US" dirty="0" smtClean="0"/>
              <a:t>) show successive E and M steps through to final convergence of</a:t>
            </a:r>
          </a:p>
          <a:p>
            <a:r>
              <a:rPr lang="en-US" dirty="0" smtClean="0"/>
              <a:t>the algorithm.</a:t>
            </a:r>
            <a:endParaRPr lang="en-US" dirty="0"/>
          </a:p>
        </p:txBody>
      </p:sp>
      <p:sp>
        <p:nvSpPr>
          <p:cNvPr id="4" name="Slide Number Placeholder 3"/>
          <p:cNvSpPr>
            <a:spLocks noGrp="1"/>
          </p:cNvSpPr>
          <p:nvPr>
            <p:ph type="sldNum" sz="quarter" idx="10"/>
          </p:nvPr>
        </p:nvSpPr>
        <p:spPr/>
        <p:txBody>
          <a:bodyPr/>
          <a:lstStyle/>
          <a:p>
            <a:fld id="{7DEBC56A-CE7B-4D44-ACA3-F4FCAA84EEDD}" type="slidenum">
              <a:rPr lang="en-US" smtClean="0"/>
              <a:t>40</a:t>
            </a:fld>
            <a:endParaRPr lang="en-US"/>
          </a:p>
        </p:txBody>
      </p:sp>
    </p:spTree>
    <p:extLst>
      <p:ext uri="{BB962C8B-B14F-4D97-AF65-F5344CB8AC3E}">
        <p14:creationId xmlns:p14="http://schemas.microsoft.com/office/powerpoint/2010/main" val="1901458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9.1 Illustration of the K-means algorithm using the re-scaled Old Faithful data set. (a) Green points</a:t>
            </a:r>
          </a:p>
          <a:p>
            <a:r>
              <a:rPr lang="en-US" dirty="0" smtClean="0"/>
              <a:t>denote the data set in a two-dimensional Euclidean space. The initial choices for </a:t>
            </a:r>
            <a:r>
              <a:rPr lang="en-US" dirty="0" err="1" smtClean="0"/>
              <a:t>centres</a:t>
            </a:r>
            <a:r>
              <a:rPr lang="en-US" dirty="0" smtClean="0"/>
              <a:t> μ1 and μ2 are shown</a:t>
            </a:r>
          </a:p>
          <a:p>
            <a:r>
              <a:rPr lang="en-US" dirty="0" smtClean="0"/>
              <a:t>by the red and blue crosses, respectively. (b) In the initial E step, each data point is assigned either to the red</a:t>
            </a:r>
          </a:p>
          <a:p>
            <a:r>
              <a:rPr lang="en-US" dirty="0" smtClean="0"/>
              <a:t>cluster or to the blue cluster, according to which cluster </a:t>
            </a:r>
            <a:r>
              <a:rPr lang="en-US" dirty="0" err="1" smtClean="0"/>
              <a:t>centre</a:t>
            </a:r>
            <a:r>
              <a:rPr lang="en-US" dirty="0" smtClean="0"/>
              <a:t> is nearer. This is equivalent to classifying the</a:t>
            </a:r>
          </a:p>
          <a:p>
            <a:r>
              <a:rPr lang="en-US" dirty="0" smtClean="0"/>
              <a:t>points according to which side of the perpendicular bisector of the two cluster </a:t>
            </a:r>
            <a:r>
              <a:rPr lang="en-US" dirty="0" err="1" smtClean="0"/>
              <a:t>centres</a:t>
            </a:r>
            <a:r>
              <a:rPr lang="en-US" dirty="0" smtClean="0"/>
              <a:t>, shown by the magenta</a:t>
            </a:r>
          </a:p>
          <a:p>
            <a:r>
              <a:rPr lang="en-US" dirty="0" smtClean="0"/>
              <a:t>line, they lie on. (c) In the subsequent M step, each cluster </a:t>
            </a:r>
            <a:r>
              <a:rPr lang="en-US" dirty="0" err="1" smtClean="0"/>
              <a:t>centre</a:t>
            </a:r>
            <a:r>
              <a:rPr lang="en-US" dirty="0" smtClean="0"/>
              <a:t> is re-computed to be the mean of the points</a:t>
            </a:r>
          </a:p>
          <a:p>
            <a:r>
              <a:rPr lang="en-US" dirty="0" smtClean="0"/>
              <a:t>assigned to the corresponding cluster. (d)–(</a:t>
            </a:r>
            <a:r>
              <a:rPr lang="en-US" dirty="0" err="1" smtClean="0"/>
              <a:t>i</a:t>
            </a:r>
            <a:r>
              <a:rPr lang="en-US" dirty="0" smtClean="0"/>
              <a:t>) show successive E and M steps through to final convergence of</a:t>
            </a:r>
          </a:p>
          <a:p>
            <a:r>
              <a:rPr lang="en-US" dirty="0" smtClean="0"/>
              <a:t>the algorithm.</a:t>
            </a:r>
            <a:endParaRPr lang="en-US" dirty="0"/>
          </a:p>
        </p:txBody>
      </p:sp>
      <p:sp>
        <p:nvSpPr>
          <p:cNvPr id="4" name="Slide Number Placeholder 3"/>
          <p:cNvSpPr>
            <a:spLocks noGrp="1"/>
          </p:cNvSpPr>
          <p:nvPr>
            <p:ph type="sldNum" sz="quarter" idx="10"/>
          </p:nvPr>
        </p:nvSpPr>
        <p:spPr/>
        <p:txBody>
          <a:bodyPr/>
          <a:lstStyle/>
          <a:p>
            <a:fld id="{7DEBC56A-CE7B-4D44-ACA3-F4FCAA84EEDD}" type="slidenum">
              <a:rPr lang="en-US" smtClean="0"/>
              <a:t>41</a:t>
            </a:fld>
            <a:endParaRPr lang="en-US"/>
          </a:p>
        </p:txBody>
      </p:sp>
    </p:spTree>
    <p:extLst>
      <p:ext uri="{BB962C8B-B14F-4D97-AF65-F5344CB8AC3E}">
        <p14:creationId xmlns:p14="http://schemas.microsoft.com/office/powerpoint/2010/main" val="580109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7085AFD-3A69-4EFB-92CA-99746B165505}" type="datetimeFigureOut">
              <a:rPr lang="en-US" smtClean="0"/>
              <a:t>11/26/2017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A10F1-64DB-435B-B91A-6E35462AC582}" type="slidenum">
              <a:rPr lang="en-US" smtClean="0"/>
              <a:t>‹#›</a:t>
            </a:fld>
            <a:endParaRPr lang="en-US"/>
          </a:p>
        </p:txBody>
      </p:sp>
    </p:spTree>
    <p:extLst>
      <p:ext uri="{BB962C8B-B14F-4D97-AF65-F5344CB8AC3E}">
        <p14:creationId xmlns:p14="http://schemas.microsoft.com/office/powerpoint/2010/main" val="1884685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085AFD-3A69-4EFB-92CA-99746B165505}" type="datetimeFigureOut">
              <a:rPr lang="en-US" smtClean="0"/>
              <a:t>11/26/2017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A10F1-64DB-435B-B91A-6E35462AC582}" type="slidenum">
              <a:rPr lang="en-US" smtClean="0"/>
              <a:t>‹#›</a:t>
            </a:fld>
            <a:endParaRPr lang="en-US"/>
          </a:p>
        </p:txBody>
      </p:sp>
    </p:spTree>
    <p:extLst>
      <p:ext uri="{BB962C8B-B14F-4D97-AF65-F5344CB8AC3E}">
        <p14:creationId xmlns:p14="http://schemas.microsoft.com/office/powerpoint/2010/main" val="3978549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085AFD-3A69-4EFB-92CA-99746B165505}" type="datetimeFigureOut">
              <a:rPr lang="en-US" smtClean="0"/>
              <a:t>11/26/2017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A10F1-64DB-435B-B91A-6E35462AC582}" type="slidenum">
              <a:rPr lang="en-US" smtClean="0"/>
              <a:t>‹#›</a:t>
            </a:fld>
            <a:endParaRPr lang="en-US"/>
          </a:p>
        </p:txBody>
      </p:sp>
    </p:spTree>
    <p:extLst>
      <p:ext uri="{BB962C8B-B14F-4D97-AF65-F5344CB8AC3E}">
        <p14:creationId xmlns:p14="http://schemas.microsoft.com/office/powerpoint/2010/main" val="1210565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1978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085AFD-3A69-4EFB-92CA-99746B165505}" type="datetimeFigureOut">
              <a:rPr lang="en-US" smtClean="0"/>
              <a:t>11/26/2017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A10F1-64DB-435B-B91A-6E35462AC582}" type="slidenum">
              <a:rPr lang="en-US" smtClean="0"/>
              <a:t>‹#›</a:t>
            </a:fld>
            <a:endParaRPr lang="en-US"/>
          </a:p>
        </p:txBody>
      </p:sp>
    </p:spTree>
    <p:extLst>
      <p:ext uri="{BB962C8B-B14F-4D97-AF65-F5344CB8AC3E}">
        <p14:creationId xmlns:p14="http://schemas.microsoft.com/office/powerpoint/2010/main" val="3699976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7085AFD-3A69-4EFB-92CA-99746B165505}" type="datetimeFigureOut">
              <a:rPr lang="en-US" smtClean="0"/>
              <a:t>11/26/2017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A10F1-64DB-435B-B91A-6E35462AC582}" type="slidenum">
              <a:rPr lang="en-US" smtClean="0"/>
              <a:t>‹#›</a:t>
            </a:fld>
            <a:endParaRPr lang="en-US"/>
          </a:p>
        </p:txBody>
      </p:sp>
    </p:spTree>
    <p:extLst>
      <p:ext uri="{BB962C8B-B14F-4D97-AF65-F5344CB8AC3E}">
        <p14:creationId xmlns:p14="http://schemas.microsoft.com/office/powerpoint/2010/main" val="1249368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7085AFD-3A69-4EFB-92CA-99746B165505}" type="datetimeFigureOut">
              <a:rPr lang="en-US" smtClean="0"/>
              <a:t>11/26/2017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9A10F1-64DB-435B-B91A-6E35462AC582}" type="slidenum">
              <a:rPr lang="en-US" smtClean="0"/>
              <a:t>‹#›</a:t>
            </a:fld>
            <a:endParaRPr lang="en-US"/>
          </a:p>
        </p:txBody>
      </p:sp>
    </p:spTree>
    <p:extLst>
      <p:ext uri="{BB962C8B-B14F-4D97-AF65-F5344CB8AC3E}">
        <p14:creationId xmlns:p14="http://schemas.microsoft.com/office/powerpoint/2010/main" val="4274544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7085AFD-3A69-4EFB-92CA-99746B165505}" type="datetimeFigureOut">
              <a:rPr lang="en-US" smtClean="0"/>
              <a:t>11/26/2017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9A10F1-64DB-435B-B91A-6E35462AC582}" type="slidenum">
              <a:rPr lang="en-US" smtClean="0"/>
              <a:t>‹#›</a:t>
            </a:fld>
            <a:endParaRPr lang="en-US"/>
          </a:p>
        </p:txBody>
      </p:sp>
    </p:spTree>
    <p:extLst>
      <p:ext uri="{BB962C8B-B14F-4D97-AF65-F5344CB8AC3E}">
        <p14:creationId xmlns:p14="http://schemas.microsoft.com/office/powerpoint/2010/main" val="98806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7085AFD-3A69-4EFB-92CA-99746B165505}" type="datetimeFigureOut">
              <a:rPr lang="en-US" smtClean="0"/>
              <a:t>11/26/2017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9A10F1-64DB-435B-B91A-6E35462AC582}" type="slidenum">
              <a:rPr lang="en-US" smtClean="0"/>
              <a:t>‹#›</a:t>
            </a:fld>
            <a:endParaRPr lang="en-US"/>
          </a:p>
        </p:txBody>
      </p:sp>
    </p:spTree>
    <p:extLst>
      <p:ext uri="{BB962C8B-B14F-4D97-AF65-F5344CB8AC3E}">
        <p14:creationId xmlns:p14="http://schemas.microsoft.com/office/powerpoint/2010/main" val="2863593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085AFD-3A69-4EFB-92CA-99746B165505}" type="datetimeFigureOut">
              <a:rPr lang="en-US" smtClean="0"/>
              <a:t>11/26/2017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9A10F1-64DB-435B-B91A-6E35462AC582}" type="slidenum">
              <a:rPr lang="en-US" smtClean="0"/>
              <a:t>‹#›</a:t>
            </a:fld>
            <a:endParaRPr lang="en-US"/>
          </a:p>
        </p:txBody>
      </p:sp>
    </p:spTree>
    <p:extLst>
      <p:ext uri="{BB962C8B-B14F-4D97-AF65-F5344CB8AC3E}">
        <p14:creationId xmlns:p14="http://schemas.microsoft.com/office/powerpoint/2010/main" val="2384297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7085AFD-3A69-4EFB-92CA-99746B165505}" type="datetimeFigureOut">
              <a:rPr lang="en-US" smtClean="0"/>
              <a:t>11/26/2017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9A10F1-64DB-435B-B91A-6E35462AC582}" type="slidenum">
              <a:rPr lang="en-US" smtClean="0"/>
              <a:t>‹#›</a:t>
            </a:fld>
            <a:endParaRPr lang="en-US"/>
          </a:p>
        </p:txBody>
      </p:sp>
    </p:spTree>
    <p:extLst>
      <p:ext uri="{BB962C8B-B14F-4D97-AF65-F5344CB8AC3E}">
        <p14:creationId xmlns:p14="http://schemas.microsoft.com/office/powerpoint/2010/main" val="3605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7085AFD-3A69-4EFB-92CA-99746B165505}" type="datetimeFigureOut">
              <a:rPr lang="en-US" smtClean="0"/>
              <a:t>11/26/2017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9A10F1-64DB-435B-B91A-6E35462AC582}" type="slidenum">
              <a:rPr lang="en-US" smtClean="0"/>
              <a:t>‹#›</a:t>
            </a:fld>
            <a:endParaRPr lang="en-US"/>
          </a:p>
        </p:txBody>
      </p:sp>
    </p:spTree>
    <p:extLst>
      <p:ext uri="{BB962C8B-B14F-4D97-AF65-F5344CB8AC3E}">
        <p14:creationId xmlns:p14="http://schemas.microsoft.com/office/powerpoint/2010/main" val="495723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085AFD-3A69-4EFB-92CA-99746B165505}" type="datetimeFigureOut">
              <a:rPr lang="en-US" smtClean="0"/>
              <a:t>11/26/2017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9A10F1-64DB-435B-B91A-6E35462AC582}" type="slidenum">
              <a:rPr lang="en-US" smtClean="0"/>
              <a:t>‹#›</a:t>
            </a:fld>
            <a:endParaRPr lang="en-US"/>
          </a:p>
        </p:txBody>
      </p:sp>
    </p:spTree>
    <p:extLst>
      <p:ext uri="{BB962C8B-B14F-4D97-AF65-F5344CB8AC3E}">
        <p14:creationId xmlns:p14="http://schemas.microsoft.com/office/powerpoint/2010/main" val="131571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1187129"/>
      </p:ext>
    </p:extLst>
  </p:cSld>
  <p:clrMap bg1="lt1" tx1="dk1" bg2="lt2" tx2="dk2" accent1="accent1" accent2="accent2" accent3="accent3" accent4="accent4" accent5="accent5" accent6="accent6" hlink="hlink" folHlink="folHlink"/>
  <p:sldLayoutIdLst>
    <p:sldLayoutId id="2147483673"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2.png"/><Relationship Id="rId4" Type="http://schemas.openxmlformats.org/officeDocument/2006/relationships/image" Target="../media/image5.png"/><Relationship Id="rId9"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12.png"/><Relationship Id="rId10" Type="http://schemas.openxmlformats.org/officeDocument/2006/relationships/image" Target="../media/image13.png"/><Relationship Id="rId4" Type="http://schemas.openxmlformats.org/officeDocument/2006/relationships/image" Target="../media/image9.png"/><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png"/><Relationship Id="rId7"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6.png"/><Relationship Id="rId11" Type="http://schemas.openxmlformats.org/officeDocument/2006/relationships/image" Target="../media/image20.png"/><Relationship Id="rId5" Type="http://schemas.openxmlformats.org/officeDocument/2006/relationships/image" Target="../media/image15.png"/><Relationship Id="rId10" Type="http://schemas.openxmlformats.org/officeDocument/2006/relationships/image" Target="../media/image19.png"/><Relationship Id="rId4" Type="http://schemas.openxmlformats.org/officeDocument/2006/relationships/image" Target="../media/image14.png"/><Relationship Id="rId9" Type="http://schemas.openxmlformats.org/officeDocument/2006/relationships/image" Target="../media/image18.png"/></Relationships>
</file>

<file path=ppt/slides/_rels/slide1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4.png"/><Relationship Id="rId7"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6.png"/><Relationship Id="rId11" Type="http://schemas.openxmlformats.org/officeDocument/2006/relationships/image" Target="../media/image25.png"/><Relationship Id="rId5" Type="http://schemas.openxmlformats.org/officeDocument/2006/relationships/image" Target="../media/image22.png"/><Relationship Id="rId10" Type="http://schemas.openxmlformats.org/officeDocument/2006/relationships/image" Target="../media/image24.png"/><Relationship Id="rId4" Type="http://schemas.openxmlformats.org/officeDocument/2006/relationships/image" Target="../media/image21.png"/><Relationship Id="rId9" Type="http://schemas.openxmlformats.org/officeDocument/2006/relationships/image" Target="../media/image23.png"/></Relationships>
</file>

<file path=ppt/slides/_rels/slide1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4.png"/><Relationship Id="rId7"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26.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32.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33.png"/></Relationships>
</file>

<file path=ppt/slides/_rels/slide2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32.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6.png"/><Relationship Id="rId10" Type="http://schemas.openxmlformats.org/officeDocument/2006/relationships/image" Target="../media/image35.png"/><Relationship Id="rId4" Type="http://schemas.openxmlformats.org/officeDocument/2006/relationships/image" Target="../media/image5.png"/><Relationship Id="rId9" Type="http://schemas.openxmlformats.org/officeDocument/2006/relationships/image" Target="../media/image34.png"/></Relationships>
</file>

<file path=ppt/slides/_rels/slide2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4.png"/><Relationship Id="rId7" Type="http://schemas.openxmlformats.org/officeDocument/2006/relationships/image" Target="../media/image32.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6.png"/><Relationship Id="rId10" Type="http://schemas.openxmlformats.org/officeDocument/2006/relationships/image" Target="../media/image35.png"/><Relationship Id="rId4" Type="http://schemas.openxmlformats.org/officeDocument/2006/relationships/image" Target="../media/image5.png"/><Relationship Id="rId9" Type="http://schemas.openxmlformats.org/officeDocument/2006/relationships/image" Target="../media/image37.png"/></Relationships>
</file>

<file path=ppt/slides/_rels/slide2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4.png"/><Relationship Id="rId7" Type="http://schemas.openxmlformats.org/officeDocument/2006/relationships/image" Target="../media/image32.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6.png"/><Relationship Id="rId10" Type="http://schemas.openxmlformats.org/officeDocument/2006/relationships/image" Target="../media/image39.png"/><Relationship Id="rId4" Type="http://schemas.openxmlformats.org/officeDocument/2006/relationships/image" Target="../media/image5.png"/><Relationship Id="rId9" Type="http://schemas.openxmlformats.org/officeDocument/2006/relationships/image" Target="../media/image38.png"/></Relationships>
</file>

<file path=ppt/slides/_rels/slide25.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41.png"/><Relationship Id="rId3" Type="http://schemas.openxmlformats.org/officeDocument/2006/relationships/image" Target="../media/image3.png"/><Relationship Id="rId7" Type="http://schemas.openxmlformats.org/officeDocument/2006/relationships/image" Target="../media/image16.png"/><Relationship Id="rId12" Type="http://schemas.openxmlformats.org/officeDocument/2006/relationships/image" Target="../media/image40.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6.png"/><Relationship Id="rId11" Type="http://schemas.openxmlformats.org/officeDocument/2006/relationships/image" Target="../media/image39.png"/><Relationship Id="rId5" Type="http://schemas.openxmlformats.org/officeDocument/2006/relationships/image" Target="../media/image5.png"/><Relationship Id="rId10" Type="http://schemas.openxmlformats.org/officeDocument/2006/relationships/image" Target="../media/image38.png"/><Relationship Id="rId4" Type="http://schemas.openxmlformats.org/officeDocument/2006/relationships/image" Target="../media/image4.png"/><Relationship Id="rId9" Type="http://schemas.openxmlformats.org/officeDocument/2006/relationships/image" Target="../media/image36.png"/></Relationships>
</file>

<file path=ppt/slides/_rels/slide2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4.png"/><Relationship Id="rId7" Type="http://schemas.openxmlformats.org/officeDocument/2006/relationships/image" Target="../media/image32.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6.png"/><Relationship Id="rId10" Type="http://schemas.openxmlformats.org/officeDocument/2006/relationships/image" Target="../media/image42.png"/><Relationship Id="rId4" Type="http://schemas.openxmlformats.org/officeDocument/2006/relationships/image" Target="../media/image5.png"/><Relationship Id="rId9" Type="http://schemas.openxmlformats.org/officeDocument/2006/relationships/image" Target="../media/image36.png"/></Relationships>
</file>

<file path=ppt/slides/_rels/slide2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45.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44.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5.png"/><Relationship Id="rId11" Type="http://schemas.openxmlformats.org/officeDocument/2006/relationships/image" Target="../media/image43.png"/><Relationship Id="rId5" Type="http://schemas.openxmlformats.org/officeDocument/2006/relationships/image" Target="../media/image42.png"/><Relationship Id="rId10" Type="http://schemas.openxmlformats.org/officeDocument/2006/relationships/image" Target="../media/image39.png"/><Relationship Id="rId4" Type="http://schemas.openxmlformats.org/officeDocument/2006/relationships/image" Target="../media/image36.png"/><Relationship Id="rId9" Type="http://schemas.openxmlformats.org/officeDocument/2006/relationships/image" Target="../media/image32.png"/></Relationships>
</file>

<file path=ppt/slides/_rels/slide2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4.png"/><Relationship Id="rId7" Type="http://schemas.openxmlformats.org/officeDocument/2006/relationships/image" Target="../media/image32.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6.png"/><Relationship Id="rId10" Type="http://schemas.openxmlformats.org/officeDocument/2006/relationships/image" Target="../media/image39.png"/><Relationship Id="rId4" Type="http://schemas.openxmlformats.org/officeDocument/2006/relationships/image" Target="../media/image5.png"/><Relationship Id="rId9" Type="http://schemas.openxmlformats.org/officeDocument/2006/relationships/image" Target="../media/image46.png"/></Relationships>
</file>

<file path=ppt/slides/_rels/slide2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4.png"/><Relationship Id="rId7" Type="http://schemas.openxmlformats.org/officeDocument/2006/relationships/image" Target="../media/image32.png"/><Relationship Id="rId12" Type="http://schemas.openxmlformats.org/officeDocument/2006/relationships/image" Target="../media/image48.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16.png"/><Relationship Id="rId11" Type="http://schemas.openxmlformats.org/officeDocument/2006/relationships/image" Target="../media/image47.png"/><Relationship Id="rId5" Type="http://schemas.openxmlformats.org/officeDocument/2006/relationships/image" Target="../media/image6.png"/><Relationship Id="rId10" Type="http://schemas.openxmlformats.org/officeDocument/2006/relationships/image" Target="../media/image39.png"/><Relationship Id="rId4" Type="http://schemas.openxmlformats.org/officeDocument/2006/relationships/image" Target="../media/image5.png"/><Relationship Id="rId9" Type="http://schemas.openxmlformats.org/officeDocument/2006/relationships/image" Target="../media/image4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49.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32.png"/><Relationship Id="rId5" Type="http://schemas.openxmlformats.org/officeDocument/2006/relationships/image" Target="../media/image16.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png"/><Relationship Id="rId7" Type="http://schemas.openxmlformats.org/officeDocument/2006/relationships/image" Target="../media/image32.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6.png"/><Relationship Id="rId10" Type="http://schemas.openxmlformats.org/officeDocument/2006/relationships/image" Target="../media/image39.png"/><Relationship Id="rId4" Type="http://schemas.openxmlformats.org/officeDocument/2006/relationships/image" Target="../media/image5.png"/><Relationship Id="rId9" Type="http://schemas.openxmlformats.org/officeDocument/2006/relationships/image" Target="../media/image51.png"/></Relationships>
</file>

<file path=ppt/slides/_rels/slide32.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png"/><Relationship Id="rId3" Type="http://schemas.openxmlformats.org/officeDocument/2006/relationships/image" Target="../media/image4.png"/><Relationship Id="rId7" Type="http://schemas.openxmlformats.org/officeDocument/2006/relationships/image" Target="../media/image32.png"/><Relationship Id="rId12" Type="http://schemas.openxmlformats.org/officeDocument/2006/relationships/image" Target="../media/image54.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16.png"/><Relationship Id="rId11" Type="http://schemas.openxmlformats.org/officeDocument/2006/relationships/image" Target="../media/image53.png"/><Relationship Id="rId5" Type="http://schemas.openxmlformats.org/officeDocument/2006/relationships/image" Target="../media/image6.png"/><Relationship Id="rId10" Type="http://schemas.openxmlformats.org/officeDocument/2006/relationships/image" Target="../media/image52.png"/><Relationship Id="rId4" Type="http://schemas.openxmlformats.org/officeDocument/2006/relationships/image" Target="../media/image5.png"/><Relationship Id="rId9" Type="http://schemas.openxmlformats.org/officeDocument/2006/relationships/image" Target="../media/image51.png"/><Relationship Id="rId14" Type="http://schemas.openxmlformats.org/officeDocument/2006/relationships/image" Target="../media/image3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tanford.edu/class/ee103/visualizations/kmeans/kmean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63.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6.png"/><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5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ideo" Target="https://www.youtube.com/embed/hx_bgoTF7b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Machine Learning Workshop</a:t>
            </a:r>
            <a:endParaRPr lang="en-US" dirty="0"/>
          </a:p>
        </p:txBody>
      </p:sp>
      <p:sp>
        <p:nvSpPr>
          <p:cNvPr id="5" name="Subtitle 4"/>
          <p:cNvSpPr>
            <a:spLocks noGrp="1"/>
          </p:cNvSpPr>
          <p:nvPr>
            <p:ph type="subTitle" idx="1"/>
          </p:nvPr>
        </p:nvSpPr>
        <p:spPr/>
        <p:txBody>
          <a:bodyPr/>
          <a:lstStyle/>
          <a:p>
            <a:r>
              <a:rPr lang="en-US" dirty="0" smtClean="0"/>
              <a:t>GLEON 19</a:t>
            </a:r>
            <a:br>
              <a:rPr lang="en-US" dirty="0" smtClean="0"/>
            </a:br>
            <a:r>
              <a:rPr lang="en-US" dirty="0" smtClean="0"/>
              <a:t>November 27, 2017</a:t>
            </a:r>
            <a:endParaRPr lang="en-US" dirty="0"/>
          </a:p>
        </p:txBody>
      </p:sp>
    </p:spTree>
    <p:extLst>
      <p:ext uri="{BB962C8B-B14F-4D97-AF65-F5344CB8AC3E}">
        <p14:creationId xmlns:p14="http://schemas.microsoft.com/office/powerpoint/2010/main" val="37274513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 vs </a:t>
            </a:r>
            <a:r>
              <a:rPr lang="en-US" dirty="0" err="1" smtClean="0"/>
              <a:t>Hyperparameters</a:t>
            </a:r>
            <a:endParaRPr lang="en-US" dirty="0"/>
          </a:p>
        </p:txBody>
      </p:sp>
      <p:sp>
        <p:nvSpPr>
          <p:cNvPr id="3" name="Content Placeholder 2"/>
          <p:cNvSpPr>
            <a:spLocks noGrp="1"/>
          </p:cNvSpPr>
          <p:nvPr>
            <p:ph idx="1"/>
          </p:nvPr>
        </p:nvSpPr>
        <p:spPr/>
        <p:txBody>
          <a:bodyPr>
            <a:normAutofit lnSpcReduction="10000"/>
          </a:bodyPr>
          <a:lstStyle/>
          <a:p>
            <a:r>
              <a:rPr lang="en-US" dirty="0" smtClean="0"/>
              <a:t>Parameters are the coefficients, for example in a regression.</a:t>
            </a:r>
          </a:p>
          <a:p>
            <a:r>
              <a:rPr lang="en-US" dirty="0" err="1" smtClean="0"/>
              <a:t>Hyperparameters</a:t>
            </a:r>
            <a:r>
              <a:rPr lang="en-US" dirty="0" smtClean="0"/>
              <a:t> control the model:</a:t>
            </a:r>
          </a:p>
          <a:p>
            <a:pPr lvl="1"/>
            <a:r>
              <a:rPr lang="en-US" dirty="0" smtClean="0"/>
              <a:t>Degree of the polynomial</a:t>
            </a:r>
          </a:p>
          <a:p>
            <a:pPr lvl="1"/>
            <a:r>
              <a:rPr lang="en-US" dirty="0" smtClean="0"/>
              <a:t>Number of neurons</a:t>
            </a:r>
          </a:p>
          <a:p>
            <a:r>
              <a:rPr lang="en-US" dirty="0" smtClean="0"/>
              <a:t>As with statistics, ML may be parametric or non-parametric:</a:t>
            </a:r>
          </a:p>
          <a:p>
            <a:pPr lvl="1"/>
            <a:r>
              <a:rPr lang="en-US" dirty="0" smtClean="0"/>
              <a:t>Parametric: Number of parameters controlled by </a:t>
            </a:r>
            <a:r>
              <a:rPr lang="en-US" dirty="0" err="1" smtClean="0"/>
              <a:t>hyperparameter</a:t>
            </a:r>
            <a:r>
              <a:rPr lang="en-US" dirty="0" smtClean="0"/>
              <a:t>.</a:t>
            </a:r>
          </a:p>
          <a:p>
            <a:pPr lvl="1"/>
            <a:r>
              <a:rPr lang="en-US" dirty="0" smtClean="0"/>
              <a:t>Non-parametric: Number of parameters depend on size of training data.</a:t>
            </a:r>
            <a:endParaRPr lang="en-US" dirty="0"/>
          </a:p>
        </p:txBody>
      </p:sp>
    </p:spTree>
    <p:extLst>
      <p:ext uri="{BB962C8B-B14F-4D97-AF65-F5344CB8AC3E}">
        <p14:creationId xmlns:p14="http://schemas.microsoft.com/office/powerpoint/2010/main" val="15576669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Overfitting</a:t>
            </a:r>
            <a:endParaRPr lang="en-US" dirty="0"/>
          </a:p>
        </p:txBody>
      </p:sp>
      <p:sp>
        <p:nvSpPr>
          <p:cNvPr id="3" name="Content Placeholder 2"/>
          <p:cNvSpPr>
            <a:spLocks noGrp="1"/>
          </p:cNvSpPr>
          <p:nvPr>
            <p:ph idx="1"/>
          </p:nvPr>
        </p:nvSpPr>
        <p:spPr/>
        <p:txBody>
          <a:bodyPr/>
          <a:lstStyle/>
          <a:p>
            <a:r>
              <a:rPr lang="en-US" dirty="0"/>
              <a:t>Slides </a:t>
            </a:r>
            <a:r>
              <a:rPr lang="en-US" dirty="0" smtClean="0"/>
              <a:t>borrowed from </a:t>
            </a:r>
            <a:r>
              <a:rPr lang="en-US" dirty="0" smtClean="0"/>
              <a:t>“Statistics for Hackers”, Jake </a:t>
            </a:r>
            <a:r>
              <a:rPr lang="en-US" dirty="0" err="1" smtClean="0"/>
              <a:t>VanderPlas</a:t>
            </a:r>
            <a:r>
              <a:rPr lang="en-US" dirty="0" smtClean="0"/>
              <a:t>, </a:t>
            </a:r>
            <a:r>
              <a:rPr lang="en-US" dirty="0" err="1" smtClean="0"/>
              <a:t>PyCon</a:t>
            </a:r>
            <a:r>
              <a:rPr lang="en-US" dirty="0" smtClean="0"/>
              <a:t> </a:t>
            </a:r>
            <a:r>
              <a:rPr lang="en-US" dirty="0"/>
              <a:t>2016</a:t>
            </a:r>
          </a:p>
          <a:p>
            <a:endParaRPr lang="en-US" dirty="0"/>
          </a:p>
        </p:txBody>
      </p:sp>
    </p:spTree>
    <p:extLst>
      <p:ext uri="{BB962C8B-B14F-4D97-AF65-F5344CB8AC3E}">
        <p14:creationId xmlns:p14="http://schemas.microsoft.com/office/powerpoint/2010/main" val="2383655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53"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54"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93225"/>
            <a:ext cx="9144000" cy="364775"/>
          </a:xfrm>
          <a:prstGeom prst="rect">
            <a:avLst/>
          </a:prstGeom>
        </p:spPr>
      </p:pic>
      <p:pic>
        <p:nvPicPr>
          <p:cNvPr id="855"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4450" y="6048250"/>
            <a:ext cx="2649300" cy="809699"/>
          </a:xfrm>
          <a:prstGeom prst="rect">
            <a:avLst/>
          </a:prstGeom>
        </p:spPr>
      </p:pic>
      <p:pic>
        <p:nvPicPr>
          <p:cNvPr id="856"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9144000" cy="2085300"/>
          </a:xfrm>
          <a:prstGeom prst="rect">
            <a:avLst/>
          </a:prstGeom>
        </p:spPr>
      </p:pic>
      <p:pic>
        <p:nvPicPr>
          <p:cNvPr id="857"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9144000" cy="2085300"/>
          </a:xfrm>
          <a:prstGeom prst="rect">
            <a:avLst/>
          </a:prstGeom>
        </p:spPr>
      </p:pic>
      <p:pic>
        <p:nvPicPr>
          <p:cNvPr id="858"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23800" y="1699450"/>
            <a:ext cx="6304800" cy="1003199"/>
          </a:xfrm>
          <a:prstGeom prst="rect">
            <a:avLst/>
          </a:prstGeom>
        </p:spPr>
      </p:pic>
      <p:sp>
        <p:nvSpPr>
          <p:cNvPr id="2" name="text 1"/>
          <p:cNvSpPr txBox="1"/>
          <p:nvPr/>
        </p:nvSpPr>
        <p:spPr>
          <a:xfrm>
            <a:off x="1809525" y="1764804"/>
            <a:ext cx="5338953" cy="882396"/>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3000" b="0" i="0" u="none" strike="noStrike" kern="1200" cap="none" spc="10" normalizeH="0" baseline="0" noProof="0" dirty="0">
                <a:ln>
                  <a:noFill/>
                </a:ln>
                <a:solidFill>
                  <a:prstClr val="black"/>
                </a:solidFill>
                <a:effectLst/>
                <a:uLnTx/>
                <a:uFillTx/>
                <a:latin typeface="Arial"/>
                <a:ea typeface="+mn-ea"/>
                <a:cs typeface="Arial"/>
              </a:rPr>
              <a:t>Thneed sales seem to show a</a:t>
            </a:r>
            <a:endParaRPr kumimoji="0" sz="3000" b="0" i="0" u="none" strike="noStrike" kern="1200" cap="none" spc="0" normalizeH="0" baseline="0" noProof="0">
              <a:ln>
                <a:noFill/>
              </a:ln>
              <a:solidFill>
                <a:prstClr val="black"/>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sz="3000" b="0" i="0" u="none" strike="noStrike" kern="1200" cap="none" spc="10" normalizeH="0" baseline="0" noProof="0" dirty="0">
                <a:ln>
                  <a:noFill/>
                </a:ln>
                <a:solidFill>
                  <a:prstClr val="black"/>
                </a:solidFill>
                <a:effectLst/>
                <a:uLnTx/>
                <a:uFillTx/>
                <a:latin typeface="Arial"/>
                <a:ea typeface="+mn-ea"/>
                <a:cs typeface="Arial"/>
              </a:rPr>
              <a:t>trend with temperature . . .</a:t>
            </a:r>
            <a:endParaRPr kumimoji="0" sz="3000" b="0" i="0" u="none" strike="noStrike" kern="1200" cap="none" spc="0" normalizeH="0" baseline="0" noProof="0">
              <a:ln>
                <a:noFill/>
              </a:ln>
              <a:solidFill>
                <a:prstClr val="black"/>
              </a:solidFill>
              <a:effectLst/>
              <a:uLnTx/>
              <a:uFillTx/>
              <a:latin typeface="Arial"/>
              <a:ea typeface="+mn-ea"/>
              <a:cs typeface="Arial"/>
            </a:endParaRPr>
          </a:p>
        </p:txBody>
      </p:sp>
      <p:pic>
        <p:nvPicPr>
          <p:cNvPr id="859"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0987" y="2714612"/>
            <a:ext cx="5514975" cy="3762375"/>
          </a:xfrm>
          <a:prstGeom prst="rect">
            <a:avLst/>
          </a:prstGeom>
        </p:spPr>
      </p:pic>
      <p:pic>
        <p:nvPicPr>
          <p:cNvPr id="860"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0987" y="2714612"/>
            <a:ext cx="5514975" cy="3762375"/>
          </a:xfrm>
          <a:prstGeom prst="rect">
            <a:avLst/>
          </a:prstGeom>
        </p:spPr>
      </p:pic>
    </p:spTree>
    <p:extLst>
      <p:ext uri="{BB962C8B-B14F-4D97-AF65-F5344CB8AC3E}">
        <p14:creationId xmlns:p14="http://schemas.microsoft.com/office/powerpoint/2010/main" val="23033141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61"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62"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93225"/>
            <a:ext cx="9144000" cy="364775"/>
          </a:xfrm>
          <a:prstGeom prst="rect">
            <a:avLst/>
          </a:prstGeom>
        </p:spPr>
      </p:pic>
      <p:pic>
        <p:nvPicPr>
          <p:cNvPr id="863"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4450" y="6048250"/>
            <a:ext cx="2649300" cy="809699"/>
          </a:xfrm>
          <a:prstGeom prst="rect">
            <a:avLst/>
          </a:prstGeom>
        </p:spPr>
      </p:pic>
      <p:pic>
        <p:nvPicPr>
          <p:cNvPr id="864"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9144000" cy="2085300"/>
          </a:xfrm>
          <a:prstGeom prst="rect">
            <a:avLst/>
          </a:prstGeom>
        </p:spPr>
      </p:pic>
      <p:pic>
        <p:nvPicPr>
          <p:cNvPr id="865"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9144000" cy="2085300"/>
          </a:xfrm>
          <a:prstGeom prst="rect">
            <a:avLst/>
          </a:prstGeom>
        </p:spPr>
      </p:pic>
      <p:pic>
        <p:nvPicPr>
          <p:cNvPr id="866"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36050" y="5268925"/>
            <a:ext cx="2936400" cy="1003200"/>
          </a:xfrm>
          <a:prstGeom prst="rect">
            <a:avLst/>
          </a:prstGeom>
        </p:spPr>
      </p:pic>
      <p:sp>
        <p:nvSpPr>
          <p:cNvPr id="2" name="text 1"/>
          <p:cNvSpPr txBox="1"/>
          <p:nvPr/>
        </p:nvSpPr>
        <p:spPr>
          <a:xfrm>
            <a:off x="6221775" y="5414671"/>
            <a:ext cx="1603486" cy="344805"/>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2790" b="0" i="1" u="none" strike="noStrike" kern="1200" cap="none" spc="10" normalizeH="0" baseline="0" noProof="0" dirty="0">
                <a:ln>
                  <a:noFill/>
                </a:ln>
                <a:solidFill>
                  <a:srgbClr val="3C78D8"/>
                </a:solidFill>
                <a:effectLst/>
                <a:uLnTx/>
                <a:uFillTx/>
                <a:latin typeface="Arial"/>
                <a:ea typeface="+mn-ea"/>
                <a:cs typeface="Arial"/>
              </a:rPr>
              <a:t>y</a:t>
            </a:r>
            <a:r>
              <a:rPr kumimoji="0" sz="2790" b="0" i="0" u="none" strike="noStrike" kern="1200" cap="none" spc="10" normalizeH="0" baseline="0" noProof="0" dirty="0">
                <a:ln>
                  <a:noFill/>
                </a:ln>
                <a:solidFill>
                  <a:srgbClr val="3C78D8"/>
                </a:solidFill>
                <a:effectLst/>
                <a:uLnTx/>
                <a:uFillTx/>
                <a:latin typeface="Arial"/>
                <a:ea typeface="+mn-ea"/>
                <a:cs typeface="Arial"/>
              </a:rPr>
              <a:t> = a + b</a:t>
            </a:r>
            <a:r>
              <a:rPr kumimoji="0" sz="2790" b="0" i="1" u="none" strike="noStrike" kern="1200" cap="none" spc="10" normalizeH="0" baseline="0" noProof="0" dirty="0">
                <a:ln>
                  <a:noFill/>
                </a:ln>
                <a:solidFill>
                  <a:srgbClr val="3C78D8"/>
                </a:solidFill>
                <a:effectLst/>
                <a:uLnTx/>
                <a:uFillTx/>
                <a:latin typeface="Arial"/>
                <a:ea typeface="+mn-ea"/>
                <a:cs typeface="Arial"/>
              </a:rPr>
              <a:t>x</a:t>
            </a:r>
            <a:endParaRPr kumimoji="0" sz="2700" b="0" i="0" u="none" strike="noStrike" kern="1200" cap="none" spc="0" normalizeH="0" baseline="0" noProof="0">
              <a:ln>
                <a:noFill/>
              </a:ln>
              <a:solidFill>
                <a:prstClr val="black"/>
              </a:solidFill>
              <a:effectLst/>
              <a:uLnTx/>
              <a:uFillTx/>
              <a:latin typeface="Arial"/>
              <a:ea typeface="+mn-ea"/>
              <a:cs typeface="Arial"/>
            </a:endParaRPr>
          </a:p>
        </p:txBody>
      </p:sp>
      <p:sp>
        <p:nvSpPr>
          <p:cNvPr id="3" name="text 1"/>
          <p:cNvSpPr txBox="1"/>
          <p:nvPr/>
        </p:nvSpPr>
        <p:spPr>
          <a:xfrm>
            <a:off x="6221775" y="5871871"/>
            <a:ext cx="2347069" cy="344805"/>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2730" b="0" i="1" u="none" strike="noStrike" kern="1200" cap="none" spc="10" normalizeH="0" baseline="0" noProof="0" dirty="0">
                <a:ln>
                  <a:noFill/>
                </a:ln>
                <a:solidFill>
                  <a:srgbClr val="E06666"/>
                </a:solidFill>
                <a:effectLst/>
                <a:uLnTx/>
                <a:uFillTx/>
                <a:latin typeface="Arial"/>
                <a:ea typeface="+mn-ea"/>
                <a:cs typeface="Arial"/>
              </a:rPr>
              <a:t>y</a:t>
            </a:r>
            <a:r>
              <a:rPr kumimoji="0" sz="2730" b="0" i="0" u="none" strike="noStrike" kern="1200" cap="none" spc="10" normalizeH="0" baseline="0" noProof="0" dirty="0">
                <a:ln>
                  <a:noFill/>
                </a:ln>
                <a:solidFill>
                  <a:srgbClr val="E06666"/>
                </a:solidFill>
                <a:effectLst/>
                <a:uLnTx/>
                <a:uFillTx/>
                <a:latin typeface="Arial"/>
                <a:ea typeface="+mn-ea"/>
                <a:cs typeface="Arial"/>
              </a:rPr>
              <a:t> = a + b</a:t>
            </a:r>
            <a:r>
              <a:rPr kumimoji="0" sz="2730" b="0" i="1" u="none" strike="noStrike" kern="1200" cap="none" spc="10" normalizeH="0" baseline="0" noProof="0" dirty="0">
                <a:ln>
                  <a:noFill/>
                </a:ln>
                <a:solidFill>
                  <a:srgbClr val="E06666"/>
                </a:solidFill>
                <a:effectLst/>
                <a:uLnTx/>
                <a:uFillTx/>
                <a:latin typeface="Arial"/>
                <a:ea typeface="+mn-ea"/>
                <a:cs typeface="Arial"/>
              </a:rPr>
              <a:t>x</a:t>
            </a:r>
            <a:r>
              <a:rPr kumimoji="0" sz="2730" b="0" i="0" u="none" strike="noStrike" kern="1200" cap="none" spc="10" normalizeH="0" baseline="0" noProof="0" dirty="0">
                <a:ln>
                  <a:noFill/>
                </a:ln>
                <a:solidFill>
                  <a:srgbClr val="E06666"/>
                </a:solidFill>
                <a:effectLst/>
                <a:uLnTx/>
                <a:uFillTx/>
                <a:latin typeface="Arial"/>
                <a:ea typeface="+mn-ea"/>
                <a:cs typeface="Arial"/>
              </a:rPr>
              <a:t> + c</a:t>
            </a:r>
            <a:r>
              <a:rPr kumimoji="0" sz="2730" b="0" i="1" u="none" strike="noStrike" kern="1200" cap="none" spc="10" normalizeH="0" baseline="0" noProof="0" dirty="0">
                <a:ln>
                  <a:noFill/>
                </a:ln>
                <a:solidFill>
                  <a:srgbClr val="E06666"/>
                </a:solidFill>
                <a:effectLst/>
                <a:uLnTx/>
                <a:uFillTx/>
                <a:latin typeface="Arial"/>
                <a:ea typeface="+mn-ea"/>
                <a:cs typeface="Arial"/>
              </a:rPr>
              <a:t>x</a:t>
            </a:r>
            <a:endParaRPr kumimoji="0" sz="2700" b="0" i="0" u="none" strike="noStrike" kern="1200" cap="none" spc="0" normalizeH="0" baseline="0" noProof="0">
              <a:ln>
                <a:noFill/>
              </a:ln>
              <a:solidFill>
                <a:prstClr val="black"/>
              </a:solidFill>
              <a:effectLst/>
              <a:uLnTx/>
              <a:uFillTx/>
              <a:latin typeface="Arial"/>
              <a:ea typeface="+mn-ea"/>
              <a:cs typeface="Arial"/>
            </a:endParaRPr>
          </a:p>
        </p:txBody>
      </p:sp>
      <p:sp>
        <p:nvSpPr>
          <p:cNvPr id="4" name="text 1"/>
          <p:cNvSpPr txBox="1"/>
          <p:nvPr/>
        </p:nvSpPr>
        <p:spPr>
          <a:xfrm>
            <a:off x="8473917" y="5817134"/>
            <a:ext cx="190500" cy="229870"/>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2000" b="0" i="1" u="none" strike="noStrike" kern="1200" cap="none" spc="10" normalizeH="0" baseline="0" noProof="0" dirty="0">
                <a:ln>
                  <a:noFill/>
                </a:ln>
                <a:solidFill>
                  <a:srgbClr val="E06666"/>
                </a:solidFill>
                <a:effectLst/>
                <a:uLnTx/>
                <a:uFillTx/>
                <a:latin typeface="Arial"/>
                <a:ea typeface="+mn-ea"/>
                <a:cs typeface="Arial"/>
              </a:rPr>
              <a:t>2</a:t>
            </a:r>
            <a:endParaRPr kumimoji="0" sz="2000" b="0" i="0" u="none" strike="noStrike" kern="1200" cap="none" spc="0" normalizeH="0" baseline="0" noProof="0">
              <a:ln>
                <a:noFill/>
              </a:ln>
              <a:solidFill>
                <a:prstClr val="black"/>
              </a:solidFill>
              <a:effectLst/>
              <a:uLnTx/>
              <a:uFillTx/>
              <a:latin typeface="Arial"/>
              <a:ea typeface="+mn-ea"/>
              <a:cs typeface="Arial"/>
            </a:endParaRPr>
          </a:p>
        </p:txBody>
      </p:sp>
      <p:pic>
        <p:nvPicPr>
          <p:cNvPr id="867"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23800" y="1699450"/>
            <a:ext cx="6304800" cy="1003199"/>
          </a:xfrm>
          <a:prstGeom prst="rect">
            <a:avLst/>
          </a:prstGeom>
        </p:spPr>
      </p:pic>
      <p:sp>
        <p:nvSpPr>
          <p:cNvPr id="5" name="text 1"/>
          <p:cNvSpPr txBox="1"/>
          <p:nvPr/>
        </p:nvSpPr>
        <p:spPr>
          <a:xfrm>
            <a:off x="1809525" y="1993404"/>
            <a:ext cx="5540503" cy="425196"/>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3000" b="0" i="0" u="none" strike="noStrike" kern="1200" cap="none" spc="10" normalizeH="0" baseline="0" noProof="0" dirty="0">
                <a:ln>
                  <a:noFill/>
                </a:ln>
                <a:solidFill>
                  <a:prstClr val="black"/>
                </a:solidFill>
                <a:effectLst/>
                <a:uLnTx/>
                <a:uFillTx/>
                <a:latin typeface="Arial"/>
                <a:ea typeface="+mn-ea"/>
                <a:cs typeface="Arial"/>
              </a:rPr>
              <a:t>But which model is a better fit?</a:t>
            </a:r>
            <a:endParaRPr kumimoji="0" sz="3000" b="0" i="0" u="none" strike="noStrike" kern="1200" cap="none" spc="0" normalizeH="0" baseline="0" noProof="0">
              <a:ln>
                <a:noFill/>
              </a:ln>
              <a:solidFill>
                <a:prstClr val="black"/>
              </a:solidFill>
              <a:effectLst/>
              <a:uLnTx/>
              <a:uFillTx/>
              <a:latin typeface="Arial"/>
              <a:ea typeface="+mn-ea"/>
              <a:cs typeface="Arial"/>
            </a:endParaRPr>
          </a:p>
        </p:txBody>
      </p:sp>
      <p:pic>
        <p:nvPicPr>
          <p:cNvPr id="868"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0987" y="2714562"/>
            <a:ext cx="5514975" cy="3762375"/>
          </a:xfrm>
          <a:prstGeom prst="rect">
            <a:avLst/>
          </a:prstGeom>
        </p:spPr>
      </p:pic>
      <p:pic>
        <p:nvPicPr>
          <p:cNvPr id="869" name="Image"/>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0987" y="2714562"/>
            <a:ext cx="5514975" cy="3762375"/>
          </a:xfrm>
          <a:prstGeom prst="rect">
            <a:avLst/>
          </a:prstGeom>
        </p:spPr>
      </p:pic>
    </p:spTree>
    <p:extLst>
      <p:ext uri="{BB962C8B-B14F-4D97-AF65-F5344CB8AC3E}">
        <p14:creationId xmlns:p14="http://schemas.microsoft.com/office/powerpoint/2010/main" val="11926388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70"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71"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93225"/>
            <a:ext cx="9144000" cy="364775"/>
          </a:xfrm>
          <a:prstGeom prst="rect">
            <a:avLst/>
          </a:prstGeom>
        </p:spPr>
      </p:pic>
      <p:pic>
        <p:nvPicPr>
          <p:cNvPr id="872"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987" y="2714612"/>
            <a:ext cx="5514975" cy="3762375"/>
          </a:xfrm>
          <a:prstGeom prst="rect">
            <a:avLst/>
          </a:prstGeom>
        </p:spPr>
      </p:pic>
      <p:pic>
        <p:nvPicPr>
          <p:cNvPr id="873"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987" y="2714612"/>
            <a:ext cx="5514975" cy="3762375"/>
          </a:xfrm>
          <a:prstGeom prst="rect">
            <a:avLst/>
          </a:prstGeom>
        </p:spPr>
      </p:pic>
      <p:pic>
        <p:nvPicPr>
          <p:cNvPr id="874"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94450" y="6048250"/>
            <a:ext cx="2649300" cy="809699"/>
          </a:xfrm>
          <a:prstGeom prst="rect">
            <a:avLst/>
          </a:prstGeom>
        </p:spPr>
      </p:pic>
      <p:pic>
        <p:nvPicPr>
          <p:cNvPr id="875"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9144000" cy="2085300"/>
          </a:xfrm>
          <a:prstGeom prst="rect">
            <a:avLst/>
          </a:prstGeom>
        </p:spPr>
      </p:pic>
      <p:pic>
        <p:nvPicPr>
          <p:cNvPr id="876"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0"/>
            <a:ext cx="9144000" cy="2085300"/>
          </a:xfrm>
          <a:prstGeom prst="rect">
            <a:avLst/>
          </a:prstGeom>
        </p:spPr>
      </p:pic>
      <p:pic>
        <p:nvPicPr>
          <p:cNvPr id="877"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36050" y="5268925"/>
            <a:ext cx="2936400" cy="1003200"/>
          </a:xfrm>
          <a:prstGeom prst="rect">
            <a:avLst/>
          </a:prstGeom>
        </p:spPr>
      </p:pic>
      <p:sp>
        <p:nvSpPr>
          <p:cNvPr id="2" name="text 1"/>
          <p:cNvSpPr txBox="1"/>
          <p:nvPr/>
        </p:nvSpPr>
        <p:spPr>
          <a:xfrm>
            <a:off x="6221775" y="5414671"/>
            <a:ext cx="1603486" cy="344805"/>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2790" b="0" i="1" u="none" strike="noStrike" kern="1200" cap="none" spc="10" normalizeH="0" baseline="0" noProof="0" dirty="0">
                <a:ln>
                  <a:noFill/>
                </a:ln>
                <a:solidFill>
                  <a:srgbClr val="3C78D8"/>
                </a:solidFill>
                <a:effectLst/>
                <a:uLnTx/>
                <a:uFillTx/>
                <a:latin typeface="Arial"/>
                <a:ea typeface="+mn-ea"/>
                <a:cs typeface="Arial"/>
              </a:rPr>
              <a:t>y</a:t>
            </a:r>
            <a:r>
              <a:rPr kumimoji="0" sz="2790" b="0" i="0" u="none" strike="noStrike" kern="1200" cap="none" spc="10" normalizeH="0" baseline="0" noProof="0" dirty="0">
                <a:ln>
                  <a:noFill/>
                </a:ln>
                <a:solidFill>
                  <a:srgbClr val="3C78D8"/>
                </a:solidFill>
                <a:effectLst/>
                <a:uLnTx/>
                <a:uFillTx/>
                <a:latin typeface="Arial"/>
                <a:ea typeface="+mn-ea"/>
                <a:cs typeface="Arial"/>
              </a:rPr>
              <a:t> = a + b</a:t>
            </a:r>
            <a:r>
              <a:rPr kumimoji="0" sz="2790" b="0" i="1" u="none" strike="noStrike" kern="1200" cap="none" spc="10" normalizeH="0" baseline="0" noProof="0" dirty="0">
                <a:ln>
                  <a:noFill/>
                </a:ln>
                <a:solidFill>
                  <a:srgbClr val="3C78D8"/>
                </a:solidFill>
                <a:effectLst/>
                <a:uLnTx/>
                <a:uFillTx/>
                <a:latin typeface="Arial"/>
                <a:ea typeface="+mn-ea"/>
                <a:cs typeface="Arial"/>
              </a:rPr>
              <a:t>x</a:t>
            </a:r>
            <a:endParaRPr kumimoji="0" sz="2700" b="0" i="0" u="none" strike="noStrike" kern="1200" cap="none" spc="0" normalizeH="0" baseline="0" noProof="0">
              <a:ln>
                <a:noFill/>
              </a:ln>
              <a:solidFill>
                <a:prstClr val="black"/>
              </a:solidFill>
              <a:effectLst/>
              <a:uLnTx/>
              <a:uFillTx/>
              <a:latin typeface="Arial"/>
              <a:ea typeface="+mn-ea"/>
              <a:cs typeface="Arial"/>
            </a:endParaRPr>
          </a:p>
        </p:txBody>
      </p:sp>
      <p:sp>
        <p:nvSpPr>
          <p:cNvPr id="3" name="text 1"/>
          <p:cNvSpPr txBox="1"/>
          <p:nvPr/>
        </p:nvSpPr>
        <p:spPr>
          <a:xfrm>
            <a:off x="6221775" y="5871871"/>
            <a:ext cx="2347069" cy="344805"/>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2730" b="0" i="1" u="none" strike="noStrike" kern="1200" cap="none" spc="10" normalizeH="0" baseline="0" noProof="0" dirty="0">
                <a:ln>
                  <a:noFill/>
                </a:ln>
                <a:solidFill>
                  <a:srgbClr val="E06666"/>
                </a:solidFill>
                <a:effectLst/>
                <a:uLnTx/>
                <a:uFillTx/>
                <a:latin typeface="Arial"/>
                <a:ea typeface="+mn-ea"/>
                <a:cs typeface="Arial"/>
              </a:rPr>
              <a:t>y</a:t>
            </a:r>
            <a:r>
              <a:rPr kumimoji="0" sz="2730" b="0" i="0" u="none" strike="noStrike" kern="1200" cap="none" spc="10" normalizeH="0" baseline="0" noProof="0" dirty="0">
                <a:ln>
                  <a:noFill/>
                </a:ln>
                <a:solidFill>
                  <a:srgbClr val="E06666"/>
                </a:solidFill>
                <a:effectLst/>
                <a:uLnTx/>
                <a:uFillTx/>
                <a:latin typeface="Arial"/>
                <a:ea typeface="+mn-ea"/>
                <a:cs typeface="Arial"/>
              </a:rPr>
              <a:t> = a + b</a:t>
            </a:r>
            <a:r>
              <a:rPr kumimoji="0" sz="2730" b="0" i="1" u="none" strike="noStrike" kern="1200" cap="none" spc="10" normalizeH="0" baseline="0" noProof="0" dirty="0">
                <a:ln>
                  <a:noFill/>
                </a:ln>
                <a:solidFill>
                  <a:srgbClr val="E06666"/>
                </a:solidFill>
                <a:effectLst/>
                <a:uLnTx/>
                <a:uFillTx/>
                <a:latin typeface="Arial"/>
                <a:ea typeface="+mn-ea"/>
                <a:cs typeface="Arial"/>
              </a:rPr>
              <a:t>x</a:t>
            </a:r>
            <a:r>
              <a:rPr kumimoji="0" sz="2730" b="0" i="0" u="none" strike="noStrike" kern="1200" cap="none" spc="10" normalizeH="0" baseline="0" noProof="0" dirty="0">
                <a:ln>
                  <a:noFill/>
                </a:ln>
                <a:solidFill>
                  <a:srgbClr val="E06666"/>
                </a:solidFill>
                <a:effectLst/>
                <a:uLnTx/>
                <a:uFillTx/>
                <a:latin typeface="Arial"/>
                <a:ea typeface="+mn-ea"/>
                <a:cs typeface="Arial"/>
              </a:rPr>
              <a:t> + c</a:t>
            </a:r>
            <a:r>
              <a:rPr kumimoji="0" sz="2730" b="0" i="1" u="none" strike="noStrike" kern="1200" cap="none" spc="10" normalizeH="0" baseline="0" noProof="0" dirty="0">
                <a:ln>
                  <a:noFill/>
                </a:ln>
                <a:solidFill>
                  <a:srgbClr val="E06666"/>
                </a:solidFill>
                <a:effectLst/>
                <a:uLnTx/>
                <a:uFillTx/>
                <a:latin typeface="Arial"/>
                <a:ea typeface="+mn-ea"/>
                <a:cs typeface="Arial"/>
              </a:rPr>
              <a:t>x</a:t>
            </a:r>
            <a:endParaRPr kumimoji="0" sz="2700" b="0" i="0" u="none" strike="noStrike" kern="1200" cap="none" spc="0" normalizeH="0" baseline="0" noProof="0">
              <a:ln>
                <a:noFill/>
              </a:ln>
              <a:solidFill>
                <a:prstClr val="black"/>
              </a:solidFill>
              <a:effectLst/>
              <a:uLnTx/>
              <a:uFillTx/>
              <a:latin typeface="Arial"/>
              <a:ea typeface="+mn-ea"/>
              <a:cs typeface="Arial"/>
            </a:endParaRPr>
          </a:p>
        </p:txBody>
      </p:sp>
      <p:sp>
        <p:nvSpPr>
          <p:cNvPr id="4" name="text 1"/>
          <p:cNvSpPr txBox="1"/>
          <p:nvPr/>
        </p:nvSpPr>
        <p:spPr>
          <a:xfrm>
            <a:off x="8473917" y="5817134"/>
            <a:ext cx="190500" cy="229870"/>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2000" b="0" i="1" u="none" strike="noStrike" kern="1200" cap="none" spc="10" normalizeH="0" baseline="0" noProof="0" dirty="0">
                <a:ln>
                  <a:noFill/>
                </a:ln>
                <a:solidFill>
                  <a:srgbClr val="E06666"/>
                </a:solidFill>
                <a:effectLst/>
                <a:uLnTx/>
                <a:uFillTx/>
                <a:latin typeface="Arial"/>
                <a:ea typeface="+mn-ea"/>
                <a:cs typeface="Arial"/>
              </a:rPr>
              <a:t>2</a:t>
            </a:r>
            <a:endParaRPr kumimoji="0" sz="2000" b="0" i="0" u="none" strike="noStrike" kern="1200" cap="none" spc="0" normalizeH="0" baseline="0" noProof="0">
              <a:ln>
                <a:noFill/>
              </a:ln>
              <a:solidFill>
                <a:prstClr val="black"/>
              </a:solidFill>
              <a:effectLst/>
              <a:uLnTx/>
              <a:uFillTx/>
              <a:latin typeface="Arial"/>
              <a:ea typeface="+mn-ea"/>
              <a:cs typeface="Arial"/>
            </a:endParaRPr>
          </a:p>
        </p:txBody>
      </p:sp>
      <p:pic>
        <p:nvPicPr>
          <p:cNvPr id="878" name="Image"/>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33599" y="1673275"/>
            <a:ext cx="5476800" cy="1003200"/>
          </a:xfrm>
          <a:prstGeom prst="rect">
            <a:avLst/>
          </a:prstGeom>
        </p:spPr>
      </p:pic>
      <p:sp>
        <p:nvSpPr>
          <p:cNvPr id="5" name="text 1"/>
          <p:cNvSpPr txBox="1"/>
          <p:nvPr/>
        </p:nvSpPr>
        <p:spPr>
          <a:xfrm>
            <a:off x="2020635" y="1738629"/>
            <a:ext cx="5199888" cy="882396"/>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2340" b="0" i="0" u="none" strike="noStrike" kern="1200" cap="none" spc="10" normalizeH="0" baseline="0" noProof="0" dirty="0">
                <a:ln>
                  <a:noFill/>
                </a:ln>
                <a:solidFill>
                  <a:prstClr val="black"/>
                </a:solidFill>
                <a:effectLst/>
                <a:uLnTx/>
                <a:uFillTx/>
                <a:latin typeface="Arial"/>
                <a:ea typeface="+mn-ea"/>
                <a:cs typeface="Arial"/>
              </a:rPr>
              <a:t>Can we judge by root-mean-</a:t>
            </a:r>
            <a:endParaRPr kumimoji="0" sz="2300" b="0" i="0" u="none" strike="noStrike" kern="1200" cap="none" spc="0" normalizeH="0" baseline="0" noProof="0">
              <a:ln>
                <a:noFill/>
              </a:ln>
              <a:solidFill>
                <a:prstClr val="black"/>
              </a:solidFill>
              <a:effectLst/>
              <a:uLnTx/>
              <a:uFillTx/>
              <a:latin typeface="Arial"/>
              <a:ea typeface="+mn-ea"/>
              <a:cs typeface="Arial"/>
            </a:endParaRPr>
          </a:p>
          <a:p>
            <a:pPr marL="1380362" marR="0" lvl="0" indent="0" algn="l" defTabSz="914400" rtl="0" eaLnBrk="1" fontAlgn="auto" latinLnBrk="0" hangingPunct="1">
              <a:lnSpc>
                <a:spcPct val="100000"/>
              </a:lnSpc>
              <a:spcBef>
                <a:spcPts val="0"/>
              </a:spcBef>
              <a:spcAft>
                <a:spcPts val="0"/>
              </a:spcAft>
              <a:buClrTx/>
              <a:buSzTx/>
              <a:buFontTx/>
              <a:buNone/>
              <a:tabLst/>
              <a:defRPr/>
            </a:pPr>
            <a:r>
              <a:rPr kumimoji="0" sz="3000" b="0" i="0" u="none" strike="noStrike" kern="1200" cap="none" spc="10" normalizeH="0" baseline="0" noProof="0" dirty="0">
                <a:ln>
                  <a:noFill/>
                </a:ln>
                <a:solidFill>
                  <a:prstClr val="black"/>
                </a:solidFill>
                <a:effectLst/>
                <a:uLnTx/>
                <a:uFillTx/>
                <a:latin typeface="Arial"/>
                <a:ea typeface="+mn-ea"/>
                <a:cs typeface="Arial"/>
              </a:rPr>
              <a:t>square error?</a:t>
            </a:r>
            <a:endParaRPr kumimoji="0" sz="3000" b="0" i="0" u="none" strike="noStrike" kern="1200" cap="none" spc="0" normalizeH="0" baseline="0" noProof="0">
              <a:ln>
                <a:noFill/>
              </a:ln>
              <a:solidFill>
                <a:prstClr val="black"/>
              </a:solidFill>
              <a:effectLst/>
              <a:uLnTx/>
              <a:uFillTx/>
              <a:latin typeface="Arial"/>
              <a:ea typeface="+mn-ea"/>
              <a:cs typeface="Arial"/>
            </a:endParaRPr>
          </a:p>
        </p:txBody>
      </p:sp>
      <p:pic>
        <p:nvPicPr>
          <p:cNvPr id="879"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34249" y="2698800"/>
            <a:ext cx="2936400" cy="1003200"/>
          </a:xfrm>
          <a:prstGeom prst="rect">
            <a:avLst/>
          </a:prstGeom>
        </p:spPr>
      </p:pic>
      <p:sp>
        <p:nvSpPr>
          <p:cNvPr id="6" name="text 1"/>
          <p:cNvSpPr txBox="1"/>
          <p:nvPr/>
        </p:nvSpPr>
        <p:spPr>
          <a:xfrm>
            <a:off x="3719974" y="2844926"/>
            <a:ext cx="2806447" cy="344424"/>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2790" b="0" i="0" u="none" strike="noStrike" kern="1200" cap="none" spc="10" normalizeH="0" baseline="0" noProof="0" dirty="0">
                <a:ln>
                  <a:noFill/>
                </a:ln>
                <a:solidFill>
                  <a:srgbClr val="3C78D8"/>
                </a:solidFill>
                <a:effectLst/>
                <a:uLnTx/>
                <a:uFillTx/>
                <a:latin typeface="Arial"/>
                <a:ea typeface="+mn-ea"/>
                <a:cs typeface="Arial"/>
              </a:rPr>
              <a:t>RMS error = 63.0</a:t>
            </a:r>
            <a:endParaRPr kumimoji="0" sz="2700" b="0" i="0" u="none" strike="noStrike" kern="1200" cap="none" spc="0" normalizeH="0" baseline="0" noProof="0">
              <a:ln>
                <a:noFill/>
              </a:ln>
              <a:solidFill>
                <a:prstClr val="black"/>
              </a:solidFill>
              <a:effectLst/>
              <a:uLnTx/>
              <a:uFillTx/>
              <a:latin typeface="Arial"/>
              <a:ea typeface="+mn-ea"/>
              <a:cs typeface="Arial"/>
            </a:endParaRPr>
          </a:p>
        </p:txBody>
      </p:sp>
      <p:sp>
        <p:nvSpPr>
          <p:cNvPr id="7" name="text 1"/>
          <p:cNvSpPr txBox="1"/>
          <p:nvPr/>
        </p:nvSpPr>
        <p:spPr>
          <a:xfrm>
            <a:off x="3719974" y="3302126"/>
            <a:ext cx="2806447" cy="344424"/>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2790" b="0" i="0" u="none" strike="noStrike" kern="1200" cap="none" spc="10" normalizeH="0" baseline="0" noProof="0" dirty="0">
                <a:ln>
                  <a:noFill/>
                </a:ln>
                <a:solidFill>
                  <a:srgbClr val="E06666"/>
                </a:solidFill>
                <a:effectLst/>
                <a:uLnTx/>
                <a:uFillTx/>
                <a:latin typeface="Arial"/>
                <a:ea typeface="+mn-ea"/>
                <a:cs typeface="Arial"/>
              </a:rPr>
              <a:t>RMS error = 51.5</a:t>
            </a:r>
            <a:endParaRPr kumimoji="0" sz="2700" b="0" i="0" u="none" strike="noStrike" kern="1200" cap="none" spc="0" normalizeH="0" baseline="0" noProof="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39570097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80"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81"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93225"/>
            <a:ext cx="9144000" cy="364775"/>
          </a:xfrm>
          <a:prstGeom prst="rect">
            <a:avLst/>
          </a:prstGeom>
        </p:spPr>
      </p:pic>
      <p:pic>
        <p:nvPicPr>
          <p:cNvPr id="882"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00262"/>
            <a:ext cx="5381612" cy="3762375"/>
          </a:xfrm>
          <a:prstGeom prst="rect">
            <a:avLst/>
          </a:prstGeom>
        </p:spPr>
      </p:pic>
      <p:pic>
        <p:nvPicPr>
          <p:cNvPr id="883"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62" y="2200262"/>
            <a:ext cx="5400675" cy="3762375"/>
          </a:xfrm>
          <a:prstGeom prst="rect">
            <a:avLst/>
          </a:prstGeom>
        </p:spPr>
      </p:pic>
      <p:pic>
        <p:nvPicPr>
          <p:cNvPr id="884"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9144000" cy="2085300"/>
          </a:xfrm>
          <a:prstGeom prst="rect">
            <a:avLst/>
          </a:prstGeom>
        </p:spPr>
      </p:pic>
      <p:pic>
        <p:nvPicPr>
          <p:cNvPr id="885"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9144000" cy="2085300"/>
          </a:xfrm>
          <a:prstGeom prst="rect">
            <a:avLst/>
          </a:prstGeom>
        </p:spPr>
      </p:pic>
      <p:pic>
        <p:nvPicPr>
          <p:cNvPr id="886"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9275" y="298199"/>
            <a:ext cx="8766300" cy="1031700"/>
          </a:xfrm>
          <a:prstGeom prst="rect">
            <a:avLst/>
          </a:prstGeom>
        </p:spPr>
      </p:pic>
      <p:sp>
        <p:nvSpPr>
          <p:cNvPr id="2" name="text 1"/>
          <p:cNvSpPr txBox="1"/>
          <p:nvPr/>
        </p:nvSpPr>
        <p:spPr>
          <a:xfrm>
            <a:off x="501001" y="286746"/>
            <a:ext cx="8112556" cy="1062685"/>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3390" b="1" i="0" u="none" strike="noStrike" kern="1200" cap="none" spc="10" normalizeH="0" baseline="0" noProof="0" dirty="0">
                <a:ln>
                  <a:noFill/>
                </a:ln>
                <a:solidFill>
                  <a:prstClr val="black"/>
                </a:solidFill>
                <a:effectLst/>
                <a:uLnTx/>
                <a:uFillTx/>
                <a:latin typeface="Arial"/>
                <a:ea typeface="+mn-ea"/>
                <a:cs typeface="Arial"/>
              </a:rPr>
              <a:t>In general, more flexible models will</a:t>
            </a:r>
            <a:endParaRPr kumimoji="0" sz="3300" b="0" i="0" u="none" strike="noStrike" kern="1200" cap="none" spc="0" normalizeH="0" baseline="0" noProof="0">
              <a:ln>
                <a:noFill/>
              </a:ln>
              <a:solidFill>
                <a:prstClr val="black"/>
              </a:solidFill>
              <a:effectLst/>
              <a:uLnTx/>
              <a:uFillTx/>
              <a:latin typeface="Arial"/>
              <a:ea typeface="+mn-ea"/>
              <a:cs typeface="Arial"/>
            </a:endParaRPr>
          </a:p>
          <a:p>
            <a:pPr marL="588646" marR="0" lvl="0" indent="0" algn="l" defTabSz="914400" rtl="0" eaLnBrk="1" fontAlgn="auto" latinLnBrk="0" hangingPunct="1">
              <a:lnSpc>
                <a:spcPct val="100000"/>
              </a:lnSpc>
              <a:spcBef>
                <a:spcPts val="0"/>
              </a:spcBef>
              <a:spcAft>
                <a:spcPts val="0"/>
              </a:spcAft>
              <a:buClrTx/>
              <a:buSzTx/>
              <a:buFontTx/>
              <a:buNone/>
              <a:tabLst/>
              <a:defRPr/>
            </a:pPr>
            <a:r>
              <a:rPr kumimoji="0" sz="3600" b="1" i="1" u="none" strike="noStrike" kern="1200" cap="none" spc="10" normalizeH="0" baseline="0" noProof="0" dirty="0">
                <a:ln>
                  <a:noFill/>
                </a:ln>
                <a:solidFill>
                  <a:prstClr val="black"/>
                </a:solidFill>
                <a:effectLst/>
                <a:uLnTx/>
                <a:uFillTx/>
                <a:latin typeface="Arial"/>
                <a:ea typeface="+mn-ea"/>
                <a:cs typeface="Arial"/>
              </a:rPr>
              <a:t>always</a:t>
            </a:r>
            <a:r>
              <a:rPr kumimoji="0" sz="3600" b="1" i="0" u="none" strike="noStrike" kern="1200" cap="none" spc="10" normalizeH="0" baseline="0" noProof="0" dirty="0">
                <a:ln>
                  <a:noFill/>
                </a:ln>
                <a:solidFill>
                  <a:prstClr val="black"/>
                </a:solidFill>
                <a:effectLst/>
                <a:uLnTx/>
                <a:uFillTx/>
                <a:latin typeface="Arial"/>
                <a:ea typeface="+mn-ea"/>
                <a:cs typeface="Arial"/>
              </a:rPr>
              <a:t> have a lower RMS error.</a:t>
            </a:r>
            <a:endParaRPr kumimoji="0" sz="3600" b="0" i="0" u="none" strike="noStrike" kern="1200" cap="none" spc="0" normalizeH="0" baseline="0" noProof="0">
              <a:ln>
                <a:noFill/>
              </a:ln>
              <a:solidFill>
                <a:prstClr val="black"/>
              </a:solidFill>
              <a:effectLst/>
              <a:uLnTx/>
              <a:uFillTx/>
              <a:latin typeface="Arial"/>
              <a:ea typeface="+mn-ea"/>
              <a:cs typeface="Arial"/>
            </a:endParaRPr>
          </a:p>
        </p:txBody>
      </p:sp>
      <p:pic>
        <p:nvPicPr>
          <p:cNvPr id="887"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44250" y="1768925"/>
            <a:ext cx="4362000" cy="2702400"/>
          </a:xfrm>
          <a:prstGeom prst="rect">
            <a:avLst/>
          </a:prstGeom>
        </p:spPr>
      </p:pic>
      <p:sp>
        <p:nvSpPr>
          <p:cNvPr id="3" name="text 1"/>
          <p:cNvSpPr txBox="1"/>
          <p:nvPr/>
        </p:nvSpPr>
        <p:spPr>
          <a:xfrm>
            <a:off x="4829975" y="2078471"/>
            <a:ext cx="1603486" cy="344804"/>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2790" b="0" i="1" u="none" strike="noStrike" kern="1200" cap="none" spc="10" normalizeH="0" baseline="0" noProof="0" dirty="0">
                <a:ln>
                  <a:noFill/>
                </a:ln>
                <a:solidFill>
                  <a:prstClr val="black"/>
                </a:solidFill>
                <a:effectLst/>
                <a:uLnTx/>
                <a:uFillTx/>
                <a:latin typeface="Arial"/>
                <a:ea typeface="+mn-ea"/>
                <a:cs typeface="Arial"/>
              </a:rPr>
              <a:t>y</a:t>
            </a:r>
            <a:r>
              <a:rPr kumimoji="0" sz="2790" b="0" i="0" u="none" strike="noStrike" kern="1200" cap="none" spc="10" normalizeH="0" baseline="0" noProof="0" dirty="0">
                <a:ln>
                  <a:noFill/>
                </a:ln>
                <a:solidFill>
                  <a:prstClr val="black"/>
                </a:solidFill>
                <a:effectLst/>
                <a:uLnTx/>
                <a:uFillTx/>
                <a:latin typeface="Arial"/>
                <a:ea typeface="+mn-ea"/>
                <a:cs typeface="Arial"/>
              </a:rPr>
              <a:t> = a + b</a:t>
            </a:r>
            <a:r>
              <a:rPr kumimoji="0" sz="2790" b="0" i="1" u="none" strike="noStrike" kern="1200" cap="none" spc="10" normalizeH="0" baseline="0" noProof="0" dirty="0">
                <a:ln>
                  <a:noFill/>
                </a:ln>
                <a:solidFill>
                  <a:prstClr val="black"/>
                </a:solidFill>
                <a:effectLst/>
                <a:uLnTx/>
                <a:uFillTx/>
                <a:latin typeface="Arial"/>
                <a:ea typeface="+mn-ea"/>
                <a:cs typeface="Arial"/>
              </a:rPr>
              <a:t>x</a:t>
            </a:r>
            <a:endParaRPr kumimoji="0" sz="2700" b="0" i="0" u="none" strike="noStrike" kern="1200" cap="none" spc="0" normalizeH="0" baseline="0" noProof="0">
              <a:ln>
                <a:noFill/>
              </a:ln>
              <a:solidFill>
                <a:prstClr val="black"/>
              </a:solidFill>
              <a:effectLst/>
              <a:uLnTx/>
              <a:uFillTx/>
              <a:latin typeface="Arial"/>
              <a:ea typeface="+mn-ea"/>
              <a:cs typeface="Arial"/>
            </a:endParaRPr>
          </a:p>
        </p:txBody>
      </p:sp>
      <p:sp>
        <p:nvSpPr>
          <p:cNvPr id="4" name="text 1"/>
          <p:cNvSpPr txBox="1"/>
          <p:nvPr/>
        </p:nvSpPr>
        <p:spPr>
          <a:xfrm>
            <a:off x="4829975" y="2535671"/>
            <a:ext cx="2347068" cy="344804"/>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2730" b="0" i="1" u="none" strike="noStrike" kern="1200" cap="none" spc="10" normalizeH="0" baseline="0" noProof="0" dirty="0">
                <a:ln>
                  <a:noFill/>
                </a:ln>
                <a:solidFill>
                  <a:prstClr val="black"/>
                </a:solidFill>
                <a:effectLst/>
                <a:uLnTx/>
                <a:uFillTx/>
                <a:latin typeface="Arial"/>
                <a:ea typeface="+mn-ea"/>
                <a:cs typeface="Arial"/>
              </a:rPr>
              <a:t>y</a:t>
            </a:r>
            <a:r>
              <a:rPr kumimoji="0" sz="2730" b="0" i="0" u="none" strike="noStrike" kern="1200" cap="none" spc="10" normalizeH="0" baseline="0" noProof="0" dirty="0">
                <a:ln>
                  <a:noFill/>
                </a:ln>
                <a:solidFill>
                  <a:prstClr val="black"/>
                </a:solidFill>
                <a:effectLst/>
                <a:uLnTx/>
                <a:uFillTx/>
                <a:latin typeface="Arial"/>
                <a:ea typeface="+mn-ea"/>
                <a:cs typeface="Arial"/>
              </a:rPr>
              <a:t> = a + b</a:t>
            </a:r>
            <a:r>
              <a:rPr kumimoji="0" sz="2730" b="0" i="1" u="none" strike="noStrike" kern="1200" cap="none" spc="10" normalizeH="0" baseline="0" noProof="0" dirty="0">
                <a:ln>
                  <a:noFill/>
                </a:ln>
                <a:solidFill>
                  <a:prstClr val="black"/>
                </a:solidFill>
                <a:effectLst/>
                <a:uLnTx/>
                <a:uFillTx/>
                <a:latin typeface="Arial"/>
                <a:ea typeface="+mn-ea"/>
                <a:cs typeface="Arial"/>
              </a:rPr>
              <a:t>x</a:t>
            </a:r>
            <a:r>
              <a:rPr kumimoji="0" sz="2730" b="0" i="0" u="none" strike="noStrike" kern="1200" cap="none" spc="10" normalizeH="0" baseline="0" noProof="0" dirty="0">
                <a:ln>
                  <a:noFill/>
                </a:ln>
                <a:solidFill>
                  <a:prstClr val="black"/>
                </a:solidFill>
                <a:effectLst/>
                <a:uLnTx/>
                <a:uFillTx/>
                <a:latin typeface="Arial"/>
                <a:ea typeface="+mn-ea"/>
                <a:cs typeface="Arial"/>
              </a:rPr>
              <a:t> + c</a:t>
            </a:r>
            <a:r>
              <a:rPr kumimoji="0" sz="2730" b="0" i="1" u="none" strike="noStrike" kern="1200" cap="none" spc="10" normalizeH="0" baseline="0" noProof="0" dirty="0">
                <a:ln>
                  <a:noFill/>
                </a:ln>
                <a:solidFill>
                  <a:prstClr val="black"/>
                </a:solidFill>
                <a:effectLst/>
                <a:uLnTx/>
                <a:uFillTx/>
                <a:latin typeface="Arial"/>
                <a:ea typeface="+mn-ea"/>
                <a:cs typeface="Arial"/>
              </a:rPr>
              <a:t>x</a:t>
            </a:r>
            <a:endParaRPr kumimoji="0" sz="2700" b="0" i="0" u="none" strike="noStrike" kern="1200" cap="none" spc="0" normalizeH="0" baseline="0" noProof="0">
              <a:ln>
                <a:noFill/>
              </a:ln>
              <a:solidFill>
                <a:prstClr val="black"/>
              </a:solidFill>
              <a:effectLst/>
              <a:uLnTx/>
              <a:uFillTx/>
              <a:latin typeface="Arial"/>
              <a:ea typeface="+mn-ea"/>
              <a:cs typeface="Arial"/>
            </a:endParaRPr>
          </a:p>
        </p:txBody>
      </p:sp>
      <p:sp>
        <p:nvSpPr>
          <p:cNvPr id="5" name="text 1"/>
          <p:cNvSpPr txBox="1"/>
          <p:nvPr/>
        </p:nvSpPr>
        <p:spPr>
          <a:xfrm>
            <a:off x="7082116" y="2480934"/>
            <a:ext cx="190500" cy="229870"/>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2000" b="0" i="1" u="none" strike="noStrike" kern="1200" cap="none" spc="10" normalizeH="0" baseline="0" noProof="0" dirty="0">
                <a:ln>
                  <a:noFill/>
                </a:ln>
                <a:solidFill>
                  <a:prstClr val="black"/>
                </a:solidFill>
                <a:effectLst/>
                <a:uLnTx/>
                <a:uFillTx/>
                <a:latin typeface="Arial"/>
                <a:ea typeface="+mn-ea"/>
                <a:cs typeface="Arial"/>
              </a:rPr>
              <a:t>2</a:t>
            </a:r>
            <a:endParaRPr kumimoji="0" sz="2000" b="0" i="0" u="none" strike="noStrike" kern="1200" cap="none" spc="0" normalizeH="0" baseline="0" noProof="0">
              <a:ln>
                <a:noFill/>
              </a:ln>
              <a:solidFill>
                <a:prstClr val="black"/>
              </a:solidFill>
              <a:effectLst/>
              <a:uLnTx/>
              <a:uFillTx/>
              <a:latin typeface="Arial"/>
              <a:ea typeface="+mn-ea"/>
              <a:cs typeface="Arial"/>
            </a:endParaRPr>
          </a:p>
        </p:txBody>
      </p:sp>
      <p:sp>
        <p:nvSpPr>
          <p:cNvPr id="6" name="text 1"/>
          <p:cNvSpPr txBox="1"/>
          <p:nvPr/>
        </p:nvSpPr>
        <p:spPr>
          <a:xfrm>
            <a:off x="4829975" y="2992870"/>
            <a:ext cx="3238994" cy="344805"/>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2820" b="0" i="1" u="none" strike="noStrike" kern="1200" cap="none" spc="10" normalizeH="0" baseline="0" noProof="0" dirty="0">
                <a:ln>
                  <a:noFill/>
                </a:ln>
                <a:solidFill>
                  <a:prstClr val="black"/>
                </a:solidFill>
                <a:effectLst/>
                <a:uLnTx/>
                <a:uFillTx/>
                <a:latin typeface="Arial"/>
                <a:ea typeface="+mn-ea"/>
                <a:cs typeface="Arial"/>
              </a:rPr>
              <a:t>y</a:t>
            </a:r>
            <a:r>
              <a:rPr kumimoji="0" sz="2820" b="0" i="0" u="none" strike="noStrike" kern="1200" cap="none" spc="10" normalizeH="0" baseline="0" noProof="0" dirty="0">
                <a:ln>
                  <a:noFill/>
                </a:ln>
                <a:solidFill>
                  <a:prstClr val="black"/>
                </a:solidFill>
                <a:effectLst/>
                <a:uLnTx/>
                <a:uFillTx/>
                <a:latin typeface="Arial"/>
                <a:ea typeface="+mn-ea"/>
                <a:cs typeface="Arial"/>
              </a:rPr>
              <a:t> = a + b</a:t>
            </a:r>
            <a:r>
              <a:rPr kumimoji="0" sz="2820" b="0" i="1" u="none" strike="noStrike" kern="1200" cap="none" spc="10" normalizeH="0" baseline="0" noProof="0" dirty="0">
                <a:ln>
                  <a:noFill/>
                </a:ln>
                <a:solidFill>
                  <a:prstClr val="black"/>
                </a:solidFill>
                <a:effectLst/>
                <a:uLnTx/>
                <a:uFillTx/>
                <a:latin typeface="Arial"/>
                <a:ea typeface="+mn-ea"/>
                <a:cs typeface="Arial"/>
              </a:rPr>
              <a:t>x</a:t>
            </a:r>
            <a:r>
              <a:rPr kumimoji="0" sz="2820" b="0" i="0" u="none" strike="noStrike" kern="1200" cap="none" spc="10" normalizeH="0" baseline="0" noProof="0" dirty="0">
                <a:ln>
                  <a:noFill/>
                </a:ln>
                <a:solidFill>
                  <a:prstClr val="black"/>
                </a:solidFill>
                <a:effectLst/>
                <a:uLnTx/>
                <a:uFillTx/>
                <a:latin typeface="Arial"/>
                <a:ea typeface="+mn-ea"/>
                <a:cs typeface="Arial"/>
              </a:rPr>
              <a:t> + c</a:t>
            </a:r>
            <a:r>
              <a:rPr kumimoji="0" sz="2820" b="0" i="1" u="none" strike="noStrike" kern="1200" cap="none" spc="10" normalizeH="0" baseline="0" noProof="0" dirty="0">
                <a:ln>
                  <a:noFill/>
                </a:ln>
                <a:solidFill>
                  <a:prstClr val="black"/>
                </a:solidFill>
                <a:effectLst/>
                <a:uLnTx/>
                <a:uFillTx/>
                <a:latin typeface="Arial"/>
                <a:ea typeface="+mn-ea"/>
                <a:cs typeface="Arial"/>
              </a:rPr>
              <a:t>x </a:t>
            </a:r>
            <a:r>
              <a:rPr kumimoji="0" sz="2820" b="0" i="0" u="none" strike="noStrike" kern="1200" cap="none" spc="10" normalizeH="0" baseline="0" noProof="0" dirty="0">
                <a:ln>
                  <a:noFill/>
                </a:ln>
                <a:solidFill>
                  <a:prstClr val="black"/>
                </a:solidFill>
                <a:effectLst/>
                <a:uLnTx/>
                <a:uFillTx/>
                <a:latin typeface="Arial"/>
                <a:ea typeface="+mn-ea"/>
                <a:cs typeface="Arial"/>
              </a:rPr>
              <a:t> + d</a:t>
            </a:r>
            <a:r>
              <a:rPr kumimoji="0" sz="2820" b="0" i="1" u="none" strike="noStrike" kern="1200" cap="none" spc="10" normalizeH="0" baseline="0" noProof="0" dirty="0">
                <a:ln>
                  <a:noFill/>
                </a:ln>
                <a:solidFill>
                  <a:prstClr val="black"/>
                </a:solidFill>
                <a:effectLst/>
                <a:uLnTx/>
                <a:uFillTx/>
                <a:latin typeface="Arial"/>
                <a:ea typeface="+mn-ea"/>
                <a:cs typeface="Arial"/>
              </a:rPr>
              <a:t>x</a:t>
            </a:r>
            <a:endParaRPr kumimoji="0" sz="2800" b="0" i="0" u="none" strike="noStrike" kern="1200" cap="none" spc="0" normalizeH="0" baseline="0" noProof="0">
              <a:ln>
                <a:noFill/>
              </a:ln>
              <a:solidFill>
                <a:prstClr val="black"/>
              </a:solidFill>
              <a:effectLst/>
              <a:uLnTx/>
              <a:uFillTx/>
              <a:latin typeface="Arial"/>
              <a:ea typeface="+mn-ea"/>
              <a:cs typeface="Arial"/>
            </a:endParaRPr>
          </a:p>
        </p:txBody>
      </p:sp>
      <p:sp>
        <p:nvSpPr>
          <p:cNvPr id="7" name="text 1"/>
          <p:cNvSpPr txBox="1"/>
          <p:nvPr/>
        </p:nvSpPr>
        <p:spPr>
          <a:xfrm>
            <a:off x="7082116" y="2938133"/>
            <a:ext cx="190500" cy="229870"/>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2000" b="0" i="1" u="none" strike="noStrike" kern="1200" cap="none" spc="10" normalizeH="0" baseline="0" noProof="0" dirty="0">
                <a:ln>
                  <a:noFill/>
                </a:ln>
                <a:solidFill>
                  <a:prstClr val="black"/>
                </a:solidFill>
                <a:effectLst/>
                <a:uLnTx/>
                <a:uFillTx/>
                <a:latin typeface="Arial"/>
                <a:ea typeface="+mn-ea"/>
                <a:cs typeface="Arial"/>
              </a:rPr>
              <a:t>2</a:t>
            </a:r>
            <a:endParaRPr kumimoji="0" sz="2000" b="0" i="0" u="none" strike="noStrike" kern="1200" cap="none" spc="0" normalizeH="0" baseline="0" noProof="0">
              <a:ln>
                <a:noFill/>
              </a:ln>
              <a:solidFill>
                <a:prstClr val="black"/>
              </a:solidFill>
              <a:effectLst/>
              <a:uLnTx/>
              <a:uFillTx/>
              <a:latin typeface="Arial"/>
              <a:ea typeface="+mn-ea"/>
              <a:cs typeface="Arial"/>
            </a:endParaRPr>
          </a:p>
        </p:txBody>
      </p:sp>
      <p:sp>
        <p:nvSpPr>
          <p:cNvPr id="8" name="text 1"/>
          <p:cNvSpPr txBox="1"/>
          <p:nvPr/>
        </p:nvSpPr>
        <p:spPr>
          <a:xfrm>
            <a:off x="7974042" y="2938133"/>
            <a:ext cx="190500" cy="229870"/>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2000" b="0" i="1" u="none" strike="noStrike" kern="1200" cap="none" spc="10" normalizeH="0" baseline="0" noProof="0" dirty="0">
                <a:ln>
                  <a:noFill/>
                </a:ln>
                <a:solidFill>
                  <a:prstClr val="black"/>
                </a:solidFill>
                <a:effectLst/>
                <a:uLnTx/>
                <a:uFillTx/>
                <a:latin typeface="Arial"/>
                <a:ea typeface="+mn-ea"/>
                <a:cs typeface="Arial"/>
              </a:rPr>
              <a:t>3</a:t>
            </a:r>
            <a:endParaRPr kumimoji="0" sz="2000" b="0" i="0" u="none" strike="noStrike" kern="1200" cap="none" spc="0" normalizeH="0" baseline="0" noProof="0">
              <a:ln>
                <a:noFill/>
              </a:ln>
              <a:solidFill>
                <a:prstClr val="black"/>
              </a:solidFill>
              <a:effectLst/>
              <a:uLnTx/>
              <a:uFillTx/>
              <a:latin typeface="Arial"/>
              <a:ea typeface="+mn-ea"/>
              <a:cs typeface="Arial"/>
            </a:endParaRPr>
          </a:p>
        </p:txBody>
      </p:sp>
      <p:sp>
        <p:nvSpPr>
          <p:cNvPr id="9" name="text 1"/>
          <p:cNvSpPr txBox="1"/>
          <p:nvPr/>
        </p:nvSpPr>
        <p:spPr>
          <a:xfrm>
            <a:off x="4829975" y="3450070"/>
            <a:ext cx="4109524" cy="344805"/>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2850" b="0" i="1" u="none" strike="noStrike" kern="1200" cap="none" spc="10" normalizeH="0" baseline="0" noProof="0" dirty="0">
                <a:ln>
                  <a:noFill/>
                </a:ln>
                <a:solidFill>
                  <a:prstClr val="black"/>
                </a:solidFill>
                <a:effectLst/>
                <a:uLnTx/>
                <a:uFillTx/>
                <a:latin typeface="Arial"/>
                <a:ea typeface="+mn-ea"/>
                <a:cs typeface="Arial"/>
              </a:rPr>
              <a:t>y</a:t>
            </a:r>
            <a:r>
              <a:rPr kumimoji="0" sz="2850" b="0" i="0" u="none" strike="noStrike" kern="1200" cap="none" spc="10" normalizeH="0" baseline="0" noProof="0" dirty="0">
                <a:ln>
                  <a:noFill/>
                </a:ln>
                <a:solidFill>
                  <a:prstClr val="black"/>
                </a:solidFill>
                <a:effectLst/>
                <a:uLnTx/>
                <a:uFillTx/>
                <a:latin typeface="Arial"/>
                <a:ea typeface="+mn-ea"/>
                <a:cs typeface="Arial"/>
              </a:rPr>
              <a:t> = a + b</a:t>
            </a:r>
            <a:r>
              <a:rPr kumimoji="0" sz="2850" b="0" i="1" u="none" strike="noStrike" kern="1200" cap="none" spc="10" normalizeH="0" baseline="0" noProof="0" dirty="0">
                <a:ln>
                  <a:noFill/>
                </a:ln>
                <a:solidFill>
                  <a:prstClr val="black"/>
                </a:solidFill>
                <a:effectLst/>
                <a:uLnTx/>
                <a:uFillTx/>
                <a:latin typeface="Arial"/>
                <a:ea typeface="+mn-ea"/>
                <a:cs typeface="Arial"/>
              </a:rPr>
              <a:t>x</a:t>
            </a:r>
            <a:r>
              <a:rPr kumimoji="0" sz="2850" b="0" i="0" u="none" strike="noStrike" kern="1200" cap="none" spc="10" normalizeH="0" baseline="0" noProof="0" dirty="0">
                <a:ln>
                  <a:noFill/>
                </a:ln>
                <a:solidFill>
                  <a:prstClr val="black"/>
                </a:solidFill>
                <a:effectLst/>
                <a:uLnTx/>
                <a:uFillTx/>
                <a:latin typeface="Arial"/>
                <a:ea typeface="+mn-ea"/>
                <a:cs typeface="Arial"/>
              </a:rPr>
              <a:t> + c</a:t>
            </a:r>
            <a:r>
              <a:rPr kumimoji="0" sz="2850" b="0" i="1" u="none" strike="noStrike" kern="1200" cap="none" spc="10" normalizeH="0" baseline="0" noProof="0" dirty="0">
                <a:ln>
                  <a:noFill/>
                </a:ln>
                <a:solidFill>
                  <a:prstClr val="black"/>
                </a:solidFill>
                <a:effectLst/>
                <a:uLnTx/>
                <a:uFillTx/>
                <a:latin typeface="Arial"/>
                <a:ea typeface="+mn-ea"/>
                <a:cs typeface="Arial"/>
              </a:rPr>
              <a:t>x </a:t>
            </a:r>
            <a:r>
              <a:rPr kumimoji="0" sz="2850" b="0" i="0" u="none" strike="noStrike" kern="1200" cap="none" spc="10" normalizeH="0" baseline="0" noProof="0" dirty="0">
                <a:ln>
                  <a:noFill/>
                </a:ln>
                <a:solidFill>
                  <a:prstClr val="black"/>
                </a:solidFill>
                <a:effectLst/>
                <a:uLnTx/>
                <a:uFillTx/>
                <a:latin typeface="Arial"/>
                <a:ea typeface="+mn-ea"/>
                <a:cs typeface="Arial"/>
              </a:rPr>
              <a:t> + d</a:t>
            </a:r>
            <a:r>
              <a:rPr kumimoji="0" sz="2850" b="0" i="1" u="none" strike="noStrike" kern="1200" cap="none" spc="10" normalizeH="0" baseline="0" noProof="0" dirty="0">
                <a:ln>
                  <a:noFill/>
                </a:ln>
                <a:solidFill>
                  <a:prstClr val="black"/>
                </a:solidFill>
                <a:effectLst/>
                <a:uLnTx/>
                <a:uFillTx/>
                <a:latin typeface="Arial"/>
                <a:ea typeface="+mn-ea"/>
                <a:cs typeface="Arial"/>
              </a:rPr>
              <a:t>x </a:t>
            </a:r>
            <a:r>
              <a:rPr kumimoji="0" sz="2850" b="0" i="0" u="none" strike="noStrike" kern="1200" cap="none" spc="10" normalizeH="0" baseline="0" noProof="0" dirty="0">
                <a:ln>
                  <a:noFill/>
                </a:ln>
                <a:solidFill>
                  <a:prstClr val="black"/>
                </a:solidFill>
                <a:effectLst/>
                <a:uLnTx/>
                <a:uFillTx/>
                <a:latin typeface="Arial"/>
                <a:ea typeface="+mn-ea"/>
                <a:cs typeface="Arial"/>
              </a:rPr>
              <a:t> + e</a:t>
            </a:r>
            <a:r>
              <a:rPr kumimoji="0" sz="2850" b="0" i="1" u="none" strike="noStrike" kern="1200" cap="none" spc="10" normalizeH="0" baseline="0" noProof="0" dirty="0">
                <a:ln>
                  <a:noFill/>
                </a:ln>
                <a:solidFill>
                  <a:prstClr val="black"/>
                </a:solidFill>
                <a:effectLst/>
                <a:uLnTx/>
                <a:uFillTx/>
                <a:latin typeface="Arial"/>
                <a:ea typeface="+mn-ea"/>
                <a:cs typeface="Arial"/>
              </a:rPr>
              <a:t>x</a:t>
            </a:r>
            <a:endParaRPr kumimoji="0" sz="2800" b="0" i="0" u="none" strike="noStrike" kern="1200" cap="none" spc="0" normalizeH="0" baseline="0" noProof="0">
              <a:ln>
                <a:noFill/>
              </a:ln>
              <a:solidFill>
                <a:prstClr val="black"/>
              </a:solidFill>
              <a:effectLst/>
              <a:uLnTx/>
              <a:uFillTx/>
              <a:latin typeface="Arial"/>
              <a:ea typeface="+mn-ea"/>
              <a:cs typeface="Arial"/>
            </a:endParaRPr>
          </a:p>
        </p:txBody>
      </p:sp>
      <p:sp>
        <p:nvSpPr>
          <p:cNvPr id="10" name="text 1"/>
          <p:cNvSpPr txBox="1"/>
          <p:nvPr/>
        </p:nvSpPr>
        <p:spPr>
          <a:xfrm>
            <a:off x="7082116" y="3395333"/>
            <a:ext cx="190500" cy="229870"/>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2000" b="0" i="1" u="none" strike="noStrike" kern="1200" cap="none" spc="10" normalizeH="0" baseline="0" noProof="0" dirty="0">
                <a:ln>
                  <a:noFill/>
                </a:ln>
                <a:solidFill>
                  <a:prstClr val="black"/>
                </a:solidFill>
                <a:effectLst/>
                <a:uLnTx/>
                <a:uFillTx/>
                <a:latin typeface="Arial"/>
                <a:ea typeface="+mn-ea"/>
                <a:cs typeface="Arial"/>
              </a:rPr>
              <a:t>2</a:t>
            </a:r>
            <a:endParaRPr kumimoji="0" sz="2000" b="0" i="0" u="none" strike="noStrike" kern="1200" cap="none" spc="0" normalizeH="0" baseline="0" noProof="0">
              <a:ln>
                <a:noFill/>
              </a:ln>
              <a:solidFill>
                <a:prstClr val="black"/>
              </a:solidFill>
              <a:effectLst/>
              <a:uLnTx/>
              <a:uFillTx/>
              <a:latin typeface="Arial"/>
              <a:ea typeface="+mn-ea"/>
              <a:cs typeface="Arial"/>
            </a:endParaRPr>
          </a:p>
        </p:txBody>
      </p:sp>
      <p:sp>
        <p:nvSpPr>
          <p:cNvPr id="11" name="text 1"/>
          <p:cNvSpPr txBox="1"/>
          <p:nvPr/>
        </p:nvSpPr>
        <p:spPr>
          <a:xfrm>
            <a:off x="7974042" y="3395333"/>
            <a:ext cx="190500" cy="229870"/>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2000" b="0" i="1" u="none" strike="noStrike" kern="1200" cap="none" spc="10" normalizeH="0" baseline="0" noProof="0" dirty="0">
                <a:ln>
                  <a:noFill/>
                </a:ln>
                <a:solidFill>
                  <a:prstClr val="black"/>
                </a:solidFill>
                <a:effectLst/>
                <a:uLnTx/>
                <a:uFillTx/>
                <a:latin typeface="Arial"/>
                <a:ea typeface="+mn-ea"/>
                <a:cs typeface="Arial"/>
              </a:rPr>
              <a:t>3</a:t>
            </a:r>
            <a:endParaRPr kumimoji="0" sz="2000" b="0" i="0" u="none" strike="noStrike" kern="1200" cap="none" spc="0" normalizeH="0" baseline="0" noProof="0">
              <a:ln>
                <a:noFill/>
              </a:ln>
              <a:solidFill>
                <a:prstClr val="black"/>
              </a:solidFill>
              <a:effectLst/>
              <a:uLnTx/>
              <a:uFillTx/>
              <a:latin typeface="Arial"/>
              <a:ea typeface="+mn-ea"/>
              <a:cs typeface="Arial"/>
            </a:endParaRPr>
          </a:p>
        </p:txBody>
      </p:sp>
      <p:sp>
        <p:nvSpPr>
          <p:cNvPr id="12" name="text 1"/>
          <p:cNvSpPr txBox="1"/>
          <p:nvPr/>
        </p:nvSpPr>
        <p:spPr>
          <a:xfrm>
            <a:off x="8844573" y="3395333"/>
            <a:ext cx="190500" cy="229870"/>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2000" b="0" i="1" u="none" strike="noStrike" kern="1200" cap="none" spc="10" normalizeH="0" baseline="0" noProof="0" dirty="0">
                <a:ln>
                  <a:noFill/>
                </a:ln>
                <a:solidFill>
                  <a:prstClr val="black"/>
                </a:solidFill>
                <a:effectLst/>
                <a:uLnTx/>
                <a:uFillTx/>
                <a:latin typeface="Arial"/>
                <a:ea typeface="+mn-ea"/>
                <a:cs typeface="Arial"/>
              </a:rPr>
              <a:t>4</a:t>
            </a:r>
            <a:endParaRPr kumimoji="0" sz="2000" b="0" i="0" u="none" strike="noStrike" kern="1200" cap="none" spc="0" normalizeH="0" baseline="0" noProof="0">
              <a:ln>
                <a:noFill/>
              </a:ln>
              <a:solidFill>
                <a:prstClr val="black"/>
              </a:solidFill>
              <a:effectLst/>
              <a:uLnTx/>
              <a:uFillTx/>
              <a:latin typeface="Arial"/>
              <a:ea typeface="+mn-ea"/>
              <a:cs typeface="Arial"/>
            </a:endParaRPr>
          </a:p>
        </p:txBody>
      </p:sp>
      <p:sp>
        <p:nvSpPr>
          <p:cNvPr id="13" name="text 1"/>
          <p:cNvSpPr txBox="1"/>
          <p:nvPr/>
        </p:nvSpPr>
        <p:spPr>
          <a:xfrm>
            <a:off x="4829975" y="3907270"/>
            <a:ext cx="1147895" cy="344805"/>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2850" b="0" i="1" u="none" strike="noStrike" kern="1200" cap="none" spc="10" normalizeH="0" baseline="0" noProof="0" dirty="0">
                <a:ln>
                  <a:noFill/>
                </a:ln>
                <a:solidFill>
                  <a:prstClr val="black"/>
                </a:solidFill>
                <a:effectLst/>
                <a:uLnTx/>
                <a:uFillTx/>
                <a:latin typeface="Arial"/>
                <a:ea typeface="+mn-ea"/>
                <a:cs typeface="Arial"/>
              </a:rPr>
              <a:t>y</a:t>
            </a:r>
            <a:r>
              <a:rPr kumimoji="0" sz="2850" b="0" i="0" u="none" strike="noStrike" kern="1200" cap="none" spc="10" normalizeH="0" baseline="0" noProof="0" dirty="0">
                <a:ln>
                  <a:noFill/>
                </a:ln>
                <a:solidFill>
                  <a:prstClr val="black"/>
                </a:solidFill>
                <a:effectLst/>
                <a:uLnTx/>
                <a:uFillTx/>
                <a:latin typeface="Arial"/>
                <a:ea typeface="+mn-ea"/>
                <a:cs typeface="Arial"/>
              </a:rPr>
              <a:t> = a +</a:t>
            </a:r>
            <a:endParaRPr kumimoji="0" sz="2800" b="0" i="0" u="none" strike="noStrike" kern="1200" cap="none" spc="0" normalizeH="0" baseline="0" noProof="0">
              <a:ln>
                <a:noFill/>
              </a:ln>
              <a:solidFill>
                <a:prstClr val="black"/>
              </a:solidFill>
              <a:effectLst/>
              <a:uLnTx/>
              <a:uFillTx/>
              <a:latin typeface="Arial"/>
              <a:ea typeface="+mn-ea"/>
              <a:cs typeface="Arial"/>
            </a:endParaRPr>
          </a:p>
        </p:txBody>
      </p:sp>
      <p:pic>
        <p:nvPicPr>
          <p:cNvPr id="888" name="Image"/>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78928" y="3844263"/>
            <a:ext cx="190500" cy="381000"/>
          </a:xfrm>
          <a:prstGeom prst="rect">
            <a:avLst/>
          </a:prstGeom>
        </p:spPr>
      </p:pic>
      <p:sp>
        <p:nvSpPr>
          <p:cNvPr id="14" name="text 1"/>
          <p:cNvSpPr txBox="1"/>
          <p:nvPr/>
        </p:nvSpPr>
        <p:spPr>
          <a:xfrm>
            <a:off x="5978928" y="3844405"/>
            <a:ext cx="571500" cy="380619"/>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3000" b="0" i="0" u="none" strike="noStrike" kern="1200" cap="none" spc="10" normalizeH="0" baseline="0" noProof="0" dirty="0">
                <a:ln>
                  <a:noFill/>
                </a:ln>
                <a:solidFill>
                  <a:srgbClr val="333333"/>
                </a:solidFill>
                <a:effectLst/>
                <a:uLnTx/>
                <a:uFillTx/>
                <a:latin typeface="MS PMincho"/>
                <a:ea typeface="+mn-ea"/>
                <a:cs typeface="MS PMincho"/>
              </a:rPr>
              <a:t>⋯</a:t>
            </a:r>
            <a:endParaRPr kumimoji="0" sz="3000" b="0" i="0" u="none" strike="noStrike" kern="1200" cap="none" spc="0" normalizeH="0" baseline="0" noProof="0">
              <a:ln>
                <a:noFill/>
              </a:ln>
              <a:solidFill>
                <a:prstClr val="black"/>
              </a:solidFill>
              <a:effectLst/>
              <a:uLnTx/>
              <a:uFillTx/>
              <a:latin typeface="MS PMincho"/>
              <a:ea typeface="+mn-ea"/>
              <a:cs typeface="MS PMincho"/>
            </a:endParaRPr>
          </a:p>
        </p:txBody>
      </p:sp>
      <p:pic>
        <p:nvPicPr>
          <p:cNvPr id="889" name="Imag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26150" y="2232400"/>
            <a:ext cx="3927625" cy="2451782"/>
          </a:xfrm>
          <a:prstGeom prst="rect">
            <a:avLst/>
          </a:prstGeom>
        </p:spPr>
      </p:pic>
    </p:spTree>
    <p:extLst>
      <p:ext uri="{BB962C8B-B14F-4D97-AF65-F5344CB8AC3E}">
        <p14:creationId xmlns:p14="http://schemas.microsoft.com/office/powerpoint/2010/main" val="23254949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90"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91"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93225"/>
            <a:ext cx="9144000" cy="364775"/>
          </a:xfrm>
          <a:prstGeom prst="rect">
            <a:avLst/>
          </a:prstGeom>
        </p:spPr>
      </p:pic>
      <p:pic>
        <p:nvPicPr>
          <p:cNvPr id="892"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5924" y="2337012"/>
            <a:ext cx="5572125" cy="3762375"/>
          </a:xfrm>
          <a:prstGeom prst="rect">
            <a:avLst/>
          </a:prstGeom>
        </p:spPr>
      </p:pic>
      <p:pic>
        <p:nvPicPr>
          <p:cNvPr id="893"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85924" y="2337012"/>
            <a:ext cx="5572125" cy="3762375"/>
          </a:xfrm>
          <a:prstGeom prst="rect">
            <a:avLst/>
          </a:prstGeom>
        </p:spPr>
      </p:pic>
      <p:pic>
        <p:nvPicPr>
          <p:cNvPr id="894"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9144000" cy="2085300"/>
          </a:xfrm>
          <a:prstGeom prst="rect">
            <a:avLst/>
          </a:prstGeom>
        </p:spPr>
      </p:pic>
      <p:pic>
        <p:nvPicPr>
          <p:cNvPr id="895"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9144000" cy="2085300"/>
          </a:xfrm>
          <a:prstGeom prst="rect">
            <a:avLst/>
          </a:prstGeom>
        </p:spPr>
      </p:pic>
      <p:pic>
        <p:nvPicPr>
          <p:cNvPr id="896"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94450" y="6048250"/>
            <a:ext cx="2649300" cy="809699"/>
          </a:xfrm>
          <a:prstGeom prst="rect">
            <a:avLst/>
          </a:prstGeom>
        </p:spPr>
      </p:pic>
      <p:pic>
        <p:nvPicPr>
          <p:cNvPr id="897"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42000" y="1745400"/>
            <a:ext cx="7269600" cy="720900"/>
          </a:xfrm>
          <a:prstGeom prst="rect">
            <a:avLst/>
          </a:prstGeom>
        </p:spPr>
      </p:pic>
      <p:sp>
        <p:nvSpPr>
          <p:cNvPr id="2" name="text 1"/>
          <p:cNvSpPr txBox="1"/>
          <p:nvPr/>
        </p:nvSpPr>
        <p:spPr>
          <a:xfrm>
            <a:off x="1327725" y="1978596"/>
            <a:ext cx="5343074" cy="344805"/>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3000" b="0" i="1" u="none" strike="noStrike" kern="1200" cap="none" spc="10" normalizeH="0" baseline="0" noProof="0" dirty="0">
                <a:ln>
                  <a:noFill/>
                </a:ln>
                <a:solidFill>
                  <a:prstClr val="black"/>
                </a:solidFill>
                <a:effectLst/>
                <a:uLnTx/>
                <a:uFillTx/>
                <a:latin typeface="Arial"/>
                <a:ea typeface="+mn-ea"/>
                <a:cs typeface="Arial"/>
              </a:rPr>
              <a:t>y</a:t>
            </a:r>
            <a:r>
              <a:rPr kumimoji="0" sz="3000" b="0" i="0" u="none" strike="noStrike" kern="1200" cap="none" spc="10" normalizeH="0" baseline="0" noProof="0" dirty="0">
                <a:ln>
                  <a:noFill/>
                </a:ln>
                <a:solidFill>
                  <a:prstClr val="black"/>
                </a:solidFill>
                <a:effectLst/>
                <a:uLnTx/>
                <a:uFillTx/>
                <a:latin typeface="Arial"/>
                <a:ea typeface="+mn-ea"/>
                <a:cs typeface="Arial"/>
              </a:rPr>
              <a:t> = a + b</a:t>
            </a:r>
            <a:r>
              <a:rPr kumimoji="0" sz="3000" b="0" i="1" u="none" strike="noStrike" kern="1200" cap="none" spc="10" normalizeH="0" baseline="0" noProof="0" dirty="0">
                <a:ln>
                  <a:noFill/>
                </a:ln>
                <a:solidFill>
                  <a:prstClr val="black"/>
                </a:solidFill>
                <a:effectLst/>
                <a:uLnTx/>
                <a:uFillTx/>
                <a:latin typeface="Arial"/>
                <a:ea typeface="+mn-ea"/>
                <a:cs typeface="Arial"/>
              </a:rPr>
              <a:t>x</a:t>
            </a:r>
            <a:r>
              <a:rPr kumimoji="0" sz="3000" b="0" i="0" u="none" strike="noStrike" kern="1200" cap="none" spc="10" normalizeH="0" baseline="0" noProof="0" dirty="0">
                <a:ln>
                  <a:noFill/>
                </a:ln>
                <a:solidFill>
                  <a:prstClr val="black"/>
                </a:solidFill>
                <a:effectLst/>
                <a:uLnTx/>
                <a:uFillTx/>
                <a:latin typeface="Arial"/>
                <a:ea typeface="+mn-ea"/>
                <a:cs typeface="Arial"/>
              </a:rPr>
              <a:t> + c</a:t>
            </a:r>
            <a:r>
              <a:rPr kumimoji="0" sz="3000" b="0" i="1" u="none" strike="noStrike" kern="1200" cap="none" spc="10" normalizeH="0" baseline="0" noProof="0" dirty="0">
                <a:ln>
                  <a:noFill/>
                </a:ln>
                <a:solidFill>
                  <a:prstClr val="black"/>
                </a:solidFill>
                <a:effectLst/>
                <a:uLnTx/>
                <a:uFillTx/>
                <a:latin typeface="Arial"/>
                <a:ea typeface="+mn-ea"/>
                <a:cs typeface="Arial"/>
              </a:rPr>
              <a:t>x </a:t>
            </a:r>
            <a:r>
              <a:rPr kumimoji="0" sz="3000" b="0" i="0" u="none" strike="noStrike" kern="1200" cap="none" spc="10" normalizeH="0" baseline="0" noProof="0" dirty="0">
                <a:ln>
                  <a:noFill/>
                </a:ln>
                <a:solidFill>
                  <a:prstClr val="black"/>
                </a:solidFill>
                <a:effectLst/>
                <a:uLnTx/>
                <a:uFillTx/>
                <a:latin typeface="Arial"/>
                <a:ea typeface="+mn-ea"/>
                <a:cs typeface="Arial"/>
              </a:rPr>
              <a:t> + d</a:t>
            </a:r>
            <a:r>
              <a:rPr kumimoji="0" sz="3000" b="0" i="1" u="none" strike="noStrike" kern="1200" cap="none" spc="10" normalizeH="0" baseline="0" noProof="0" dirty="0">
                <a:ln>
                  <a:noFill/>
                </a:ln>
                <a:solidFill>
                  <a:prstClr val="black"/>
                </a:solidFill>
                <a:effectLst/>
                <a:uLnTx/>
                <a:uFillTx/>
                <a:latin typeface="Arial"/>
                <a:ea typeface="+mn-ea"/>
                <a:cs typeface="Arial"/>
              </a:rPr>
              <a:t>x </a:t>
            </a:r>
            <a:r>
              <a:rPr kumimoji="0" sz="3000" b="0" i="0" u="none" strike="noStrike" kern="1200" cap="none" spc="10" normalizeH="0" baseline="0" noProof="0" dirty="0">
                <a:ln>
                  <a:noFill/>
                </a:ln>
                <a:solidFill>
                  <a:prstClr val="black"/>
                </a:solidFill>
                <a:effectLst/>
                <a:uLnTx/>
                <a:uFillTx/>
                <a:latin typeface="Arial"/>
                <a:ea typeface="+mn-ea"/>
                <a:cs typeface="Arial"/>
              </a:rPr>
              <a:t> + e</a:t>
            </a:r>
            <a:r>
              <a:rPr kumimoji="0" sz="3000" b="0" i="1" u="none" strike="noStrike" kern="1200" cap="none" spc="10" normalizeH="0" baseline="0" noProof="0" dirty="0">
                <a:ln>
                  <a:noFill/>
                </a:ln>
                <a:solidFill>
                  <a:prstClr val="black"/>
                </a:solidFill>
                <a:effectLst/>
                <a:uLnTx/>
                <a:uFillTx/>
                <a:latin typeface="Arial"/>
                <a:ea typeface="+mn-ea"/>
                <a:cs typeface="Arial"/>
              </a:rPr>
              <a:t>x </a:t>
            </a:r>
            <a:r>
              <a:rPr kumimoji="0" sz="3000" b="0" i="0" u="none" strike="noStrike" kern="1200" cap="none" spc="10" normalizeH="0" baseline="0" noProof="0" dirty="0">
                <a:ln>
                  <a:noFill/>
                </a:ln>
                <a:solidFill>
                  <a:prstClr val="black"/>
                </a:solidFill>
                <a:effectLst/>
                <a:uLnTx/>
                <a:uFillTx/>
                <a:latin typeface="Arial"/>
                <a:ea typeface="+mn-ea"/>
                <a:cs typeface="Arial"/>
              </a:rPr>
              <a:t>+ f</a:t>
            </a:r>
            <a:r>
              <a:rPr kumimoji="0" sz="3000" b="0" i="1" u="none" strike="noStrike" kern="1200" cap="none" spc="10" normalizeH="0" baseline="0" noProof="0" dirty="0">
                <a:ln>
                  <a:noFill/>
                </a:ln>
                <a:solidFill>
                  <a:prstClr val="black"/>
                </a:solidFill>
                <a:effectLst/>
                <a:uLnTx/>
                <a:uFillTx/>
                <a:latin typeface="Arial"/>
                <a:ea typeface="+mn-ea"/>
                <a:cs typeface="Arial"/>
              </a:rPr>
              <a:t>x </a:t>
            </a:r>
            <a:r>
              <a:rPr kumimoji="0" sz="3000" b="0" i="0" u="none" strike="noStrike" kern="1200" cap="none" spc="10" normalizeH="0" baseline="0" noProof="0" dirty="0">
                <a:ln>
                  <a:noFill/>
                </a:ln>
                <a:solidFill>
                  <a:prstClr val="black"/>
                </a:solidFill>
                <a:effectLst/>
                <a:uLnTx/>
                <a:uFillTx/>
                <a:latin typeface="Arial"/>
                <a:ea typeface="+mn-ea"/>
                <a:cs typeface="Arial"/>
              </a:rPr>
              <a:t> +</a:t>
            </a:r>
            <a:endParaRPr kumimoji="0" sz="3000" b="0" i="0" u="none" strike="noStrike" kern="1200" cap="none" spc="0" normalizeH="0" baseline="0" noProof="0">
              <a:ln>
                <a:noFill/>
              </a:ln>
              <a:solidFill>
                <a:prstClr val="black"/>
              </a:solidFill>
              <a:effectLst/>
              <a:uLnTx/>
              <a:uFillTx/>
              <a:latin typeface="Arial"/>
              <a:ea typeface="+mn-ea"/>
              <a:cs typeface="Arial"/>
            </a:endParaRPr>
          </a:p>
        </p:txBody>
      </p:sp>
      <p:sp>
        <p:nvSpPr>
          <p:cNvPr id="3" name="text 1"/>
          <p:cNvSpPr txBox="1"/>
          <p:nvPr/>
        </p:nvSpPr>
        <p:spPr>
          <a:xfrm>
            <a:off x="3579866" y="1923859"/>
            <a:ext cx="190500" cy="229870"/>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2000" b="0" i="1" u="none" strike="noStrike" kern="1200" cap="none" spc="10" normalizeH="0" baseline="0" noProof="0" dirty="0">
                <a:ln>
                  <a:noFill/>
                </a:ln>
                <a:solidFill>
                  <a:prstClr val="black"/>
                </a:solidFill>
                <a:effectLst/>
                <a:uLnTx/>
                <a:uFillTx/>
                <a:latin typeface="Arial"/>
                <a:ea typeface="+mn-ea"/>
                <a:cs typeface="Arial"/>
              </a:rPr>
              <a:t>2</a:t>
            </a:r>
            <a:endParaRPr kumimoji="0" sz="2000" b="0" i="0" u="none" strike="noStrike" kern="1200" cap="none" spc="0" normalizeH="0" baseline="0" noProof="0">
              <a:ln>
                <a:noFill/>
              </a:ln>
              <a:solidFill>
                <a:prstClr val="black"/>
              </a:solidFill>
              <a:effectLst/>
              <a:uLnTx/>
              <a:uFillTx/>
              <a:latin typeface="Arial"/>
              <a:ea typeface="+mn-ea"/>
              <a:cs typeface="Arial"/>
            </a:endParaRPr>
          </a:p>
        </p:txBody>
      </p:sp>
      <p:sp>
        <p:nvSpPr>
          <p:cNvPr id="4" name="text 1"/>
          <p:cNvSpPr txBox="1"/>
          <p:nvPr/>
        </p:nvSpPr>
        <p:spPr>
          <a:xfrm>
            <a:off x="4471792" y="1923859"/>
            <a:ext cx="190500" cy="229870"/>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2000" b="0" i="1" u="none" strike="noStrike" kern="1200" cap="none" spc="10" normalizeH="0" baseline="0" noProof="0" dirty="0">
                <a:ln>
                  <a:noFill/>
                </a:ln>
                <a:solidFill>
                  <a:prstClr val="black"/>
                </a:solidFill>
                <a:effectLst/>
                <a:uLnTx/>
                <a:uFillTx/>
                <a:latin typeface="Arial"/>
                <a:ea typeface="+mn-ea"/>
                <a:cs typeface="Arial"/>
              </a:rPr>
              <a:t>3</a:t>
            </a:r>
            <a:endParaRPr kumimoji="0" sz="2000" b="0" i="0" u="none" strike="noStrike" kern="1200" cap="none" spc="0" normalizeH="0" baseline="0" noProof="0">
              <a:ln>
                <a:noFill/>
              </a:ln>
              <a:solidFill>
                <a:prstClr val="black"/>
              </a:solidFill>
              <a:effectLst/>
              <a:uLnTx/>
              <a:uFillTx/>
              <a:latin typeface="Arial"/>
              <a:ea typeface="+mn-ea"/>
              <a:cs typeface="Arial"/>
            </a:endParaRPr>
          </a:p>
        </p:txBody>
      </p:sp>
      <p:sp>
        <p:nvSpPr>
          <p:cNvPr id="5" name="text 1"/>
          <p:cNvSpPr txBox="1"/>
          <p:nvPr/>
        </p:nvSpPr>
        <p:spPr>
          <a:xfrm>
            <a:off x="5342322" y="1923859"/>
            <a:ext cx="190449" cy="229870"/>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2000" b="0" i="1" u="none" strike="noStrike" kern="1200" cap="none" spc="10" normalizeH="0" baseline="0" noProof="0" dirty="0">
                <a:ln>
                  <a:noFill/>
                </a:ln>
                <a:solidFill>
                  <a:prstClr val="black"/>
                </a:solidFill>
                <a:effectLst/>
                <a:uLnTx/>
                <a:uFillTx/>
                <a:latin typeface="Arial"/>
                <a:ea typeface="+mn-ea"/>
                <a:cs typeface="Arial"/>
              </a:rPr>
              <a:t>4</a:t>
            </a:r>
            <a:endParaRPr kumimoji="0" sz="2000" b="0" i="0" u="none" strike="noStrike" kern="1200" cap="none" spc="0" normalizeH="0" baseline="0" noProof="0">
              <a:ln>
                <a:noFill/>
              </a:ln>
              <a:solidFill>
                <a:prstClr val="black"/>
              </a:solidFill>
              <a:effectLst/>
              <a:uLnTx/>
              <a:uFillTx/>
              <a:latin typeface="Arial"/>
              <a:ea typeface="+mn-ea"/>
              <a:cs typeface="Arial"/>
            </a:endParaRPr>
          </a:p>
        </p:txBody>
      </p:sp>
      <p:sp>
        <p:nvSpPr>
          <p:cNvPr id="6" name="text 1"/>
          <p:cNvSpPr txBox="1"/>
          <p:nvPr/>
        </p:nvSpPr>
        <p:spPr>
          <a:xfrm>
            <a:off x="6138848" y="1923859"/>
            <a:ext cx="190500" cy="229870"/>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2000" b="0" i="1" u="none" strike="noStrike" kern="1200" cap="none" spc="10" normalizeH="0" baseline="0" noProof="0" dirty="0">
                <a:ln>
                  <a:noFill/>
                </a:ln>
                <a:solidFill>
                  <a:prstClr val="black"/>
                </a:solidFill>
                <a:effectLst/>
                <a:uLnTx/>
                <a:uFillTx/>
                <a:latin typeface="Arial"/>
                <a:ea typeface="+mn-ea"/>
                <a:cs typeface="Arial"/>
              </a:rPr>
              <a:t>5</a:t>
            </a:r>
            <a:endParaRPr kumimoji="0" sz="2000" b="0" i="0" u="none" strike="noStrike" kern="1200" cap="none" spc="0" normalizeH="0" baseline="0" noProof="0">
              <a:ln>
                <a:noFill/>
              </a:ln>
              <a:solidFill>
                <a:prstClr val="black"/>
              </a:solidFill>
              <a:effectLst/>
              <a:uLnTx/>
              <a:uFillTx/>
              <a:latin typeface="Arial"/>
              <a:ea typeface="+mn-ea"/>
              <a:cs typeface="Arial"/>
            </a:endParaRPr>
          </a:p>
        </p:txBody>
      </p:sp>
      <p:pic>
        <p:nvPicPr>
          <p:cNvPr id="898" name="Image"/>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671167" y="1915588"/>
            <a:ext cx="190500" cy="381000"/>
          </a:xfrm>
          <a:prstGeom prst="rect">
            <a:avLst/>
          </a:prstGeom>
        </p:spPr>
      </p:pic>
      <p:sp>
        <p:nvSpPr>
          <p:cNvPr id="7" name="text 1"/>
          <p:cNvSpPr txBox="1"/>
          <p:nvPr/>
        </p:nvSpPr>
        <p:spPr>
          <a:xfrm>
            <a:off x="6671167" y="1915731"/>
            <a:ext cx="1050403" cy="407670"/>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3000" b="0" i="0" u="none" strike="noStrike" kern="1200" cap="none" spc="10" normalizeH="0" baseline="0" noProof="0" dirty="0">
                <a:ln>
                  <a:noFill/>
                </a:ln>
                <a:solidFill>
                  <a:srgbClr val="333333"/>
                </a:solidFill>
                <a:effectLst/>
                <a:uLnTx/>
                <a:uFillTx/>
                <a:latin typeface="MS PMincho"/>
                <a:ea typeface="+mn-ea"/>
                <a:cs typeface="MS PMincho"/>
              </a:rPr>
              <a:t>⋯</a:t>
            </a:r>
            <a:r>
              <a:rPr kumimoji="0" sz="3000" b="0" i="0" u="none" strike="noStrike" kern="1200" cap="none" spc="10" normalizeH="0" baseline="0" noProof="0" dirty="0">
                <a:ln>
                  <a:noFill/>
                </a:ln>
                <a:solidFill>
                  <a:prstClr val="black"/>
                </a:solidFill>
                <a:effectLst/>
                <a:uLnTx/>
                <a:uFillTx/>
                <a:latin typeface="Arial"/>
                <a:ea typeface="+mn-ea"/>
                <a:cs typeface="Arial"/>
              </a:rPr>
              <a:t> + n</a:t>
            </a:r>
            <a:r>
              <a:rPr kumimoji="0" sz="3000" b="0" i="1" u="none" strike="noStrike" kern="1200" cap="none" spc="10" normalizeH="0" baseline="0" noProof="0" dirty="0">
                <a:ln>
                  <a:noFill/>
                </a:ln>
                <a:solidFill>
                  <a:prstClr val="black"/>
                </a:solidFill>
                <a:effectLst/>
                <a:uLnTx/>
                <a:uFillTx/>
                <a:latin typeface="Arial"/>
                <a:ea typeface="+mn-ea"/>
                <a:cs typeface="Arial"/>
              </a:rPr>
              <a:t>x</a:t>
            </a:r>
            <a:endParaRPr kumimoji="0" sz="3000" b="0" i="0" u="none" strike="noStrike" kern="1200" cap="none" spc="0" normalizeH="0" baseline="0" noProof="0">
              <a:ln>
                <a:noFill/>
              </a:ln>
              <a:solidFill>
                <a:prstClr val="black"/>
              </a:solidFill>
              <a:effectLst/>
              <a:uLnTx/>
              <a:uFillTx/>
              <a:latin typeface="Arial"/>
              <a:ea typeface="+mn-ea"/>
              <a:cs typeface="Arial"/>
            </a:endParaRPr>
          </a:p>
        </p:txBody>
      </p:sp>
      <p:sp>
        <p:nvSpPr>
          <p:cNvPr id="8" name="text 1"/>
          <p:cNvSpPr txBox="1"/>
          <p:nvPr/>
        </p:nvSpPr>
        <p:spPr>
          <a:xfrm>
            <a:off x="7626644" y="1923859"/>
            <a:ext cx="317500" cy="229870"/>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2000" b="0" i="1" u="none" strike="noStrike" kern="1200" cap="none" spc="10" normalizeH="0" baseline="0" noProof="0" dirty="0">
                <a:ln>
                  <a:noFill/>
                </a:ln>
                <a:solidFill>
                  <a:prstClr val="black"/>
                </a:solidFill>
                <a:effectLst/>
                <a:uLnTx/>
                <a:uFillTx/>
                <a:latin typeface="Arial"/>
                <a:ea typeface="+mn-ea"/>
                <a:cs typeface="Arial"/>
              </a:rPr>
              <a:t>14</a:t>
            </a:r>
            <a:endParaRPr kumimoji="0" sz="2000" b="0" i="0" u="none" strike="noStrike" kern="1200" cap="none" spc="0" normalizeH="0" baseline="0" noProof="0">
              <a:ln>
                <a:noFill/>
              </a:ln>
              <a:solidFill>
                <a:prstClr val="black"/>
              </a:solidFill>
              <a:effectLst/>
              <a:uLnTx/>
              <a:uFillTx/>
              <a:latin typeface="Arial"/>
              <a:ea typeface="+mn-ea"/>
              <a:cs typeface="Arial"/>
            </a:endParaRPr>
          </a:p>
        </p:txBody>
      </p:sp>
      <p:pic>
        <p:nvPicPr>
          <p:cNvPr id="899" name="Imag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55925" y="332700"/>
            <a:ext cx="6511200" cy="1031700"/>
          </a:xfrm>
          <a:prstGeom prst="rect">
            <a:avLst/>
          </a:prstGeom>
        </p:spPr>
      </p:pic>
      <p:sp>
        <p:nvSpPr>
          <p:cNvPr id="9" name="text 1"/>
          <p:cNvSpPr txBox="1"/>
          <p:nvPr/>
        </p:nvSpPr>
        <p:spPr>
          <a:xfrm>
            <a:off x="2331133" y="321244"/>
            <a:ext cx="4470501" cy="1062686"/>
          </a:xfrm>
          <a:prstGeom prst="rect">
            <a:avLst/>
          </a:prstGeom>
        </p:spPr>
        <p:txBody>
          <a:bodyPr vert="horz" wrap="none" lIns="0" tIns="0" rIns="0" bIns="0" rtlCol="0">
            <a:spAutoFit/>
          </a:bodyPr>
          <a:lstStyle/>
          <a:p>
            <a:pPr marL="84125" marR="0" lvl="0" indent="0" algn="l" defTabSz="914400" rtl="0" eaLnBrk="1" fontAlgn="auto" latinLnBrk="0" hangingPunct="1">
              <a:lnSpc>
                <a:spcPct val="100000"/>
              </a:lnSpc>
              <a:spcBef>
                <a:spcPts val="0"/>
              </a:spcBef>
              <a:spcAft>
                <a:spcPts val="0"/>
              </a:spcAft>
              <a:buClrTx/>
              <a:buSzTx/>
              <a:buFontTx/>
              <a:buNone/>
              <a:tabLst/>
              <a:defRPr/>
            </a:pPr>
            <a:r>
              <a:rPr kumimoji="0" sz="3600" b="1" i="0" u="none" strike="noStrike" kern="1200" cap="none" spc="10" normalizeH="0" baseline="0" noProof="0" dirty="0">
                <a:ln>
                  <a:noFill/>
                </a:ln>
                <a:solidFill>
                  <a:prstClr val="black"/>
                </a:solidFill>
                <a:effectLst/>
                <a:uLnTx/>
                <a:uFillTx/>
                <a:latin typeface="Arial"/>
                <a:ea typeface="+mn-ea"/>
                <a:cs typeface="Arial"/>
              </a:rPr>
              <a:t>RMS error does not</a:t>
            </a:r>
            <a:endParaRPr kumimoji="0" sz="3600" b="0" i="0" u="none" strike="noStrike" kern="1200" cap="none" spc="0" normalizeH="0" baseline="0" noProof="0">
              <a:ln>
                <a:noFill/>
              </a:ln>
              <a:solidFill>
                <a:prstClr val="black"/>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sz="3600" b="1" i="0" u="none" strike="noStrike" kern="1200" cap="none" spc="10" normalizeH="0" baseline="0" noProof="0" dirty="0">
                <a:ln>
                  <a:noFill/>
                </a:ln>
                <a:solidFill>
                  <a:prstClr val="black"/>
                </a:solidFill>
                <a:effectLst/>
                <a:uLnTx/>
                <a:uFillTx/>
                <a:latin typeface="Arial"/>
                <a:ea typeface="+mn-ea"/>
                <a:cs typeface="Arial"/>
              </a:rPr>
              <a:t>tell the whole story.</a:t>
            </a:r>
            <a:endParaRPr kumimoji="0" sz="3600" b="0" i="0" u="none" strike="noStrike" kern="1200" cap="none" spc="0" normalizeH="0" baseline="0" noProof="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2710908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00"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901"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93225"/>
            <a:ext cx="9144000" cy="364775"/>
          </a:xfrm>
          <a:prstGeom prst="rect">
            <a:avLst/>
          </a:prstGeom>
        </p:spPr>
      </p:pic>
      <p:pic>
        <p:nvPicPr>
          <p:cNvPr id="902"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4450" y="6048250"/>
            <a:ext cx="2649300" cy="809699"/>
          </a:xfrm>
          <a:prstGeom prst="rect">
            <a:avLst/>
          </a:prstGeom>
        </p:spPr>
      </p:pic>
      <p:pic>
        <p:nvPicPr>
          <p:cNvPr id="903"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9144000" cy="2085300"/>
          </a:xfrm>
          <a:prstGeom prst="rect">
            <a:avLst/>
          </a:prstGeom>
        </p:spPr>
      </p:pic>
      <p:pic>
        <p:nvPicPr>
          <p:cNvPr id="904"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9144000" cy="2085300"/>
          </a:xfrm>
          <a:prstGeom prst="rect">
            <a:avLst/>
          </a:prstGeom>
        </p:spPr>
      </p:pic>
      <p:pic>
        <p:nvPicPr>
          <p:cNvPr id="905"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2085302"/>
            <a:ext cx="9144000" cy="1529399"/>
          </a:xfrm>
          <a:prstGeom prst="rect">
            <a:avLst/>
          </a:prstGeom>
        </p:spPr>
      </p:pic>
      <p:sp>
        <p:nvSpPr>
          <p:cNvPr id="2" name="text 1"/>
          <p:cNvSpPr txBox="1"/>
          <p:nvPr/>
        </p:nvSpPr>
        <p:spPr>
          <a:xfrm>
            <a:off x="267316" y="2150105"/>
            <a:ext cx="8755685" cy="1413738"/>
          </a:xfrm>
          <a:prstGeom prst="rect">
            <a:avLst/>
          </a:prstGeom>
        </p:spPr>
        <p:txBody>
          <a:bodyPr vert="horz" wrap="none" lIns="0" tIns="0" rIns="0" bIns="0" rtlCol="0">
            <a:spAutoFit/>
          </a:bodyPr>
          <a:lstStyle/>
          <a:p>
            <a:pPr marL="2403040" marR="0" lvl="0" indent="0" algn="l" defTabSz="914400" rtl="0" eaLnBrk="1" fontAlgn="auto" latinLnBrk="0" hangingPunct="1">
              <a:lnSpc>
                <a:spcPct val="100000"/>
              </a:lnSpc>
              <a:spcBef>
                <a:spcPts val="0"/>
              </a:spcBef>
              <a:spcAft>
                <a:spcPts val="0"/>
              </a:spcAft>
              <a:buClrTx/>
              <a:buSzTx/>
              <a:buFontTx/>
              <a:buNone/>
              <a:tabLst/>
              <a:defRPr/>
            </a:pPr>
            <a:r>
              <a:rPr kumimoji="0" sz="4800" b="1" i="0" u="none" strike="noStrike" kern="1200" cap="none" spc="10" normalizeH="0" baseline="0" noProof="0" dirty="0">
                <a:ln>
                  <a:noFill/>
                </a:ln>
                <a:solidFill>
                  <a:prstClr val="black"/>
                </a:solidFill>
                <a:effectLst/>
                <a:uLnTx/>
                <a:uFillTx/>
                <a:latin typeface="Arial"/>
                <a:ea typeface="+mn-ea"/>
                <a:cs typeface="Arial"/>
              </a:rPr>
              <a:t>Not to worry:</a:t>
            </a:r>
            <a:endParaRPr kumimoji="0" sz="4800" b="0" i="0" u="none" strike="noStrike" kern="1200" cap="none" spc="0" normalizeH="0" baseline="0" noProof="0">
              <a:ln>
                <a:noFill/>
              </a:ln>
              <a:solidFill>
                <a:prstClr val="black"/>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sz="4800" b="1" i="0" u="none" strike="noStrike" kern="1200" cap="none" spc="10" normalizeH="0" baseline="0" noProof="0" dirty="0">
                <a:ln>
                  <a:noFill/>
                </a:ln>
                <a:solidFill>
                  <a:prstClr val="black"/>
                </a:solidFill>
                <a:effectLst/>
                <a:uLnTx/>
                <a:uFillTx/>
                <a:latin typeface="Arial"/>
                <a:ea typeface="+mn-ea"/>
                <a:cs typeface="Arial"/>
              </a:rPr>
              <a:t>Statistics has figured this out.</a:t>
            </a:r>
            <a:endParaRPr kumimoji="0" sz="4800" b="0" i="0" u="none" strike="noStrike" kern="1200" cap="none" spc="0" normalizeH="0" baseline="0" noProof="0">
              <a:ln>
                <a:noFill/>
              </a:ln>
              <a:solidFill>
                <a:prstClr val="black"/>
              </a:solidFill>
              <a:effectLst/>
              <a:uLnTx/>
              <a:uFillTx/>
              <a:latin typeface="Arial"/>
              <a:ea typeface="+mn-ea"/>
              <a:cs typeface="Arial"/>
            </a:endParaRPr>
          </a:p>
        </p:txBody>
      </p:sp>
      <p:pic>
        <p:nvPicPr>
          <p:cNvPr id="906"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53150" y="3829675"/>
            <a:ext cx="4037699" cy="3028274"/>
          </a:xfrm>
          <a:prstGeom prst="rect">
            <a:avLst/>
          </a:prstGeom>
        </p:spPr>
      </p:pic>
      <p:pic>
        <p:nvPicPr>
          <p:cNvPr id="907"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53150" y="3829674"/>
            <a:ext cx="4037700" cy="3028275"/>
          </a:xfrm>
          <a:prstGeom prst="rect">
            <a:avLst/>
          </a:prstGeom>
        </p:spPr>
      </p:pic>
    </p:spTree>
    <p:extLst>
      <p:ext uri="{BB962C8B-B14F-4D97-AF65-F5344CB8AC3E}">
        <p14:creationId xmlns:p14="http://schemas.microsoft.com/office/powerpoint/2010/main" val="3917320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Akaike</a:t>
            </a:r>
            <a:r>
              <a:rPr lang="en-US" dirty="0" smtClean="0"/>
              <a:t> Information </a:t>
            </a:r>
            <a:r>
              <a:rPr lang="en-US" dirty="0" smtClean="0"/>
              <a:t>Criteria (AIC)</a:t>
            </a:r>
            <a:endParaRPr lang="en-US" dirty="0"/>
          </a:p>
        </p:txBody>
      </p:sp>
      <p:sp>
        <p:nvSpPr>
          <p:cNvPr id="7" name="Content Placeholder 6"/>
          <p:cNvSpPr>
            <a:spLocks noGrp="1"/>
          </p:cNvSpPr>
          <p:nvPr>
            <p:ph idx="1"/>
          </p:nvPr>
        </p:nvSpPr>
        <p:spPr/>
        <p:txBody>
          <a:bodyPr/>
          <a:lstStyle/>
          <a:p>
            <a:endParaRPr lang="en-US" dirty="0"/>
          </a:p>
        </p:txBody>
      </p:sp>
      <p:pic>
        <p:nvPicPr>
          <p:cNvPr id="3" name="Picture 2"/>
          <p:cNvPicPr>
            <a:picLocks noChangeAspect="1"/>
          </p:cNvPicPr>
          <p:nvPr/>
        </p:nvPicPr>
        <p:blipFill>
          <a:blip r:embed="rId2">
            <a:clrChange>
              <a:clrFrom>
                <a:srgbClr val="FFFFFF"/>
              </a:clrFrom>
              <a:clrTo>
                <a:srgbClr val="FFFFFF">
                  <a:alpha val="0"/>
                </a:srgbClr>
              </a:clrTo>
            </a:clrChange>
          </a:blip>
          <a:stretch>
            <a:fillRect/>
          </a:stretch>
        </p:blipFill>
        <p:spPr>
          <a:xfrm>
            <a:off x="1130046" y="1513639"/>
            <a:ext cx="6704533" cy="4975310"/>
          </a:xfrm>
          <a:prstGeom prst="rect">
            <a:avLst/>
          </a:prstGeom>
        </p:spPr>
      </p:pic>
    </p:spTree>
    <p:extLst>
      <p:ext uri="{BB962C8B-B14F-4D97-AF65-F5344CB8AC3E}">
        <p14:creationId xmlns:p14="http://schemas.microsoft.com/office/powerpoint/2010/main" val="28028358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28650" y="5698540"/>
            <a:ext cx="7886700" cy="705193"/>
          </a:xfrm>
        </p:spPr>
        <p:txBody>
          <a:bodyPr/>
          <a:lstStyle/>
          <a:p>
            <a:pPr marL="0" indent="0">
              <a:buNone/>
            </a:pPr>
            <a:r>
              <a:rPr lang="en-US" dirty="0" smtClean="0"/>
              <a:t>Uh, can I replace math with code?</a:t>
            </a:r>
            <a:endParaRPr lang="en-US" dirty="0"/>
          </a:p>
        </p:txBody>
      </p:sp>
      <p:pic>
        <p:nvPicPr>
          <p:cNvPr id="10242" name="Picture 2" descr="http://i0.kym-cdn.com/photos/images/original/000/234/765/b7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0474" y="365126"/>
            <a:ext cx="6901030" cy="4995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2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57911" y="555955"/>
            <a:ext cx="7886700" cy="5714385"/>
          </a:xfrm>
          <a:prstGeom prst="rect">
            <a:avLst/>
          </a:prstGeom>
          <a:noFill/>
        </p:spPr>
        <p:txBody>
          <a:bodyPr wrap="square" rtlCol="0">
            <a:spAutoFit/>
          </a:bodyPr>
          <a:lstStyle/>
          <a:p>
            <a:r>
              <a:rPr lang="en-US" sz="2400" dirty="0" smtClean="0"/>
              <a:t>From a comment thread on Andrew </a:t>
            </a:r>
            <a:r>
              <a:rPr lang="en-US" sz="2400" dirty="0" err="1" smtClean="0"/>
              <a:t>Gelman’s</a:t>
            </a:r>
            <a:r>
              <a:rPr lang="en-US" sz="2400" dirty="0" smtClean="0"/>
              <a:t> blog:</a:t>
            </a:r>
          </a:p>
          <a:p>
            <a:endParaRPr lang="en-US" dirty="0" smtClean="0"/>
          </a:p>
          <a:p>
            <a:pPr lvl="1"/>
            <a:r>
              <a:rPr lang="en-US" b="1" dirty="0" smtClean="0"/>
              <a:t>Simon </a:t>
            </a:r>
            <a:r>
              <a:rPr lang="en-US" b="1" dirty="0" err="1" smtClean="0"/>
              <a:t>Blomberg</a:t>
            </a:r>
            <a:r>
              <a:rPr lang="en-US" b="1" dirty="0" smtClean="0"/>
              <a:t> says:</a:t>
            </a:r>
          </a:p>
          <a:p>
            <a:pPr lvl="1">
              <a:spcBef>
                <a:spcPts val="800"/>
              </a:spcBef>
            </a:pPr>
            <a:r>
              <a:rPr lang="en-US" dirty="0" smtClean="0"/>
              <a:t>From </a:t>
            </a:r>
            <a:r>
              <a:rPr lang="en-US" dirty="0"/>
              <a:t>R's fortunes package:</a:t>
            </a:r>
          </a:p>
          <a:p>
            <a:pPr lvl="1">
              <a:spcBef>
                <a:spcPts val="800"/>
              </a:spcBef>
            </a:pPr>
            <a:r>
              <a:rPr lang="en-US" b="1" dirty="0" smtClean="0">
                <a:solidFill>
                  <a:schemeClr val="accent1">
                    <a:lumMod val="75000"/>
                  </a:schemeClr>
                </a:solidFill>
              </a:rPr>
              <a:t>To </a:t>
            </a:r>
            <a:r>
              <a:rPr lang="en-US" b="1" dirty="0">
                <a:solidFill>
                  <a:schemeClr val="accent1">
                    <a:lumMod val="75000"/>
                  </a:schemeClr>
                </a:solidFill>
              </a:rPr>
              <a:t>paraphrase provocatively, 'machine learning is statistics minus any checking of models and assumptions'.</a:t>
            </a:r>
          </a:p>
          <a:p>
            <a:pPr lvl="1">
              <a:spcBef>
                <a:spcPts val="800"/>
              </a:spcBef>
            </a:pPr>
            <a:r>
              <a:rPr lang="en-US" dirty="0"/>
              <a:t>— Brian D. Ripley (about the difference between machine learning and statistics) </a:t>
            </a:r>
            <a:r>
              <a:rPr lang="en-US" dirty="0" err="1"/>
              <a:t>useR</a:t>
            </a:r>
            <a:r>
              <a:rPr lang="en-US" dirty="0"/>
              <a:t>! 2004, Vienna (May 2004)</a:t>
            </a:r>
          </a:p>
          <a:p>
            <a:pPr lvl="1">
              <a:spcBef>
                <a:spcPts val="800"/>
              </a:spcBef>
            </a:pPr>
            <a:r>
              <a:rPr lang="en-US" dirty="0" smtClean="0"/>
              <a:t>:-)</a:t>
            </a:r>
            <a:endParaRPr lang="en-US" dirty="0"/>
          </a:p>
          <a:p>
            <a:pPr lvl="1">
              <a:spcBef>
                <a:spcPts val="800"/>
              </a:spcBef>
            </a:pPr>
            <a:r>
              <a:rPr lang="en-US" dirty="0" smtClean="0"/>
              <a:t>Season's </a:t>
            </a:r>
            <a:r>
              <a:rPr lang="en-US" dirty="0"/>
              <a:t>Greetings!</a:t>
            </a:r>
          </a:p>
          <a:p>
            <a:pPr lvl="1">
              <a:spcBef>
                <a:spcPts val="800"/>
              </a:spcBef>
            </a:pPr>
            <a:r>
              <a:rPr lang="en-US" dirty="0" smtClean="0"/>
              <a:t>Simon.</a:t>
            </a:r>
          </a:p>
          <a:p>
            <a:pPr lvl="1"/>
            <a:endParaRPr lang="en-US" dirty="0"/>
          </a:p>
          <a:p>
            <a:pPr lvl="1"/>
            <a:r>
              <a:rPr lang="en-US" b="1" dirty="0"/>
              <a:t>Andrew </a:t>
            </a:r>
            <a:r>
              <a:rPr lang="en-US" b="1" dirty="0" err="1"/>
              <a:t>Gelman</a:t>
            </a:r>
            <a:r>
              <a:rPr lang="en-US" b="1" dirty="0"/>
              <a:t> says</a:t>
            </a:r>
            <a:r>
              <a:rPr lang="en-US" b="1" dirty="0" smtClean="0"/>
              <a:t>:</a:t>
            </a:r>
          </a:p>
          <a:p>
            <a:pPr lvl="1">
              <a:spcBef>
                <a:spcPts val="800"/>
              </a:spcBef>
            </a:pPr>
            <a:r>
              <a:rPr lang="en-US" dirty="0" smtClean="0"/>
              <a:t>Simon</a:t>
            </a:r>
            <a:r>
              <a:rPr lang="en-US" dirty="0"/>
              <a:t>,</a:t>
            </a:r>
          </a:p>
          <a:p>
            <a:pPr lvl="1">
              <a:spcBef>
                <a:spcPts val="800"/>
              </a:spcBef>
            </a:pPr>
            <a:r>
              <a:rPr lang="en-US" b="1" dirty="0" smtClean="0">
                <a:solidFill>
                  <a:schemeClr val="accent1">
                    <a:lumMod val="75000"/>
                  </a:schemeClr>
                </a:solidFill>
              </a:rPr>
              <a:t>In </a:t>
            </a:r>
            <a:r>
              <a:rPr lang="en-US" b="1" dirty="0">
                <a:solidFill>
                  <a:schemeClr val="accent1">
                    <a:lumMod val="75000"/>
                  </a:schemeClr>
                </a:solidFill>
              </a:rPr>
              <a:t>that case, maybe we should get rid of checking of models and assumptions more often. Then maybe we'd be able to solve some of the problems that the machine learning people can solve but we can't!</a:t>
            </a:r>
          </a:p>
        </p:txBody>
      </p:sp>
    </p:spTree>
    <p:extLst>
      <p:ext uri="{BB962C8B-B14F-4D97-AF65-F5344CB8AC3E}">
        <p14:creationId xmlns:p14="http://schemas.microsoft.com/office/powerpoint/2010/main" val="5881489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57"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958"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93225"/>
            <a:ext cx="9144000" cy="364775"/>
          </a:xfrm>
          <a:prstGeom prst="rect">
            <a:avLst/>
          </a:prstGeom>
        </p:spPr>
      </p:pic>
      <p:pic>
        <p:nvPicPr>
          <p:cNvPr id="959"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3975" cy="6858000"/>
          </a:xfrm>
          <a:prstGeom prst="rect">
            <a:avLst/>
          </a:prstGeom>
        </p:spPr>
      </p:pic>
      <p:pic>
        <p:nvPicPr>
          <p:cNvPr id="960"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085302"/>
            <a:ext cx="9144000" cy="1529399"/>
          </a:xfrm>
          <a:prstGeom prst="rect">
            <a:avLst/>
          </a:prstGeom>
        </p:spPr>
      </p:pic>
      <p:sp>
        <p:nvSpPr>
          <p:cNvPr id="2" name="text 1"/>
          <p:cNvSpPr txBox="1"/>
          <p:nvPr/>
        </p:nvSpPr>
        <p:spPr>
          <a:xfrm>
            <a:off x="1823318" y="2150105"/>
            <a:ext cx="5643677" cy="1413738"/>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4560" b="1" i="0" u="none" strike="noStrike" kern="1200" cap="none" spc="10" normalizeH="0" baseline="0" noProof="0" dirty="0">
                <a:ln>
                  <a:noFill/>
                </a:ln>
                <a:solidFill>
                  <a:prstClr val="black"/>
                </a:solidFill>
                <a:effectLst/>
                <a:uLnTx/>
                <a:uFillTx/>
                <a:latin typeface="Arial"/>
                <a:ea typeface="+mn-ea"/>
                <a:cs typeface="Arial"/>
              </a:rPr>
              <a:t>Another Approach:</a:t>
            </a:r>
            <a:endParaRPr kumimoji="0" sz="4500" b="0" i="0" u="none" strike="noStrike" kern="1200" cap="none" spc="0" normalizeH="0" baseline="0" noProof="0">
              <a:ln>
                <a:noFill/>
              </a:ln>
              <a:solidFill>
                <a:prstClr val="black"/>
              </a:solidFill>
              <a:effectLst/>
              <a:uLnTx/>
              <a:uFillTx/>
              <a:latin typeface="Arial"/>
              <a:ea typeface="+mn-ea"/>
              <a:cs typeface="Arial"/>
            </a:endParaRPr>
          </a:p>
          <a:p>
            <a:pPr marL="370331" marR="0" lvl="0" indent="0" algn="l" defTabSz="914400" rtl="0" eaLnBrk="1" fontAlgn="auto" latinLnBrk="0" hangingPunct="1">
              <a:lnSpc>
                <a:spcPct val="100000"/>
              </a:lnSpc>
              <a:spcBef>
                <a:spcPts val="0"/>
              </a:spcBef>
              <a:spcAft>
                <a:spcPts val="0"/>
              </a:spcAft>
              <a:buClrTx/>
              <a:buSzTx/>
              <a:buFontTx/>
              <a:buNone/>
              <a:tabLst/>
              <a:defRPr/>
            </a:pPr>
            <a:r>
              <a:rPr kumimoji="0" sz="4800" b="1" i="0" u="none" strike="noStrike" kern="1200" cap="none" spc="10" normalizeH="0" baseline="0" noProof="0" dirty="0">
                <a:ln>
                  <a:noFill/>
                </a:ln>
                <a:solidFill>
                  <a:prstClr val="black"/>
                </a:solidFill>
                <a:effectLst/>
                <a:uLnTx/>
                <a:uFillTx/>
                <a:latin typeface="Arial"/>
                <a:ea typeface="+mn-ea"/>
                <a:cs typeface="Arial"/>
              </a:rPr>
              <a:t>Cross Validation</a:t>
            </a:r>
            <a:endParaRPr kumimoji="0" sz="4800" b="0" i="0" u="none" strike="noStrike" kern="1200" cap="none" spc="0" normalizeH="0" baseline="0" noProof="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27745396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61"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962"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93225"/>
            <a:ext cx="9144000" cy="364775"/>
          </a:xfrm>
          <a:prstGeom prst="rect">
            <a:avLst/>
          </a:prstGeom>
        </p:spPr>
      </p:pic>
      <p:pic>
        <p:nvPicPr>
          <p:cNvPr id="963"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4450" y="6048250"/>
            <a:ext cx="2649300" cy="809699"/>
          </a:xfrm>
          <a:prstGeom prst="rect">
            <a:avLst/>
          </a:prstGeom>
        </p:spPr>
      </p:pic>
      <p:pic>
        <p:nvPicPr>
          <p:cNvPr id="964"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9144000" cy="2085300"/>
          </a:xfrm>
          <a:prstGeom prst="rect">
            <a:avLst/>
          </a:prstGeom>
        </p:spPr>
      </p:pic>
      <p:pic>
        <p:nvPicPr>
          <p:cNvPr id="965"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9144000" cy="2085300"/>
          </a:xfrm>
          <a:prstGeom prst="rect">
            <a:avLst/>
          </a:prstGeom>
        </p:spPr>
      </p:pic>
      <p:pic>
        <p:nvPicPr>
          <p:cNvPr id="966"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925" y="104100"/>
            <a:ext cx="4101000" cy="1031700"/>
          </a:xfrm>
          <a:prstGeom prst="rect">
            <a:avLst/>
          </a:prstGeom>
        </p:spPr>
      </p:pic>
      <p:sp>
        <p:nvSpPr>
          <p:cNvPr id="2" name="text 1"/>
          <p:cNvSpPr txBox="1"/>
          <p:nvPr/>
        </p:nvSpPr>
        <p:spPr>
          <a:xfrm>
            <a:off x="338964" y="368869"/>
            <a:ext cx="3758641" cy="510235"/>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3600" b="1" i="0" u="none" strike="noStrike" kern="1200" cap="none" spc="10" normalizeH="0" baseline="0" noProof="0" dirty="0">
                <a:ln>
                  <a:noFill/>
                </a:ln>
                <a:solidFill>
                  <a:prstClr val="black"/>
                </a:solidFill>
                <a:effectLst/>
                <a:uLnTx/>
                <a:uFillTx/>
                <a:latin typeface="Arial"/>
                <a:ea typeface="+mn-ea"/>
                <a:cs typeface="Arial"/>
              </a:rPr>
              <a:t>Cross-Validation</a:t>
            </a:r>
            <a:endParaRPr kumimoji="0" sz="3600" b="0" i="0" u="none" strike="noStrike" kern="1200" cap="none" spc="0" normalizeH="0" baseline="0" noProof="0">
              <a:ln>
                <a:noFill/>
              </a:ln>
              <a:solidFill>
                <a:prstClr val="black"/>
              </a:solidFill>
              <a:effectLst/>
              <a:uLnTx/>
              <a:uFillTx/>
              <a:latin typeface="Arial"/>
              <a:ea typeface="+mn-ea"/>
              <a:cs typeface="Arial"/>
            </a:endParaRPr>
          </a:p>
        </p:txBody>
      </p:sp>
      <p:pic>
        <p:nvPicPr>
          <p:cNvPr id="967"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14499" y="2309800"/>
            <a:ext cx="5514975" cy="3762375"/>
          </a:xfrm>
          <a:prstGeom prst="rect">
            <a:avLst/>
          </a:prstGeom>
        </p:spPr>
      </p:pic>
      <p:pic>
        <p:nvPicPr>
          <p:cNvPr id="968"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14499" y="2309800"/>
            <a:ext cx="5514975" cy="3762375"/>
          </a:xfrm>
          <a:prstGeom prst="rect">
            <a:avLst/>
          </a:prstGeom>
        </p:spPr>
      </p:pic>
    </p:spTree>
    <p:extLst>
      <p:ext uri="{BB962C8B-B14F-4D97-AF65-F5344CB8AC3E}">
        <p14:creationId xmlns:p14="http://schemas.microsoft.com/office/powerpoint/2010/main" val="41020367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69"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970"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93225"/>
            <a:ext cx="9144000" cy="364775"/>
          </a:xfrm>
          <a:prstGeom prst="rect">
            <a:avLst/>
          </a:prstGeom>
        </p:spPr>
      </p:pic>
      <p:pic>
        <p:nvPicPr>
          <p:cNvPr id="971"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4450" y="6048250"/>
            <a:ext cx="2649300" cy="809699"/>
          </a:xfrm>
          <a:prstGeom prst="rect">
            <a:avLst/>
          </a:prstGeom>
        </p:spPr>
      </p:pic>
      <p:pic>
        <p:nvPicPr>
          <p:cNvPr id="972"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9144000" cy="2085300"/>
          </a:xfrm>
          <a:prstGeom prst="rect">
            <a:avLst/>
          </a:prstGeom>
        </p:spPr>
      </p:pic>
      <p:pic>
        <p:nvPicPr>
          <p:cNvPr id="973"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9144000" cy="2085300"/>
          </a:xfrm>
          <a:prstGeom prst="rect">
            <a:avLst/>
          </a:prstGeom>
        </p:spPr>
      </p:pic>
      <p:pic>
        <p:nvPicPr>
          <p:cNvPr id="974"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925" y="104100"/>
            <a:ext cx="4101000" cy="1031700"/>
          </a:xfrm>
          <a:prstGeom prst="rect">
            <a:avLst/>
          </a:prstGeom>
        </p:spPr>
      </p:pic>
      <p:sp>
        <p:nvSpPr>
          <p:cNvPr id="2" name="text 1"/>
          <p:cNvSpPr txBox="1"/>
          <p:nvPr/>
        </p:nvSpPr>
        <p:spPr>
          <a:xfrm>
            <a:off x="338964" y="368869"/>
            <a:ext cx="3758641" cy="510235"/>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3600" b="1" i="0" u="none" strike="noStrike" kern="1200" cap="none" spc="10" normalizeH="0" baseline="0" noProof="0" dirty="0">
                <a:ln>
                  <a:noFill/>
                </a:ln>
                <a:solidFill>
                  <a:prstClr val="black"/>
                </a:solidFill>
                <a:effectLst/>
                <a:uLnTx/>
                <a:uFillTx/>
                <a:latin typeface="Arial"/>
                <a:ea typeface="+mn-ea"/>
                <a:cs typeface="Arial"/>
              </a:rPr>
              <a:t>Cross-Validation</a:t>
            </a:r>
            <a:endParaRPr kumimoji="0" sz="3600" b="0" i="0" u="none" strike="noStrike" kern="1200" cap="none" spc="0" normalizeH="0" baseline="0" noProof="0">
              <a:ln>
                <a:noFill/>
              </a:ln>
              <a:solidFill>
                <a:prstClr val="black"/>
              </a:solidFill>
              <a:effectLst/>
              <a:uLnTx/>
              <a:uFillTx/>
              <a:latin typeface="Arial"/>
              <a:ea typeface="+mn-ea"/>
              <a:cs typeface="Arial"/>
            </a:endParaRPr>
          </a:p>
        </p:txBody>
      </p:sp>
      <p:pic>
        <p:nvPicPr>
          <p:cNvPr id="975"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14512" y="2309812"/>
            <a:ext cx="5514975" cy="3762375"/>
          </a:xfrm>
          <a:prstGeom prst="rect">
            <a:avLst/>
          </a:prstGeom>
        </p:spPr>
      </p:pic>
      <p:pic>
        <p:nvPicPr>
          <p:cNvPr id="976"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14512" y="2309812"/>
            <a:ext cx="5514975" cy="3762375"/>
          </a:xfrm>
          <a:prstGeom prst="rect">
            <a:avLst/>
          </a:prstGeom>
        </p:spPr>
      </p:pic>
      <p:pic>
        <p:nvPicPr>
          <p:cNvPr id="977" name="Image"/>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39250" y="1558850"/>
            <a:ext cx="4101000" cy="1031700"/>
          </a:xfrm>
          <a:prstGeom prst="rect">
            <a:avLst/>
          </a:prstGeom>
        </p:spPr>
      </p:pic>
      <p:sp>
        <p:nvSpPr>
          <p:cNvPr id="3" name="text 1"/>
          <p:cNvSpPr txBox="1"/>
          <p:nvPr/>
        </p:nvSpPr>
        <p:spPr>
          <a:xfrm>
            <a:off x="2744937" y="1867054"/>
            <a:ext cx="3986785" cy="425196"/>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3000" b="0" i="0" u="none" strike="noStrike" kern="1200" cap="none" spc="10" normalizeH="0" baseline="0" noProof="0" dirty="0">
                <a:ln>
                  <a:noFill/>
                </a:ln>
                <a:solidFill>
                  <a:prstClr val="black"/>
                </a:solidFill>
                <a:effectLst/>
                <a:uLnTx/>
                <a:uFillTx/>
                <a:latin typeface="Arial"/>
                <a:ea typeface="+mn-ea"/>
                <a:cs typeface="Arial"/>
              </a:rPr>
              <a:t>1. Randomly Split data</a:t>
            </a:r>
            <a:endParaRPr kumimoji="0" sz="3000" b="0" i="0" u="none" strike="noStrike" kern="1200" cap="none" spc="0" normalizeH="0" baseline="0" noProof="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2297579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78"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979"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93225"/>
            <a:ext cx="9144000" cy="364775"/>
          </a:xfrm>
          <a:prstGeom prst="rect">
            <a:avLst/>
          </a:prstGeom>
        </p:spPr>
      </p:pic>
      <p:pic>
        <p:nvPicPr>
          <p:cNvPr id="980"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4450" y="6048250"/>
            <a:ext cx="2649300" cy="809699"/>
          </a:xfrm>
          <a:prstGeom prst="rect">
            <a:avLst/>
          </a:prstGeom>
        </p:spPr>
      </p:pic>
      <p:pic>
        <p:nvPicPr>
          <p:cNvPr id="981"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9144000" cy="2085300"/>
          </a:xfrm>
          <a:prstGeom prst="rect">
            <a:avLst/>
          </a:prstGeom>
        </p:spPr>
      </p:pic>
      <p:pic>
        <p:nvPicPr>
          <p:cNvPr id="982"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9144000" cy="2085300"/>
          </a:xfrm>
          <a:prstGeom prst="rect">
            <a:avLst/>
          </a:prstGeom>
        </p:spPr>
      </p:pic>
      <p:pic>
        <p:nvPicPr>
          <p:cNvPr id="983"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925" y="104100"/>
            <a:ext cx="4101000" cy="1031700"/>
          </a:xfrm>
          <a:prstGeom prst="rect">
            <a:avLst/>
          </a:prstGeom>
        </p:spPr>
      </p:pic>
      <p:sp>
        <p:nvSpPr>
          <p:cNvPr id="2" name="text 1"/>
          <p:cNvSpPr txBox="1"/>
          <p:nvPr/>
        </p:nvSpPr>
        <p:spPr>
          <a:xfrm>
            <a:off x="338964" y="368869"/>
            <a:ext cx="3758641" cy="510235"/>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3600" b="1" i="0" u="none" strike="noStrike" kern="1200" cap="none" spc="10" normalizeH="0" baseline="0" noProof="0" dirty="0">
                <a:ln>
                  <a:noFill/>
                </a:ln>
                <a:solidFill>
                  <a:prstClr val="black"/>
                </a:solidFill>
                <a:effectLst/>
                <a:uLnTx/>
                <a:uFillTx/>
                <a:latin typeface="Arial"/>
                <a:ea typeface="+mn-ea"/>
                <a:cs typeface="Arial"/>
              </a:rPr>
              <a:t>Cross-Validation</a:t>
            </a:r>
            <a:endParaRPr kumimoji="0" sz="3600" b="0" i="0" u="none" strike="noStrike" kern="1200" cap="none" spc="0" normalizeH="0" baseline="0" noProof="0">
              <a:ln>
                <a:noFill/>
              </a:ln>
              <a:solidFill>
                <a:prstClr val="black"/>
              </a:solidFill>
              <a:effectLst/>
              <a:uLnTx/>
              <a:uFillTx/>
              <a:latin typeface="Arial"/>
              <a:ea typeface="+mn-ea"/>
              <a:cs typeface="Arial"/>
            </a:endParaRPr>
          </a:p>
        </p:txBody>
      </p:sp>
      <p:pic>
        <p:nvPicPr>
          <p:cNvPr id="984"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450" y="2519362"/>
            <a:ext cx="8039100" cy="3190875"/>
          </a:xfrm>
          <a:prstGeom prst="rect">
            <a:avLst/>
          </a:prstGeom>
        </p:spPr>
      </p:pic>
      <p:pic>
        <p:nvPicPr>
          <p:cNvPr id="985"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2450" y="2519362"/>
            <a:ext cx="8039100" cy="3190875"/>
          </a:xfrm>
          <a:prstGeom prst="rect">
            <a:avLst/>
          </a:prstGeom>
        </p:spPr>
      </p:pic>
      <p:pic>
        <p:nvPicPr>
          <p:cNvPr id="986" name="Image"/>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39250" y="1558850"/>
            <a:ext cx="4101000" cy="1031700"/>
          </a:xfrm>
          <a:prstGeom prst="rect">
            <a:avLst/>
          </a:prstGeom>
        </p:spPr>
      </p:pic>
      <p:sp>
        <p:nvSpPr>
          <p:cNvPr id="3" name="text 1"/>
          <p:cNvSpPr txBox="1"/>
          <p:nvPr/>
        </p:nvSpPr>
        <p:spPr>
          <a:xfrm>
            <a:off x="2744937" y="1867054"/>
            <a:ext cx="3986785" cy="425196"/>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3000" b="0" i="0" u="none" strike="noStrike" kern="1200" cap="none" spc="10" normalizeH="0" baseline="0" noProof="0" dirty="0">
                <a:ln>
                  <a:noFill/>
                </a:ln>
                <a:solidFill>
                  <a:prstClr val="black"/>
                </a:solidFill>
                <a:effectLst/>
                <a:uLnTx/>
                <a:uFillTx/>
                <a:latin typeface="Arial"/>
                <a:ea typeface="+mn-ea"/>
                <a:cs typeface="Arial"/>
              </a:rPr>
              <a:t>1. Randomly Split data</a:t>
            </a:r>
            <a:endParaRPr kumimoji="0" sz="3000" b="0" i="0" u="none" strike="noStrike" kern="1200" cap="none" spc="0" normalizeH="0" baseline="0" noProof="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4084393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87"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988"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93225"/>
            <a:ext cx="9144000" cy="364775"/>
          </a:xfrm>
          <a:prstGeom prst="rect">
            <a:avLst/>
          </a:prstGeom>
        </p:spPr>
      </p:pic>
      <p:pic>
        <p:nvPicPr>
          <p:cNvPr id="989"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4450" y="6048250"/>
            <a:ext cx="2649300" cy="809699"/>
          </a:xfrm>
          <a:prstGeom prst="rect">
            <a:avLst/>
          </a:prstGeom>
        </p:spPr>
      </p:pic>
      <p:pic>
        <p:nvPicPr>
          <p:cNvPr id="990"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9144000" cy="2085300"/>
          </a:xfrm>
          <a:prstGeom prst="rect">
            <a:avLst/>
          </a:prstGeom>
        </p:spPr>
      </p:pic>
      <p:pic>
        <p:nvPicPr>
          <p:cNvPr id="991"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9144000" cy="2085300"/>
          </a:xfrm>
          <a:prstGeom prst="rect">
            <a:avLst/>
          </a:prstGeom>
        </p:spPr>
      </p:pic>
      <p:pic>
        <p:nvPicPr>
          <p:cNvPr id="992"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925" y="104100"/>
            <a:ext cx="4101000" cy="1031700"/>
          </a:xfrm>
          <a:prstGeom prst="rect">
            <a:avLst/>
          </a:prstGeom>
        </p:spPr>
      </p:pic>
      <p:sp>
        <p:nvSpPr>
          <p:cNvPr id="2" name="text 1"/>
          <p:cNvSpPr txBox="1"/>
          <p:nvPr/>
        </p:nvSpPr>
        <p:spPr>
          <a:xfrm>
            <a:off x="338964" y="368869"/>
            <a:ext cx="3758641" cy="510235"/>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3600" b="1" i="0" u="none" strike="noStrike" kern="1200" cap="none" spc="10" normalizeH="0" baseline="0" noProof="0" dirty="0">
                <a:ln>
                  <a:noFill/>
                </a:ln>
                <a:solidFill>
                  <a:prstClr val="black"/>
                </a:solidFill>
                <a:effectLst/>
                <a:uLnTx/>
                <a:uFillTx/>
                <a:latin typeface="Arial"/>
                <a:ea typeface="+mn-ea"/>
                <a:cs typeface="Arial"/>
              </a:rPr>
              <a:t>Cross-Validation</a:t>
            </a:r>
            <a:endParaRPr kumimoji="0" sz="3600" b="0" i="0" u="none" strike="noStrike" kern="1200" cap="none" spc="0" normalizeH="0" baseline="0" noProof="0">
              <a:ln>
                <a:noFill/>
              </a:ln>
              <a:solidFill>
                <a:prstClr val="black"/>
              </a:solidFill>
              <a:effectLst/>
              <a:uLnTx/>
              <a:uFillTx/>
              <a:latin typeface="Arial"/>
              <a:ea typeface="+mn-ea"/>
              <a:cs typeface="Arial"/>
            </a:endParaRPr>
          </a:p>
        </p:txBody>
      </p:sp>
      <p:pic>
        <p:nvPicPr>
          <p:cNvPr id="993"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450" y="2519362"/>
            <a:ext cx="8039100" cy="3190875"/>
          </a:xfrm>
          <a:prstGeom prst="rect">
            <a:avLst/>
          </a:prstGeom>
        </p:spPr>
      </p:pic>
      <p:pic>
        <p:nvPicPr>
          <p:cNvPr id="994"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2450" y="2519362"/>
            <a:ext cx="8039100" cy="3190875"/>
          </a:xfrm>
          <a:prstGeom prst="rect">
            <a:avLst/>
          </a:prstGeom>
        </p:spPr>
      </p:pic>
      <p:pic>
        <p:nvPicPr>
          <p:cNvPr id="995" name="Image"/>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1558850"/>
            <a:ext cx="9144000" cy="1031700"/>
          </a:xfrm>
          <a:prstGeom prst="rect">
            <a:avLst/>
          </a:prstGeom>
        </p:spPr>
      </p:pic>
      <p:sp>
        <p:nvSpPr>
          <p:cNvPr id="3" name="text 1"/>
          <p:cNvSpPr txBox="1"/>
          <p:nvPr/>
        </p:nvSpPr>
        <p:spPr>
          <a:xfrm>
            <a:off x="1203963" y="1867054"/>
            <a:ext cx="6833236" cy="425196"/>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3000" b="0" i="0" u="none" strike="noStrike" kern="1200" cap="none" spc="10" normalizeH="0" baseline="0" noProof="0" dirty="0">
                <a:ln>
                  <a:noFill/>
                </a:ln>
                <a:solidFill>
                  <a:prstClr val="black"/>
                </a:solidFill>
                <a:effectLst/>
                <a:uLnTx/>
                <a:uFillTx/>
                <a:latin typeface="Arial"/>
                <a:ea typeface="+mn-ea"/>
                <a:cs typeface="Arial"/>
              </a:rPr>
              <a:t>2. Find the best model for each subset</a:t>
            </a:r>
            <a:endParaRPr kumimoji="0" sz="3000" b="0" i="0" u="none" strike="noStrike" kern="1200" cap="none" spc="0" normalizeH="0" baseline="0" noProof="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2294862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96"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997"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493225"/>
            <a:ext cx="9144000" cy="364775"/>
          </a:xfrm>
          <a:prstGeom prst="rect">
            <a:avLst/>
          </a:prstGeom>
        </p:spPr>
      </p:pic>
      <p:pic>
        <p:nvPicPr>
          <p:cNvPr id="998"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4450" y="6048250"/>
            <a:ext cx="2649300" cy="809699"/>
          </a:xfrm>
          <a:prstGeom prst="rect">
            <a:avLst/>
          </a:prstGeom>
        </p:spPr>
      </p:pic>
      <p:pic>
        <p:nvPicPr>
          <p:cNvPr id="999"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9144000" cy="2085300"/>
          </a:xfrm>
          <a:prstGeom prst="rect">
            <a:avLst/>
          </a:prstGeom>
        </p:spPr>
      </p:pic>
      <p:pic>
        <p:nvPicPr>
          <p:cNvPr id="1000"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9144000" cy="2085300"/>
          </a:xfrm>
          <a:prstGeom prst="rect">
            <a:avLst/>
          </a:prstGeom>
        </p:spPr>
      </p:pic>
      <p:pic>
        <p:nvPicPr>
          <p:cNvPr id="1001"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2925" y="104100"/>
            <a:ext cx="4101000" cy="1031700"/>
          </a:xfrm>
          <a:prstGeom prst="rect">
            <a:avLst/>
          </a:prstGeom>
        </p:spPr>
      </p:pic>
      <p:sp>
        <p:nvSpPr>
          <p:cNvPr id="2" name="text 1"/>
          <p:cNvSpPr txBox="1"/>
          <p:nvPr/>
        </p:nvSpPr>
        <p:spPr>
          <a:xfrm>
            <a:off x="338964" y="368869"/>
            <a:ext cx="3758641" cy="510235"/>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3600" b="1" i="0" u="none" strike="noStrike" kern="1200" cap="none" spc="10" normalizeH="0" baseline="0" noProof="0" dirty="0">
                <a:ln>
                  <a:noFill/>
                </a:ln>
                <a:solidFill>
                  <a:prstClr val="black"/>
                </a:solidFill>
                <a:effectLst/>
                <a:uLnTx/>
                <a:uFillTx/>
                <a:latin typeface="Arial"/>
                <a:ea typeface="+mn-ea"/>
                <a:cs typeface="Arial"/>
              </a:rPr>
              <a:t>Cross-Validation</a:t>
            </a:r>
            <a:endParaRPr kumimoji="0" sz="3600" b="0" i="0" u="none" strike="noStrike" kern="1200" cap="none" spc="0" normalizeH="0" baseline="0" noProof="0">
              <a:ln>
                <a:noFill/>
              </a:ln>
              <a:solidFill>
                <a:prstClr val="black"/>
              </a:solidFill>
              <a:effectLst/>
              <a:uLnTx/>
              <a:uFillTx/>
              <a:latin typeface="Arial"/>
              <a:ea typeface="+mn-ea"/>
              <a:cs typeface="Arial"/>
            </a:endParaRPr>
          </a:p>
        </p:txBody>
      </p:sp>
      <p:pic>
        <p:nvPicPr>
          <p:cNvPr id="1002"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2450" y="2519362"/>
            <a:ext cx="8039100" cy="3190875"/>
          </a:xfrm>
          <a:prstGeom prst="rect">
            <a:avLst/>
          </a:prstGeom>
        </p:spPr>
      </p:pic>
      <p:pic>
        <p:nvPicPr>
          <p:cNvPr id="1003" name="Image"/>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52450" y="2519362"/>
            <a:ext cx="8039100" cy="3190875"/>
          </a:xfrm>
          <a:prstGeom prst="rect">
            <a:avLst/>
          </a:prstGeom>
        </p:spPr>
      </p:pic>
      <p:pic>
        <p:nvPicPr>
          <p:cNvPr id="1004" name="Imag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0" y="1558850"/>
            <a:ext cx="9144000" cy="1031700"/>
          </a:xfrm>
          <a:prstGeom prst="rect">
            <a:avLst/>
          </a:prstGeom>
        </p:spPr>
      </p:pic>
      <p:sp>
        <p:nvSpPr>
          <p:cNvPr id="3" name="text 1"/>
          <p:cNvSpPr txBox="1"/>
          <p:nvPr/>
        </p:nvSpPr>
        <p:spPr>
          <a:xfrm>
            <a:off x="1498666" y="1867054"/>
            <a:ext cx="6243828" cy="425196"/>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3000" b="0" i="0" u="none" strike="noStrike" kern="1200" cap="none" spc="10" normalizeH="0" baseline="0" noProof="0" dirty="0">
                <a:ln>
                  <a:noFill/>
                </a:ln>
                <a:solidFill>
                  <a:prstClr val="black"/>
                </a:solidFill>
                <a:effectLst/>
                <a:uLnTx/>
                <a:uFillTx/>
                <a:latin typeface="Arial"/>
                <a:ea typeface="+mn-ea"/>
                <a:cs typeface="Arial"/>
              </a:rPr>
              <a:t>3. Compare models across subsets</a:t>
            </a:r>
            <a:endParaRPr kumimoji="0" sz="3000" b="0" i="0" u="none" strike="noStrike" kern="1200" cap="none" spc="0" normalizeH="0" baseline="0" noProof="0">
              <a:ln>
                <a:noFill/>
              </a:ln>
              <a:solidFill>
                <a:prstClr val="black"/>
              </a:solidFill>
              <a:effectLst/>
              <a:uLnTx/>
              <a:uFillTx/>
              <a:latin typeface="Arial"/>
              <a:ea typeface="+mn-ea"/>
              <a:cs typeface="Arial"/>
            </a:endParaRPr>
          </a:p>
        </p:txBody>
      </p:sp>
      <p:pic>
        <p:nvPicPr>
          <p:cNvPr id="1005" name="Image"/>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386799" y="3449725"/>
            <a:ext cx="1921500" cy="114300"/>
          </a:xfrm>
          <a:prstGeom prst="rect">
            <a:avLst/>
          </a:prstGeom>
        </p:spPr>
      </p:pic>
      <p:pic>
        <p:nvPicPr>
          <p:cNvPr id="1006" name="Image"/>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68095" y="3260932"/>
            <a:ext cx="633004" cy="491885"/>
          </a:xfrm>
          <a:prstGeom prst="rect">
            <a:avLst/>
          </a:prstGeom>
        </p:spPr>
      </p:pic>
    </p:spTree>
    <p:extLst>
      <p:ext uri="{BB962C8B-B14F-4D97-AF65-F5344CB8AC3E}">
        <p14:creationId xmlns:p14="http://schemas.microsoft.com/office/powerpoint/2010/main" val="189384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07"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008"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93225"/>
            <a:ext cx="9144000" cy="364775"/>
          </a:xfrm>
          <a:prstGeom prst="rect">
            <a:avLst/>
          </a:prstGeom>
        </p:spPr>
      </p:pic>
      <p:pic>
        <p:nvPicPr>
          <p:cNvPr id="1009"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4450" y="6048250"/>
            <a:ext cx="2649300" cy="809699"/>
          </a:xfrm>
          <a:prstGeom prst="rect">
            <a:avLst/>
          </a:prstGeom>
        </p:spPr>
      </p:pic>
      <p:pic>
        <p:nvPicPr>
          <p:cNvPr id="1010"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9144000" cy="2085300"/>
          </a:xfrm>
          <a:prstGeom prst="rect">
            <a:avLst/>
          </a:prstGeom>
        </p:spPr>
      </p:pic>
      <p:pic>
        <p:nvPicPr>
          <p:cNvPr id="1011"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9144000" cy="2085300"/>
          </a:xfrm>
          <a:prstGeom prst="rect">
            <a:avLst/>
          </a:prstGeom>
        </p:spPr>
      </p:pic>
      <p:pic>
        <p:nvPicPr>
          <p:cNvPr id="1012"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925" y="104100"/>
            <a:ext cx="4101000" cy="1031700"/>
          </a:xfrm>
          <a:prstGeom prst="rect">
            <a:avLst/>
          </a:prstGeom>
        </p:spPr>
      </p:pic>
      <p:sp>
        <p:nvSpPr>
          <p:cNvPr id="2" name="text 1"/>
          <p:cNvSpPr txBox="1"/>
          <p:nvPr/>
        </p:nvSpPr>
        <p:spPr>
          <a:xfrm>
            <a:off x="338964" y="368869"/>
            <a:ext cx="3758641" cy="510235"/>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3600" b="1" i="0" u="none" strike="noStrike" kern="1200" cap="none" spc="10" normalizeH="0" baseline="0" noProof="0" dirty="0">
                <a:ln>
                  <a:noFill/>
                </a:ln>
                <a:solidFill>
                  <a:prstClr val="black"/>
                </a:solidFill>
                <a:effectLst/>
                <a:uLnTx/>
                <a:uFillTx/>
                <a:latin typeface="Arial"/>
                <a:ea typeface="+mn-ea"/>
                <a:cs typeface="Arial"/>
              </a:rPr>
              <a:t>Cross-Validation</a:t>
            </a:r>
            <a:endParaRPr kumimoji="0" sz="3600" b="0" i="0" u="none" strike="noStrike" kern="1200" cap="none" spc="0" normalizeH="0" baseline="0" noProof="0">
              <a:ln>
                <a:noFill/>
              </a:ln>
              <a:solidFill>
                <a:prstClr val="black"/>
              </a:solidFill>
              <a:effectLst/>
              <a:uLnTx/>
              <a:uFillTx/>
              <a:latin typeface="Arial"/>
              <a:ea typeface="+mn-ea"/>
              <a:cs typeface="Arial"/>
            </a:endParaRPr>
          </a:p>
        </p:txBody>
      </p:sp>
      <p:pic>
        <p:nvPicPr>
          <p:cNvPr id="1013"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1558850"/>
            <a:ext cx="9144000" cy="1031700"/>
          </a:xfrm>
          <a:prstGeom prst="rect">
            <a:avLst/>
          </a:prstGeom>
        </p:spPr>
      </p:pic>
      <p:sp>
        <p:nvSpPr>
          <p:cNvPr id="3" name="text 1"/>
          <p:cNvSpPr txBox="1"/>
          <p:nvPr/>
        </p:nvSpPr>
        <p:spPr>
          <a:xfrm>
            <a:off x="1498666" y="1867054"/>
            <a:ext cx="6243828" cy="425196"/>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3000" b="0" i="0" u="none" strike="noStrike" kern="1200" cap="none" spc="10" normalizeH="0" baseline="0" noProof="0" dirty="0">
                <a:ln>
                  <a:noFill/>
                </a:ln>
                <a:solidFill>
                  <a:prstClr val="black"/>
                </a:solidFill>
                <a:effectLst/>
                <a:uLnTx/>
                <a:uFillTx/>
                <a:latin typeface="Arial"/>
                <a:ea typeface="+mn-ea"/>
                <a:cs typeface="Arial"/>
              </a:rPr>
              <a:t>3. Compare models across subsets</a:t>
            </a:r>
            <a:endParaRPr kumimoji="0" sz="3000" b="0" i="0" u="none" strike="noStrike" kern="1200" cap="none" spc="0" normalizeH="0" baseline="0" noProof="0">
              <a:ln>
                <a:noFill/>
              </a:ln>
              <a:solidFill>
                <a:prstClr val="black"/>
              </a:solidFill>
              <a:effectLst/>
              <a:uLnTx/>
              <a:uFillTx/>
              <a:latin typeface="Arial"/>
              <a:ea typeface="+mn-ea"/>
              <a:cs typeface="Arial"/>
            </a:endParaRPr>
          </a:p>
        </p:txBody>
      </p:sp>
      <p:pic>
        <p:nvPicPr>
          <p:cNvPr id="1014"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2450" y="2519362"/>
            <a:ext cx="8039100" cy="3190875"/>
          </a:xfrm>
          <a:prstGeom prst="rect">
            <a:avLst/>
          </a:prstGeom>
        </p:spPr>
      </p:pic>
      <p:pic>
        <p:nvPicPr>
          <p:cNvPr id="1015" name="Image"/>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52450" y="2519362"/>
            <a:ext cx="8039100" cy="3190875"/>
          </a:xfrm>
          <a:prstGeom prst="rect">
            <a:avLst/>
          </a:prstGeom>
        </p:spPr>
      </p:pic>
    </p:spTree>
    <p:extLst>
      <p:ext uri="{BB962C8B-B14F-4D97-AF65-F5344CB8AC3E}">
        <p14:creationId xmlns:p14="http://schemas.microsoft.com/office/powerpoint/2010/main" val="40325577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16"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017"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93225"/>
            <a:ext cx="9144000" cy="364775"/>
          </a:xfrm>
          <a:prstGeom prst="rect">
            <a:avLst/>
          </a:prstGeom>
        </p:spPr>
      </p:pic>
      <p:pic>
        <p:nvPicPr>
          <p:cNvPr id="1018"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450" y="2519362"/>
            <a:ext cx="8039100" cy="3190875"/>
          </a:xfrm>
          <a:prstGeom prst="rect">
            <a:avLst/>
          </a:prstGeom>
        </p:spPr>
      </p:pic>
      <p:pic>
        <p:nvPicPr>
          <p:cNvPr id="1019"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450" y="2519362"/>
            <a:ext cx="8039100" cy="3190875"/>
          </a:xfrm>
          <a:prstGeom prst="rect">
            <a:avLst/>
          </a:prstGeom>
        </p:spPr>
      </p:pic>
      <p:pic>
        <p:nvPicPr>
          <p:cNvPr id="1020"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94450" y="6048250"/>
            <a:ext cx="2649300" cy="809699"/>
          </a:xfrm>
          <a:prstGeom prst="rect">
            <a:avLst/>
          </a:prstGeom>
        </p:spPr>
      </p:pic>
      <p:pic>
        <p:nvPicPr>
          <p:cNvPr id="1021"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9144000" cy="2085300"/>
          </a:xfrm>
          <a:prstGeom prst="rect">
            <a:avLst/>
          </a:prstGeom>
        </p:spPr>
      </p:pic>
      <p:pic>
        <p:nvPicPr>
          <p:cNvPr id="1022"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0"/>
            <a:ext cx="9144000" cy="2085300"/>
          </a:xfrm>
          <a:prstGeom prst="rect">
            <a:avLst/>
          </a:prstGeom>
        </p:spPr>
      </p:pic>
      <p:pic>
        <p:nvPicPr>
          <p:cNvPr id="1023"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2925" y="104100"/>
            <a:ext cx="4101000" cy="1031700"/>
          </a:xfrm>
          <a:prstGeom prst="rect">
            <a:avLst/>
          </a:prstGeom>
        </p:spPr>
      </p:pic>
      <p:sp>
        <p:nvSpPr>
          <p:cNvPr id="2" name="text 1"/>
          <p:cNvSpPr txBox="1"/>
          <p:nvPr/>
        </p:nvSpPr>
        <p:spPr>
          <a:xfrm>
            <a:off x="338964" y="368869"/>
            <a:ext cx="3758641" cy="510235"/>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3600" b="1" i="0" u="none" strike="noStrike" kern="1200" cap="none" spc="10" normalizeH="0" baseline="0" noProof="0" dirty="0">
                <a:ln>
                  <a:noFill/>
                </a:ln>
                <a:solidFill>
                  <a:prstClr val="black"/>
                </a:solidFill>
                <a:effectLst/>
                <a:uLnTx/>
                <a:uFillTx/>
                <a:latin typeface="Arial"/>
                <a:ea typeface="+mn-ea"/>
                <a:cs typeface="Arial"/>
              </a:rPr>
              <a:t>Cross-Validation</a:t>
            </a:r>
            <a:endParaRPr kumimoji="0" sz="3600" b="0" i="0" u="none" strike="noStrike" kern="1200" cap="none" spc="0" normalizeH="0" baseline="0" noProof="0">
              <a:ln>
                <a:noFill/>
              </a:ln>
              <a:solidFill>
                <a:prstClr val="black"/>
              </a:solidFill>
              <a:effectLst/>
              <a:uLnTx/>
              <a:uFillTx/>
              <a:latin typeface="Arial"/>
              <a:ea typeface="+mn-ea"/>
              <a:cs typeface="Arial"/>
            </a:endParaRPr>
          </a:p>
        </p:txBody>
      </p:sp>
      <p:pic>
        <p:nvPicPr>
          <p:cNvPr id="1024" name="Image"/>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1558850"/>
            <a:ext cx="9144000" cy="1031700"/>
          </a:xfrm>
          <a:prstGeom prst="rect">
            <a:avLst/>
          </a:prstGeom>
        </p:spPr>
      </p:pic>
      <p:sp>
        <p:nvSpPr>
          <p:cNvPr id="3" name="text 1"/>
          <p:cNvSpPr txBox="1"/>
          <p:nvPr/>
        </p:nvSpPr>
        <p:spPr>
          <a:xfrm>
            <a:off x="1498666" y="1867054"/>
            <a:ext cx="6243828" cy="425196"/>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3000" b="0" i="0" u="none" strike="noStrike" kern="1200" cap="none" spc="10" normalizeH="0" baseline="0" noProof="0" dirty="0">
                <a:ln>
                  <a:noFill/>
                </a:ln>
                <a:solidFill>
                  <a:prstClr val="black"/>
                </a:solidFill>
                <a:effectLst/>
                <a:uLnTx/>
                <a:uFillTx/>
                <a:latin typeface="Arial"/>
                <a:ea typeface="+mn-ea"/>
                <a:cs typeface="Arial"/>
              </a:rPr>
              <a:t>3. Compare models across subsets</a:t>
            </a:r>
            <a:endParaRPr kumimoji="0" sz="3000" b="0" i="0" u="none" strike="noStrike" kern="1200" cap="none" spc="0" normalizeH="0" baseline="0" noProof="0">
              <a:ln>
                <a:noFill/>
              </a:ln>
              <a:solidFill>
                <a:prstClr val="black"/>
              </a:solidFill>
              <a:effectLst/>
              <a:uLnTx/>
              <a:uFillTx/>
              <a:latin typeface="Arial"/>
              <a:ea typeface="+mn-ea"/>
              <a:cs typeface="Arial"/>
            </a:endParaRPr>
          </a:p>
        </p:txBody>
      </p:sp>
      <p:pic>
        <p:nvPicPr>
          <p:cNvPr id="1025" name="Imag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22100" y="4025474"/>
            <a:ext cx="2832600" cy="29700"/>
          </a:xfrm>
          <a:prstGeom prst="rect">
            <a:avLst/>
          </a:prstGeom>
        </p:spPr>
      </p:pic>
      <p:pic>
        <p:nvPicPr>
          <p:cNvPr id="1026" name="Image"/>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864950" y="3975515"/>
            <a:ext cx="2261138" cy="136810"/>
          </a:xfrm>
          <a:prstGeom prst="rect">
            <a:avLst/>
          </a:prstGeom>
        </p:spPr>
      </p:pic>
      <p:pic>
        <p:nvPicPr>
          <p:cNvPr id="1027" name="Image"/>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009808" y="3786732"/>
            <a:ext cx="634955" cy="491865"/>
          </a:xfrm>
          <a:prstGeom prst="rect">
            <a:avLst/>
          </a:prstGeom>
        </p:spPr>
      </p:pic>
    </p:spTree>
    <p:extLst>
      <p:ext uri="{BB962C8B-B14F-4D97-AF65-F5344CB8AC3E}">
        <p14:creationId xmlns:p14="http://schemas.microsoft.com/office/powerpoint/2010/main" val="1212997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8"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029"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93225"/>
            <a:ext cx="9144000" cy="364775"/>
          </a:xfrm>
          <a:prstGeom prst="rect">
            <a:avLst/>
          </a:prstGeom>
        </p:spPr>
      </p:pic>
      <p:pic>
        <p:nvPicPr>
          <p:cNvPr id="1030"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4450" y="6048250"/>
            <a:ext cx="2649300" cy="809699"/>
          </a:xfrm>
          <a:prstGeom prst="rect">
            <a:avLst/>
          </a:prstGeom>
        </p:spPr>
      </p:pic>
      <p:pic>
        <p:nvPicPr>
          <p:cNvPr id="1031"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9144000" cy="2085300"/>
          </a:xfrm>
          <a:prstGeom prst="rect">
            <a:avLst/>
          </a:prstGeom>
        </p:spPr>
      </p:pic>
      <p:pic>
        <p:nvPicPr>
          <p:cNvPr id="1032"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9144000" cy="2085300"/>
          </a:xfrm>
          <a:prstGeom prst="rect">
            <a:avLst/>
          </a:prstGeom>
        </p:spPr>
      </p:pic>
      <p:pic>
        <p:nvPicPr>
          <p:cNvPr id="1033"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925" y="104100"/>
            <a:ext cx="4101000" cy="1031700"/>
          </a:xfrm>
          <a:prstGeom prst="rect">
            <a:avLst/>
          </a:prstGeom>
        </p:spPr>
      </p:pic>
      <p:sp>
        <p:nvSpPr>
          <p:cNvPr id="2" name="text 1"/>
          <p:cNvSpPr txBox="1"/>
          <p:nvPr/>
        </p:nvSpPr>
        <p:spPr>
          <a:xfrm>
            <a:off x="338964" y="368869"/>
            <a:ext cx="3758641" cy="510235"/>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3600" b="1" i="0" u="none" strike="noStrike" kern="1200" cap="none" spc="10" normalizeH="0" baseline="0" noProof="0" dirty="0">
                <a:ln>
                  <a:noFill/>
                </a:ln>
                <a:solidFill>
                  <a:prstClr val="black"/>
                </a:solidFill>
                <a:effectLst/>
                <a:uLnTx/>
                <a:uFillTx/>
                <a:latin typeface="Arial"/>
                <a:ea typeface="+mn-ea"/>
                <a:cs typeface="Arial"/>
              </a:rPr>
              <a:t>Cross-Validation</a:t>
            </a:r>
            <a:endParaRPr kumimoji="0" sz="3600" b="0" i="0" u="none" strike="noStrike" kern="1200" cap="none" spc="0" normalizeH="0" baseline="0" noProof="0">
              <a:ln>
                <a:noFill/>
              </a:ln>
              <a:solidFill>
                <a:prstClr val="black"/>
              </a:solidFill>
              <a:effectLst/>
              <a:uLnTx/>
              <a:uFillTx/>
              <a:latin typeface="Arial"/>
              <a:ea typeface="+mn-ea"/>
              <a:cs typeface="Arial"/>
            </a:endParaRPr>
          </a:p>
        </p:txBody>
      </p:sp>
      <p:pic>
        <p:nvPicPr>
          <p:cNvPr id="1034"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450" y="2519362"/>
            <a:ext cx="8039100" cy="3190875"/>
          </a:xfrm>
          <a:prstGeom prst="rect">
            <a:avLst/>
          </a:prstGeom>
        </p:spPr>
      </p:pic>
      <p:pic>
        <p:nvPicPr>
          <p:cNvPr id="1035"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2450" y="2519362"/>
            <a:ext cx="8039100" cy="3190875"/>
          </a:xfrm>
          <a:prstGeom prst="rect">
            <a:avLst/>
          </a:prstGeom>
        </p:spPr>
      </p:pic>
      <p:pic>
        <p:nvPicPr>
          <p:cNvPr id="1036" name="Image"/>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1558850"/>
            <a:ext cx="9144000" cy="1031700"/>
          </a:xfrm>
          <a:prstGeom prst="rect">
            <a:avLst/>
          </a:prstGeom>
        </p:spPr>
      </p:pic>
      <p:sp>
        <p:nvSpPr>
          <p:cNvPr id="3" name="text 1"/>
          <p:cNvSpPr txBox="1"/>
          <p:nvPr/>
        </p:nvSpPr>
        <p:spPr>
          <a:xfrm>
            <a:off x="1498666" y="1867054"/>
            <a:ext cx="6243828" cy="425196"/>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3000" b="0" i="0" u="none" strike="noStrike" kern="1200" cap="none" spc="10" normalizeH="0" baseline="0" noProof="0" dirty="0">
                <a:ln>
                  <a:noFill/>
                </a:ln>
                <a:solidFill>
                  <a:prstClr val="black"/>
                </a:solidFill>
                <a:effectLst/>
                <a:uLnTx/>
                <a:uFillTx/>
                <a:latin typeface="Arial"/>
                <a:ea typeface="+mn-ea"/>
                <a:cs typeface="Arial"/>
              </a:rPr>
              <a:t>3. Compare models across subsets</a:t>
            </a:r>
            <a:endParaRPr kumimoji="0" sz="3000" b="0" i="0" u="none" strike="noStrike" kern="1200" cap="none" spc="0" normalizeH="0" baseline="0" noProof="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1285088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37"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038"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93225"/>
            <a:ext cx="9144000" cy="364775"/>
          </a:xfrm>
          <a:prstGeom prst="rect">
            <a:avLst/>
          </a:prstGeom>
        </p:spPr>
      </p:pic>
      <p:pic>
        <p:nvPicPr>
          <p:cNvPr id="1039"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4450" y="6048250"/>
            <a:ext cx="2649300" cy="809699"/>
          </a:xfrm>
          <a:prstGeom prst="rect">
            <a:avLst/>
          </a:prstGeom>
        </p:spPr>
      </p:pic>
      <p:pic>
        <p:nvPicPr>
          <p:cNvPr id="1040"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9144000" cy="2085300"/>
          </a:xfrm>
          <a:prstGeom prst="rect">
            <a:avLst/>
          </a:prstGeom>
        </p:spPr>
      </p:pic>
      <p:pic>
        <p:nvPicPr>
          <p:cNvPr id="1041"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9144000" cy="2085300"/>
          </a:xfrm>
          <a:prstGeom prst="rect">
            <a:avLst/>
          </a:prstGeom>
        </p:spPr>
      </p:pic>
      <p:pic>
        <p:nvPicPr>
          <p:cNvPr id="1042"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925" y="104100"/>
            <a:ext cx="4101000" cy="1031700"/>
          </a:xfrm>
          <a:prstGeom prst="rect">
            <a:avLst/>
          </a:prstGeom>
        </p:spPr>
      </p:pic>
      <p:sp>
        <p:nvSpPr>
          <p:cNvPr id="2" name="text 1"/>
          <p:cNvSpPr txBox="1"/>
          <p:nvPr/>
        </p:nvSpPr>
        <p:spPr>
          <a:xfrm>
            <a:off x="338964" y="368869"/>
            <a:ext cx="3758641" cy="510235"/>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3600" b="1" i="0" u="none" strike="noStrike" kern="1200" cap="none" spc="10" normalizeH="0" baseline="0" noProof="0" dirty="0">
                <a:ln>
                  <a:noFill/>
                </a:ln>
                <a:solidFill>
                  <a:prstClr val="black"/>
                </a:solidFill>
                <a:effectLst/>
                <a:uLnTx/>
                <a:uFillTx/>
                <a:latin typeface="Arial"/>
                <a:ea typeface="+mn-ea"/>
                <a:cs typeface="Arial"/>
              </a:rPr>
              <a:t>Cross-Validation</a:t>
            </a:r>
            <a:endParaRPr kumimoji="0" sz="3600" b="0" i="0" u="none" strike="noStrike" kern="1200" cap="none" spc="0" normalizeH="0" baseline="0" noProof="0">
              <a:ln>
                <a:noFill/>
              </a:ln>
              <a:solidFill>
                <a:prstClr val="black"/>
              </a:solidFill>
              <a:effectLst/>
              <a:uLnTx/>
              <a:uFillTx/>
              <a:latin typeface="Arial"/>
              <a:ea typeface="+mn-ea"/>
              <a:cs typeface="Arial"/>
            </a:endParaRPr>
          </a:p>
        </p:txBody>
      </p:sp>
      <p:pic>
        <p:nvPicPr>
          <p:cNvPr id="1043"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450" y="2519362"/>
            <a:ext cx="8039100" cy="3190875"/>
          </a:xfrm>
          <a:prstGeom prst="rect">
            <a:avLst/>
          </a:prstGeom>
        </p:spPr>
      </p:pic>
      <p:pic>
        <p:nvPicPr>
          <p:cNvPr id="1044"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2450" y="2519362"/>
            <a:ext cx="8039100" cy="3190875"/>
          </a:xfrm>
          <a:prstGeom prst="rect">
            <a:avLst/>
          </a:prstGeom>
        </p:spPr>
      </p:pic>
      <p:pic>
        <p:nvPicPr>
          <p:cNvPr id="1045" name="Image"/>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1482650"/>
            <a:ext cx="9144000" cy="1031700"/>
          </a:xfrm>
          <a:prstGeom prst="rect">
            <a:avLst/>
          </a:prstGeom>
        </p:spPr>
      </p:pic>
      <p:sp>
        <p:nvSpPr>
          <p:cNvPr id="3" name="text 1"/>
          <p:cNvSpPr txBox="1"/>
          <p:nvPr/>
        </p:nvSpPr>
        <p:spPr>
          <a:xfrm>
            <a:off x="1856425" y="1790854"/>
            <a:ext cx="5528310" cy="425196"/>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3000" b="0" i="0" u="none" strike="noStrike" kern="1200" cap="none" spc="10" normalizeH="0" baseline="0" noProof="0" dirty="0">
                <a:ln>
                  <a:noFill/>
                </a:ln>
                <a:solidFill>
                  <a:prstClr val="black"/>
                </a:solidFill>
                <a:effectLst/>
                <a:uLnTx/>
                <a:uFillTx/>
                <a:latin typeface="Arial"/>
                <a:ea typeface="+mn-ea"/>
                <a:cs typeface="Arial"/>
              </a:rPr>
              <a:t>4. Compute RMS error for each</a:t>
            </a:r>
            <a:endParaRPr kumimoji="0" sz="3000" b="0" i="0" u="none" strike="noStrike" kern="1200" cap="none" spc="0" normalizeH="0" baseline="0" noProof="0">
              <a:ln>
                <a:noFill/>
              </a:ln>
              <a:solidFill>
                <a:prstClr val="black"/>
              </a:solidFill>
              <a:effectLst/>
              <a:uLnTx/>
              <a:uFillTx/>
              <a:latin typeface="Arial"/>
              <a:ea typeface="+mn-ea"/>
              <a:cs typeface="Arial"/>
            </a:endParaRPr>
          </a:p>
        </p:txBody>
      </p:sp>
      <p:pic>
        <p:nvPicPr>
          <p:cNvPr id="1046" name="Imag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03624" y="2586050"/>
            <a:ext cx="2445900" cy="677400"/>
          </a:xfrm>
          <a:prstGeom prst="rect">
            <a:avLst/>
          </a:prstGeom>
        </p:spPr>
      </p:pic>
      <p:sp>
        <p:nvSpPr>
          <p:cNvPr id="4" name="text 1"/>
          <p:cNvSpPr txBox="1"/>
          <p:nvPr/>
        </p:nvSpPr>
        <p:spPr>
          <a:xfrm>
            <a:off x="6975811" y="2753156"/>
            <a:ext cx="1577035" cy="275539"/>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2280" b="0" i="0" u="none" strike="noStrike" kern="1200" cap="none" spc="10" normalizeH="0" baseline="0" noProof="0" dirty="0">
                <a:ln>
                  <a:noFill/>
                </a:ln>
                <a:solidFill>
                  <a:srgbClr val="3C78D8"/>
                </a:solidFill>
                <a:effectLst/>
                <a:uLnTx/>
                <a:uFillTx/>
                <a:latin typeface="Arial"/>
                <a:ea typeface="+mn-ea"/>
                <a:cs typeface="Arial"/>
              </a:rPr>
              <a:t>RMS = 48.9</a:t>
            </a:r>
            <a:endParaRPr kumimoji="0" sz="2200" b="0" i="0" u="none" strike="noStrike" kern="1200" cap="none" spc="0" normalizeH="0" baseline="0" noProof="0">
              <a:ln>
                <a:noFill/>
              </a:ln>
              <a:solidFill>
                <a:prstClr val="black"/>
              </a:solidFill>
              <a:effectLst/>
              <a:uLnTx/>
              <a:uFillTx/>
              <a:latin typeface="Arial"/>
              <a:ea typeface="+mn-ea"/>
              <a:cs typeface="Arial"/>
            </a:endParaRPr>
          </a:p>
        </p:txBody>
      </p:sp>
      <p:pic>
        <p:nvPicPr>
          <p:cNvPr id="1047" name="Imag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57700" y="2595575"/>
            <a:ext cx="2445900" cy="677400"/>
          </a:xfrm>
          <a:prstGeom prst="rect">
            <a:avLst/>
          </a:prstGeom>
        </p:spPr>
      </p:pic>
      <p:sp>
        <p:nvSpPr>
          <p:cNvPr id="5" name="text 1"/>
          <p:cNvSpPr txBox="1"/>
          <p:nvPr/>
        </p:nvSpPr>
        <p:spPr>
          <a:xfrm>
            <a:off x="3029886" y="2762681"/>
            <a:ext cx="1577035" cy="275539"/>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2280" b="0" i="0" u="none" strike="noStrike" kern="1200" cap="none" spc="10" normalizeH="0" baseline="0" noProof="0" dirty="0">
                <a:ln>
                  <a:noFill/>
                </a:ln>
                <a:solidFill>
                  <a:srgbClr val="CC4125"/>
                </a:solidFill>
                <a:effectLst/>
                <a:uLnTx/>
                <a:uFillTx/>
                <a:latin typeface="Arial"/>
                <a:ea typeface="+mn-ea"/>
                <a:cs typeface="Arial"/>
              </a:rPr>
              <a:t>RMS = 55.1</a:t>
            </a:r>
            <a:endParaRPr kumimoji="0" sz="2200" b="0" i="0" u="none" strike="noStrike" kern="1200" cap="none" spc="0" normalizeH="0" baseline="0" noProof="0">
              <a:ln>
                <a:noFill/>
              </a:ln>
              <a:solidFill>
                <a:prstClr val="black"/>
              </a:solidFill>
              <a:effectLst/>
              <a:uLnTx/>
              <a:uFillTx/>
              <a:latin typeface="Arial"/>
              <a:ea typeface="+mn-ea"/>
              <a:cs typeface="Arial"/>
            </a:endParaRPr>
          </a:p>
        </p:txBody>
      </p:sp>
      <p:pic>
        <p:nvPicPr>
          <p:cNvPr id="1048" name="Image"/>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715000" y="5826000"/>
            <a:ext cx="3428700" cy="677400"/>
          </a:xfrm>
          <a:prstGeom prst="rect">
            <a:avLst/>
          </a:prstGeom>
        </p:spPr>
      </p:pic>
      <p:sp>
        <p:nvSpPr>
          <p:cNvPr id="6" name="text 1"/>
          <p:cNvSpPr txBox="1"/>
          <p:nvPr/>
        </p:nvSpPr>
        <p:spPr>
          <a:xfrm>
            <a:off x="6052261" y="5928489"/>
            <a:ext cx="2831897" cy="340156"/>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2340" b="0" i="0" u="none" strike="noStrike" kern="1200" cap="none" spc="10" normalizeH="0" baseline="0" noProof="0" dirty="0">
                <a:ln>
                  <a:noFill/>
                </a:ln>
                <a:solidFill>
                  <a:prstClr val="black"/>
                </a:solidFill>
                <a:effectLst/>
                <a:uLnTx/>
                <a:uFillTx/>
                <a:latin typeface="Arial"/>
                <a:ea typeface="+mn-ea"/>
                <a:cs typeface="Arial"/>
              </a:rPr>
              <a:t>RMS estimate = 52.1</a:t>
            </a:r>
            <a:endParaRPr kumimoji="0" sz="2300" b="0" i="0" u="none" strike="noStrike" kern="1200" cap="none" spc="0" normalizeH="0" baseline="0" noProof="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1169631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Machine Learning</a:t>
            </a:r>
            <a:endParaRPr lang="en-US" dirty="0"/>
          </a:p>
        </p:txBody>
      </p:sp>
      <p:sp>
        <p:nvSpPr>
          <p:cNvPr id="3" name="Content Placeholder 2"/>
          <p:cNvSpPr>
            <a:spLocks noGrp="1"/>
          </p:cNvSpPr>
          <p:nvPr>
            <p:ph idx="1"/>
          </p:nvPr>
        </p:nvSpPr>
        <p:spPr/>
        <p:txBody>
          <a:bodyPr/>
          <a:lstStyle/>
          <a:p>
            <a:r>
              <a:rPr lang="en-US" dirty="0" smtClean="0"/>
              <a:t>Computer “learns”:</a:t>
            </a:r>
          </a:p>
          <a:p>
            <a:pPr lvl="1"/>
            <a:r>
              <a:rPr lang="en-US" dirty="0" smtClean="0"/>
              <a:t>More input, more learning.</a:t>
            </a:r>
          </a:p>
          <a:p>
            <a:pPr lvl="1"/>
            <a:r>
              <a:rPr lang="en-US" dirty="0" smtClean="0"/>
              <a:t>Prediction (regression), classification (cat?)</a:t>
            </a:r>
          </a:p>
          <a:p>
            <a:r>
              <a:rPr lang="en-US" dirty="0" smtClean="0"/>
              <a:t>Contrast: Data mining</a:t>
            </a:r>
          </a:p>
          <a:p>
            <a:pPr lvl="1"/>
            <a:r>
              <a:rPr lang="en-US" dirty="0" smtClean="0"/>
              <a:t>Focuses on explanatory patterns.</a:t>
            </a:r>
          </a:p>
          <a:p>
            <a:pPr lvl="1"/>
            <a:r>
              <a:rPr lang="en-US" dirty="0" smtClean="0"/>
              <a:t>Done by person.</a:t>
            </a:r>
          </a:p>
          <a:p>
            <a:r>
              <a:rPr lang="en-US" dirty="0" smtClean="0"/>
              <a:t>Contrast: Statistics</a:t>
            </a:r>
          </a:p>
          <a:p>
            <a:pPr lvl="1"/>
            <a:r>
              <a:rPr lang="en-US" dirty="0" smtClean="0"/>
              <a:t>ML is more algorithmic/computational.</a:t>
            </a:r>
          </a:p>
          <a:p>
            <a:pPr lvl="1"/>
            <a:r>
              <a:rPr lang="en-US" dirty="0" smtClean="0"/>
              <a:t>ML less concerned with provable quantification/properties.</a:t>
            </a:r>
            <a:endParaRPr lang="en-US" dirty="0"/>
          </a:p>
        </p:txBody>
      </p:sp>
    </p:spTree>
    <p:extLst>
      <p:ext uri="{BB962C8B-B14F-4D97-AF65-F5344CB8AC3E}">
        <p14:creationId xmlns:p14="http://schemas.microsoft.com/office/powerpoint/2010/main" val="941313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49"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050"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93225"/>
            <a:ext cx="9144000" cy="364775"/>
          </a:xfrm>
          <a:prstGeom prst="rect">
            <a:avLst/>
          </a:prstGeom>
        </p:spPr>
      </p:pic>
      <p:pic>
        <p:nvPicPr>
          <p:cNvPr id="1051"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2085300"/>
          </a:xfrm>
          <a:prstGeom prst="rect">
            <a:avLst/>
          </a:prstGeom>
        </p:spPr>
      </p:pic>
      <p:pic>
        <p:nvPicPr>
          <p:cNvPr id="1052"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9144000" cy="2085300"/>
          </a:xfrm>
          <a:prstGeom prst="rect">
            <a:avLst/>
          </a:prstGeom>
        </p:spPr>
      </p:pic>
      <p:pic>
        <p:nvPicPr>
          <p:cNvPr id="1053"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925" y="104100"/>
            <a:ext cx="4101000" cy="1031700"/>
          </a:xfrm>
          <a:prstGeom prst="rect">
            <a:avLst/>
          </a:prstGeom>
        </p:spPr>
      </p:pic>
      <p:sp>
        <p:nvSpPr>
          <p:cNvPr id="2" name="text 1"/>
          <p:cNvSpPr txBox="1"/>
          <p:nvPr/>
        </p:nvSpPr>
        <p:spPr>
          <a:xfrm>
            <a:off x="338964" y="368869"/>
            <a:ext cx="3758641" cy="510235"/>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3600" b="1" i="0" u="none" strike="noStrike" kern="1200" cap="none" spc="10" normalizeH="0" baseline="0" noProof="0" dirty="0">
                <a:ln>
                  <a:noFill/>
                </a:ln>
                <a:solidFill>
                  <a:prstClr val="black"/>
                </a:solidFill>
                <a:effectLst/>
                <a:uLnTx/>
                <a:uFillTx/>
                <a:latin typeface="Arial"/>
                <a:ea typeface="+mn-ea"/>
                <a:cs typeface="Arial"/>
              </a:rPr>
              <a:t>Cross-Validation</a:t>
            </a:r>
            <a:endParaRPr kumimoji="0" sz="3600" b="0" i="0" u="none" strike="noStrike" kern="1200" cap="none" spc="0" normalizeH="0" baseline="0" noProof="0">
              <a:ln>
                <a:noFill/>
              </a:ln>
              <a:solidFill>
                <a:prstClr val="black"/>
              </a:solidFill>
              <a:effectLst/>
              <a:uLnTx/>
              <a:uFillTx/>
              <a:latin typeface="Arial"/>
              <a:ea typeface="+mn-ea"/>
              <a:cs typeface="Arial"/>
            </a:endParaRPr>
          </a:p>
        </p:txBody>
      </p:sp>
      <p:pic>
        <p:nvPicPr>
          <p:cNvPr id="1054"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0050" y="2542500"/>
            <a:ext cx="7203900" cy="1529400"/>
          </a:xfrm>
          <a:prstGeom prst="rect">
            <a:avLst/>
          </a:prstGeom>
        </p:spPr>
      </p:pic>
      <p:sp>
        <p:nvSpPr>
          <p:cNvPr id="3" name="text 1"/>
          <p:cNvSpPr txBox="1"/>
          <p:nvPr/>
        </p:nvSpPr>
        <p:spPr>
          <a:xfrm>
            <a:off x="1466702" y="2607303"/>
            <a:ext cx="6356909" cy="1413738"/>
          </a:xfrm>
          <a:prstGeom prst="rect">
            <a:avLst/>
          </a:prstGeom>
        </p:spPr>
        <p:txBody>
          <a:bodyPr vert="horz" wrap="none" lIns="0" tIns="0" rIns="0" bIns="0" rtlCol="0">
            <a:spAutoFit/>
          </a:bodyPr>
          <a:lstStyle/>
          <a:p>
            <a:pPr marL="32613" marR="0" lvl="0" indent="0" algn="l" defTabSz="914400" rtl="0" eaLnBrk="1" fontAlgn="auto" latinLnBrk="0" hangingPunct="1">
              <a:lnSpc>
                <a:spcPct val="100000"/>
              </a:lnSpc>
              <a:spcBef>
                <a:spcPts val="0"/>
              </a:spcBef>
              <a:spcAft>
                <a:spcPts val="0"/>
              </a:spcAft>
              <a:buClrTx/>
              <a:buSzTx/>
              <a:buFontTx/>
              <a:buNone/>
              <a:tabLst/>
              <a:defRPr/>
            </a:pPr>
            <a:r>
              <a:rPr kumimoji="0" sz="4800" b="1" i="0" u="none" strike="noStrike" kern="1200" cap="none" spc="10" normalizeH="0" baseline="0" noProof="0" dirty="0">
                <a:ln>
                  <a:noFill/>
                </a:ln>
                <a:solidFill>
                  <a:prstClr val="black"/>
                </a:solidFill>
                <a:effectLst/>
                <a:uLnTx/>
                <a:uFillTx/>
                <a:latin typeface="Arial"/>
                <a:ea typeface="+mn-ea"/>
                <a:cs typeface="Arial"/>
              </a:rPr>
              <a:t>Repeat for as long as</a:t>
            </a:r>
            <a:endParaRPr kumimoji="0" sz="4800" b="0" i="0" u="none" strike="noStrike" kern="1200" cap="none" spc="0" normalizeH="0" baseline="0" noProof="0">
              <a:ln>
                <a:noFill/>
              </a:ln>
              <a:solidFill>
                <a:prstClr val="black"/>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sz="4800" b="1" i="0" u="none" strike="noStrike" kern="1200" cap="none" spc="10" normalizeH="0" baseline="0" noProof="0" dirty="0">
                <a:ln>
                  <a:noFill/>
                </a:ln>
                <a:solidFill>
                  <a:prstClr val="black"/>
                </a:solidFill>
                <a:effectLst/>
                <a:uLnTx/>
                <a:uFillTx/>
                <a:latin typeface="Arial"/>
                <a:ea typeface="+mn-ea"/>
                <a:cs typeface="Arial"/>
              </a:rPr>
              <a:t>you have patience . . .</a:t>
            </a:r>
            <a:endParaRPr kumimoji="0" sz="4800" b="0" i="0" u="none" strike="noStrike" kern="1200" cap="none" spc="0" normalizeH="0" baseline="0" noProof="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7288795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55"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056"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93225"/>
            <a:ext cx="9144000" cy="364775"/>
          </a:xfrm>
          <a:prstGeom prst="rect">
            <a:avLst/>
          </a:prstGeom>
        </p:spPr>
      </p:pic>
      <p:pic>
        <p:nvPicPr>
          <p:cNvPr id="1057"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4450" y="6048250"/>
            <a:ext cx="2649300" cy="809699"/>
          </a:xfrm>
          <a:prstGeom prst="rect">
            <a:avLst/>
          </a:prstGeom>
        </p:spPr>
      </p:pic>
      <p:pic>
        <p:nvPicPr>
          <p:cNvPr id="1058"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9144000" cy="2085300"/>
          </a:xfrm>
          <a:prstGeom prst="rect">
            <a:avLst/>
          </a:prstGeom>
        </p:spPr>
      </p:pic>
      <p:pic>
        <p:nvPicPr>
          <p:cNvPr id="1059"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9144000" cy="2085300"/>
          </a:xfrm>
          <a:prstGeom prst="rect">
            <a:avLst/>
          </a:prstGeom>
        </p:spPr>
      </p:pic>
      <p:pic>
        <p:nvPicPr>
          <p:cNvPr id="1060"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925" y="104100"/>
            <a:ext cx="4101000" cy="1031700"/>
          </a:xfrm>
          <a:prstGeom prst="rect">
            <a:avLst/>
          </a:prstGeom>
        </p:spPr>
      </p:pic>
      <p:sp>
        <p:nvSpPr>
          <p:cNvPr id="2" name="text 1"/>
          <p:cNvSpPr txBox="1"/>
          <p:nvPr/>
        </p:nvSpPr>
        <p:spPr>
          <a:xfrm>
            <a:off x="338964" y="368869"/>
            <a:ext cx="3758641" cy="510235"/>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3600" b="1" i="0" u="none" strike="noStrike" kern="1200" cap="none" spc="10" normalizeH="0" baseline="0" noProof="0" dirty="0">
                <a:ln>
                  <a:noFill/>
                </a:ln>
                <a:solidFill>
                  <a:prstClr val="black"/>
                </a:solidFill>
                <a:effectLst/>
                <a:uLnTx/>
                <a:uFillTx/>
                <a:latin typeface="Arial"/>
                <a:ea typeface="+mn-ea"/>
                <a:cs typeface="Arial"/>
              </a:rPr>
              <a:t>Cross-Validation</a:t>
            </a:r>
            <a:endParaRPr kumimoji="0" sz="3600" b="0" i="0" u="none" strike="noStrike" kern="1200" cap="none" spc="0" normalizeH="0" baseline="0" noProof="0">
              <a:ln>
                <a:noFill/>
              </a:ln>
              <a:solidFill>
                <a:prstClr val="black"/>
              </a:solidFill>
              <a:effectLst/>
              <a:uLnTx/>
              <a:uFillTx/>
              <a:latin typeface="Arial"/>
              <a:ea typeface="+mn-ea"/>
              <a:cs typeface="Arial"/>
            </a:endParaRPr>
          </a:p>
        </p:txBody>
      </p:sp>
      <p:pic>
        <p:nvPicPr>
          <p:cNvPr id="1061"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1662" y="2386012"/>
            <a:ext cx="5400675" cy="3762375"/>
          </a:xfrm>
          <a:prstGeom prst="rect">
            <a:avLst/>
          </a:prstGeom>
        </p:spPr>
      </p:pic>
      <p:pic>
        <p:nvPicPr>
          <p:cNvPr id="1062"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71662" y="2386012"/>
            <a:ext cx="5400675" cy="3762375"/>
          </a:xfrm>
          <a:prstGeom prst="rect">
            <a:avLst/>
          </a:prstGeom>
        </p:spPr>
      </p:pic>
      <p:pic>
        <p:nvPicPr>
          <p:cNvPr id="1063" name="Image"/>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1482650"/>
            <a:ext cx="9144000" cy="1031700"/>
          </a:xfrm>
          <a:prstGeom prst="rect">
            <a:avLst/>
          </a:prstGeom>
        </p:spPr>
      </p:pic>
      <p:sp>
        <p:nvSpPr>
          <p:cNvPr id="3" name="text 1"/>
          <p:cNvSpPr txBox="1"/>
          <p:nvPr/>
        </p:nvSpPr>
        <p:spPr>
          <a:xfrm>
            <a:off x="654942" y="1790854"/>
            <a:ext cx="7931277" cy="425196"/>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3000" b="0" i="0" u="none" strike="noStrike" kern="1200" cap="none" spc="10" normalizeH="0" baseline="0" noProof="0" dirty="0">
                <a:ln>
                  <a:noFill/>
                </a:ln>
                <a:solidFill>
                  <a:prstClr val="black"/>
                </a:solidFill>
                <a:effectLst/>
                <a:uLnTx/>
                <a:uFillTx/>
                <a:latin typeface="Arial"/>
                <a:ea typeface="+mn-ea"/>
                <a:cs typeface="Arial"/>
              </a:rPr>
              <a:t>5. Compare cross-validated RMS for models:</a:t>
            </a:r>
            <a:endParaRPr kumimoji="0" sz="3000" b="0" i="0" u="none" strike="noStrike" kern="1200" cap="none" spc="0" normalizeH="0" baseline="0" noProof="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35915438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64"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065"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93225"/>
            <a:ext cx="9144000" cy="364775"/>
          </a:xfrm>
          <a:prstGeom prst="rect">
            <a:avLst/>
          </a:prstGeom>
        </p:spPr>
      </p:pic>
      <p:pic>
        <p:nvPicPr>
          <p:cNvPr id="1066"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4450" y="6048250"/>
            <a:ext cx="2649300" cy="809699"/>
          </a:xfrm>
          <a:prstGeom prst="rect">
            <a:avLst/>
          </a:prstGeom>
        </p:spPr>
      </p:pic>
      <p:pic>
        <p:nvPicPr>
          <p:cNvPr id="1067"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9144000" cy="2085300"/>
          </a:xfrm>
          <a:prstGeom prst="rect">
            <a:avLst/>
          </a:prstGeom>
        </p:spPr>
      </p:pic>
      <p:pic>
        <p:nvPicPr>
          <p:cNvPr id="1068"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9144000" cy="2085300"/>
          </a:xfrm>
          <a:prstGeom prst="rect">
            <a:avLst/>
          </a:prstGeom>
        </p:spPr>
      </p:pic>
      <p:pic>
        <p:nvPicPr>
          <p:cNvPr id="1069"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925" y="104100"/>
            <a:ext cx="4101000" cy="1031700"/>
          </a:xfrm>
          <a:prstGeom prst="rect">
            <a:avLst/>
          </a:prstGeom>
        </p:spPr>
      </p:pic>
      <p:sp>
        <p:nvSpPr>
          <p:cNvPr id="2" name="text 1"/>
          <p:cNvSpPr txBox="1"/>
          <p:nvPr/>
        </p:nvSpPr>
        <p:spPr>
          <a:xfrm>
            <a:off x="338964" y="368869"/>
            <a:ext cx="3758641" cy="510235"/>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3600" b="1" i="0" u="none" strike="noStrike" kern="1200" cap="none" spc="10" normalizeH="0" baseline="0" noProof="0" dirty="0">
                <a:ln>
                  <a:noFill/>
                </a:ln>
                <a:solidFill>
                  <a:prstClr val="black"/>
                </a:solidFill>
                <a:effectLst/>
                <a:uLnTx/>
                <a:uFillTx/>
                <a:latin typeface="Arial"/>
                <a:ea typeface="+mn-ea"/>
                <a:cs typeface="Arial"/>
              </a:rPr>
              <a:t>Cross-Validation</a:t>
            </a:r>
            <a:endParaRPr kumimoji="0" sz="3600" b="0" i="0" u="none" strike="noStrike" kern="1200" cap="none" spc="0" normalizeH="0" baseline="0" noProof="0">
              <a:ln>
                <a:noFill/>
              </a:ln>
              <a:solidFill>
                <a:prstClr val="black"/>
              </a:solidFill>
              <a:effectLst/>
              <a:uLnTx/>
              <a:uFillTx/>
              <a:latin typeface="Arial"/>
              <a:ea typeface="+mn-ea"/>
              <a:cs typeface="Arial"/>
            </a:endParaRPr>
          </a:p>
        </p:txBody>
      </p:sp>
      <p:pic>
        <p:nvPicPr>
          <p:cNvPr id="1070"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1662" y="2386012"/>
            <a:ext cx="5400675" cy="3762375"/>
          </a:xfrm>
          <a:prstGeom prst="rect">
            <a:avLst/>
          </a:prstGeom>
        </p:spPr>
      </p:pic>
      <p:pic>
        <p:nvPicPr>
          <p:cNvPr id="1071"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71662" y="2386012"/>
            <a:ext cx="5400675" cy="3762375"/>
          </a:xfrm>
          <a:prstGeom prst="rect">
            <a:avLst/>
          </a:prstGeom>
        </p:spPr>
      </p:pic>
      <p:pic>
        <p:nvPicPr>
          <p:cNvPr id="1072" name="Image"/>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781525" y="3550925"/>
            <a:ext cx="5362475" cy="1031700"/>
          </a:xfrm>
          <a:prstGeom prst="rect">
            <a:avLst/>
          </a:prstGeom>
        </p:spPr>
      </p:pic>
      <p:sp>
        <p:nvSpPr>
          <p:cNvPr id="3" name="text 1"/>
          <p:cNvSpPr txBox="1"/>
          <p:nvPr/>
        </p:nvSpPr>
        <p:spPr>
          <a:xfrm>
            <a:off x="4504996" y="3630530"/>
            <a:ext cx="4661916" cy="882396"/>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2880" b="0" i="0" u="none" strike="noStrike" kern="1200" cap="none" spc="10" normalizeH="0" baseline="0" noProof="0" dirty="0">
                <a:ln>
                  <a:noFill/>
                </a:ln>
                <a:solidFill>
                  <a:srgbClr val="0000FF"/>
                </a:solidFill>
                <a:effectLst/>
                <a:uLnTx/>
                <a:uFillTx/>
                <a:latin typeface="Arial"/>
                <a:ea typeface="+mn-ea"/>
                <a:cs typeface="Arial"/>
              </a:rPr>
              <a:t>Best model minimizes the</a:t>
            </a:r>
            <a:endParaRPr kumimoji="0" sz="2800" b="0" i="0" u="none" strike="noStrike" kern="1200" cap="none" spc="0" normalizeH="0" baseline="0" noProof="0">
              <a:ln>
                <a:noFill/>
              </a:ln>
              <a:solidFill>
                <a:prstClr val="black"/>
              </a:solidFill>
              <a:effectLst/>
              <a:uLnTx/>
              <a:uFillTx/>
              <a:latin typeface="Arial"/>
              <a:ea typeface="+mn-ea"/>
              <a:cs typeface="Arial"/>
            </a:endParaRPr>
          </a:p>
          <a:p>
            <a:pPr marL="406146" marR="0" lvl="0" indent="0" algn="l" defTabSz="914400" rtl="0" eaLnBrk="1" fontAlgn="auto" latinLnBrk="0" hangingPunct="1">
              <a:lnSpc>
                <a:spcPct val="100000"/>
              </a:lnSpc>
              <a:spcBef>
                <a:spcPts val="0"/>
              </a:spcBef>
              <a:spcAft>
                <a:spcPts val="0"/>
              </a:spcAft>
              <a:buClrTx/>
              <a:buSzTx/>
              <a:buFontTx/>
              <a:buNone/>
              <a:tabLst/>
              <a:defRPr/>
            </a:pPr>
            <a:r>
              <a:rPr kumimoji="0" sz="3000" b="0" i="0" u="none" strike="noStrike" kern="1200" cap="none" spc="10" normalizeH="0" baseline="0" noProof="0" dirty="0">
                <a:ln>
                  <a:noFill/>
                </a:ln>
                <a:solidFill>
                  <a:srgbClr val="0000FF"/>
                </a:solidFill>
                <a:effectLst/>
                <a:uLnTx/>
                <a:uFillTx/>
                <a:latin typeface="Arial"/>
                <a:ea typeface="+mn-ea"/>
                <a:cs typeface="Arial"/>
              </a:rPr>
              <a:t>cross-validated error.</a:t>
            </a:r>
            <a:endParaRPr kumimoji="0" sz="3000" b="0" i="0" u="none" strike="noStrike" kern="1200" cap="none" spc="0" normalizeH="0" baseline="0" noProof="0">
              <a:ln>
                <a:noFill/>
              </a:ln>
              <a:solidFill>
                <a:prstClr val="black"/>
              </a:solidFill>
              <a:effectLst/>
              <a:uLnTx/>
              <a:uFillTx/>
              <a:latin typeface="Arial"/>
              <a:ea typeface="+mn-ea"/>
              <a:cs typeface="Arial"/>
            </a:endParaRPr>
          </a:p>
        </p:txBody>
      </p:sp>
      <p:pic>
        <p:nvPicPr>
          <p:cNvPr id="1073" name="Imag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165075" y="3989500"/>
            <a:ext cx="1220100" cy="758400"/>
          </a:xfrm>
          <a:prstGeom prst="rect">
            <a:avLst/>
          </a:prstGeom>
        </p:spPr>
      </p:pic>
      <p:pic>
        <p:nvPicPr>
          <p:cNvPr id="1074" name="Image"/>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340174" y="3970450"/>
            <a:ext cx="1064050" cy="675819"/>
          </a:xfrm>
          <a:prstGeom prst="rect">
            <a:avLst/>
          </a:prstGeom>
        </p:spPr>
      </p:pic>
      <p:pic>
        <p:nvPicPr>
          <p:cNvPr id="1075" name="Image"/>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193329" y="4554722"/>
            <a:ext cx="218166" cy="182824"/>
          </a:xfrm>
          <a:prstGeom prst="rect">
            <a:avLst/>
          </a:prstGeom>
        </p:spPr>
      </p:pic>
      <p:pic>
        <p:nvPicPr>
          <p:cNvPr id="1076" name="Image"/>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1482650"/>
            <a:ext cx="9144000" cy="1031700"/>
          </a:xfrm>
          <a:prstGeom prst="rect">
            <a:avLst/>
          </a:prstGeom>
        </p:spPr>
      </p:pic>
      <p:sp>
        <p:nvSpPr>
          <p:cNvPr id="4" name="text 1"/>
          <p:cNvSpPr txBox="1"/>
          <p:nvPr/>
        </p:nvSpPr>
        <p:spPr>
          <a:xfrm>
            <a:off x="654942" y="1790854"/>
            <a:ext cx="7931277" cy="425196"/>
          </a:xfrm>
          <a:prstGeom prst="rect">
            <a:avLst/>
          </a:prstGeom>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3000" b="0" i="0" u="none" strike="noStrike" kern="1200" cap="none" spc="10" normalizeH="0" baseline="0" noProof="0" dirty="0">
                <a:ln>
                  <a:noFill/>
                </a:ln>
                <a:solidFill>
                  <a:prstClr val="black"/>
                </a:solidFill>
                <a:effectLst/>
                <a:uLnTx/>
                <a:uFillTx/>
                <a:latin typeface="Arial"/>
                <a:ea typeface="+mn-ea"/>
                <a:cs typeface="Arial"/>
              </a:rPr>
              <a:t>5. Compare cross-validated RMS for models:</a:t>
            </a:r>
            <a:endParaRPr kumimoji="0" sz="3000" b="0" i="0" u="none" strike="noStrike" kern="1200" cap="none" spc="0" normalizeH="0" baseline="0" noProof="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502552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934948"/>
            <a:ext cx="7886700" cy="5242015"/>
          </a:xfrm>
        </p:spPr>
        <p:txBody>
          <a:bodyPr/>
          <a:lstStyle/>
          <a:p>
            <a:r>
              <a:rPr lang="en-US" dirty="0" smtClean="0"/>
              <a:t>Data used for cross-validation must come from training set, not test set.</a:t>
            </a:r>
            <a:endParaRPr lang="en-US" dirty="0"/>
          </a:p>
        </p:txBody>
      </p:sp>
    </p:spTree>
    <p:extLst>
      <p:ext uri="{BB962C8B-B14F-4D97-AF65-F5344CB8AC3E}">
        <p14:creationId xmlns:p14="http://schemas.microsoft.com/office/powerpoint/2010/main" val="21692343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Cluster Analysis</a:t>
            </a:r>
            <a:endParaRPr lang="en-US" dirty="0"/>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9451807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Voronoi</a:t>
            </a:r>
            <a:r>
              <a:rPr lang="en-US" dirty="0" smtClean="0"/>
              <a:t> Diagrams</a:t>
            </a:r>
            <a:endParaRPr lang="en-US" dirty="0"/>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p:txBody>
              <a:bodyPr/>
              <a:lstStyle/>
              <a:p>
                <a:r>
                  <a:rPr lang="en-US" dirty="0" smtClean="0"/>
                  <a:t>Often helpful concept.</a:t>
                </a:r>
              </a:p>
              <a:p>
                <a:r>
                  <a:rPr lang="en-US" dirty="0" smtClean="0"/>
                  <a:t>Take a set of N points.</a:t>
                </a:r>
              </a:p>
              <a:p>
                <a:r>
                  <a:rPr lang="en-US" dirty="0" smtClean="0"/>
                  <a:t>Draw a set of polygons such that:</a:t>
                </a:r>
              </a:p>
              <a:p>
                <a:pPr marL="685800" lvl="1" indent="-342900">
                  <a:buFont typeface="+mj-lt"/>
                  <a:buAutoNum type="arabicPeriod"/>
                </a:pPr>
                <a:r>
                  <a:rPr lang="en-US" dirty="0" smtClean="0"/>
                  <a:t>Each polygon contains one of the N points,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smtClean="0"/>
                  <a:t>.</a:t>
                </a:r>
                <a:endParaRPr lang="en-US" dirty="0" smtClean="0"/>
              </a:p>
              <a:p>
                <a:pPr marL="685800" lvl="1" indent="-342900">
                  <a:buFont typeface="+mj-lt"/>
                  <a:buAutoNum type="arabicPeriod"/>
                </a:pPr>
                <a:r>
                  <a:rPr lang="en-US" dirty="0" smtClean="0"/>
                  <a:t>Each polygon contains all points that are closest to the </a:t>
                </a:r>
                <a:r>
                  <a:rPr lang="en-US" dirty="0" smtClean="0"/>
                  <a:t>contained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smtClean="0"/>
                  <a:t>.</a:t>
                </a:r>
                <a:endParaRPr lang="en-US"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blipFill>
                <a:blip r:embed="rId2"/>
                <a:stretch>
                  <a:fillRect l="-1391" t="-2241"/>
                </a:stretch>
              </a:blipFill>
            </p:spPr>
            <p:txBody>
              <a:bodyPr/>
              <a:lstStyle/>
              <a:p>
                <a:r>
                  <a:rPr lang="en-US">
                    <a:noFill/>
                  </a:rPr>
                  <a:t> </a:t>
                </a:r>
              </a:p>
            </p:txBody>
          </p:sp>
        </mc:Fallback>
      </mc:AlternateContent>
    </p:spTree>
    <p:extLst>
      <p:ext uri="{BB962C8B-B14F-4D97-AF65-F5344CB8AC3E}">
        <p14:creationId xmlns:p14="http://schemas.microsoft.com/office/powerpoint/2010/main" val="24171743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Voronoi diagram under Euclidean dist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674" y="465088"/>
            <a:ext cx="4077650" cy="40776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401101" y="6493065"/>
            <a:ext cx="4462006" cy="215444"/>
          </a:xfrm>
          <a:prstGeom prst="rect">
            <a:avLst/>
          </a:prstGeom>
          <a:noFill/>
        </p:spPr>
        <p:txBody>
          <a:bodyPr wrap="square" rtlCol="0">
            <a:spAutoFit/>
          </a:bodyPr>
          <a:lstStyle/>
          <a:p>
            <a:r>
              <a:rPr lang="en-US" sz="800"/>
              <a:t>By Balu Ertl - Own work, CC BY-SA 4.0, https://commons.wikimedia.org/w/index.php?curid=38534275</a:t>
            </a:r>
            <a:endParaRPr lang="en-US" sz="800" dirty="0"/>
          </a:p>
        </p:txBody>
      </p:sp>
      <p:pic>
        <p:nvPicPr>
          <p:cNvPr id="1028" name="Picture 4" descr="https://upload.wikimedia.org/wikipedia/commons/thumb/6/6d/Manhattan_Voronoi_Diagram.svg/480px-Manhattan_Voronoi_Diagram.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2048" y="465088"/>
            <a:ext cx="4077651" cy="407765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80314" y="5069434"/>
            <a:ext cx="3284524" cy="369332"/>
          </a:xfrm>
          <a:prstGeom prst="rect">
            <a:avLst/>
          </a:prstGeom>
          <a:noFill/>
        </p:spPr>
        <p:txBody>
          <a:bodyPr wrap="square" rtlCol="0">
            <a:spAutoFit/>
          </a:bodyPr>
          <a:lstStyle/>
          <a:p>
            <a:r>
              <a:rPr lang="en-US" dirty="0" smtClean="0"/>
              <a:t>Euclidean distance</a:t>
            </a:r>
            <a:endParaRPr lang="en-US" dirty="0"/>
          </a:p>
        </p:txBody>
      </p:sp>
      <p:sp>
        <p:nvSpPr>
          <p:cNvPr id="10" name="TextBox 9"/>
          <p:cNvSpPr txBox="1"/>
          <p:nvPr/>
        </p:nvSpPr>
        <p:spPr>
          <a:xfrm>
            <a:off x="4989842" y="5133485"/>
            <a:ext cx="3284524" cy="369332"/>
          </a:xfrm>
          <a:prstGeom prst="rect">
            <a:avLst/>
          </a:prstGeom>
          <a:noFill/>
        </p:spPr>
        <p:txBody>
          <a:bodyPr wrap="square" rtlCol="0">
            <a:spAutoFit/>
          </a:bodyPr>
          <a:lstStyle/>
          <a:p>
            <a:r>
              <a:rPr lang="en-US" dirty="0" smtClean="0"/>
              <a:t>Manhattan distance</a:t>
            </a:r>
            <a:endParaRPr lang="en-US" dirty="0"/>
          </a:p>
        </p:txBody>
      </p:sp>
    </p:spTree>
    <p:extLst>
      <p:ext uri="{BB962C8B-B14F-4D97-AF65-F5344CB8AC3E}">
        <p14:creationId xmlns:p14="http://schemas.microsoft.com/office/powerpoint/2010/main" val="30815686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760719"/>
            <a:ext cx="7886700" cy="5416244"/>
          </a:xfrm>
        </p:spPr>
        <p:txBody>
          <a:bodyPr/>
          <a:lstStyle/>
          <a:p>
            <a:r>
              <a:rPr lang="en-US" dirty="0" smtClean="0"/>
              <a:t>Cluster analysis: Grouping similar objects together.</a:t>
            </a:r>
          </a:p>
          <a:p>
            <a:pPr lvl="1"/>
            <a:r>
              <a:rPr lang="en-US" dirty="0" smtClean="0"/>
              <a:t>Can cluster based on “similarity”. Input is an </a:t>
            </a:r>
            <a:r>
              <a:rPr lang="en-US" dirty="0" err="1" smtClean="0"/>
              <a:t>NxN</a:t>
            </a:r>
            <a:r>
              <a:rPr lang="en-US" dirty="0" smtClean="0"/>
              <a:t> distance matrix.</a:t>
            </a:r>
          </a:p>
          <a:p>
            <a:pPr lvl="1"/>
            <a:r>
              <a:rPr lang="en-US" dirty="0" smtClean="0"/>
              <a:t>Can cluster based on features. Input </a:t>
            </a:r>
            <a:r>
              <a:rPr lang="en-US" dirty="0" err="1" smtClean="0"/>
              <a:t>NxD</a:t>
            </a:r>
            <a:r>
              <a:rPr lang="en-US" dirty="0" smtClean="0"/>
              <a:t> feature matrix.</a:t>
            </a:r>
          </a:p>
          <a:p>
            <a:r>
              <a:rPr lang="en-US" dirty="0" smtClean="0"/>
              <a:t>Clusters can be “flat”, or hierarchical.</a:t>
            </a:r>
          </a:p>
          <a:p>
            <a:endParaRPr lang="en-US" dirty="0"/>
          </a:p>
        </p:txBody>
      </p:sp>
    </p:spTree>
    <p:extLst>
      <p:ext uri="{BB962C8B-B14F-4D97-AF65-F5344CB8AC3E}">
        <p14:creationId xmlns:p14="http://schemas.microsoft.com/office/powerpoint/2010/main" val="35193979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Distance Measures</a:t>
            </a:r>
            <a:endParaRPr lang="en-US" dirty="0"/>
          </a:p>
        </p:txBody>
      </p:sp>
      <p:sp>
        <p:nvSpPr>
          <p:cNvPr id="3" name="Content Placeholder 2"/>
          <p:cNvSpPr>
            <a:spLocks noGrp="1"/>
          </p:cNvSpPr>
          <p:nvPr>
            <p:ph idx="1"/>
          </p:nvPr>
        </p:nvSpPr>
        <p:spPr/>
        <p:txBody>
          <a:bodyPr/>
          <a:lstStyle/>
          <a:p>
            <a:r>
              <a:rPr lang="en-US" dirty="0" smtClean="0"/>
              <a:t>Squared Euclidean</a:t>
            </a:r>
          </a:p>
          <a:p>
            <a:r>
              <a:rPr lang="en-US" dirty="0" smtClean="0"/>
              <a:t>Manhattan</a:t>
            </a:r>
          </a:p>
          <a:p>
            <a:r>
              <a:rPr lang="en-US" dirty="0" smtClean="0"/>
              <a:t>Correlation coefficient (e.g. time series)</a:t>
            </a:r>
          </a:p>
          <a:p>
            <a:r>
              <a:rPr lang="en-US" dirty="0" smtClean="0"/>
              <a:t>Categorical, code as 0 or 1, using Hamming</a:t>
            </a:r>
            <a:endParaRPr lang="en-US" dirty="0"/>
          </a:p>
        </p:txBody>
      </p:sp>
    </p:spTree>
    <p:extLst>
      <p:ext uri="{BB962C8B-B14F-4D97-AF65-F5344CB8AC3E}">
        <p14:creationId xmlns:p14="http://schemas.microsoft.com/office/powerpoint/2010/main" val="15336209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Cluster into a fixed number of clusters: K</a:t>
            </a:r>
          </a:p>
          <a:p>
            <a:r>
              <a:rPr lang="en-US" dirty="0" smtClean="0"/>
              <a:t>Goal is to minimize the sum squared distance of every point from the centroid of it’s cluster.</a:t>
            </a:r>
          </a:p>
          <a:p>
            <a:r>
              <a:rPr lang="en-US" dirty="0" smtClean="0"/>
              <a:t>Exact is computationally intractable, but approximations exist.</a:t>
            </a:r>
          </a:p>
          <a:p>
            <a:pPr marL="685800" lvl="1" indent="-342900">
              <a:buFont typeface="+mj-lt"/>
              <a:buAutoNum type="arabicPeriod"/>
            </a:pPr>
            <a:r>
              <a:rPr lang="en-US" dirty="0" smtClean="0"/>
              <a:t>Algorithm first picks cluster centers randomly.</a:t>
            </a:r>
          </a:p>
          <a:p>
            <a:pPr marL="685800" lvl="1" indent="-342900">
              <a:buFont typeface="+mj-lt"/>
              <a:buAutoNum type="arabicPeriod"/>
            </a:pPr>
            <a:r>
              <a:rPr lang="en-US" dirty="0" smtClean="0"/>
              <a:t>Assign each point to nearest cluster.</a:t>
            </a:r>
          </a:p>
          <a:p>
            <a:pPr marL="685800" lvl="1" indent="-342900">
              <a:buFont typeface="+mj-lt"/>
              <a:buAutoNum type="arabicPeriod"/>
            </a:pPr>
            <a:r>
              <a:rPr lang="en-US" dirty="0" smtClean="0"/>
              <a:t>Update center as centroid.</a:t>
            </a:r>
          </a:p>
          <a:p>
            <a:pPr marL="685800" lvl="1" indent="-342900">
              <a:buFont typeface="+mj-lt"/>
              <a:buAutoNum type="arabicPeriod"/>
            </a:pPr>
            <a:r>
              <a:rPr lang="en-US" dirty="0" smtClean="0"/>
              <a:t>Repeat.</a:t>
            </a:r>
          </a:p>
          <a:p>
            <a:r>
              <a:rPr lang="en-US" dirty="0" smtClean="0"/>
              <a:t>Visualization: </a:t>
            </a:r>
            <a:r>
              <a:rPr lang="en-US" dirty="0" smtClean="0">
                <a:hlinkClick r:id="rId2"/>
              </a:rPr>
              <a:t>http://stanford.edu/class/ee103/visualizations/kmeans/kmeans.html</a:t>
            </a:r>
            <a:endParaRPr lang="en-US" dirty="0" smtClean="0"/>
          </a:p>
        </p:txBody>
      </p:sp>
    </p:spTree>
    <p:extLst>
      <p:ext uri="{BB962C8B-B14F-4D97-AF65-F5344CB8AC3E}">
        <p14:creationId xmlns:p14="http://schemas.microsoft.com/office/powerpoint/2010/main" val="2720419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ML</a:t>
            </a:r>
            <a:endParaRPr lang="en-US" dirty="0"/>
          </a:p>
        </p:txBody>
      </p:sp>
      <p:sp>
        <p:nvSpPr>
          <p:cNvPr id="3" name="Content Placeholder 2"/>
          <p:cNvSpPr>
            <a:spLocks noGrp="1"/>
          </p:cNvSpPr>
          <p:nvPr>
            <p:ph idx="1"/>
          </p:nvPr>
        </p:nvSpPr>
        <p:spPr/>
        <p:txBody>
          <a:bodyPr/>
          <a:lstStyle/>
          <a:p>
            <a:r>
              <a:rPr lang="en-US" dirty="0" smtClean="0"/>
              <a:t>Supervised learning:</a:t>
            </a:r>
          </a:p>
          <a:p>
            <a:pPr lvl="1"/>
            <a:r>
              <a:rPr lang="en-US" dirty="0" smtClean="0"/>
              <a:t>Labelled training set: Observations plus ground truth.</a:t>
            </a:r>
          </a:p>
          <a:p>
            <a:pPr lvl="2"/>
            <a:r>
              <a:rPr lang="en-US" dirty="0" smtClean="0"/>
              <a:t>Example: Met drivers plus </a:t>
            </a:r>
            <a:r>
              <a:rPr lang="en-US" dirty="0" err="1" smtClean="0"/>
              <a:t>templine</a:t>
            </a:r>
            <a:r>
              <a:rPr lang="en-US" dirty="0" smtClean="0"/>
              <a:t> observations</a:t>
            </a:r>
          </a:p>
          <a:p>
            <a:pPr lvl="2"/>
            <a:r>
              <a:rPr lang="en-US" dirty="0" smtClean="0"/>
              <a:t>Example: Labelled images.</a:t>
            </a:r>
          </a:p>
          <a:p>
            <a:pPr lvl="2"/>
            <a:r>
              <a:rPr lang="en-US" dirty="0" smtClean="0"/>
              <a:t>Example: Heart disease?</a:t>
            </a:r>
          </a:p>
          <a:p>
            <a:pPr lvl="1"/>
            <a:r>
              <a:rPr lang="en-US" dirty="0" smtClean="0"/>
              <a:t>Classification:</a:t>
            </a:r>
          </a:p>
          <a:p>
            <a:pPr lvl="2"/>
            <a:r>
              <a:rPr lang="en-US" dirty="0" smtClean="0"/>
              <a:t>Cat?</a:t>
            </a:r>
          </a:p>
          <a:p>
            <a:pPr lvl="2"/>
            <a:r>
              <a:rPr lang="en-US" dirty="0" smtClean="0"/>
              <a:t>Heart disease?</a:t>
            </a:r>
          </a:p>
          <a:p>
            <a:pPr lvl="1"/>
            <a:r>
              <a:rPr lang="en-US" dirty="0" smtClean="0"/>
              <a:t>Regression/prediction:</a:t>
            </a:r>
          </a:p>
          <a:p>
            <a:pPr lvl="2"/>
            <a:r>
              <a:rPr lang="en-US" dirty="0" smtClean="0"/>
              <a:t>Stock market</a:t>
            </a:r>
          </a:p>
          <a:p>
            <a:pPr lvl="2"/>
            <a:r>
              <a:rPr lang="en-US" dirty="0" smtClean="0"/>
              <a:t>Temperature</a:t>
            </a:r>
          </a:p>
          <a:p>
            <a:pPr lvl="1"/>
            <a:endParaRPr lang="en-US" dirty="0"/>
          </a:p>
        </p:txBody>
      </p:sp>
    </p:spTree>
    <p:extLst>
      <p:ext uri="{BB962C8B-B14F-4D97-AF65-F5344CB8AC3E}">
        <p14:creationId xmlns:p14="http://schemas.microsoft.com/office/powerpoint/2010/main" val="21243405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550843"/>
            <a:ext cx="7886700" cy="1743841"/>
          </a:xfrm>
        </p:spPr>
        <p:txBody>
          <a:bodyPr/>
          <a:lstStyle/>
          <a:p>
            <a:r>
              <a:rPr lang="en-US" dirty="0" smtClean="0"/>
              <a:t>Example: Old Faithful eruptions:</a:t>
            </a:r>
          </a:p>
          <a:p>
            <a:pPr lvl="1"/>
            <a:r>
              <a:rPr lang="en-US" dirty="0" smtClean="0"/>
              <a:t>X-axis is the eruption duration.</a:t>
            </a:r>
          </a:p>
          <a:p>
            <a:pPr lvl="1"/>
            <a:r>
              <a:rPr lang="en-US" dirty="0" smtClean="0"/>
              <a:t>Y-axis is time to the next eruption.</a:t>
            </a:r>
          </a:p>
          <a:p>
            <a:pPr lvl="1"/>
            <a:r>
              <a:rPr lang="en-US" dirty="0" smtClean="0"/>
              <a:t>Initial cluster centers chosen randomly.</a:t>
            </a:r>
          </a:p>
        </p:txBody>
      </p:sp>
      <p:pic>
        <p:nvPicPr>
          <p:cNvPr id="5" name="Picture 4"/>
          <p:cNvPicPr>
            <a:picLocks noChangeAspect="1"/>
          </p:cNvPicPr>
          <p:nvPr/>
        </p:nvPicPr>
        <p:blipFill rotWithShape="1">
          <a:blip r:embed="rId3">
            <a:clrChange>
              <a:clrFrom>
                <a:srgbClr val="FFFFFF"/>
              </a:clrFrom>
              <a:clrTo>
                <a:srgbClr val="FFFFFF">
                  <a:alpha val="0"/>
                </a:srgbClr>
              </a:clrTo>
            </a:clrChange>
          </a:blip>
          <a:srcRect r="70246" b="66404"/>
          <a:stretch/>
        </p:blipFill>
        <p:spPr>
          <a:xfrm>
            <a:off x="2477671" y="2294684"/>
            <a:ext cx="4022281" cy="4017215"/>
          </a:xfrm>
          <a:prstGeom prst="rect">
            <a:avLst/>
          </a:prstGeom>
        </p:spPr>
      </p:pic>
      <p:sp>
        <p:nvSpPr>
          <p:cNvPr id="2" name="TextBox 1"/>
          <p:cNvSpPr txBox="1"/>
          <p:nvPr/>
        </p:nvSpPr>
        <p:spPr>
          <a:xfrm>
            <a:off x="5852160" y="6436257"/>
            <a:ext cx="2962656" cy="215444"/>
          </a:xfrm>
          <a:prstGeom prst="rect">
            <a:avLst/>
          </a:prstGeom>
          <a:noFill/>
        </p:spPr>
        <p:txBody>
          <a:bodyPr wrap="square" rtlCol="0">
            <a:spAutoFit/>
          </a:bodyPr>
          <a:lstStyle/>
          <a:p>
            <a:r>
              <a:rPr lang="en-US" sz="800" i="1" dirty="0" smtClean="0"/>
              <a:t>Pattern Recognition and Machine Learning</a:t>
            </a:r>
            <a:r>
              <a:rPr lang="en-US" sz="800" dirty="0" smtClean="0"/>
              <a:t>, Bishop</a:t>
            </a:r>
            <a:endParaRPr lang="en-US" sz="800" dirty="0"/>
          </a:p>
        </p:txBody>
      </p:sp>
    </p:spTree>
    <p:extLst>
      <p:ext uri="{BB962C8B-B14F-4D97-AF65-F5344CB8AC3E}">
        <p14:creationId xmlns:p14="http://schemas.microsoft.com/office/powerpoint/2010/main" val="20028807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978562" y="288008"/>
            <a:ext cx="7186876" cy="6356970"/>
          </a:xfrm>
          <a:prstGeom prst="rect">
            <a:avLst/>
          </a:prstGeom>
        </p:spPr>
      </p:pic>
      <p:sp>
        <p:nvSpPr>
          <p:cNvPr id="6" name="TextBox 5"/>
          <p:cNvSpPr txBox="1"/>
          <p:nvPr/>
        </p:nvSpPr>
        <p:spPr>
          <a:xfrm>
            <a:off x="5852160" y="6436257"/>
            <a:ext cx="2962656" cy="215444"/>
          </a:xfrm>
          <a:prstGeom prst="rect">
            <a:avLst/>
          </a:prstGeom>
          <a:noFill/>
        </p:spPr>
        <p:txBody>
          <a:bodyPr wrap="square" rtlCol="0">
            <a:spAutoFit/>
          </a:bodyPr>
          <a:lstStyle/>
          <a:p>
            <a:r>
              <a:rPr lang="en-US" sz="800" i="1" dirty="0" smtClean="0"/>
              <a:t>Pattern Recognition and Machine Learning</a:t>
            </a:r>
            <a:r>
              <a:rPr lang="en-US" sz="800" dirty="0" smtClean="0"/>
              <a:t>, Bishop</a:t>
            </a:r>
            <a:endParaRPr lang="en-US" sz="800" dirty="0"/>
          </a:p>
        </p:txBody>
      </p:sp>
    </p:spTree>
    <p:extLst>
      <p:ext uri="{BB962C8B-B14F-4D97-AF65-F5344CB8AC3E}">
        <p14:creationId xmlns:p14="http://schemas.microsoft.com/office/powerpoint/2010/main" val="21310115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Clustering</a:t>
            </a:r>
            <a:endParaRPr lang="en-US" dirty="0"/>
          </a:p>
        </p:txBody>
      </p:sp>
      <p:sp>
        <p:nvSpPr>
          <p:cNvPr id="3" name="Content Placeholder 2"/>
          <p:cNvSpPr>
            <a:spLocks noGrp="1"/>
          </p:cNvSpPr>
          <p:nvPr>
            <p:ph idx="1"/>
          </p:nvPr>
        </p:nvSpPr>
        <p:spPr/>
        <p:txBody>
          <a:bodyPr/>
          <a:lstStyle/>
          <a:p>
            <a:r>
              <a:rPr lang="en-US" dirty="0" smtClean="0"/>
              <a:t>Agglomerative: Each object starts in its own cluster.</a:t>
            </a:r>
          </a:p>
          <a:p>
            <a:pPr lvl="1"/>
            <a:r>
              <a:rPr lang="en-US" dirty="0" smtClean="0"/>
              <a:t>Clusters are then merged, according to some criteria.</a:t>
            </a:r>
          </a:p>
          <a:p>
            <a:pPr lvl="2"/>
            <a:r>
              <a:rPr lang="en-US" dirty="0" smtClean="0"/>
              <a:t>Example: Merged with nearest neighbor.</a:t>
            </a:r>
          </a:p>
        </p:txBody>
      </p:sp>
    </p:spTree>
    <p:extLst>
      <p:ext uri="{BB962C8B-B14F-4D97-AF65-F5344CB8AC3E}">
        <p14:creationId xmlns:p14="http://schemas.microsoft.com/office/powerpoint/2010/main" val="26013309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s://upload.wikimedia.org/wikipedia/commons/1/12/Iris_dendrogram.png"/>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23871" b="84461"/>
          <a:stretch/>
        </p:blipFill>
        <p:spPr bwMode="auto">
          <a:xfrm>
            <a:off x="277499" y="155453"/>
            <a:ext cx="4744878" cy="138356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957523" y="768096"/>
            <a:ext cx="1272845" cy="9656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https://upload.wikimedia.org/wikipedia/commons/1/12/Iris_dendrogram.png"/>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6719" t="7926" r="10072"/>
          <a:stretch/>
        </p:blipFill>
        <p:spPr bwMode="auto">
          <a:xfrm rot="5400000">
            <a:off x="1644703" y="-346196"/>
            <a:ext cx="5663824" cy="895323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680386" y="1129371"/>
            <a:ext cx="1272845" cy="1804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33802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i="1" dirty="0" smtClean="0"/>
              <a:t>k</a:t>
            </a:r>
            <a:r>
              <a:rPr lang="en-US" dirty="0" smtClean="0"/>
              <a:t> Nearest </a:t>
            </a:r>
            <a:r>
              <a:rPr lang="en-US" dirty="0" smtClean="0"/>
              <a:t>Neighbors</a:t>
            </a:r>
            <a:br>
              <a:rPr lang="en-US" dirty="0" smtClean="0"/>
            </a:br>
            <a:r>
              <a:rPr lang="en-US" dirty="0" smtClean="0"/>
              <a:t>(</a:t>
            </a:r>
            <a:r>
              <a:rPr lang="en-US" i="1" dirty="0" smtClean="0"/>
              <a:t>k</a:t>
            </a:r>
            <a:r>
              <a:rPr lang="en-US" dirty="0" smtClean="0"/>
              <a:t>-NN</a:t>
            </a:r>
            <a:r>
              <a:rPr lang="en-US" dirty="0" smtClean="0"/>
              <a:t>)</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070162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28650" y="936434"/>
            <a:ext cx="7886700" cy="5240529"/>
          </a:xfrm>
        </p:spPr>
        <p:txBody>
          <a:bodyPr/>
          <a:lstStyle/>
          <a:p>
            <a:r>
              <a:rPr lang="en-US" dirty="0" smtClean="0"/>
              <a:t>Intuition: Objects with similar observables probably also have similar </a:t>
            </a:r>
            <a:r>
              <a:rPr lang="en-US" dirty="0" err="1" smtClean="0"/>
              <a:t>unobservables</a:t>
            </a:r>
            <a:r>
              <a:rPr lang="en-US" dirty="0" smtClean="0"/>
              <a:t>.</a:t>
            </a:r>
          </a:p>
          <a:p>
            <a:r>
              <a:rPr lang="en-US" dirty="0" smtClean="0"/>
              <a:t>For classification:</a:t>
            </a:r>
          </a:p>
          <a:p>
            <a:pPr lvl="1"/>
            <a:r>
              <a:rPr lang="en-US" dirty="0"/>
              <a:t>Training set: N points with vector of </a:t>
            </a:r>
            <a:r>
              <a:rPr lang="en-US" dirty="0" smtClean="0"/>
              <a:t>features and labels.</a:t>
            </a:r>
            <a:endParaRPr lang="en-US" dirty="0"/>
          </a:p>
          <a:p>
            <a:pPr lvl="1"/>
            <a:r>
              <a:rPr lang="en-US" dirty="0"/>
              <a:t>To classify an X: Find N nearest neighbors. Class of X is the most common class of N</a:t>
            </a:r>
            <a:r>
              <a:rPr lang="en-US" dirty="0" smtClean="0"/>
              <a:t>.</a:t>
            </a:r>
          </a:p>
          <a:p>
            <a:r>
              <a:rPr lang="en-US" dirty="0" smtClean="0"/>
              <a:t>For regression:</a:t>
            </a:r>
          </a:p>
          <a:p>
            <a:pPr lvl="1"/>
            <a:r>
              <a:rPr lang="en-US" dirty="0" smtClean="0"/>
              <a:t>Training </a:t>
            </a:r>
            <a:r>
              <a:rPr lang="en-US" dirty="0"/>
              <a:t>set: N points with vector of features, and the dependent variable y.</a:t>
            </a:r>
          </a:p>
          <a:p>
            <a:pPr lvl="1"/>
            <a:r>
              <a:rPr lang="en-US" dirty="0"/>
              <a:t>To predict an unknown: Find N nearest neighbors. </a:t>
            </a:r>
            <a:r>
              <a:rPr lang="en-US" i="1" dirty="0"/>
              <a:t>y</a:t>
            </a:r>
            <a:r>
              <a:rPr lang="en-US" dirty="0"/>
              <a:t> of X is the average of the nearest neighbors</a:t>
            </a:r>
            <a:r>
              <a:rPr lang="en-US" dirty="0" smtClean="0"/>
              <a:t>.</a:t>
            </a:r>
            <a:endParaRPr lang="en-US" dirty="0" smtClean="0"/>
          </a:p>
          <a:p>
            <a:endParaRPr lang="en-US" dirty="0"/>
          </a:p>
        </p:txBody>
      </p:sp>
    </p:spTree>
    <p:extLst>
      <p:ext uri="{BB962C8B-B14F-4D97-AF65-F5344CB8AC3E}">
        <p14:creationId xmlns:p14="http://schemas.microsoft.com/office/powerpoint/2010/main" val="26236589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Choice of </a:t>
            </a:r>
            <a:r>
              <a:rPr lang="en-US" i="1" dirty="0" smtClean="0"/>
              <a:t>k</a:t>
            </a:r>
            <a:endParaRPr lang="en-US" i="1" dirty="0"/>
          </a:p>
        </p:txBody>
      </p:sp>
      <p:sp>
        <p:nvSpPr>
          <p:cNvPr id="3" name="Content Placeholder 2"/>
          <p:cNvSpPr>
            <a:spLocks noGrp="1"/>
          </p:cNvSpPr>
          <p:nvPr>
            <p:ph idx="1"/>
          </p:nvPr>
        </p:nvSpPr>
        <p:spPr/>
        <p:txBody>
          <a:bodyPr/>
          <a:lstStyle/>
          <a:p>
            <a:r>
              <a:rPr lang="en-US" dirty="0" smtClean="0"/>
              <a:t>A large k basically smooths the boundary between regions.</a:t>
            </a:r>
            <a:endParaRPr lang="en-US" dirty="0"/>
          </a:p>
        </p:txBody>
      </p:sp>
      <p:pic>
        <p:nvPicPr>
          <p:cNvPr id="1026" name="Picture 2" descr="https://kevinzakka.github.io/assets/1nearestneigh.pn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0895" y="2549523"/>
            <a:ext cx="4533900" cy="37623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kevinzakka.github.io/assets/20nearestneigh.pn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67040" y="2549523"/>
            <a:ext cx="4533900" cy="37623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386170" y="6408115"/>
            <a:ext cx="2355494" cy="215444"/>
          </a:xfrm>
          <a:prstGeom prst="rect">
            <a:avLst/>
          </a:prstGeom>
          <a:noFill/>
        </p:spPr>
        <p:txBody>
          <a:bodyPr wrap="square" rtlCol="0">
            <a:spAutoFit/>
          </a:bodyPr>
          <a:lstStyle/>
          <a:p>
            <a:r>
              <a:rPr lang="en-US" sz="800" i="1" dirty="0" smtClean="0"/>
              <a:t>Elements of Statistical Learning</a:t>
            </a:r>
            <a:r>
              <a:rPr lang="en-US" sz="800" dirty="0" smtClean="0"/>
              <a:t>, Trevor and Hastie</a:t>
            </a:r>
            <a:endParaRPr lang="en-US" sz="800" dirty="0"/>
          </a:p>
        </p:txBody>
      </p:sp>
    </p:spTree>
    <p:extLst>
      <p:ext uri="{BB962C8B-B14F-4D97-AF65-F5344CB8AC3E}">
        <p14:creationId xmlns:p14="http://schemas.microsoft.com/office/powerpoint/2010/main" val="328878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Support Vector Machines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90649365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28650" y="899770"/>
            <a:ext cx="7886700" cy="5277193"/>
          </a:xfrm>
        </p:spPr>
        <p:txBody>
          <a:bodyPr/>
          <a:lstStyle/>
          <a:p>
            <a:r>
              <a:rPr lang="en-US" dirty="0" smtClean="0"/>
              <a:t>Intuition: If objects are plotted data points in some feature space, we can probably draw a line/curve dividing the regions.</a:t>
            </a:r>
          </a:p>
          <a:p>
            <a:r>
              <a:rPr lang="en-US" dirty="0" smtClean="0"/>
              <a:t>SVMs leverage that </a:t>
            </a:r>
            <a:r>
              <a:rPr lang="en-US" dirty="0" smtClean="0"/>
              <a:t>idea. Finds the plane that separates the two classes with the largest margin.</a:t>
            </a:r>
            <a:endParaRPr lang="en-US" dirty="0" smtClean="0"/>
          </a:p>
          <a:p>
            <a:r>
              <a:rPr lang="en-US" dirty="0" smtClean="0"/>
              <a:t>Easy to see when in 2-D, but you can’t see it in, say, 6-D!</a:t>
            </a:r>
            <a:endParaRPr lang="en-US" dirty="0"/>
          </a:p>
        </p:txBody>
      </p:sp>
      <p:pic>
        <p:nvPicPr>
          <p:cNvPr id="3" name="Picture 2"/>
          <p:cNvPicPr>
            <a:picLocks noChangeAspect="1"/>
          </p:cNvPicPr>
          <p:nvPr/>
        </p:nvPicPr>
        <p:blipFill>
          <a:blip r:embed="rId2">
            <a:clrChange>
              <a:clrFrom>
                <a:srgbClr val="FEFEFE"/>
              </a:clrFrom>
              <a:clrTo>
                <a:srgbClr val="FEFEFE">
                  <a:alpha val="0"/>
                </a:srgbClr>
              </a:clrTo>
            </a:clrChange>
          </a:blip>
          <a:stretch>
            <a:fillRect/>
          </a:stretch>
        </p:blipFill>
        <p:spPr>
          <a:xfrm>
            <a:off x="3593220" y="3538366"/>
            <a:ext cx="3181652" cy="3042105"/>
          </a:xfrm>
          <a:prstGeom prst="rect">
            <a:avLst/>
          </a:prstGeom>
        </p:spPr>
      </p:pic>
    </p:spTree>
    <p:extLst>
      <p:ext uri="{BB962C8B-B14F-4D97-AF65-F5344CB8AC3E}">
        <p14:creationId xmlns:p14="http://schemas.microsoft.com/office/powerpoint/2010/main" val="25135038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1660" y="1273178"/>
            <a:ext cx="6277280" cy="414938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186476" y="6466637"/>
            <a:ext cx="3664915" cy="215444"/>
          </a:xfrm>
          <a:prstGeom prst="rect">
            <a:avLst/>
          </a:prstGeom>
          <a:noFill/>
        </p:spPr>
        <p:txBody>
          <a:bodyPr wrap="square" rtlCol="0">
            <a:spAutoFit/>
          </a:bodyPr>
          <a:lstStyle/>
          <a:p>
            <a:r>
              <a:rPr lang="en-US" sz="800" dirty="0"/>
              <a:t>https://chrisalbon.com/machine-learning/svc_parameters_using_rbf_kernel.html</a:t>
            </a:r>
          </a:p>
        </p:txBody>
      </p:sp>
    </p:spTree>
    <p:extLst>
      <p:ext uri="{BB962C8B-B14F-4D97-AF65-F5344CB8AC3E}">
        <p14:creationId xmlns:p14="http://schemas.microsoft.com/office/powerpoint/2010/main" val="4661090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848563"/>
            <a:ext cx="7886700" cy="5328400"/>
          </a:xfrm>
        </p:spPr>
        <p:txBody>
          <a:bodyPr/>
          <a:lstStyle/>
          <a:p>
            <a:r>
              <a:rPr lang="en-US" dirty="0" smtClean="0"/>
              <a:t>Unsupervised learning: “Here’s some data. Is there anything interesting?”</a:t>
            </a:r>
          </a:p>
          <a:p>
            <a:pPr lvl="1"/>
            <a:r>
              <a:rPr lang="en-US" dirty="0" smtClean="0"/>
              <a:t>Finding clusters</a:t>
            </a:r>
          </a:p>
          <a:p>
            <a:pPr lvl="2"/>
            <a:r>
              <a:rPr lang="en-US" dirty="0" smtClean="0"/>
              <a:t>Are there “types” of lakes? (Phases, tipping points, etc.)</a:t>
            </a:r>
          </a:p>
          <a:p>
            <a:pPr lvl="2"/>
            <a:r>
              <a:rPr lang="en-US" dirty="0" smtClean="0"/>
              <a:t>Chaotic attractors of dynamic systems</a:t>
            </a:r>
          </a:p>
          <a:p>
            <a:r>
              <a:rPr lang="en-US" dirty="0" smtClean="0"/>
              <a:t>Reinforcement learning:</a:t>
            </a:r>
          </a:p>
          <a:p>
            <a:pPr lvl="1"/>
            <a:r>
              <a:rPr lang="en-US" dirty="0" smtClean="0"/>
              <a:t>Like how a baby learns.</a:t>
            </a:r>
          </a:p>
          <a:p>
            <a:pPr lvl="1"/>
            <a:r>
              <a:rPr lang="en-US" dirty="0" smtClean="0"/>
              <a:t>Can decide what to try.</a:t>
            </a:r>
          </a:p>
          <a:p>
            <a:pPr lvl="1"/>
            <a:r>
              <a:rPr lang="en-US" dirty="0" smtClean="0"/>
              <a:t>If it “works”, positive reinforcement.</a:t>
            </a:r>
            <a:endParaRPr lang="en-US" dirty="0"/>
          </a:p>
        </p:txBody>
      </p:sp>
    </p:spTree>
    <p:extLst>
      <p:ext uri="{BB962C8B-B14F-4D97-AF65-F5344CB8AC3E}">
        <p14:creationId xmlns:p14="http://schemas.microsoft.com/office/powerpoint/2010/main" val="18620519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664" y="1045317"/>
            <a:ext cx="7118693" cy="470557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186476" y="6466637"/>
            <a:ext cx="3664915" cy="215444"/>
          </a:xfrm>
          <a:prstGeom prst="rect">
            <a:avLst/>
          </a:prstGeom>
          <a:noFill/>
        </p:spPr>
        <p:txBody>
          <a:bodyPr wrap="square" rtlCol="0">
            <a:spAutoFit/>
          </a:bodyPr>
          <a:lstStyle/>
          <a:p>
            <a:r>
              <a:rPr lang="en-US" sz="800" dirty="0"/>
              <a:t>https://chrisalbon.com/machine-learning/svc_parameters_using_rbf_kernel.html</a:t>
            </a:r>
          </a:p>
        </p:txBody>
      </p:sp>
    </p:spTree>
    <p:extLst>
      <p:ext uri="{BB962C8B-B14F-4D97-AF65-F5344CB8AC3E}">
        <p14:creationId xmlns:p14="http://schemas.microsoft.com/office/powerpoint/2010/main" val="227940586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Kernels</a:t>
            </a:r>
            <a:endParaRPr lang="en-US" dirty="0"/>
          </a:p>
        </p:txBody>
      </p:sp>
      <p:sp>
        <p:nvSpPr>
          <p:cNvPr id="3" name="Content Placeholder 2"/>
          <p:cNvSpPr>
            <a:spLocks noGrp="1"/>
          </p:cNvSpPr>
          <p:nvPr>
            <p:ph idx="1"/>
          </p:nvPr>
        </p:nvSpPr>
        <p:spPr/>
        <p:txBody>
          <a:bodyPr/>
          <a:lstStyle/>
          <a:p>
            <a:r>
              <a:rPr lang="en-US" dirty="0" smtClean="0"/>
              <a:t>A kernel is like the opposite of a distance metric.</a:t>
            </a:r>
          </a:p>
          <a:p>
            <a:r>
              <a:rPr lang="en-US" dirty="0" smtClean="0"/>
              <a:t>Measures “similarity”.</a:t>
            </a:r>
          </a:p>
          <a:p>
            <a:pPr lvl="1"/>
            <a:r>
              <a:rPr lang="en-US" dirty="0" smtClean="0"/>
              <a:t>Higher is more similar.</a:t>
            </a:r>
          </a:p>
          <a:p>
            <a:r>
              <a:rPr lang="en-US" dirty="0" smtClean="0"/>
              <a:t>Can think of like a dot product.</a:t>
            </a:r>
          </a:p>
          <a:p>
            <a:pPr lvl="1"/>
            <a:r>
              <a:rPr lang="en-US" dirty="0" smtClean="0"/>
              <a:t>Perpendicular vectors are very dissimilar, and have 0 dot product.</a:t>
            </a:r>
          </a:p>
          <a:p>
            <a:r>
              <a:rPr lang="en-US" dirty="0" smtClean="0"/>
              <a:t>Linear kernels result in hyperplanes.</a:t>
            </a:r>
          </a:p>
          <a:p>
            <a:r>
              <a:rPr lang="en-US" dirty="0" smtClean="0"/>
              <a:t>Other kernels result in curved boundaries.</a:t>
            </a:r>
          </a:p>
          <a:p>
            <a:r>
              <a:rPr lang="en-US" dirty="0" smtClean="0"/>
              <a:t>Common one is radial basis function (RBF) kernel.</a:t>
            </a:r>
            <a:endParaRPr lang="en-US" dirty="0"/>
          </a:p>
        </p:txBody>
      </p:sp>
    </p:spTree>
    <p:extLst>
      <p:ext uri="{BB962C8B-B14F-4D97-AF65-F5344CB8AC3E}">
        <p14:creationId xmlns:p14="http://schemas.microsoft.com/office/powerpoint/2010/main" val="2034953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760" y="403717"/>
            <a:ext cx="3655644" cy="241644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408" y="399783"/>
            <a:ext cx="3772688" cy="249381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760" y="3410669"/>
            <a:ext cx="3656271" cy="2416858"/>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3293" y="3341245"/>
            <a:ext cx="3768609" cy="249111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389888" y="2852308"/>
            <a:ext cx="1565453" cy="276999"/>
          </a:xfrm>
          <a:prstGeom prst="rect">
            <a:avLst/>
          </a:prstGeom>
          <a:noFill/>
        </p:spPr>
        <p:txBody>
          <a:bodyPr wrap="square" rtlCol="0">
            <a:spAutoFit/>
          </a:bodyPr>
          <a:lstStyle/>
          <a:p>
            <a:pPr algn="ctr"/>
            <a:r>
              <a:rPr lang="en-US" sz="1200" dirty="0" smtClean="0"/>
              <a:t>Gamma 0.1</a:t>
            </a:r>
            <a:endParaRPr lang="en-US" sz="1200" dirty="0"/>
          </a:p>
        </p:txBody>
      </p:sp>
      <p:sp>
        <p:nvSpPr>
          <p:cNvPr id="9" name="TextBox 8"/>
          <p:cNvSpPr txBox="1"/>
          <p:nvPr/>
        </p:nvSpPr>
        <p:spPr>
          <a:xfrm>
            <a:off x="5188430" y="2803221"/>
            <a:ext cx="1565453" cy="276999"/>
          </a:xfrm>
          <a:prstGeom prst="rect">
            <a:avLst/>
          </a:prstGeom>
          <a:noFill/>
        </p:spPr>
        <p:txBody>
          <a:bodyPr wrap="square" rtlCol="0">
            <a:spAutoFit/>
          </a:bodyPr>
          <a:lstStyle/>
          <a:p>
            <a:pPr algn="ctr"/>
            <a:r>
              <a:rPr lang="en-US" sz="1200" dirty="0" smtClean="0"/>
              <a:t>Gamma 1</a:t>
            </a:r>
            <a:endParaRPr lang="en-US" sz="1200" dirty="0"/>
          </a:p>
        </p:txBody>
      </p:sp>
      <p:sp>
        <p:nvSpPr>
          <p:cNvPr id="10" name="TextBox 9"/>
          <p:cNvSpPr txBox="1"/>
          <p:nvPr/>
        </p:nvSpPr>
        <p:spPr>
          <a:xfrm>
            <a:off x="1561624" y="6013874"/>
            <a:ext cx="1565453" cy="276999"/>
          </a:xfrm>
          <a:prstGeom prst="rect">
            <a:avLst/>
          </a:prstGeom>
          <a:noFill/>
        </p:spPr>
        <p:txBody>
          <a:bodyPr wrap="square" rtlCol="0">
            <a:spAutoFit/>
          </a:bodyPr>
          <a:lstStyle/>
          <a:p>
            <a:pPr algn="ctr"/>
            <a:r>
              <a:rPr lang="en-US" sz="1200" dirty="0" smtClean="0"/>
              <a:t>Gamma 10</a:t>
            </a:r>
            <a:endParaRPr lang="en-US" sz="1200" dirty="0"/>
          </a:p>
        </p:txBody>
      </p:sp>
      <p:sp>
        <p:nvSpPr>
          <p:cNvPr id="11" name="TextBox 10"/>
          <p:cNvSpPr txBox="1"/>
          <p:nvPr/>
        </p:nvSpPr>
        <p:spPr>
          <a:xfrm>
            <a:off x="5674872" y="6013873"/>
            <a:ext cx="1565453" cy="276999"/>
          </a:xfrm>
          <a:prstGeom prst="rect">
            <a:avLst/>
          </a:prstGeom>
          <a:noFill/>
        </p:spPr>
        <p:txBody>
          <a:bodyPr wrap="square" rtlCol="0">
            <a:spAutoFit/>
          </a:bodyPr>
          <a:lstStyle/>
          <a:p>
            <a:pPr algn="ctr"/>
            <a:r>
              <a:rPr lang="en-US" sz="1200" dirty="0" smtClean="0"/>
              <a:t>Gamma 100</a:t>
            </a:r>
            <a:endParaRPr lang="en-US" sz="1200" dirty="0"/>
          </a:p>
        </p:txBody>
      </p:sp>
      <p:sp>
        <p:nvSpPr>
          <p:cNvPr id="12" name="TextBox 11"/>
          <p:cNvSpPr txBox="1"/>
          <p:nvPr/>
        </p:nvSpPr>
        <p:spPr>
          <a:xfrm>
            <a:off x="5186476" y="6466637"/>
            <a:ext cx="3664915" cy="215444"/>
          </a:xfrm>
          <a:prstGeom prst="rect">
            <a:avLst/>
          </a:prstGeom>
          <a:noFill/>
        </p:spPr>
        <p:txBody>
          <a:bodyPr wrap="square" rtlCol="0">
            <a:spAutoFit/>
          </a:bodyPr>
          <a:lstStyle/>
          <a:p>
            <a:r>
              <a:rPr lang="en-US" sz="800" dirty="0"/>
              <a:t>https://chrisalbon.com/machine-learning/svc_parameters_using_rbf_kernel.html</a:t>
            </a:r>
          </a:p>
        </p:txBody>
      </p:sp>
    </p:spTree>
    <p:extLst>
      <p:ext uri="{BB962C8B-B14F-4D97-AF65-F5344CB8AC3E}">
        <p14:creationId xmlns:p14="http://schemas.microsoft.com/office/powerpoint/2010/main" val="25086203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Parameter</a:t>
            </a:r>
            <a:endParaRPr lang="en-US" dirty="0"/>
          </a:p>
        </p:txBody>
      </p:sp>
      <p:sp>
        <p:nvSpPr>
          <p:cNvPr id="3" name="Content Placeholder 2"/>
          <p:cNvSpPr>
            <a:spLocks noGrp="1"/>
          </p:cNvSpPr>
          <p:nvPr>
            <p:ph idx="1"/>
          </p:nvPr>
        </p:nvSpPr>
        <p:spPr>
          <a:xfrm>
            <a:off x="628650" y="1659371"/>
            <a:ext cx="7886700" cy="466983"/>
          </a:xfrm>
        </p:spPr>
        <p:txBody>
          <a:bodyPr>
            <a:normAutofit lnSpcReduction="10000"/>
          </a:bodyPr>
          <a:lstStyle/>
          <a:p>
            <a:r>
              <a:rPr lang="en-US" dirty="0" smtClean="0"/>
              <a:t>We don’t want to give outliers undue influence.</a:t>
            </a:r>
            <a:endParaRPr lang="en-US" dirty="0"/>
          </a:p>
        </p:txBody>
      </p:sp>
      <p:grpSp>
        <p:nvGrpSpPr>
          <p:cNvPr id="25" name="Group 24"/>
          <p:cNvGrpSpPr/>
          <p:nvPr/>
        </p:nvGrpSpPr>
        <p:grpSpPr>
          <a:xfrm>
            <a:off x="1271152" y="2348728"/>
            <a:ext cx="6459322" cy="3177266"/>
            <a:chOff x="1324051" y="2560324"/>
            <a:chExt cx="6459322" cy="3177266"/>
          </a:xfrm>
        </p:grpSpPr>
        <p:sp>
          <p:nvSpPr>
            <p:cNvPr id="4" name="Rectangle 3"/>
            <p:cNvSpPr/>
            <p:nvPr/>
          </p:nvSpPr>
          <p:spPr>
            <a:xfrm>
              <a:off x="1324051" y="2560324"/>
              <a:ext cx="6459322" cy="31772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7198540" y="4060273"/>
              <a:ext cx="149882" cy="14988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418853" y="5508836"/>
              <a:ext cx="149882" cy="14988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744581" y="4360305"/>
              <a:ext cx="149882" cy="14988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761613" y="4829010"/>
              <a:ext cx="149882" cy="14988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085193" y="3909280"/>
              <a:ext cx="149882" cy="14988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462872" y="4802315"/>
              <a:ext cx="149882" cy="14988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970892" y="3570422"/>
              <a:ext cx="149882" cy="14988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170447" y="4648556"/>
              <a:ext cx="149882" cy="14988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747468" y="4566649"/>
              <a:ext cx="149882" cy="14988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204101" y="5349361"/>
              <a:ext cx="149882" cy="14988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957397" y="3480461"/>
              <a:ext cx="157636" cy="15763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591115" y="4387608"/>
              <a:ext cx="157636" cy="15763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598714" y="2988838"/>
              <a:ext cx="157636" cy="15763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268809" y="3503055"/>
              <a:ext cx="157636" cy="15763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093619" y="2879449"/>
              <a:ext cx="157636" cy="15763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754471" y="3660691"/>
              <a:ext cx="157636" cy="15763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621244" y="2933369"/>
              <a:ext cx="157636" cy="15763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299693" y="3754285"/>
              <a:ext cx="157636" cy="15763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689763" y="3779321"/>
              <a:ext cx="157636" cy="15763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048351" y="4101006"/>
              <a:ext cx="157636" cy="15763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4443987" y="2640791"/>
              <a:ext cx="1419" cy="3096799"/>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5270945" y="5351200"/>
              <a:ext cx="157636" cy="15763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3115033" y="2560324"/>
              <a:ext cx="2970160" cy="3177266"/>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3347623" y="4780422"/>
              <a:ext cx="157636" cy="15763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2221076" y="4978892"/>
              <a:ext cx="157636" cy="15763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140724" y="4265917"/>
              <a:ext cx="157636" cy="15763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1671172" y="5417542"/>
              <a:ext cx="157636" cy="15763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1677532" y="4214123"/>
              <a:ext cx="157636" cy="15763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1750915" y="4739277"/>
              <a:ext cx="157636" cy="15763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2629332" y="4780422"/>
              <a:ext cx="157636" cy="15763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3289399" y="5259906"/>
              <a:ext cx="157636" cy="15763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591115" y="5351200"/>
              <a:ext cx="157636" cy="15763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3002874" y="5057710"/>
              <a:ext cx="157636" cy="15763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7028905" y="3004658"/>
              <a:ext cx="149882" cy="14988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6190172" y="4512288"/>
              <a:ext cx="149882" cy="14988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5802805" y="3093274"/>
              <a:ext cx="149882" cy="14988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5522055" y="3930352"/>
              <a:ext cx="149882" cy="14988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6160134" y="2924599"/>
              <a:ext cx="149882" cy="14988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5711766" y="3410469"/>
              <a:ext cx="149882" cy="14988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6629406" y="2719097"/>
              <a:ext cx="149882" cy="14988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6586409" y="3297845"/>
              <a:ext cx="149882" cy="14988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6109389" y="3466480"/>
              <a:ext cx="149882" cy="14988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6663446" y="4081572"/>
              <a:ext cx="149882" cy="14988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Content Placeholder 2"/>
          <p:cNvSpPr txBox="1">
            <a:spLocks/>
          </p:cNvSpPr>
          <p:nvPr/>
        </p:nvSpPr>
        <p:spPr>
          <a:xfrm>
            <a:off x="667282" y="5838570"/>
            <a:ext cx="7886700" cy="84175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With a </a:t>
            </a:r>
            <a:r>
              <a:rPr lang="en-US" i="1" dirty="0" smtClean="0"/>
              <a:t>soft margin</a:t>
            </a:r>
            <a:r>
              <a:rPr lang="en-US" dirty="0" smtClean="0"/>
              <a:t>, using a cost parameter, misclassification in training set allowed.</a:t>
            </a:r>
            <a:endParaRPr lang="en-US" dirty="0"/>
          </a:p>
        </p:txBody>
      </p:sp>
    </p:spTree>
    <p:extLst>
      <p:ext uri="{BB962C8B-B14F-4D97-AF65-F5344CB8AC3E}">
        <p14:creationId xmlns:p14="http://schemas.microsoft.com/office/powerpoint/2010/main" val="271732312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122" name="Picture 2" desc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651" y="448762"/>
            <a:ext cx="3903258" cy="25801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64880" y="2974018"/>
            <a:ext cx="1565453" cy="276999"/>
          </a:xfrm>
          <a:prstGeom prst="rect">
            <a:avLst/>
          </a:prstGeom>
          <a:noFill/>
        </p:spPr>
        <p:txBody>
          <a:bodyPr wrap="square" rtlCol="0">
            <a:spAutoFit/>
          </a:bodyPr>
          <a:lstStyle/>
          <a:p>
            <a:pPr algn="ctr"/>
            <a:r>
              <a:rPr lang="en-US" sz="1200" dirty="0" smtClean="0"/>
              <a:t>Cost 1</a:t>
            </a:r>
            <a:endParaRPr lang="en-US" sz="1200" dirty="0"/>
          </a:p>
        </p:txBody>
      </p:sp>
      <p:pic>
        <p:nvPicPr>
          <p:cNvPr id="5124" name="Picture 4" desc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1543" y="448762"/>
            <a:ext cx="3903257" cy="258012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368137" y="2852308"/>
            <a:ext cx="1565453" cy="276999"/>
          </a:xfrm>
          <a:prstGeom prst="rect">
            <a:avLst/>
          </a:prstGeom>
          <a:noFill/>
        </p:spPr>
        <p:txBody>
          <a:bodyPr wrap="square" rtlCol="0">
            <a:spAutoFit/>
          </a:bodyPr>
          <a:lstStyle/>
          <a:p>
            <a:pPr algn="ctr"/>
            <a:r>
              <a:rPr lang="en-US" sz="1200" dirty="0" smtClean="0"/>
              <a:t>Cost 10</a:t>
            </a:r>
            <a:endParaRPr lang="en-US" sz="1200" dirty="0"/>
          </a:p>
        </p:txBody>
      </p:sp>
      <p:pic>
        <p:nvPicPr>
          <p:cNvPr id="5126" name="Picture 6" descr="png"/>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369887" y="3286670"/>
            <a:ext cx="3989011" cy="263680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500553" y="6061972"/>
            <a:ext cx="1565453" cy="276999"/>
          </a:xfrm>
          <a:prstGeom prst="rect">
            <a:avLst/>
          </a:prstGeom>
          <a:noFill/>
        </p:spPr>
        <p:txBody>
          <a:bodyPr wrap="square" rtlCol="0">
            <a:spAutoFit/>
          </a:bodyPr>
          <a:lstStyle/>
          <a:p>
            <a:pPr algn="ctr"/>
            <a:r>
              <a:rPr lang="en-US" sz="1200" dirty="0" smtClean="0"/>
              <a:t>Cost 1000</a:t>
            </a:r>
            <a:endParaRPr lang="en-US" sz="1200" dirty="0"/>
          </a:p>
        </p:txBody>
      </p:sp>
      <p:sp>
        <p:nvSpPr>
          <p:cNvPr id="10" name="TextBox 9"/>
          <p:cNvSpPr txBox="1"/>
          <p:nvPr/>
        </p:nvSpPr>
        <p:spPr>
          <a:xfrm>
            <a:off x="5760712" y="6024151"/>
            <a:ext cx="1565453" cy="276999"/>
          </a:xfrm>
          <a:prstGeom prst="rect">
            <a:avLst/>
          </a:prstGeom>
          <a:noFill/>
        </p:spPr>
        <p:txBody>
          <a:bodyPr wrap="square" rtlCol="0">
            <a:spAutoFit/>
          </a:bodyPr>
          <a:lstStyle/>
          <a:p>
            <a:pPr algn="ctr"/>
            <a:r>
              <a:rPr lang="en-US" sz="1200" dirty="0" smtClean="0"/>
              <a:t>Cost 10,000</a:t>
            </a:r>
            <a:endParaRPr lang="en-US" sz="1200" dirty="0"/>
          </a:p>
        </p:txBody>
      </p:sp>
      <p:pic>
        <p:nvPicPr>
          <p:cNvPr id="5128" name="Picture 8" desc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1543" y="3286669"/>
            <a:ext cx="3903257" cy="258012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5186476" y="6466637"/>
            <a:ext cx="3664915" cy="215444"/>
          </a:xfrm>
          <a:prstGeom prst="rect">
            <a:avLst/>
          </a:prstGeom>
          <a:noFill/>
        </p:spPr>
        <p:txBody>
          <a:bodyPr wrap="square" rtlCol="0">
            <a:spAutoFit/>
          </a:bodyPr>
          <a:lstStyle/>
          <a:p>
            <a:r>
              <a:rPr lang="en-US" sz="800" dirty="0"/>
              <a:t>https://chrisalbon.com/machine-learning/svc_parameters_using_rbf_kernel.html</a:t>
            </a:r>
          </a:p>
        </p:txBody>
      </p:sp>
    </p:spTree>
    <p:extLst>
      <p:ext uri="{BB962C8B-B14F-4D97-AF65-F5344CB8AC3E}">
        <p14:creationId xmlns:p14="http://schemas.microsoft.com/office/powerpoint/2010/main" val="214563129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3752" y="453289"/>
            <a:ext cx="3605452" cy="238326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3530053" y="2846836"/>
            <a:ext cx="1565453" cy="276999"/>
          </a:xfrm>
          <a:prstGeom prst="rect">
            <a:avLst/>
          </a:prstGeom>
          <a:noFill/>
        </p:spPr>
        <p:txBody>
          <a:bodyPr wrap="square" rtlCol="0">
            <a:spAutoFit/>
          </a:bodyPr>
          <a:lstStyle/>
          <a:p>
            <a:pPr algn="ctr"/>
            <a:r>
              <a:rPr lang="en-US" sz="1200" dirty="0" smtClean="0"/>
              <a:t>Cost </a:t>
            </a:r>
            <a:r>
              <a:rPr lang="en-US" sz="1200" dirty="0" smtClean="0"/>
              <a:t>10,000</a:t>
            </a:r>
            <a:endParaRPr lang="en-US" sz="1200" dirty="0"/>
          </a:p>
        </p:txBody>
      </p:sp>
      <p:pic>
        <p:nvPicPr>
          <p:cNvPr id="6148" name="Picture 4" desc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3752" y="3559227"/>
            <a:ext cx="3691318" cy="244002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621023" y="6094444"/>
            <a:ext cx="1565453" cy="276999"/>
          </a:xfrm>
          <a:prstGeom prst="rect">
            <a:avLst/>
          </a:prstGeom>
          <a:noFill/>
        </p:spPr>
        <p:txBody>
          <a:bodyPr wrap="square" rtlCol="0">
            <a:spAutoFit/>
          </a:bodyPr>
          <a:lstStyle/>
          <a:p>
            <a:pPr algn="ctr"/>
            <a:r>
              <a:rPr lang="en-US" sz="1200" dirty="0" smtClean="0"/>
              <a:t>Cost 100,000</a:t>
            </a:r>
            <a:endParaRPr lang="en-US" sz="1200" dirty="0"/>
          </a:p>
        </p:txBody>
      </p:sp>
      <p:sp>
        <p:nvSpPr>
          <p:cNvPr id="11" name="TextBox 10"/>
          <p:cNvSpPr txBox="1"/>
          <p:nvPr/>
        </p:nvSpPr>
        <p:spPr>
          <a:xfrm>
            <a:off x="5186476" y="6466637"/>
            <a:ext cx="3664915" cy="215444"/>
          </a:xfrm>
          <a:prstGeom prst="rect">
            <a:avLst/>
          </a:prstGeom>
          <a:noFill/>
        </p:spPr>
        <p:txBody>
          <a:bodyPr wrap="square" rtlCol="0">
            <a:spAutoFit/>
          </a:bodyPr>
          <a:lstStyle/>
          <a:p>
            <a:r>
              <a:rPr lang="en-US" sz="800" dirty="0"/>
              <a:t>https://chrisalbon.com/machine-learning/svc_parameters_using_rbf_kernel.html</a:t>
            </a:r>
          </a:p>
        </p:txBody>
      </p:sp>
    </p:spTree>
    <p:extLst>
      <p:ext uri="{BB962C8B-B14F-4D97-AF65-F5344CB8AC3E}">
        <p14:creationId xmlns:p14="http://schemas.microsoft.com/office/powerpoint/2010/main" val="33687836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28650" y="5661965"/>
            <a:ext cx="7886700" cy="514998"/>
          </a:xfrm>
        </p:spPr>
        <p:txBody>
          <a:bodyPr>
            <a:normAutofit/>
          </a:bodyPr>
          <a:lstStyle/>
          <a:p>
            <a:pPr marL="0" indent="0">
              <a:buNone/>
            </a:pPr>
            <a:r>
              <a:rPr lang="en-US" sz="1800" i="1" dirty="0"/>
              <a:t>Emergence of Locomotion </a:t>
            </a:r>
            <a:r>
              <a:rPr lang="en-US" sz="1800" i="1" dirty="0" err="1"/>
              <a:t>Behaviours</a:t>
            </a:r>
            <a:r>
              <a:rPr lang="en-US" sz="1800" i="1" dirty="0"/>
              <a:t> in Rich </a:t>
            </a:r>
            <a:r>
              <a:rPr lang="en-US" sz="1800" i="1" dirty="0" smtClean="0"/>
              <a:t>Environments</a:t>
            </a:r>
            <a:r>
              <a:rPr lang="en-US" sz="1800" dirty="0" smtClean="0"/>
              <a:t>, DeepMind</a:t>
            </a:r>
            <a:endParaRPr lang="en-US" sz="1800" dirty="0"/>
          </a:p>
        </p:txBody>
      </p:sp>
      <p:pic>
        <p:nvPicPr>
          <p:cNvPr id="6" name="hx_bgoTF7bs"/>
          <p:cNvPicPr>
            <a:picLocks noRot="1" noChangeAspect="1"/>
          </p:cNvPicPr>
          <p:nvPr>
            <a:videoFile r:link="rId1"/>
          </p:nvPr>
        </p:nvPicPr>
        <p:blipFill>
          <a:blip r:embed="rId3"/>
          <a:stretch>
            <a:fillRect/>
          </a:stretch>
        </p:blipFill>
        <p:spPr>
          <a:xfrm>
            <a:off x="511680" y="362586"/>
            <a:ext cx="8120639" cy="4567859"/>
          </a:xfrm>
          <a:prstGeom prst="rect">
            <a:avLst/>
          </a:prstGeom>
        </p:spPr>
      </p:pic>
    </p:spTree>
    <p:extLst>
      <p:ext uri="{BB962C8B-B14F-4D97-AF65-F5344CB8AC3E}">
        <p14:creationId xmlns:p14="http://schemas.microsoft.com/office/powerpoint/2010/main" val="42265545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Evaluate?</a:t>
            </a:r>
            <a:endParaRPr lang="en-US" dirty="0"/>
          </a:p>
        </p:txBody>
      </p:sp>
      <p:sp>
        <p:nvSpPr>
          <p:cNvPr id="3" name="Content Placeholder 2"/>
          <p:cNvSpPr>
            <a:spLocks noGrp="1"/>
          </p:cNvSpPr>
          <p:nvPr>
            <p:ph idx="1"/>
          </p:nvPr>
        </p:nvSpPr>
        <p:spPr/>
        <p:txBody>
          <a:bodyPr/>
          <a:lstStyle/>
          <a:p>
            <a:r>
              <a:rPr lang="en-US" dirty="0" smtClean="0"/>
              <a:t>Divide data set into </a:t>
            </a:r>
            <a:r>
              <a:rPr lang="en-US" b="1" dirty="0" smtClean="0"/>
              <a:t>training data</a:t>
            </a:r>
            <a:r>
              <a:rPr lang="en-US" dirty="0" smtClean="0"/>
              <a:t> and </a:t>
            </a:r>
            <a:r>
              <a:rPr lang="en-US" b="1" dirty="0" smtClean="0"/>
              <a:t>test data</a:t>
            </a:r>
            <a:r>
              <a:rPr lang="en-US" dirty="0" smtClean="0"/>
              <a:t>.</a:t>
            </a:r>
          </a:p>
          <a:p>
            <a:r>
              <a:rPr lang="en-US" dirty="0" smtClean="0"/>
              <a:t>Train the model on the training data.</a:t>
            </a:r>
          </a:p>
          <a:p>
            <a:r>
              <a:rPr lang="en-US" dirty="0" smtClean="0"/>
              <a:t>Test on the test data.</a:t>
            </a:r>
          </a:p>
        </p:txBody>
      </p:sp>
    </p:spTree>
    <p:extLst>
      <p:ext uri="{BB962C8B-B14F-4D97-AF65-F5344CB8AC3E}">
        <p14:creationId xmlns:p14="http://schemas.microsoft.com/office/powerpoint/2010/main" val="1042165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4360316" cy="1325563"/>
          </a:xfrm>
        </p:spPr>
        <p:txBody>
          <a:bodyPr/>
          <a:lstStyle/>
          <a:p>
            <a:r>
              <a:rPr lang="en-US" dirty="0" smtClean="0"/>
              <a:t>Precision and Recall</a:t>
            </a:r>
            <a:endParaRPr lang="en-US" dirty="0"/>
          </a:p>
        </p:txBody>
      </p:sp>
      <p:sp>
        <p:nvSpPr>
          <p:cNvPr id="3" name="Content Placeholder 2"/>
          <p:cNvSpPr>
            <a:spLocks noGrp="1"/>
          </p:cNvSpPr>
          <p:nvPr>
            <p:ph idx="1"/>
          </p:nvPr>
        </p:nvSpPr>
        <p:spPr>
          <a:xfrm>
            <a:off x="628651" y="1825625"/>
            <a:ext cx="4140860" cy="4351338"/>
          </a:xfrm>
        </p:spPr>
        <p:txBody>
          <a:bodyPr/>
          <a:lstStyle/>
          <a:p>
            <a:r>
              <a:rPr lang="en-US" dirty="0" smtClean="0"/>
              <a:t>Precision: % of the found positives that are true.</a:t>
            </a:r>
          </a:p>
          <a:p>
            <a:r>
              <a:rPr lang="en-US" dirty="0" smtClean="0"/>
              <a:t>Recall: % of true positives that were found.</a:t>
            </a:r>
            <a:endParaRPr lang="en-US" dirty="0"/>
          </a:p>
        </p:txBody>
      </p:sp>
      <p:sp>
        <p:nvSpPr>
          <p:cNvPr id="4" name="TextBox 3"/>
          <p:cNvSpPr txBox="1"/>
          <p:nvPr/>
        </p:nvSpPr>
        <p:spPr>
          <a:xfrm>
            <a:off x="628650" y="6204177"/>
            <a:ext cx="4623664" cy="215444"/>
          </a:xfrm>
          <a:prstGeom prst="rect">
            <a:avLst/>
          </a:prstGeom>
          <a:noFill/>
        </p:spPr>
        <p:txBody>
          <a:bodyPr wrap="square" rtlCol="0">
            <a:spAutoFit/>
          </a:bodyPr>
          <a:lstStyle/>
          <a:p>
            <a:r>
              <a:rPr lang="en-US" sz="800" dirty="0"/>
              <a:t>By </a:t>
            </a:r>
            <a:r>
              <a:rPr lang="en-US" sz="800" dirty="0" err="1"/>
              <a:t>Walber</a:t>
            </a:r>
            <a:r>
              <a:rPr lang="en-US" sz="800" dirty="0"/>
              <a:t> - Own work, CC BY-SA 4.0, https://commons.wikimedia.org/w/index.php?curid=36926283</a:t>
            </a:r>
          </a:p>
        </p:txBody>
      </p:sp>
      <p:pic>
        <p:nvPicPr>
          <p:cNvPr id="8194" name="Picture 2" descr="https://upload.wikimedia.org/wikipedia/commons/thumb/2/26/Precisionrecall.svg/440px-Precisionrecall.svg.pn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01198" y="161416"/>
            <a:ext cx="3650192" cy="6636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504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Matrix</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74716120"/>
              </p:ext>
            </p:extLst>
          </p:nvPr>
        </p:nvGraphicFramePr>
        <p:xfrm>
          <a:off x="1228953" y="2611406"/>
          <a:ext cx="5603900" cy="1828800"/>
        </p:xfrm>
        <a:graphic>
          <a:graphicData uri="http://schemas.openxmlformats.org/drawingml/2006/table">
            <a:tbl>
              <a:tblPr/>
              <a:tblGrid>
                <a:gridCol w="857965">
                  <a:extLst>
                    <a:ext uri="{9D8B030D-6E8A-4147-A177-3AD203B41FA5}">
                      <a16:colId xmlns:a16="http://schemas.microsoft.com/office/drawing/2014/main" val="1132254518"/>
                    </a:ext>
                  </a:extLst>
                </a:gridCol>
                <a:gridCol w="1383595">
                  <a:extLst>
                    <a:ext uri="{9D8B030D-6E8A-4147-A177-3AD203B41FA5}">
                      <a16:colId xmlns:a16="http://schemas.microsoft.com/office/drawing/2014/main" val="4002204488"/>
                    </a:ext>
                  </a:extLst>
                </a:gridCol>
                <a:gridCol w="1120780">
                  <a:extLst>
                    <a:ext uri="{9D8B030D-6E8A-4147-A177-3AD203B41FA5}">
                      <a16:colId xmlns:a16="http://schemas.microsoft.com/office/drawing/2014/main" val="3071364150"/>
                    </a:ext>
                  </a:extLst>
                </a:gridCol>
                <a:gridCol w="1120780">
                  <a:extLst>
                    <a:ext uri="{9D8B030D-6E8A-4147-A177-3AD203B41FA5}">
                      <a16:colId xmlns:a16="http://schemas.microsoft.com/office/drawing/2014/main" val="1766950786"/>
                    </a:ext>
                  </a:extLst>
                </a:gridCol>
                <a:gridCol w="1120780">
                  <a:extLst>
                    <a:ext uri="{9D8B030D-6E8A-4147-A177-3AD203B41FA5}">
                      <a16:colId xmlns:a16="http://schemas.microsoft.com/office/drawing/2014/main" val="2719246071"/>
                    </a:ext>
                  </a:extLst>
                </a:gridCol>
              </a:tblGrid>
              <a:tr h="0">
                <a:tc rowSpan="2" gridSpan="2">
                  <a:txBody>
                    <a:bodyPr/>
                    <a:lstStyle/>
                    <a:p>
                      <a:pPr algn="ctr"/>
                      <a:endParaRPr lang="en-US" dirty="0">
                        <a:effectLst/>
                      </a:endParaRPr>
                    </a:p>
                  </a:txBody>
                  <a:tcPr anchor="ctr">
                    <a:lnL>
                      <a:noFill/>
                    </a:lnL>
                    <a:lnR w="9525" cap="flat" cmpd="sng" algn="ctr">
                      <a:solidFill>
                        <a:srgbClr val="A2A9B1"/>
                      </a:solidFill>
                      <a:prstDash val="solid"/>
                      <a:round/>
                      <a:headEnd type="none" w="med" len="med"/>
                      <a:tailEnd type="none" w="med" len="med"/>
                    </a:lnR>
                    <a:lnT>
                      <a:noFill/>
                    </a:lnT>
                    <a:lnB w="9525" cap="flat" cmpd="sng" algn="ctr">
                      <a:solidFill>
                        <a:srgbClr val="A2A9B1"/>
                      </a:solidFill>
                      <a:prstDash val="solid"/>
                      <a:round/>
                      <a:headEnd type="none" w="med" len="med"/>
                      <a:tailEnd type="none" w="med" len="med"/>
                    </a:lnB>
                    <a:solidFill>
                      <a:srgbClr val="FFFFFF"/>
                    </a:solidFill>
                  </a:tcPr>
                </a:tc>
                <a:tc rowSpan="2" hMerge="1">
                  <a:txBody>
                    <a:bodyPr/>
                    <a:lstStyle/>
                    <a:p>
                      <a:endParaRPr lang="en-US"/>
                    </a:p>
                  </a:txBody>
                  <a:tcPr/>
                </a:tc>
                <a:tc gridSpan="3">
                  <a:txBody>
                    <a:bodyPr/>
                    <a:lstStyle/>
                    <a:p>
                      <a:pPr algn="ctr"/>
                      <a:r>
                        <a:rPr lang="en-US">
                          <a:effectLst/>
                        </a:rPr>
                        <a:t>Actual class</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58527789"/>
                  </a:ext>
                </a:extLst>
              </a:tr>
              <a:tr h="0">
                <a:tc gridSpan="2" vMerge="1">
                  <a:txBody>
                    <a:bodyPr/>
                    <a:lstStyle/>
                    <a:p>
                      <a:endParaRPr lang="en-US"/>
                    </a:p>
                  </a:txBody>
                  <a:tcPr/>
                </a:tc>
                <a:tc hMerge="1" vMerge="1">
                  <a:txBody>
                    <a:bodyPr/>
                    <a:lstStyle/>
                    <a:p>
                      <a:endParaRPr lang="en-US"/>
                    </a:p>
                  </a:txBody>
                  <a:tcPr/>
                </a:tc>
                <a:tc>
                  <a:txBody>
                    <a:bodyPr/>
                    <a:lstStyle/>
                    <a:p>
                      <a:pPr algn="ctr"/>
                      <a:r>
                        <a:rPr lang="en-US">
                          <a:effectLst/>
                        </a:rPr>
                        <a:t>Cat</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a:effectLst/>
                        </a:rPr>
                        <a:t>Dog</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a:effectLst/>
                        </a:rPr>
                        <a:t>Rabbit</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3618728393"/>
                  </a:ext>
                </a:extLst>
              </a:tr>
              <a:tr h="0">
                <a:tc rowSpan="3">
                  <a:txBody>
                    <a:bodyPr/>
                    <a:lstStyle/>
                    <a:p>
                      <a:pPr algn="ctr"/>
                      <a:r>
                        <a:rPr lang="en-US" dirty="0">
                          <a:effectLst/>
                        </a:rPr>
                        <a:t>Predicted</a:t>
                      </a:r>
                      <a:br>
                        <a:rPr lang="en-US" dirty="0">
                          <a:effectLst/>
                        </a:rPr>
                      </a:br>
                      <a:r>
                        <a:rPr lang="en-US" dirty="0">
                          <a:effectLst/>
                        </a:rPr>
                        <a:t>class</a:t>
                      </a:r>
                    </a:p>
                  </a:txBody>
                  <a:tcPr vert="eaVert"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a:effectLst/>
                        </a:rPr>
                        <a:t>Cat</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en-US">
                          <a:effectLst/>
                        </a:rPr>
                        <a:t>5</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2</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898428763"/>
                  </a:ext>
                </a:extLst>
              </a:tr>
              <a:tr h="0">
                <a:tc vMerge="1">
                  <a:txBody>
                    <a:bodyPr/>
                    <a:lstStyle/>
                    <a:p>
                      <a:endParaRPr lang="en-US"/>
                    </a:p>
                  </a:txBody>
                  <a:tcPr/>
                </a:tc>
                <a:tc>
                  <a:txBody>
                    <a:bodyPr/>
                    <a:lstStyle/>
                    <a:p>
                      <a:pPr algn="ctr"/>
                      <a:r>
                        <a:rPr lang="en-US">
                          <a:effectLst/>
                        </a:rPr>
                        <a:t>Dog</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en-US">
                          <a:effectLst/>
                        </a:rPr>
                        <a:t>3</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3</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2</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389519335"/>
                  </a:ext>
                </a:extLst>
              </a:tr>
              <a:tr h="0">
                <a:tc vMerge="1">
                  <a:txBody>
                    <a:bodyPr/>
                    <a:lstStyle/>
                    <a:p>
                      <a:endParaRPr lang="en-US"/>
                    </a:p>
                  </a:txBody>
                  <a:tcPr/>
                </a:tc>
                <a:tc>
                  <a:txBody>
                    <a:bodyPr/>
                    <a:lstStyle/>
                    <a:p>
                      <a:pPr algn="ctr"/>
                      <a:r>
                        <a:rPr lang="en-US">
                          <a:effectLst/>
                        </a:rPr>
                        <a:t>Rabbit</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en-US">
                          <a:effectLst/>
                        </a:rPr>
                        <a:t>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1</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dirty="0">
                          <a:effectLst/>
                        </a:rPr>
                        <a:t>11</a:t>
                      </a:r>
                      <a:endParaRPr lang="en-US" dirty="0"/>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621600830"/>
                  </a:ext>
                </a:extLst>
              </a:tr>
            </a:tbl>
          </a:graphicData>
        </a:graphic>
      </p:graphicFrame>
    </p:spTree>
    <p:extLst>
      <p:ext uri="{BB962C8B-B14F-4D97-AF65-F5344CB8AC3E}">
        <p14:creationId xmlns:p14="http://schemas.microsoft.com/office/powerpoint/2010/main" val="5863133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1169</TotalTime>
  <Words>1622</Words>
  <Application>Microsoft Office PowerPoint</Application>
  <PresentationFormat>On-screen Show (4:3)</PresentationFormat>
  <Paragraphs>256</Paragraphs>
  <Slides>55</Slides>
  <Notes>4</Notes>
  <HiddenSlides>0</HiddenSlides>
  <MMClips>1</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55</vt:i4>
      </vt:variant>
    </vt:vector>
  </HeadingPairs>
  <TitlesOfParts>
    <vt:vector size="62" baseType="lpstr">
      <vt:lpstr>MS PMincho</vt:lpstr>
      <vt:lpstr>Arial</vt:lpstr>
      <vt:lpstr>Calibri</vt:lpstr>
      <vt:lpstr>Calibri Light</vt:lpstr>
      <vt:lpstr>Cambria Math</vt:lpstr>
      <vt:lpstr>Office Theme</vt:lpstr>
      <vt:lpstr>1_Office Theme</vt:lpstr>
      <vt:lpstr>Machine Learning Workshop</vt:lpstr>
      <vt:lpstr>PowerPoint Presentation</vt:lpstr>
      <vt:lpstr>What Is Machine Learning</vt:lpstr>
      <vt:lpstr>Types of ML</vt:lpstr>
      <vt:lpstr>PowerPoint Presentation</vt:lpstr>
      <vt:lpstr>PowerPoint Presentation</vt:lpstr>
      <vt:lpstr>How Do We Evaluate?</vt:lpstr>
      <vt:lpstr>Precision and Recall</vt:lpstr>
      <vt:lpstr>Confusion Matrix</vt:lpstr>
      <vt:lpstr>Parameters vs Hyperparameters</vt:lpstr>
      <vt:lpstr>Overfitting</vt:lpstr>
      <vt:lpstr>PowerPoint Presentation</vt:lpstr>
      <vt:lpstr>PowerPoint Presentation</vt:lpstr>
      <vt:lpstr>PowerPoint Presentation</vt:lpstr>
      <vt:lpstr>PowerPoint Presentation</vt:lpstr>
      <vt:lpstr>PowerPoint Presentation</vt:lpstr>
      <vt:lpstr>PowerPoint Presentation</vt:lpstr>
      <vt:lpstr>Akaike Information Criteria (AIC)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Cluster Analysis</vt:lpstr>
      <vt:lpstr>Voronoi Diagrams</vt:lpstr>
      <vt:lpstr>PowerPoint Presentation</vt:lpstr>
      <vt:lpstr>PowerPoint Presentation</vt:lpstr>
      <vt:lpstr>Distance Measures</vt:lpstr>
      <vt:lpstr>K-Means</vt:lpstr>
      <vt:lpstr>PowerPoint Presentation</vt:lpstr>
      <vt:lpstr>PowerPoint Presentation</vt:lpstr>
      <vt:lpstr>Hierarchical Clustering</vt:lpstr>
      <vt:lpstr>PowerPoint Presentation</vt:lpstr>
      <vt:lpstr>k Nearest Neighbors (k-NN)</vt:lpstr>
      <vt:lpstr>PowerPoint Presentation</vt:lpstr>
      <vt:lpstr>Choice of k</vt:lpstr>
      <vt:lpstr>Support Vector Machines</vt:lpstr>
      <vt:lpstr>PowerPoint Presentation</vt:lpstr>
      <vt:lpstr>PowerPoint Presentation</vt:lpstr>
      <vt:lpstr>PowerPoint Presentation</vt:lpstr>
      <vt:lpstr>Kernels</vt:lpstr>
      <vt:lpstr>PowerPoint Presentation</vt:lpstr>
      <vt:lpstr>Cost Parameter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Machine Learning?</dc:title>
  <dc:creator>kjw.chiu@gmail.com</dc:creator>
  <cp:lastModifiedBy>kjw.chiu@gmail.com</cp:lastModifiedBy>
  <cp:revision>43</cp:revision>
  <dcterms:created xsi:type="dcterms:W3CDTF">2017-11-26T02:00:09Z</dcterms:created>
  <dcterms:modified xsi:type="dcterms:W3CDTF">2017-11-26T21:30:52Z</dcterms:modified>
</cp:coreProperties>
</file>