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A538-35A9-42CC-8CBB-28B6A957885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6F14-434B-4374-BEF2-8782EF2AFD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lewis@cs.binghamton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tep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1: Mon. January 25, 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Blackboard</a:t>
            </a:r>
          </a:p>
          <a:p>
            <a:r>
              <a:rPr lang="en-US" dirty="0" smtClean="0"/>
              <a:t>Submission</a:t>
            </a:r>
          </a:p>
          <a:p>
            <a:r>
              <a:rPr lang="en-US" dirty="0" smtClean="0"/>
              <a:t>The Role of TA’s</a:t>
            </a:r>
          </a:p>
          <a:p>
            <a:r>
              <a:rPr lang="en-US" dirty="0" smtClean="0"/>
              <a:t>Office Hours</a:t>
            </a:r>
          </a:p>
          <a:p>
            <a:r>
              <a:rPr lang="en-US" dirty="0" smtClean="0"/>
              <a:t>Lab Periods (Thursdays)</a:t>
            </a:r>
          </a:p>
          <a:p>
            <a:r>
              <a:rPr lang="en-US" dirty="0" smtClean="0"/>
              <a:t>Computer Labs and Accounts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Late Policy</a:t>
            </a:r>
          </a:p>
          <a:p>
            <a:r>
              <a:rPr lang="en-US" dirty="0" smtClean="0"/>
              <a:t>Health and Wellness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an </a:t>
            </a:r>
            <a:r>
              <a:rPr lang="en-US" b="1" dirty="0" smtClean="0"/>
              <a:t>Operating System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(What does it do?)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OS is a </a:t>
            </a:r>
            <a:r>
              <a:rPr lang="en-US" b="1" dirty="0" smtClean="0"/>
              <a:t>Resource Manager</a:t>
            </a:r>
          </a:p>
          <a:p>
            <a:pPr lvl="1"/>
            <a:r>
              <a:rPr lang="en-US" dirty="0" smtClean="0"/>
              <a:t>What are the resources it manages?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An OS is a </a:t>
            </a:r>
            <a:r>
              <a:rPr lang="en-US" b="1" dirty="0" smtClean="0"/>
              <a:t>Control Program</a:t>
            </a:r>
            <a:endParaRPr lang="en-US" b="1" dirty="0"/>
          </a:p>
          <a:p>
            <a:pPr lvl="1"/>
            <a:r>
              <a:rPr lang="en-US" dirty="0" smtClean="0"/>
              <a:t>What is it controlling?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What are some OS </a:t>
            </a:r>
            <a:r>
              <a:rPr lang="en-US" b="1" i="1" dirty="0" smtClean="0"/>
              <a:t>design goals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Virtualization</a:t>
            </a:r>
            <a:r>
              <a:rPr lang="en-US" dirty="0" smtClean="0"/>
              <a:t> and </a:t>
            </a:r>
            <a:r>
              <a:rPr lang="en-US" b="1" dirty="0" smtClean="0"/>
              <a:t>Abstraction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b="1" dirty="0" err="1" smtClean="0"/>
              <a:t>Virtualizing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Managing</a:t>
            </a:r>
          </a:p>
          <a:p>
            <a:pPr lvl="1"/>
            <a:r>
              <a:rPr lang="en-US" dirty="0" smtClean="0"/>
              <a:t>Processors (CPUs)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Many/most operating systems problems arise because of multiple users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Policy</a:t>
            </a:r>
            <a:r>
              <a:rPr lang="en-US" dirty="0" smtClean="0"/>
              <a:t> vs. </a:t>
            </a:r>
            <a:r>
              <a:rPr lang="en-US" b="1" dirty="0" smtClean="0"/>
              <a:t>Mechanism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Device Drivers and I/O</a:t>
            </a:r>
          </a:p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Scheduling and Multitasking</a:t>
            </a:r>
          </a:p>
          <a:p>
            <a:r>
              <a:rPr lang="en-US" dirty="0" smtClean="0"/>
              <a:t>Inter-Process Communication (IPC) and Synchronization</a:t>
            </a:r>
          </a:p>
          <a:p>
            <a:r>
              <a:rPr lang="en-US" dirty="0" smtClean="0"/>
              <a:t>Deadlock</a:t>
            </a:r>
          </a:p>
          <a:p>
            <a:r>
              <a:rPr lang="en-US" dirty="0" smtClean="0"/>
              <a:t>Memory Management and Virtual Memory</a:t>
            </a:r>
          </a:p>
          <a:p>
            <a:r>
              <a:rPr lang="en-US" dirty="0" smtClean="0"/>
              <a:t>File Management</a:t>
            </a:r>
          </a:p>
          <a:p>
            <a:r>
              <a:rPr lang="en-US" dirty="0" smtClean="0"/>
              <a:t>Security and Protection</a:t>
            </a:r>
          </a:p>
          <a:p>
            <a:r>
              <a:rPr lang="en-US" dirty="0" smtClean="0"/>
              <a:t>Other advanced topics as time permits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Syllabus and Course Mechanics (BORING!)</a:t>
            </a:r>
          </a:p>
          <a:p>
            <a:endParaRPr lang="en-US" dirty="0"/>
          </a:p>
          <a:p>
            <a:r>
              <a:rPr lang="en-US" dirty="0" smtClean="0"/>
              <a:t>Introduction and high level concepts (better)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mlewis@cs.binghamton.edu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P13 Engineering Building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400" dirty="0" smtClean="0"/>
              <a:t>TA’s</a:t>
            </a:r>
          </a:p>
          <a:p>
            <a:pPr>
              <a:buNone/>
            </a:pPr>
            <a:r>
              <a:rPr lang="en-US" dirty="0" smtClean="0"/>
              <a:t>Chelsea and </a:t>
            </a:r>
            <a:r>
              <a:rPr lang="en-US" dirty="0" err="1" smtClean="0"/>
              <a:t>Yimin</a:t>
            </a:r>
            <a:r>
              <a:rPr lang="en-US" dirty="0" smtClean="0"/>
              <a:t> (see blackboard)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Introduction to fundamental concepts for the design and implementation of operating systems: </a:t>
            </a:r>
            <a:r>
              <a:rPr lang="en-US" dirty="0" smtClean="0"/>
              <a:t>hardware/software interfaces</a:t>
            </a:r>
            <a:r>
              <a:rPr lang="en-US" dirty="0"/>
              <a:t>; processes and threads; scheduling; synchronization techniques and primitives; memory management </a:t>
            </a:r>
            <a:r>
              <a:rPr lang="en-US" dirty="0" smtClean="0"/>
              <a:t>and virtual </a:t>
            </a:r>
            <a:r>
              <a:rPr lang="en-US" dirty="0"/>
              <a:t>memory; file systems; input/output subsystems; resource and system virtualization; protection and </a:t>
            </a:r>
            <a:r>
              <a:rPr lang="en-US" dirty="0" smtClean="0"/>
              <a:t>security; introduction </a:t>
            </a:r>
            <a:r>
              <a:rPr lang="en-US" dirty="0"/>
              <a:t>to distributed systems. Required lab includes student presentations.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Prereqs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220 and 240</a:t>
            </a:r>
          </a:p>
          <a:p>
            <a:endParaRPr lang="en-US" dirty="0"/>
          </a:p>
          <a:p>
            <a:r>
              <a:rPr lang="en-US" dirty="0" smtClean="0"/>
              <a:t>C and Unix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 Drivers, OS Internals, and I/O</a:t>
            </a:r>
          </a:p>
          <a:p>
            <a:r>
              <a:rPr lang="en-US" dirty="0" smtClean="0"/>
              <a:t>Processes </a:t>
            </a:r>
            <a:r>
              <a:rPr lang="en-US" dirty="0"/>
              <a:t>and Threads</a:t>
            </a:r>
          </a:p>
          <a:p>
            <a:r>
              <a:rPr lang="en-US" dirty="0" smtClean="0"/>
              <a:t>Scheduling </a:t>
            </a:r>
            <a:r>
              <a:rPr lang="en-US" dirty="0"/>
              <a:t>and Multitasking</a:t>
            </a:r>
          </a:p>
          <a:p>
            <a:r>
              <a:rPr lang="en-US" dirty="0" smtClean="0"/>
              <a:t>Inter-Process </a:t>
            </a:r>
            <a:r>
              <a:rPr lang="en-US" dirty="0"/>
              <a:t>Communication </a:t>
            </a:r>
            <a:r>
              <a:rPr lang="en-US" dirty="0" smtClean="0"/>
              <a:t>(IPC) and Synchronization</a:t>
            </a:r>
          </a:p>
          <a:p>
            <a:r>
              <a:rPr lang="en-US" dirty="0" smtClean="0"/>
              <a:t>Deadlock</a:t>
            </a:r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Management and Virtual Memory</a:t>
            </a:r>
          </a:p>
          <a:p>
            <a:r>
              <a:rPr lang="en-US" dirty="0" smtClean="0"/>
              <a:t>File </a:t>
            </a:r>
            <a:r>
              <a:rPr lang="en-US" dirty="0"/>
              <a:t>Management</a:t>
            </a:r>
          </a:p>
          <a:p>
            <a:r>
              <a:rPr lang="en-US" dirty="0" smtClean="0"/>
              <a:t>Security </a:t>
            </a:r>
            <a:r>
              <a:rPr lang="en-US" dirty="0"/>
              <a:t>and Protection</a:t>
            </a:r>
          </a:p>
          <a:p>
            <a:r>
              <a:rPr lang="en-US" dirty="0" smtClean="0"/>
              <a:t>Other </a:t>
            </a:r>
            <a:r>
              <a:rPr lang="en-US" dirty="0"/>
              <a:t>advanced topics as time permits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about concepts, design, and principles</a:t>
            </a:r>
          </a:p>
          <a:p>
            <a:pPr lvl="1"/>
            <a:r>
              <a:rPr lang="en-US" dirty="0" smtClean="0"/>
              <a:t>These remain relevant</a:t>
            </a:r>
          </a:p>
          <a:p>
            <a:endParaRPr lang="en-US" dirty="0"/>
          </a:p>
          <a:p>
            <a:r>
              <a:rPr lang="en-US" dirty="0" smtClean="0"/>
              <a:t>Less about particulars of Linux, Windows, etc.</a:t>
            </a:r>
          </a:p>
          <a:p>
            <a:pPr lvl="1"/>
            <a:r>
              <a:rPr lang="en-US" dirty="0" smtClean="0"/>
              <a:t>These become obsolete… you can learn about them if you understand the principles</a:t>
            </a:r>
          </a:p>
          <a:p>
            <a:pPr lvl="1"/>
            <a:endParaRPr lang="en-US" dirty="0"/>
          </a:p>
          <a:p>
            <a:r>
              <a:rPr lang="en-US" dirty="0" smtClean="0"/>
              <a:t>Unix/Linux-centric</a:t>
            </a:r>
          </a:p>
          <a:p>
            <a:pPr lvl="1"/>
            <a:r>
              <a:rPr lang="en-US" dirty="0" smtClean="0"/>
              <a:t>(because I said so!)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and xv6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Operating Systems: Three Easy Pieces</a:t>
            </a:r>
            <a:r>
              <a:rPr lang="en-US" dirty="0"/>
              <a:t>, </a:t>
            </a:r>
            <a:r>
              <a:rPr lang="en-US" dirty="0" err="1"/>
              <a:t>Remzi</a:t>
            </a:r>
            <a:r>
              <a:rPr lang="en-US" dirty="0"/>
              <a:t> H. </a:t>
            </a:r>
            <a:r>
              <a:rPr lang="en-US" dirty="0" err="1"/>
              <a:t>Arpaci-Dusseau</a:t>
            </a:r>
            <a:r>
              <a:rPr lang="en-US" dirty="0"/>
              <a:t> and Andrea C. </a:t>
            </a:r>
            <a:r>
              <a:rPr lang="en-US" dirty="0" err="1"/>
              <a:t>Arpaci-Dusseau</a:t>
            </a:r>
            <a:r>
              <a:rPr lang="en-US" dirty="0"/>
              <a:t>, </a:t>
            </a:r>
            <a:r>
              <a:rPr lang="en-US" dirty="0" err="1" smtClean="0"/>
              <a:t>Arpaci-Dusseau</a:t>
            </a:r>
            <a:r>
              <a:rPr lang="en-US" dirty="0" smtClean="0"/>
              <a:t> </a:t>
            </a:r>
            <a:r>
              <a:rPr lang="en-US" dirty="0"/>
              <a:t>Books, March 2015 (</a:t>
            </a:r>
            <a:r>
              <a:rPr lang="en-US" dirty="0" smtClean="0"/>
              <a:t>Version </a:t>
            </a:r>
            <a:r>
              <a:rPr lang="en-US" dirty="0"/>
              <a:t>0.90), 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www.ostep.org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err="1" smtClean="0"/>
              <a:t>Silberschatz</a:t>
            </a:r>
            <a:r>
              <a:rPr lang="en-US" dirty="0" smtClean="0"/>
              <a:t> (optional)</a:t>
            </a:r>
          </a:p>
          <a:p>
            <a:endParaRPr lang="en-US" dirty="0"/>
          </a:p>
          <a:p>
            <a:r>
              <a:rPr lang="en-US" sz="2800" dirty="0"/>
              <a:t>https://pdos.csail.mit.edu/6.828/2012/xv6.html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&amp;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Exams </a:t>
            </a:r>
            <a:r>
              <a:rPr lang="en-US" dirty="0"/>
              <a:t>(3): </a:t>
            </a:r>
            <a:r>
              <a:rPr lang="en-US" dirty="0" smtClean="0"/>
              <a:t>				35</a:t>
            </a:r>
            <a:r>
              <a:rPr lang="en-US" dirty="0"/>
              <a:t>%</a:t>
            </a:r>
          </a:p>
          <a:p>
            <a:r>
              <a:rPr lang="en-US" dirty="0" smtClean="0"/>
              <a:t>Programs </a:t>
            </a:r>
            <a:r>
              <a:rPr lang="en-US" dirty="0"/>
              <a:t>&amp; Labs: </a:t>
            </a:r>
            <a:r>
              <a:rPr lang="en-US" dirty="0" smtClean="0"/>
              <a:t>			35</a:t>
            </a:r>
            <a:r>
              <a:rPr lang="en-US" dirty="0"/>
              <a:t>%</a:t>
            </a:r>
          </a:p>
          <a:p>
            <a:r>
              <a:rPr lang="en-US" dirty="0" smtClean="0"/>
              <a:t>Homework </a:t>
            </a:r>
            <a:r>
              <a:rPr lang="en-US" dirty="0"/>
              <a:t>&amp; Quizzes: </a:t>
            </a:r>
            <a:r>
              <a:rPr lang="en-US" dirty="0" smtClean="0"/>
              <a:t>		20%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you may drop the lowest quiz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Presentation </a:t>
            </a:r>
            <a:r>
              <a:rPr lang="en-US" dirty="0"/>
              <a:t>(&amp; </a:t>
            </a:r>
            <a:r>
              <a:rPr lang="en-US" dirty="0" err="1"/>
              <a:t>Writeup</a:t>
            </a:r>
            <a:r>
              <a:rPr lang="en-US" dirty="0"/>
              <a:t>?): </a:t>
            </a:r>
            <a:r>
              <a:rPr lang="en-US" dirty="0" smtClean="0"/>
              <a:t>	10</a:t>
            </a:r>
            <a:r>
              <a:rPr lang="en-US" dirty="0"/>
              <a:t>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367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Operating Systems</vt:lpstr>
      <vt:lpstr>Today</vt:lpstr>
      <vt:lpstr>Mike</vt:lpstr>
      <vt:lpstr>Course Description</vt:lpstr>
      <vt:lpstr>Prereqs</vt:lpstr>
      <vt:lpstr>Topics</vt:lpstr>
      <vt:lpstr>Course Objectives</vt:lpstr>
      <vt:lpstr>Textbook and xv6</vt:lpstr>
      <vt:lpstr>Grading &amp; Components</vt:lpstr>
      <vt:lpstr>Miscellaneous</vt:lpstr>
      <vt:lpstr>Let’s Go!!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Mike</dc:creator>
  <cp:lastModifiedBy>Mike</cp:lastModifiedBy>
  <cp:revision>4</cp:revision>
  <dcterms:created xsi:type="dcterms:W3CDTF">2016-01-25T16:01:49Z</dcterms:created>
  <dcterms:modified xsi:type="dcterms:W3CDTF">2016-01-25T16:36:41Z</dcterms:modified>
</cp:coreProperties>
</file>