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2" r:id="rId1"/>
  </p:sldMasterIdLst>
  <p:notesMasterIdLst>
    <p:notesMasterId r:id="rId27"/>
  </p:notesMasterIdLst>
  <p:handoutMasterIdLst>
    <p:handoutMasterId r:id="rId28"/>
  </p:handoutMasterIdLst>
  <p:sldIdLst>
    <p:sldId id="353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352" r:id="rId13"/>
    <p:sldId id="291" r:id="rId14"/>
    <p:sldId id="343" r:id="rId15"/>
    <p:sldId id="360" r:id="rId16"/>
    <p:sldId id="269" r:id="rId17"/>
    <p:sldId id="361" r:id="rId18"/>
    <p:sldId id="270" r:id="rId19"/>
    <p:sldId id="271" r:id="rId20"/>
    <p:sldId id="281" r:id="rId21"/>
    <p:sldId id="282" r:id="rId22"/>
    <p:sldId id="272" r:id="rId23"/>
    <p:sldId id="283" r:id="rId24"/>
    <p:sldId id="273" r:id="rId25"/>
    <p:sldId id="274" r:id="rId26"/>
  </p:sldIdLst>
  <p:sldSz cx="13716000" cy="9144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650875" indent="-1936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1303338" indent="-3889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957388" indent="-5857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2609850" indent="-7810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66FF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276" y="-90"/>
      </p:cViewPr>
      <p:guideLst>
        <p:guide orient="horz" pos="1517"/>
        <p:guide pos="1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pitchFamily="-84" charset="0"/>
              </a:defRPr>
            </a:lvl1pPr>
          </a:lstStyle>
          <a:p>
            <a:fld id="{4728D578-2DA5-4413-A465-3ABF609280B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fld id="{6281D0DE-5F3D-46C3-9C47-A6CEC4FA6D2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6508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13033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9573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26098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3264898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7878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0857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3836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8B6EF1-CC24-4D04-8C97-A3B99F055C51}" type="slidenum">
              <a:rPr lang="en-US"/>
              <a:pPr/>
              <a:t>10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3A065E-E256-4778-9C5F-C577831E868B}" type="slidenum">
              <a:rPr lang="en-US"/>
              <a:pPr/>
              <a:t>11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8CACAC-6BC7-4188-8E75-6F03CE6E1A44}" type="slidenum">
              <a:rPr lang="en-US"/>
              <a:pPr/>
              <a:t>12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DFBB26-E929-4F00-98BF-8CFA06F9C369}" type="slidenum">
              <a:rPr lang="en-US"/>
              <a:pPr/>
              <a:t>13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041FA-DF06-4F6E-8EDB-9AA53525C997}" type="slidenum">
              <a:rPr lang="en-US"/>
              <a:pPr/>
              <a:t>14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A4F322-31A2-414B-8BC0-3FA23CE16371}" type="slidenum">
              <a:rPr lang="en-US"/>
              <a:pPr/>
              <a:t>15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417BCF-9FA2-4C2E-9425-9C2328BA8254}" type="slidenum">
              <a:rPr lang="en-US"/>
              <a:pPr/>
              <a:t>16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29D82-693B-425D-A1FF-3782E6DD5568}" type="slidenum">
              <a:rPr lang="en-US"/>
              <a:pPr/>
              <a:t>17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3BCF69-381E-42D4-874F-38DE985A486B}" type="slidenum">
              <a:rPr lang="en-US"/>
              <a:pPr/>
              <a:t>18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41EE69-54A6-472C-922E-1B7CBCAAC4C8}" type="slidenum">
              <a:rPr lang="en-US"/>
              <a:pPr/>
              <a:t>19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D66C35-EB3A-4896-BECF-68B48AD27888}" type="slidenum">
              <a:rPr lang="en-US"/>
              <a:pPr/>
              <a:t>2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3FD5BB-5F89-4362-BD11-06A1B62B9831}" type="slidenum">
              <a:rPr lang="en-US"/>
              <a:pPr/>
              <a:t>20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B7D66-113F-46BE-9579-70D0A24DAC1B}" type="slidenum">
              <a:rPr lang="en-US"/>
              <a:pPr/>
              <a:t>21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8962C5-7ACD-423E-9CD1-B3B5B2C9F896}" type="slidenum">
              <a:rPr lang="en-US"/>
              <a:pPr/>
              <a:t>22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3DE5F-826E-4961-945E-165CBA14580A}" type="slidenum">
              <a:rPr lang="en-US"/>
              <a:pPr/>
              <a:t>23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A732D0-40F6-47FB-8C37-D2991F190220}" type="slidenum">
              <a:rPr lang="en-US"/>
              <a:pPr/>
              <a:t>24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759005-F2ED-4193-B8B8-F892EB3D4EE4}" type="slidenum">
              <a:rPr lang="en-US"/>
              <a:pPr/>
              <a:t>25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44E6BE-5AF1-41C1-A16A-FC7EBBC5FF47}" type="slidenum">
              <a:rPr lang="en-US"/>
              <a:pPr/>
              <a:t>3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5772DD-8145-4AE0-8D3E-10E3D29DFE62}" type="slidenum">
              <a:rPr lang="en-US"/>
              <a:pPr/>
              <a:t>4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5FBE02-92CB-44FC-966E-0F8715DC3C5F}" type="slidenum">
              <a:rPr lang="en-US"/>
              <a:pPr/>
              <a:t>5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4256BE-C0D1-46DC-98DD-214ADD34603D}" type="slidenum">
              <a:rPr lang="en-US"/>
              <a:pPr/>
              <a:t>6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41BC3D-75F8-4F29-B9F6-A405316422E8}" type="slidenum">
              <a:rPr lang="en-US"/>
              <a:pPr/>
              <a:t>7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D907E8-5AE4-4D42-9E8E-1A675C569400}" type="slidenum">
              <a:rPr lang="en-US"/>
              <a:pPr/>
              <a:t>8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9E6480-65B4-4895-802A-CA3ED842739A}" type="slidenum">
              <a:rPr lang="en-US"/>
              <a:pPr/>
              <a:t>9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840569"/>
            <a:ext cx="11658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81600"/>
            <a:ext cx="9601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37F-DF78-4B1F-B33B-F54768A69A6D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ACD0-1BF4-4BCE-8A51-DD2CFD6F5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37F-DF78-4B1F-B33B-F54768A69A6D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ACD0-1BF4-4BCE-8A51-DD2CFD6F5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488951"/>
            <a:ext cx="462915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88951"/>
            <a:ext cx="1365885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37F-DF78-4B1F-B33B-F54768A69A6D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ACD0-1BF4-4BCE-8A51-DD2CFD6F5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37F-DF78-4B1F-B33B-F54768A69A6D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ACD0-1BF4-4BCE-8A51-DD2CFD6F5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20"/>
            <a:ext cx="11658600" cy="200024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07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15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23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3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38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4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5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6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37F-DF78-4B1F-B33B-F54768A69A6D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ACD0-1BF4-4BCE-8A51-DD2CFD6F5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844801"/>
            <a:ext cx="9144000" cy="804545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2844801"/>
            <a:ext cx="9144000" cy="804545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37F-DF78-4B1F-B33B-F54768A69A6D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ACD0-1BF4-4BCE-8A51-DD2CFD6F5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77" indent="0">
              <a:buNone/>
              <a:defRPr sz="2900" b="1"/>
            </a:lvl2pPr>
            <a:lvl3pPr marL="1306155" indent="0">
              <a:buNone/>
              <a:defRPr sz="2600" b="1"/>
            </a:lvl3pPr>
            <a:lvl4pPr marL="1959233" indent="0">
              <a:buNone/>
              <a:defRPr sz="2300" b="1"/>
            </a:lvl4pPr>
            <a:lvl5pPr marL="2612311" indent="0">
              <a:buNone/>
              <a:defRPr sz="2300" b="1"/>
            </a:lvl5pPr>
            <a:lvl6pPr marL="3265388" indent="0">
              <a:buNone/>
              <a:defRPr sz="2300" b="1"/>
            </a:lvl6pPr>
            <a:lvl7pPr marL="3918465" indent="0">
              <a:buNone/>
              <a:defRPr sz="2300" b="1"/>
            </a:lvl7pPr>
            <a:lvl8pPr marL="4571543" indent="0">
              <a:buNone/>
              <a:defRPr sz="2300" b="1"/>
            </a:lvl8pPr>
            <a:lvl9pPr marL="5224620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0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77" indent="0">
              <a:buNone/>
              <a:defRPr sz="2900" b="1"/>
            </a:lvl2pPr>
            <a:lvl3pPr marL="1306155" indent="0">
              <a:buNone/>
              <a:defRPr sz="2600" b="1"/>
            </a:lvl3pPr>
            <a:lvl4pPr marL="1959233" indent="0">
              <a:buNone/>
              <a:defRPr sz="2300" b="1"/>
            </a:lvl4pPr>
            <a:lvl5pPr marL="2612311" indent="0">
              <a:buNone/>
              <a:defRPr sz="2300" b="1"/>
            </a:lvl5pPr>
            <a:lvl6pPr marL="3265388" indent="0">
              <a:buNone/>
              <a:defRPr sz="2300" b="1"/>
            </a:lvl6pPr>
            <a:lvl7pPr marL="3918465" indent="0">
              <a:buNone/>
              <a:defRPr sz="2300" b="1"/>
            </a:lvl7pPr>
            <a:lvl8pPr marL="4571543" indent="0">
              <a:buNone/>
              <a:defRPr sz="2300" b="1"/>
            </a:lvl8pPr>
            <a:lvl9pPr marL="5224620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0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37F-DF78-4B1F-B33B-F54768A69A6D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ACD0-1BF4-4BCE-8A51-DD2CFD6F5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37F-DF78-4B1F-B33B-F54768A69A6D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ACD0-1BF4-4BCE-8A51-DD2CFD6F5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37F-DF78-4B1F-B33B-F54768A69A6D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ACD0-1BF4-4BCE-8A51-DD2CFD6F5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64067"/>
            <a:ext cx="4512470" cy="154940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9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1913469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077" indent="0">
              <a:buNone/>
              <a:defRPr sz="1700"/>
            </a:lvl2pPr>
            <a:lvl3pPr marL="1306155" indent="0">
              <a:buNone/>
              <a:defRPr sz="1400"/>
            </a:lvl3pPr>
            <a:lvl4pPr marL="1959233" indent="0">
              <a:buNone/>
              <a:defRPr sz="1300"/>
            </a:lvl4pPr>
            <a:lvl5pPr marL="2612311" indent="0">
              <a:buNone/>
              <a:defRPr sz="1300"/>
            </a:lvl5pPr>
            <a:lvl6pPr marL="3265388" indent="0">
              <a:buNone/>
              <a:defRPr sz="1300"/>
            </a:lvl6pPr>
            <a:lvl7pPr marL="3918465" indent="0">
              <a:buNone/>
              <a:defRPr sz="1300"/>
            </a:lvl7pPr>
            <a:lvl8pPr marL="4571543" indent="0">
              <a:buNone/>
              <a:defRPr sz="1300"/>
            </a:lvl8pPr>
            <a:lvl9pPr marL="522462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37F-DF78-4B1F-B33B-F54768A69A6D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ACD0-1BF4-4BCE-8A51-DD2CFD6F5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1"/>
            <a:ext cx="8229600" cy="75565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077" indent="0">
              <a:buNone/>
              <a:defRPr sz="4000"/>
            </a:lvl2pPr>
            <a:lvl3pPr marL="1306155" indent="0">
              <a:buNone/>
              <a:defRPr sz="3400"/>
            </a:lvl3pPr>
            <a:lvl4pPr marL="1959233" indent="0">
              <a:buNone/>
              <a:defRPr sz="2900"/>
            </a:lvl4pPr>
            <a:lvl5pPr marL="2612311" indent="0">
              <a:buNone/>
              <a:defRPr sz="2900"/>
            </a:lvl5pPr>
            <a:lvl6pPr marL="3265388" indent="0">
              <a:buNone/>
              <a:defRPr sz="2900"/>
            </a:lvl6pPr>
            <a:lvl7pPr marL="3918465" indent="0">
              <a:buNone/>
              <a:defRPr sz="2900"/>
            </a:lvl7pPr>
            <a:lvl8pPr marL="4571543" indent="0">
              <a:buNone/>
              <a:defRPr sz="2900"/>
            </a:lvl8pPr>
            <a:lvl9pPr marL="5224620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2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077" indent="0">
              <a:buNone/>
              <a:defRPr sz="1700"/>
            </a:lvl2pPr>
            <a:lvl3pPr marL="1306155" indent="0">
              <a:buNone/>
              <a:defRPr sz="1400"/>
            </a:lvl3pPr>
            <a:lvl4pPr marL="1959233" indent="0">
              <a:buNone/>
              <a:defRPr sz="1300"/>
            </a:lvl4pPr>
            <a:lvl5pPr marL="2612311" indent="0">
              <a:buNone/>
              <a:defRPr sz="1300"/>
            </a:lvl5pPr>
            <a:lvl6pPr marL="3265388" indent="0">
              <a:buNone/>
              <a:defRPr sz="1300"/>
            </a:lvl6pPr>
            <a:lvl7pPr marL="3918465" indent="0">
              <a:buNone/>
              <a:defRPr sz="1300"/>
            </a:lvl7pPr>
            <a:lvl8pPr marL="4571543" indent="0">
              <a:buNone/>
              <a:defRPr sz="1300"/>
            </a:lvl8pPr>
            <a:lvl9pPr marL="522462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37F-DF78-4B1F-B33B-F54768A69A6D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ACD0-1BF4-4BCE-8A51-DD2CFD6F5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15" tIns="65308" rIns="130615" bIns="653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33602"/>
            <a:ext cx="12344400" cy="6034617"/>
          </a:xfrm>
          <a:prstGeom prst="rect">
            <a:avLst/>
          </a:prstGeom>
        </p:spPr>
        <p:txBody>
          <a:bodyPr vert="horz" lIns="130615" tIns="65308" rIns="130615" bIns="653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6"/>
            <a:ext cx="3200400" cy="486833"/>
          </a:xfrm>
          <a:prstGeom prst="rect">
            <a:avLst/>
          </a:prstGeom>
        </p:spPr>
        <p:txBody>
          <a:bodyPr vert="horz" lIns="130615" tIns="65308" rIns="130615" bIns="653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AF37F-DF78-4B1F-B33B-F54768A69A6D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8475136"/>
            <a:ext cx="4343400" cy="486833"/>
          </a:xfrm>
          <a:prstGeom prst="rect">
            <a:avLst/>
          </a:prstGeom>
        </p:spPr>
        <p:txBody>
          <a:bodyPr vert="horz" lIns="130615" tIns="65308" rIns="130615" bIns="653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8475136"/>
            <a:ext cx="3200400" cy="486833"/>
          </a:xfrm>
          <a:prstGeom prst="rect">
            <a:avLst/>
          </a:prstGeom>
        </p:spPr>
        <p:txBody>
          <a:bodyPr vert="horz" lIns="130615" tIns="65308" rIns="130615" bIns="653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0ACD0-1BF4-4BCE-8A51-DD2CFD6F5C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1306155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08" indent="-489808" algn="l" defTabSz="1306155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251" indent="-408174" algn="l" defTabSz="1306155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694" indent="-326539" algn="l" defTabSz="1306155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771" indent="-326539" algn="l" defTabSz="1306155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849" indent="-326539" algn="l" defTabSz="1306155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1926" indent="-326539" algn="l" defTabSz="1306155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003" indent="-326539" algn="l" defTabSz="1306155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082" indent="-326539" algn="l" defTabSz="1306155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160" indent="-326539" algn="l" defTabSz="1306155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15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077" algn="l" defTabSz="130615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55" algn="l" defTabSz="130615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233" algn="l" defTabSz="130615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311" algn="l" defTabSz="130615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388" algn="l" defTabSz="130615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465" algn="l" defTabSz="130615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3" algn="l" defTabSz="130615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620" algn="l" defTabSz="130615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CPU Scheduling</a:t>
            </a:r>
            <a:endParaRPr lang="en-US" dirty="0" smtClean="0"/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1054930" y="2291764"/>
            <a:ext cx="11591925" cy="6040438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CPU scheduling</a:t>
            </a:r>
            <a:r>
              <a:rPr lang="en-US" sz="2800" dirty="0"/>
              <a:t> </a:t>
            </a:r>
            <a:r>
              <a:rPr lang="en-US" sz="2800" dirty="0" smtClean="0"/>
              <a:t>is </a:t>
            </a:r>
            <a:r>
              <a:rPr lang="en-US" sz="2800" dirty="0" smtClean="0"/>
              <a:t>the basis for </a:t>
            </a:r>
            <a:r>
              <a:rPr lang="en-US" sz="2800" dirty="0" smtClean="0"/>
              <a:t>multi-programmed </a:t>
            </a:r>
            <a:r>
              <a:rPr lang="en-US" sz="2800" dirty="0" smtClean="0"/>
              <a:t>operating systems</a:t>
            </a:r>
          </a:p>
          <a:p>
            <a:endParaRPr lang="en-US" sz="2800" dirty="0" smtClean="0"/>
          </a:p>
          <a:p>
            <a:r>
              <a:rPr lang="en-US" sz="2800" dirty="0" smtClean="0"/>
              <a:t>CPU-scheduling </a:t>
            </a:r>
            <a:r>
              <a:rPr lang="en-US" sz="2800" dirty="0" smtClean="0">
                <a:solidFill>
                  <a:srgbClr val="FF0000"/>
                </a:solidFill>
              </a:rPr>
              <a:t>algorithms</a:t>
            </a:r>
          </a:p>
          <a:p>
            <a:endParaRPr lang="en-US" sz="2800" dirty="0" smtClean="0"/>
          </a:p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dirty="0" smtClean="0">
                <a:solidFill>
                  <a:srgbClr val="FF0000"/>
                </a:solidFill>
              </a:rPr>
              <a:t>valuation </a:t>
            </a:r>
            <a:r>
              <a:rPr lang="en-US" sz="2800" dirty="0" smtClean="0">
                <a:solidFill>
                  <a:srgbClr val="FF0000"/>
                </a:solidFill>
              </a:rPr>
              <a:t>criteria </a:t>
            </a:r>
            <a:r>
              <a:rPr lang="en-US" sz="2800" dirty="0" smtClean="0"/>
              <a:t>for selecting a CPU-scheduling algorithm for a particular system</a:t>
            </a:r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369888"/>
            <a:ext cx="11745912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Shortest-Job-First (SJF) Scheduling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657239" cy="6040438"/>
          </a:xfrm>
        </p:spPr>
        <p:txBody>
          <a:bodyPr/>
          <a:lstStyle/>
          <a:p>
            <a:r>
              <a:rPr lang="en-US" sz="2800" dirty="0" smtClean="0"/>
              <a:t>Associate with each process the length of its next CPU burst</a:t>
            </a:r>
          </a:p>
          <a:p>
            <a:pPr lvl="1"/>
            <a:r>
              <a:rPr lang="en-US" sz="2800" dirty="0" smtClean="0"/>
              <a:t> Use these lengths to schedule the process with the shortest time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FF0000"/>
                </a:solidFill>
              </a:rPr>
              <a:t>SJF</a:t>
            </a:r>
            <a:r>
              <a:rPr lang="en-US" sz="2800" dirty="0" smtClean="0"/>
              <a:t> is optimal – gives minimum average waiting time for a given set of processes</a:t>
            </a:r>
          </a:p>
          <a:p>
            <a:pPr lvl="1"/>
            <a:r>
              <a:rPr lang="en-US" sz="2800" i="1" dirty="0" smtClean="0"/>
              <a:t>The difficulty is knowing the length of the next CPU request</a:t>
            </a:r>
          </a:p>
          <a:p>
            <a:pPr lvl="1"/>
            <a:r>
              <a:rPr lang="en-US" sz="2800" dirty="0" smtClean="0"/>
              <a:t>Could ask the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SJF</a:t>
            </a:r>
          </a:p>
        </p:txBody>
      </p:sp>
      <p:sp>
        <p:nvSpPr>
          <p:cNvPr id="29698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dirty="0" smtClean="0"/>
              <a:t>	      	                </a:t>
            </a:r>
            <a:r>
              <a:rPr lang="en-US" sz="2800" u="sng" dirty="0" err="1" smtClean="0"/>
              <a:t>Process</a:t>
            </a:r>
            <a:r>
              <a:rPr lang="en-US" sz="2800" u="sng" dirty="0" err="1" smtClean="0">
                <a:solidFill>
                  <a:schemeClr val="bg1"/>
                </a:solidFill>
              </a:rPr>
              <a:t>Arriva</a:t>
            </a:r>
            <a:r>
              <a:rPr lang="en-US" sz="2800" u="sng" dirty="0" smtClean="0">
                <a:solidFill>
                  <a:schemeClr val="bg1"/>
                </a:solidFill>
              </a:rPr>
              <a:t>	l Time</a:t>
            </a:r>
            <a:r>
              <a:rPr lang="en-US" sz="2800" dirty="0" smtClean="0"/>
              <a:t>	</a:t>
            </a:r>
            <a:r>
              <a:rPr lang="en-US" sz="2800" u="sng" dirty="0" smtClean="0"/>
              <a:t>Burst Time</a:t>
            </a:r>
            <a:endParaRPr lang="en-US" sz="2800" dirty="0" smtClean="0"/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z="2800" dirty="0" smtClean="0"/>
              <a:t>		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0.0</a:t>
            </a:r>
            <a:r>
              <a:rPr lang="en-US" sz="2800" dirty="0" smtClean="0"/>
              <a:t>	6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z="2800" dirty="0" smtClean="0"/>
              <a:t>		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2 	</a:t>
            </a:r>
            <a:r>
              <a:rPr lang="en-US" sz="2800" dirty="0" smtClean="0">
                <a:solidFill>
                  <a:schemeClr val="bg1"/>
                </a:solidFill>
              </a:rPr>
              <a:t>2.0</a:t>
            </a:r>
            <a:r>
              <a:rPr lang="en-US" sz="2800" dirty="0" smtClean="0"/>
              <a:t>	8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z="2800" dirty="0" smtClean="0"/>
              <a:t>		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3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4.0</a:t>
            </a:r>
            <a:r>
              <a:rPr lang="en-US" sz="2800" dirty="0" smtClean="0"/>
              <a:t>	7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z="2800" dirty="0" smtClean="0"/>
              <a:t>		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4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5.0</a:t>
            </a:r>
            <a:r>
              <a:rPr lang="en-US" sz="2800" dirty="0" smtClean="0"/>
              <a:t>	3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z="2800" dirty="0" smtClean="0"/>
              <a:t>SJF scheduling chart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z="2800" dirty="0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z="2800" dirty="0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z="2800" dirty="0" smtClean="0"/>
          </a:p>
          <a:p>
            <a:pPr>
              <a:buNone/>
              <a:tabLst>
                <a:tab pos="2287588" algn="ctr"/>
                <a:tab pos="4646613" algn="ctr"/>
                <a:tab pos="7345363" algn="ctr"/>
              </a:tabLst>
            </a:pPr>
            <a:endParaRPr lang="en-US" sz="2800" dirty="0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z="2800" dirty="0" smtClean="0"/>
              <a:t>Average waiting time = (3 + 16 + 9 + 0) / 4 = 7</a:t>
            </a:r>
            <a:endParaRPr lang="en-US" sz="2800" i="1" baseline="-25000" dirty="0" smtClean="0"/>
          </a:p>
        </p:txBody>
      </p:sp>
      <p:grpSp>
        <p:nvGrpSpPr>
          <p:cNvPr id="29699" name="Group 74"/>
          <p:cNvGrpSpPr>
            <a:grpSpLocks/>
          </p:cNvGrpSpPr>
          <p:nvPr/>
        </p:nvGrpSpPr>
        <p:grpSpPr bwMode="auto">
          <a:xfrm>
            <a:off x="2186066" y="5822367"/>
            <a:ext cx="8716962" cy="1495425"/>
            <a:chOff x="894" y="2352"/>
            <a:chExt cx="3660" cy="707"/>
          </a:xfrm>
        </p:grpSpPr>
        <p:sp>
          <p:nvSpPr>
            <p:cNvPr id="29700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Text Box 38"/>
            <p:cNvSpPr txBox="1">
              <a:spLocks noChangeArrowheads="1"/>
            </p:cNvSpPr>
            <p:nvPr/>
          </p:nvSpPr>
          <p:spPr bwMode="auto">
            <a:xfrm flipH="1">
              <a:off x="1049" y="2437"/>
              <a:ext cx="1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4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9702" name="Text Box 39"/>
            <p:cNvSpPr txBox="1">
              <a:spLocks noChangeArrowheads="1"/>
            </p:cNvSpPr>
            <p:nvPr/>
          </p:nvSpPr>
          <p:spPr bwMode="auto">
            <a:xfrm flipH="1">
              <a:off x="3016" y="2424"/>
              <a:ext cx="1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3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9703" name="Text Box 40"/>
            <p:cNvSpPr txBox="1">
              <a:spLocks noChangeArrowheads="1"/>
            </p:cNvSpPr>
            <p:nvPr/>
          </p:nvSpPr>
          <p:spPr bwMode="auto">
            <a:xfrm flipH="1">
              <a:off x="2009" y="2473"/>
              <a:ext cx="1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1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9704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Text Box 48"/>
            <p:cNvSpPr txBox="1">
              <a:spLocks noChangeArrowheads="1"/>
            </p:cNvSpPr>
            <p:nvPr/>
          </p:nvSpPr>
          <p:spPr bwMode="auto">
            <a:xfrm flipH="1">
              <a:off x="1567" y="2857"/>
              <a:ext cx="13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3</a:t>
              </a:r>
            </a:p>
          </p:txBody>
        </p:sp>
        <p:sp>
          <p:nvSpPr>
            <p:cNvPr id="29708" name="Text Box 49"/>
            <p:cNvSpPr txBox="1">
              <a:spLocks noChangeArrowheads="1"/>
            </p:cNvSpPr>
            <p:nvPr/>
          </p:nvSpPr>
          <p:spPr bwMode="auto">
            <a:xfrm flipH="1">
              <a:off x="3355" y="2869"/>
              <a:ext cx="19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16</a:t>
              </a:r>
            </a:p>
          </p:txBody>
        </p:sp>
        <p:sp>
          <p:nvSpPr>
            <p:cNvPr id="29709" name="Text Box 50"/>
            <p:cNvSpPr txBox="1">
              <a:spLocks noChangeArrowheads="1"/>
            </p:cNvSpPr>
            <p:nvPr/>
          </p:nvSpPr>
          <p:spPr bwMode="auto">
            <a:xfrm flipH="1">
              <a:off x="894" y="2877"/>
              <a:ext cx="13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0</a:t>
              </a:r>
            </a:p>
          </p:txBody>
        </p:sp>
        <p:sp>
          <p:nvSpPr>
            <p:cNvPr id="29710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Text Box 64"/>
            <p:cNvSpPr txBox="1">
              <a:spLocks noChangeArrowheads="1"/>
            </p:cNvSpPr>
            <p:nvPr/>
          </p:nvSpPr>
          <p:spPr bwMode="auto">
            <a:xfrm flipH="1">
              <a:off x="2623" y="2857"/>
              <a:ext cx="13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9</a:t>
              </a:r>
            </a:p>
          </p:txBody>
        </p:sp>
        <p:sp>
          <p:nvSpPr>
            <p:cNvPr id="29715" name="Line 69"/>
            <p:cNvSpPr>
              <a:spLocks noChangeShapeType="1"/>
            </p:cNvSpPr>
            <p:nvPr/>
          </p:nvSpPr>
          <p:spPr bwMode="auto">
            <a:xfrm flipH="1">
              <a:off x="163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Text Box 70"/>
            <p:cNvSpPr txBox="1">
              <a:spLocks noChangeArrowheads="1"/>
            </p:cNvSpPr>
            <p:nvPr/>
          </p:nvSpPr>
          <p:spPr bwMode="auto">
            <a:xfrm flipH="1">
              <a:off x="3784" y="2424"/>
              <a:ext cx="1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2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9717" name="Text Box 73"/>
            <p:cNvSpPr txBox="1">
              <a:spLocks noChangeArrowheads="1"/>
            </p:cNvSpPr>
            <p:nvPr/>
          </p:nvSpPr>
          <p:spPr bwMode="auto">
            <a:xfrm flipH="1">
              <a:off x="4363" y="2869"/>
              <a:ext cx="19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24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254" y="323850"/>
            <a:ext cx="11658600" cy="8143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Determining Length of Next CPU Burst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453813" cy="65801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Can only estimate the length – should be similar to the previous one</a:t>
            </a:r>
          </a:p>
          <a:p>
            <a:pPr lvl="1"/>
            <a:r>
              <a:rPr lang="en-US" sz="2800" dirty="0" smtClean="0"/>
              <a:t>Then pick process with shortest predicted next CPU burst</a:t>
            </a:r>
          </a:p>
          <a:p>
            <a:r>
              <a:rPr lang="en-US" sz="2800" dirty="0" smtClean="0"/>
              <a:t>Can be done by using the length of previous CPU bursts, using exponential </a:t>
            </a:r>
            <a:r>
              <a:rPr lang="en-US" sz="2800" dirty="0" smtClean="0"/>
              <a:t>averaging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Commonly, </a:t>
            </a:r>
            <a:r>
              <a:rPr lang="en-US" sz="2800" dirty="0" smtClean="0">
                <a:latin typeface="Lucida Grande" pitchFamily="-84" charset="0"/>
              </a:rPr>
              <a:t>α </a:t>
            </a:r>
            <a:r>
              <a:rPr lang="en-US" sz="2800" dirty="0" smtClean="0"/>
              <a:t>set to ½</a:t>
            </a:r>
          </a:p>
          <a:p>
            <a:r>
              <a:rPr lang="en-US" sz="2800" dirty="0" smtClean="0"/>
              <a:t>Preemptive version called </a:t>
            </a:r>
            <a:r>
              <a:rPr lang="en-US" sz="2800" b="1" dirty="0" smtClean="0">
                <a:solidFill>
                  <a:srgbClr val="3366FF"/>
                </a:solidFill>
              </a:rPr>
              <a:t>shortest-remaining-time-first</a:t>
            </a:r>
          </a:p>
          <a:p>
            <a:pPr lvl="1">
              <a:buFont typeface="Monotype Sorts" pitchFamily="-84" charset="2"/>
              <a:buNone/>
            </a:pPr>
            <a:endParaRPr lang="en-US" dirty="0" smtClean="0"/>
          </a:p>
          <a:p>
            <a:pPr lvl="1">
              <a:buFont typeface="Monotype Sorts" pitchFamily="-84" charset="2"/>
              <a:buNone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428335" y="3999826"/>
            <a:ext cx="6640512" cy="1914163"/>
            <a:chOff x="1636713" y="3659188"/>
            <a:chExt cx="6640512" cy="1914163"/>
          </a:xfrm>
        </p:grpSpPr>
        <p:graphicFrame>
          <p:nvGraphicFramePr>
            <p:cNvPr id="31747" name="Object 2"/>
            <p:cNvGraphicFramePr>
              <a:graphicFrameLocks noChangeAspect="1"/>
            </p:cNvGraphicFramePr>
            <p:nvPr/>
          </p:nvGraphicFramePr>
          <p:xfrm>
            <a:off x="1636713" y="3659188"/>
            <a:ext cx="6640512" cy="1671637"/>
          </p:xfrm>
          <a:graphic>
            <a:graphicData uri="http://schemas.openxmlformats.org/presentationml/2006/ole">
              <p:oleObj spid="_x0000_s31747" name="Equation" r:id="rId4" imgW="6400800" imgH="1778000" progId="Equation.3">
                <p:embed/>
              </p:oleObj>
            </a:graphicData>
          </a:graphic>
        </p:graphicFrame>
        <p:graphicFrame>
          <p:nvGraphicFramePr>
            <p:cNvPr id="31748" name="Object 3"/>
            <p:cNvGraphicFramePr>
              <a:graphicFrameLocks noChangeAspect="1"/>
            </p:cNvGraphicFramePr>
            <p:nvPr/>
          </p:nvGraphicFramePr>
          <p:xfrm>
            <a:off x="3248932" y="5003075"/>
            <a:ext cx="3729182" cy="570276"/>
          </p:xfrm>
          <a:graphic>
            <a:graphicData uri="http://schemas.openxmlformats.org/presentationml/2006/ole">
              <p:oleObj spid="_x0000_s31748" name="Equation" r:id="rId5" imgW="1320480" imgH="228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785666" y="350398"/>
            <a:ext cx="12334875" cy="9048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dirty="0" smtClean="0"/>
              <a:t>Prediction of the Length of the </a:t>
            </a:r>
            <a:r>
              <a:rPr lang="en-US" sz="4800" dirty="0" smtClean="0"/>
              <a:t>Next </a:t>
            </a:r>
            <a:r>
              <a:rPr lang="en-US" sz="4800" dirty="0" smtClean="0"/>
              <a:t>CPU Burst</a:t>
            </a:r>
          </a:p>
        </p:txBody>
      </p:sp>
      <p:pic>
        <p:nvPicPr>
          <p:cNvPr id="33794" name="Picture 1" descr="6_03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4056" y="1422400"/>
            <a:ext cx="9947691" cy="719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852613" y="369888"/>
            <a:ext cx="1117758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Examples of Exponential Averaging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514138" cy="6040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ym typeface="Symbol" pitchFamily="18" charset="2"/>
              </a:rPr>
              <a:t> =0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ym typeface="Symbol" pitchFamily="18" charset="2"/>
              </a:rPr>
              <a:t></a:t>
            </a:r>
            <a:r>
              <a:rPr lang="en-US" sz="2800" baseline="-25000" dirty="0" smtClean="0">
                <a:sym typeface="Symbol" pitchFamily="18" charset="2"/>
              </a:rPr>
              <a:t>n+1</a:t>
            </a:r>
            <a:r>
              <a:rPr lang="en-US" sz="2800" dirty="0" smtClean="0">
                <a:sym typeface="Symbol" pitchFamily="18" charset="2"/>
              </a:rPr>
              <a:t> = </a:t>
            </a:r>
            <a:r>
              <a:rPr lang="en-US" sz="2800" baseline="-25000" dirty="0" smtClean="0">
                <a:sym typeface="Symbol" pitchFamily="18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ym typeface="Symbol" pitchFamily="18" charset="2"/>
              </a:rPr>
              <a:t>Recent history does not count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ym typeface="Symbol" pitchFamily="18" charset="2"/>
              </a:rPr>
              <a:t> =1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ym typeface="Symbol" pitchFamily="18" charset="2"/>
              </a:rPr>
              <a:t> </a:t>
            </a:r>
            <a:r>
              <a:rPr lang="en-US" sz="2800" baseline="-25000" dirty="0" smtClean="0">
                <a:sym typeface="Symbol" pitchFamily="18" charset="2"/>
              </a:rPr>
              <a:t>n+1</a:t>
            </a:r>
            <a:r>
              <a:rPr lang="en-US" sz="2800" dirty="0" smtClean="0">
                <a:sym typeface="Symbol" pitchFamily="18" charset="2"/>
              </a:rPr>
              <a:t> =  </a:t>
            </a:r>
            <a:r>
              <a:rPr lang="en-US" sz="2800" i="1" dirty="0" err="1" smtClean="0">
                <a:sym typeface="Symbol" pitchFamily="18" charset="2"/>
              </a:rPr>
              <a:t>t</a:t>
            </a:r>
            <a:r>
              <a:rPr lang="en-US" sz="2800" baseline="-25000" dirty="0" err="1" smtClean="0">
                <a:sym typeface="Symbol" pitchFamily="18" charset="2"/>
              </a:rPr>
              <a:t>n</a:t>
            </a:r>
            <a:endParaRPr lang="en-US" sz="2800" baseline="-25000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ym typeface="Symbol" pitchFamily="18" charset="2"/>
              </a:rPr>
              <a:t>Only the actual last CPU burst counts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ym typeface="Symbol" pitchFamily="18" charset="2"/>
              </a:rPr>
              <a:t>If we expand the formula, we get: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sz="2800" dirty="0" smtClean="0">
                <a:sym typeface="Symbol" pitchFamily="18" charset="2"/>
              </a:rPr>
              <a:t></a:t>
            </a:r>
            <a:r>
              <a:rPr lang="en-US" sz="2800" i="1" baseline="-25000" dirty="0" smtClean="0">
                <a:sym typeface="Symbol" pitchFamily="18" charset="2"/>
              </a:rPr>
              <a:t>n</a:t>
            </a:r>
            <a:r>
              <a:rPr lang="en-US" sz="2800" baseline="-25000" dirty="0" smtClean="0">
                <a:sym typeface="Symbol" pitchFamily="18" charset="2"/>
              </a:rPr>
              <a:t>+1</a:t>
            </a:r>
            <a:r>
              <a:rPr lang="en-US" sz="2800" dirty="0" smtClean="0">
                <a:sym typeface="Symbol" pitchFamily="18" charset="2"/>
              </a:rPr>
              <a:t> =  </a:t>
            </a:r>
            <a:r>
              <a:rPr lang="en-US" sz="2800" dirty="0" err="1" smtClean="0">
                <a:sym typeface="Symbol" pitchFamily="18" charset="2"/>
              </a:rPr>
              <a:t>t</a:t>
            </a:r>
            <a:r>
              <a:rPr lang="en-US" sz="2800" i="1" baseline="-25000" dirty="0" err="1" smtClean="0">
                <a:sym typeface="Symbol" pitchFamily="18" charset="2"/>
              </a:rPr>
              <a:t>n</a:t>
            </a:r>
            <a:r>
              <a:rPr lang="en-US" sz="2800" dirty="0" smtClean="0">
                <a:sym typeface="Symbol" pitchFamily="18" charset="2"/>
              </a:rPr>
              <a:t>+(1</a:t>
            </a:r>
            <a:r>
              <a:rPr lang="en-US" sz="2800" i="1" dirty="0" smtClean="0">
                <a:sym typeface="Symbol" pitchFamily="18" charset="2"/>
              </a:rPr>
              <a:t> - </a:t>
            </a:r>
            <a:r>
              <a:rPr lang="en-US" sz="2800" dirty="0" smtClean="0">
                <a:sym typeface="Symbol" pitchFamily="18" charset="2"/>
              </a:rPr>
              <a:t></a:t>
            </a:r>
            <a:r>
              <a:rPr lang="en-US" sz="2800" i="1" dirty="0" smtClean="0">
                <a:sym typeface="Symbol" pitchFamily="18" charset="2"/>
              </a:rPr>
              <a:t>)</a:t>
            </a:r>
            <a:r>
              <a:rPr lang="en-US" sz="2800" dirty="0" smtClean="0">
                <a:sym typeface="Symbol" pitchFamily="18" charset="2"/>
              </a:rPr>
              <a:t> </a:t>
            </a:r>
            <a:r>
              <a:rPr lang="en-US" sz="2800" i="1" dirty="0" err="1" smtClean="0">
                <a:sym typeface="Symbol" pitchFamily="18" charset="2"/>
              </a:rPr>
              <a:t>t</a:t>
            </a:r>
            <a:r>
              <a:rPr lang="en-US" sz="2800" i="1" baseline="-25000" dirty="0" err="1" smtClean="0">
                <a:sym typeface="Symbol" pitchFamily="18" charset="2"/>
              </a:rPr>
              <a:t>n</a:t>
            </a:r>
            <a:r>
              <a:rPr lang="en-US" sz="2800" i="1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-1</a:t>
            </a:r>
            <a:r>
              <a:rPr lang="en-US" sz="2800" i="1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sz="2800" dirty="0" smtClean="0">
                <a:sym typeface="Symbol" pitchFamily="18" charset="2"/>
              </a:rPr>
              <a:t>            </a:t>
            </a:r>
            <a:r>
              <a:rPr lang="en-US" sz="2800" i="1" dirty="0" smtClean="0">
                <a:sym typeface="Symbol" pitchFamily="18" charset="2"/>
              </a:rPr>
              <a:t>+(</a:t>
            </a:r>
            <a:r>
              <a:rPr lang="en-US" sz="2800" dirty="0" smtClean="0">
                <a:sym typeface="Symbol" pitchFamily="18" charset="2"/>
              </a:rPr>
              <a:t>1 -  </a:t>
            </a:r>
            <a:r>
              <a:rPr lang="en-US" sz="2800" i="1" dirty="0" smtClean="0">
                <a:sym typeface="Symbol" pitchFamily="18" charset="2"/>
              </a:rPr>
              <a:t>)</a:t>
            </a:r>
            <a:r>
              <a:rPr lang="en-US" sz="2800" i="1" baseline="30000" dirty="0" smtClean="0">
                <a:sym typeface="Symbol" pitchFamily="18" charset="2"/>
              </a:rPr>
              <a:t>j</a:t>
            </a:r>
            <a:r>
              <a:rPr lang="en-US" sz="2800" baseline="30000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 </a:t>
            </a:r>
            <a:r>
              <a:rPr lang="en-US" sz="2800" i="1" dirty="0" err="1" smtClean="0">
                <a:sym typeface="Symbol" pitchFamily="18" charset="2"/>
              </a:rPr>
              <a:t>t</a:t>
            </a:r>
            <a:r>
              <a:rPr lang="en-US" sz="2800" i="1" baseline="-25000" dirty="0" err="1" smtClean="0">
                <a:sym typeface="Symbol" pitchFamily="18" charset="2"/>
              </a:rPr>
              <a:t>n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baseline="-25000" dirty="0" smtClean="0">
                <a:sym typeface="Symbol" pitchFamily="18" charset="2"/>
              </a:rPr>
              <a:t>-</a:t>
            </a:r>
            <a:r>
              <a:rPr lang="en-US" sz="2800" i="1" baseline="-25000" dirty="0" smtClean="0">
                <a:sym typeface="Symbol" pitchFamily="18" charset="2"/>
              </a:rPr>
              <a:t>j</a:t>
            </a:r>
            <a:r>
              <a:rPr lang="en-US" sz="2800" i="1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sz="2800" dirty="0" smtClean="0">
                <a:sym typeface="Symbol" pitchFamily="18" charset="2"/>
              </a:rPr>
              <a:t>            </a:t>
            </a:r>
            <a:r>
              <a:rPr lang="en-US" sz="2800" i="1" dirty="0" smtClean="0">
                <a:sym typeface="Symbol" pitchFamily="18" charset="2"/>
              </a:rPr>
              <a:t>+(</a:t>
            </a:r>
            <a:r>
              <a:rPr lang="en-US" sz="2800" dirty="0" smtClean="0">
                <a:sym typeface="Symbol" pitchFamily="18" charset="2"/>
              </a:rPr>
              <a:t>1 -  </a:t>
            </a:r>
            <a:r>
              <a:rPr lang="en-US" sz="2800" i="1" dirty="0" smtClean="0">
                <a:sym typeface="Symbol" pitchFamily="18" charset="2"/>
              </a:rPr>
              <a:t>)</a:t>
            </a:r>
            <a:r>
              <a:rPr lang="en-US" sz="2800" i="1" baseline="30000" dirty="0" smtClean="0">
                <a:sym typeface="Symbol" pitchFamily="18" charset="2"/>
              </a:rPr>
              <a:t>n</a:t>
            </a:r>
            <a:r>
              <a:rPr lang="en-US" sz="2800" baseline="30000" dirty="0" smtClean="0">
                <a:sym typeface="Symbol" pitchFamily="18" charset="2"/>
              </a:rPr>
              <a:t> +1 </a:t>
            </a:r>
            <a:r>
              <a:rPr lang="en-US" sz="2800" dirty="0" smtClean="0">
                <a:sym typeface="Symbol" pitchFamily="18" charset="2"/>
              </a:rPr>
              <a:t>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br>
              <a:rPr lang="en-US" sz="2800" baseline="-25000" dirty="0" smtClean="0">
                <a:sym typeface="Symbol" pitchFamily="18" charset="2"/>
              </a:rPr>
            </a:br>
            <a:endParaRPr lang="en-US" sz="2800" baseline="-25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ym typeface="Symbol" pitchFamily="18" charset="2"/>
              </a:rPr>
              <a:t>Since both  and (1 - ) are less than or equal to 1, each successive term has less weight than its predecessor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998441" y="496497"/>
            <a:ext cx="11564008" cy="768350"/>
          </a:xfrm>
        </p:spPr>
        <p:txBody>
          <a:bodyPr>
            <a:noAutofit/>
          </a:bodyPr>
          <a:lstStyle/>
          <a:p>
            <a:pPr eaLnBrk="1" hangingPunct="1"/>
            <a:r>
              <a:rPr lang="en-US" sz="4800" dirty="0" smtClean="0"/>
              <a:t>Example of Shortest-remaining-time-first</a:t>
            </a:r>
          </a:p>
        </p:txBody>
      </p:sp>
      <p:sp>
        <p:nvSpPr>
          <p:cNvPr id="37890" name="Rectangle 36"/>
          <p:cNvSpPr>
            <a:spLocks noGrp="1" noChangeArrowheads="1"/>
          </p:cNvSpPr>
          <p:nvPr>
            <p:ph idx="1"/>
          </p:nvPr>
        </p:nvSpPr>
        <p:spPr>
          <a:xfrm>
            <a:off x="685800" y="2133602"/>
            <a:ext cx="12344400" cy="6461758"/>
          </a:xfrm>
          <a:noFill/>
        </p:spPr>
        <p:txBody>
          <a:bodyPr>
            <a:normAutofit fontScale="92500"/>
          </a:bodyPr>
          <a:lstStyle/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z="2800" dirty="0" smtClean="0"/>
              <a:t>Now we add the concepts of </a:t>
            </a:r>
            <a:r>
              <a:rPr lang="en-US" sz="2800" i="1" dirty="0" smtClean="0">
                <a:solidFill>
                  <a:srgbClr val="FF0000"/>
                </a:solidFill>
              </a:rPr>
              <a:t>varying arrival times</a:t>
            </a:r>
            <a:r>
              <a:rPr lang="en-US" sz="2800" dirty="0" smtClean="0"/>
              <a:t> and </a:t>
            </a:r>
            <a:r>
              <a:rPr lang="en-US" sz="2800" i="1" dirty="0" smtClean="0">
                <a:solidFill>
                  <a:srgbClr val="0066FF"/>
                </a:solidFill>
              </a:rPr>
              <a:t>preemption</a:t>
            </a:r>
            <a:r>
              <a:rPr lang="en-US" sz="2800" dirty="0" smtClean="0"/>
              <a:t> to the analysis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endParaRPr lang="en-US" sz="2800" dirty="0" smtClean="0"/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z="2800" dirty="0" smtClean="0"/>
              <a:t>		         </a:t>
            </a:r>
            <a:r>
              <a:rPr lang="en-US" sz="2800" u="sng" dirty="0" err="1" smtClean="0"/>
              <a:t>Process</a:t>
            </a:r>
            <a:r>
              <a:rPr lang="en-US" sz="2800" u="sng" dirty="0" err="1" smtClean="0">
                <a:solidFill>
                  <a:schemeClr val="bg1"/>
                </a:solidFill>
              </a:rPr>
              <a:t>A</a:t>
            </a:r>
            <a:r>
              <a:rPr lang="en-US" sz="2800" u="sng" dirty="0" smtClean="0">
                <a:solidFill>
                  <a:schemeClr val="bg1"/>
                </a:solidFill>
              </a:rPr>
              <a:t>	</a:t>
            </a:r>
            <a:r>
              <a:rPr lang="en-US" sz="2800" u="sng" dirty="0" err="1" smtClean="0">
                <a:solidFill>
                  <a:schemeClr val="bg1"/>
                </a:solidFill>
              </a:rPr>
              <a:t>arri</a:t>
            </a:r>
            <a:r>
              <a:rPr lang="en-US" sz="2800" u="sng" dirty="0" smtClean="0">
                <a:solidFill>
                  <a:schemeClr val="bg1"/>
                </a:solidFill>
              </a:rPr>
              <a:t> </a:t>
            </a:r>
            <a:r>
              <a:rPr lang="en-US" sz="2800" i="1" u="sng" dirty="0" smtClean="0"/>
              <a:t>Arrival </a:t>
            </a:r>
            <a:r>
              <a:rPr lang="en-US" sz="2800" u="sng" dirty="0" err="1" smtClean="0"/>
              <a:t>Time</a:t>
            </a:r>
            <a:r>
              <a:rPr lang="en-US" sz="2800" u="sng" dirty="0" err="1" smtClean="0">
                <a:solidFill>
                  <a:schemeClr val="bg1"/>
                </a:solidFill>
              </a:rPr>
              <a:t>T</a:t>
            </a:r>
            <a:r>
              <a:rPr lang="en-US" sz="2800" dirty="0" smtClean="0"/>
              <a:t>	</a:t>
            </a:r>
            <a:r>
              <a:rPr lang="en-US" sz="2800" u="sng" dirty="0" smtClean="0"/>
              <a:t>Burst Time</a:t>
            </a:r>
            <a:endParaRPr lang="en-US" sz="2800" dirty="0" smtClean="0"/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z="2800" dirty="0" smtClean="0"/>
              <a:t>		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0000"/>
                </a:solidFill>
              </a:rPr>
              <a:t>0</a:t>
            </a:r>
            <a:r>
              <a:rPr lang="en-US" sz="2800" dirty="0" smtClean="0"/>
              <a:t>	8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z="2800" dirty="0" smtClean="0"/>
              <a:t>		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2 	</a:t>
            </a:r>
            <a:r>
              <a:rPr lang="en-US" sz="2800" dirty="0" smtClean="0">
                <a:solidFill>
                  <a:srgbClr val="000000"/>
                </a:solidFill>
              </a:rPr>
              <a:t>1</a:t>
            </a:r>
            <a:r>
              <a:rPr lang="en-US" sz="2800" dirty="0" smtClean="0"/>
              <a:t>	4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z="2800" dirty="0" smtClean="0"/>
              <a:t>		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3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0000"/>
                </a:solidFill>
              </a:rPr>
              <a:t>2</a:t>
            </a:r>
            <a:r>
              <a:rPr lang="en-US" sz="2800" dirty="0" smtClean="0"/>
              <a:t>	9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z="2800" dirty="0" smtClean="0"/>
              <a:t>		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4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0000"/>
                </a:solidFill>
              </a:rPr>
              <a:t>3</a:t>
            </a:r>
            <a:r>
              <a:rPr lang="en-US" sz="2800" dirty="0" smtClean="0"/>
              <a:t>	5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z="2800" b="1" i="1" dirty="0" smtClean="0">
                <a:solidFill>
                  <a:srgbClr val="7030A0"/>
                </a:solidFill>
              </a:rPr>
              <a:t>Preemptive SJF</a:t>
            </a:r>
            <a:r>
              <a:rPr lang="en-US" sz="2800" dirty="0" smtClean="0"/>
              <a:t> Gantt Chart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z="2800" dirty="0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z="2800" dirty="0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z="2800" dirty="0" smtClean="0"/>
          </a:p>
          <a:p>
            <a:pPr>
              <a:buNone/>
              <a:tabLst>
                <a:tab pos="2287588" algn="ctr"/>
                <a:tab pos="4646613" algn="ctr"/>
                <a:tab pos="7345363" algn="ctr"/>
              </a:tabLst>
            </a:pPr>
            <a:endParaRPr lang="en-US" sz="2800" dirty="0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z="2800" dirty="0" smtClean="0"/>
              <a:t>Average waiting time = [(10-1)+(1-1)+(17-2)+5-3)]/4 = 26/4 = 6.5 </a:t>
            </a:r>
            <a:r>
              <a:rPr lang="en-US" sz="2800" dirty="0" err="1" smtClean="0"/>
              <a:t>msec</a:t>
            </a:r>
            <a:endParaRPr lang="en-US" sz="2800" dirty="0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i="1" baseline="-25000" dirty="0" smtClean="0"/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endParaRPr lang="en-US" i="1" baseline="-25000" dirty="0" smtClean="0"/>
          </a:p>
        </p:txBody>
      </p:sp>
      <p:grpSp>
        <p:nvGrpSpPr>
          <p:cNvPr id="37891" name="Group 74"/>
          <p:cNvGrpSpPr>
            <a:grpSpLocks/>
          </p:cNvGrpSpPr>
          <p:nvPr/>
        </p:nvGrpSpPr>
        <p:grpSpPr bwMode="auto">
          <a:xfrm>
            <a:off x="2401473" y="6227190"/>
            <a:ext cx="8715375" cy="1392237"/>
            <a:chOff x="899" y="2366"/>
            <a:chExt cx="3660" cy="658"/>
          </a:xfrm>
        </p:grpSpPr>
        <p:sp>
          <p:nvSpPr>
            <p:cNvPr id="37892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3" name="Text Box 38"/>
            <p:cNvSpPr txBox="1">
              <a:spLocks noChangeArrowheads="1"/>
            </p:cNvSpPr>
            <p:nvPr/>
          </p:nvSpPr>
          <p:spPr bwMode="auto">
            <a:xfrm flipH="1">
              <a:off x="1049" y="2437"/>
              <a:ext cx="1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1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37894" name="Text Box 39"/>
            <p:cNvSpPr txBox="1">
              <a:spLocks noChangeArrowheads="1"/>
            </p:cNvSpPr>
            <p:nvPr/>
          </p:nvSpPr>
          <p:spPr bwMode="auto">
            <a:xfrm flipH="1">
              <a:off x="3016" y="2424"/>
              <a:ext cx="1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1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37895" name="Text Box 40"/>
            <p:cNvSpPr txBox="1">
              <a:spLocks noChangeArrowheads="1"/>
            </p:cNvSpPr>
            <p:nvPr/>
          </p:nvSpPr>
          <p:spPr bwMode="auto">
            <a:xfrm flipH="1">
              <a:off x="1495" y="2435"/>
              <a:ext cx="1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2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37896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Text Box 48"/>
            <p:cNvSpPr txBox="1">
              <a:spLocks noChangeArrowheads="1"/>
            </p:cNvSpPr>
            <p:nvPr/>
          </p:nvSpPr>
          <p:spPr bwMode="auto">
            <a:xfrm flipH="1">
              <a:off x="1242" y="2841"/>
              <a:ext cx="13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</a:t>
              </a:r>
            </a:p>
          </p:txBody>
        </p:sp>
        <p:sp>
          <p:nvSpPr>
            <p:cNvPr id="37898" name="Text Box 49"/>
            <p:cNvSpPr txBox="1">
              <a:spLocks noChangeArrowheads="1"/>
            </p:cNvSpPr>
            <p:nvPr/>
          </p:nvSpPr>
          <p:spPr bwMode="auto">
            <a:xfrm flipH="1">
              <a:off x="3350" y="2842"/>
              <a:ext cx="19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17</a:t>
              </a:r>
            </a:p>
          </p:txBody>
        </p:sp>
        <p:sp>
          <p:nvSpPr>
            <p:cNvPr id="37899" name="Text Box 50"/>
            <p:cNvSpPr txBox="1">
              <a:spLocks noChangeArrowheads="1"/>
            </p:cNvSpPr>
            <p:nvPr/>
          </p:nvSpPr>
          <p:spPr bwMode="auto">
            <a:xfrm flipH="1">
              <a:off x="899" y="2839"/>
              <a:ext cx="13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0</a:t>
              </a:r>
            </a:p>
          </p:txBody>
        </p:sp>
        <p:sp>
          <p:nvSpPr>
            <p:cNvPr id="37900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Text Box 64"/>
            <p:cNvSpPr txBox="1">
              <a:spLocks noChangeArrowheads="1"/>
            </p:cNvSpPr>
            <p:nvPr/>
          </p:nvSpPr>
          <p:spPr bwMode="auto">
            <a:xfrm flipH="1">
              <a:off x="2594" y="2841"/>
              <a:ext cx="19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10</a:t>
              </a:r>
            </a:p>
          </p:txBody>
        </p:sp>
        <p:sp>
          <p:nvSpPr>
            <p:cNvPr id="37902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Text Box 70"/>
            <p:cNvSpPr txBox="1">
              <a:spLocks noChangeArrowheads="1"/>
            </p:cNvSpPr>
            <p:nvPr/>
          </p:nvSpPr>
          <p:spPr bwMode="auto">
            <a:xfrm flipH="1">
              <a:off x="3784" y="2424"/>
              <a:ext cx="1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3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37904" name="Text Box 73"/>
            <p:cNvSpPr txBox="1">
              <a:spLocks noChangeArrowheads="1"/>
            </p:cNvSpPr>
            <p:nvPr/>
          </p:nvSpPr>
          <p:spPr bwMode="auto">
            <a:xfrm flipH="1">
              <a:off x="4368" y="2842"/>
              <a:ext cx="19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26</a:t>
              </a:r>
            </a:p>
          </p:txBody>
        </p:sp>
        <p:sp>
          <p:nvSpPr>
            <p:cNvPr id="37905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Text Box 64"/>
            <p:cNvSpPr txBox="1">
              <a:spLocks noChangeArrowheads="1"/>
            </p:cNvSpPr>
            <p:nvPr/>
          </p:nvSpPr>
          <p:spPr bwMode="auto">
            <a:xfrm flipH="1">
              <a:off x="1859" y="2839"/>
              <a:ext cx="13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5</a:t>
              </a:r>
            </a:p>
          </p:txBody>
        </p:sp>
        <p:sp>
          <p:nvSpPr>
            <p:cNvPr id="37907" name="Text Box 39"/>
            <p:cNvSpPr txBox="1">
              <a:spLocks noChangeArrowheads="1"/>
            </p:cNvSpPr>
            <p:nvPr/>
          </p:nvSpPr>
          <p:spPr bwMode="auto">
            <a:xfrm flipH="1">
              <a:off x="2182" y="2434"/>
              <a:ext cx="1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4</a:t>
              </a:r>
              <a:endParaRPr lang="en-US" sz="1900">
                <a:latin typeface="Helvetica" pitchFamily="-8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Priority Scheduling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571288" cy="6040438"/>
          </a:xfrm>
        </p:spPr>
        <p:txBody>
          <a:bodyPr/>
          <a:lstStyle/>
          <a:p>
            <a:r>
              <a:rPr lang="en-US" sz="2800" dirty="0" smtClean="0"/>
              <a:t>A priority number (integer) is associated with each process</a:t>
            </a:r>
          </a:p>
          <a:p>
            <a:r>
              <a:rPr lang="en-US" sz="2800" dirty="0" smtClean="0"/>
              <a:t>The CPU is allocated to the process with the highest priority (smallest integer </a:t>
            </a:r>
            <a:r>
              <a:rPr lang="en-US" sz="2800" dirty="0" smtClean="0">
                <a:sym typeface="Symbol" pitchFamily="18" charset="2"/>
              </a:rPr>
              <a:t> highest priority)</a:t>
            </a:r>
          </a:p>
          <a:p>
            <a:pPr lvl="1"/>
            <a:r>
              <a:rPr lang="en-US" sz="2800" dirty="0" smtClean="0"/>
              <a:t>Preemptive</a:t>
            </a:r>
          </a:p>
          <a:p>
            <a:pPr lvl="1"/>
            <a:r>
              <a:rPr lang="en-US" sz="2800" dirty="0" err="1" smtClean="0"/>
              <a:t>Nonpreemptive</a:t>
            </a:r>
            <a:endParaRPr lang="en-US" sz="2800" dirty="0" smtClean="0"/>
          </a:p>
          <a:p>
            <a:r>
              <a:rPr lang="en-US" sz="2800" i="1" dirty="0" smtClean="0"/>
              <a:t>SJF is priority scheduling where priority is the inverse of predicted next CPU burst time</a:t>
            </a:r>
          </a:p>
          <a:p>
            <a:r>
              <a:rPr lang="en-US" sz="2800" dirty="0" smtClean="0"/>
              <a:t>Problem </a:t>
            </a:r>
            <a:r>
              <a:rPr lang="en-US" sz="2800" dirty="0" smtClean="0">
                <a:sym typeface="Symbol" pitchFamily="18" charset="2"/>
              </a:rPr>
              <a:t> </a:t>
            </a:r>
            <a:r>
              <a:rPr lang="en-US" sz="2800" b="1" dirty="0" smtClean="0">
                <a:solidFill>
                  <a:srgbClr val="3366FF"/>
                </a:solidFill>
                <a:sym typeface="Symbol" pitchFamily="18" charset="2"/>
              </a:rPr>
              <a:t>Starvation</a:t>
            </a:r>
            <a:r>
              <a:rPr lang="en-US" sz="2800" b="1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– low priority processes may never execute</a:t>
            </a:r>
          </a:p>
          <a:p>
            <a:r>
              <a:rPr lang="en-US" sz="2800" dirty="0" smtClean="0">
                <a:sym typeface="Symbol" pitchFamily="18" charset="2"/>
              </a:rPr>
              <a:t>Solution  </a:t>
            </a:r>
            <a:r>
              <a:rPr lang="en-US" sz="2800" b="1" dirty="0" smtClean="0">
                <a:solidFill>
                  <a:srgbClr val="3366FF"/>
                </a:solidFill>
                <a:sym typeface="Symbol" pitchFamily="18" charset="2"/>
              </a:rPr>
              <a:t>Aging</a:t>
            </a:r>
            <a:r>
              <a:rPr lang="en-US" sz="2800" b="1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– as time progresses increase the priority of the process</a:t>
            </a:r>
          </a:p>
          <a:p>
            <a:pPr>
              <a:buFont typeface="Monotype Sorts" pitchFamily="-84" charset="2"/>
              <a:buNone/>
            </a:pPr>
            <a:endParaRPr lang="en-US" b="1" dirty="0" smtClean="0">
              <a:solidFill>
                <a:srgbClr val="3366FF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788" y="369888"/>
            <a:ext cx="10920412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Example of Priority Scheduling</a:t>
            </a:r>
          </a:p>
        </p:txBody>
      </p:sp>
      <p:sp>
        <p:nvSpPr>
          <p:cNvPr id="41986" name="Rectangle 36"/>
          <p:cNvSpPr>
            <a:spLocks noGrp="1" noChangeArrowheads="1"/>
          </p:cNvSpPr>
          <p:nvPr>
            <p:ph idx="1"/>
          </p:nvPr>
        </p:nvSpPr>
        <p:spPr>
          <a:xfrm>
            <a:off x="742071" y="1430217"/>
            <a:ext cx="12344400" cy="6799383"/>
          </a:xfrm>
          <a:noFill/>
        </p:spPr>
        <p:txBody>
          <a:bodyPr>
            <a:normAutofit/>
          </a:bodyPr>
          <a:lstStyle/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dirty="0" smtClean="0"/>
              <a:t>		         </a:t>
            </a:r>
            <a:r>
              <a:rPr lang="en-US" sz="2800" u="sng" dirty="0" err="1" smtClean="0"/>
              <a:t>Process</a:t>
            </a:r>
            <a:r>
              <a:rPr lang="en-US" sz="2800" u="sng" dirty="0" err="1" smtClean="0">
                <a:solidFill>
                  <a:schemeClr val="bg1"/>
                </a:solidFill>
              </a:rPr>
              <a:t>A</a:t>
            </a:r>
            <a:r>
              <a:rPr lang="en-US" sz="2800" u="sng" dirty="0" smtClean="0">
                <a:solidFill>
                  <a:schemeClr val="bg1"/>
                </a:solidFill>
              </a:rPr>
              <a:t>	</a:t>
            </a:r>
            <a:r>
              <a:rPr lang="en-US" sz="2800" u="sng" dirty="0" err="1" smtClean="0">
                <a:solidFill>
                  <a:schemeClr val="bg1"/>
                </a:solidFill>
              </a:rPr>
              <a:t>arri</a:t>
            </a:r>
            <a:r>
              <a:rPr lang="en-US" sz="2800" u="sng" dirty="0" smtClean="0">
                <a:solidFill>
                  <a:schemeClr val="bg1"/>
                </a:solidFill>
              </a:rPr>
              <a:t> </a:t>
            </a:r>
            <a:r>
              <a:rPr lang="en-US" sz="2800" u="sng" dirty="0" smtClean="0"/>
              <a:t>Burst </a:t>
            </a:r>
            <a:r>
              <a:rPr lang="en-US" sz="2800" u="sng" dirty="0" err="1" smtClean="0"/>
              <a:t>Time</a:t>
            </a:r>
            <a:r>
              <a:rPr lang="en-US" sz="2800" u="sng" dirty="0" err="1" smtClean="0">
                <a:solidFill>
                  <a:schemeClr val="bg1"/>
                </a:solidFill>
              </a:rPr>
              <a:t>T</a:t>
            </a:r>
            <a:r>
              <a:rPr lang="en-US" sz="2800" dirty="0" smtClean="0"/>
              <a:t>	</a:t>
            </a:r>
            <a:r>
              <a:rPr lang="en-US" sz="2800" u="sng" dirty="0" smtClean="0"/>
              <a:t>Priority</a:t>
            </a:r>
            <a:endParaRPr lang="en-US" sz="2800" dirty="0" smtClean="0"/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z="2800" dirty="0" smtClean="0"/>
              <a:t>		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	1</a:t>
            </a:r>
            <a:r>
              <a:rPr lang="en-US" sz="2800" dirty="0" smtClean="0">
                <a:solidFill>
                  <a:srgbClr val="000000"/>
                </a:solidFill>
              </a:rPr>
              <a:t>0</a:t>
            </a:r>
            <a:r>
              <a:rPr lang="en-US" sz="2800" dirty="0" smtClean="0"/>
              <a:t>	3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z="2800" dirty="0" smtClean="0"/>
              <a:t>		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2 	</a:t>
            </a:r>
            <a:r>
              <a:rPr lang="en-US" sz="2800" dirty="0" smtClean="0">
                <a:solidFill>
                  <a:srgbClr val="000000"/>
                </a:solidFill>
              </a:rPr>
              <a:t>1</a:t>
            </a:r>
            <a:r>
              <a:rPr lang="en-US" sz="2800" dirty="0" smtClean="0"/>
              <a:t>	1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z="2800" dirty="0" smtClean="0"/>
              <a:t>		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3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0000"/>
                </a:solidFill>
              </a:rPr>
              <a:t>2</a:t>
            </a:r>
            <a:r>
              <a:rPr lang="en-US" sz="2800" dirty="0" smtClean="0"/>
              <a:t>	4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z="2800" dirty="0" smtClean="0"/>
              <a:t>		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4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0000"/>
                </a:solidFill>
              </a:rPr>
              <a:t>1</a:t>
            </a:r>
            <a:r>
              <a:rPr lang="en-US" sz="2800" dirty="0" smtClean="0"/>
              <a:t>	5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z="2800" dirty="0" smtClean="0"/>
              <a:t>		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5	</a:t>
            </a:r>
            <a:r>
              <a:rPr lang="en-US" sz="2800" dirty="0" smtClean="0"/>
              <a:t>5	2</a:t>
            </a:r>
            <a:endParaRPr lang="en-US" sz="2800" baseline="-25000" dirty="0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z="2800" dirty="0" smtClean="0"/>
              <a:t>Priority scheduling Gantt Chart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z="2800" dirty="0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z="2800" dirty="0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z="2800" dirty="0" smtClean="0"/>
          </a:p>
          <a:p>
            <a:pPr>
              <a:buNone/>
              <a:tabLst>
                <a:tab pos="2287588" algn="ctr"/>
                <a:tab pos="4646613" algn="ctr"/>
                <a:tab pos="7345363" algn="ctr"/>
              </a:tabLst>
            </a:pPr>
            <a:endParaRPr lang="en-US" sz="2800" dirty="0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z="2800" dirty="0" smtClean="0"/>
              <a:t>Average waiting time = 8.2 </a:t>
            </a:r>
            <a:r>
              <a:rPr lang="en-US" sz="2800" dirty="0" err="1" smtClean="0"/>
              <a:t>msec</a:t>
            </a:r>
            <a:endParaRPr lang="en-US" sz="2800" i="1" baseline="-25000" dirty="0" smtClean="0"/>
          </a:p>
        </p:txBody>
      </p:sp>
      <p:grpSp>
        <p:nvGrpSpPr>
          <p:cNvPr id="41987" name="Group 74"/>
          <p:cNvGrpSpPr>
            <a:grpSpLocks/>
          </p:cNvGrpSpPr>
          <p:nvPr/>
        </p:nvGrpSpPr>
        <p:grpSpPr bwMode="auto">
          <a:xfrm>
            <a:off x="2861477" y="5790340"/>
            <a:ext cx="7570788" cy="1392237"/>
            <a:chOff x="899" y="2366"/>
            <a:chExt cx="3179" cy="658"/>
          </a:xfrm>
        </p:grpSpPr>
        <p:sp>
          <p:nvSpPr>
            <p:cNvPr id="41988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02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9" name="Text Box 38"/>
            <p:cNvSpPr txBox="1">
              <a:spLocks noChangeArrowheads="1"/>
            </p:cNvSpPr>
            <p:nvPr/>
          </p:nvSpPr>
          <p:spPr bwMode="auto">
            <a:xfrm flipH="1">
              <a:off x="1049" y="2437"/>
              <a:ext cx="1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2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41990" name="Text Box 39"/>
            <p:cNvSpPr txBox="1">
              <a:spLocks noChangeArrowheads="1"/>
            </p:cNvSpPr>
            <p:nvPr/>
          </p:nvSpPr>
          <p:spPr bwMode="auto">
            <a:xfrm flipH="1">
              <a:off x="3232" y="2435"/>
              <a:ext cx="1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3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41991" name="Text Box 40"/>
            <p:cNvSpPr txBox="1">
              <a:spLocks noChangeArrowheads="1"/>
            </p:cNvSpPr>
            <p:nvPr/>
          </p:nvSpPr>
          <p:spPr bwMode="auto">
            <a:xfrm flipH="1">
              <a:off x="1495" y="2435"/>
              <a:ext cx="1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5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41992" name="Line 43"/>
            <p:cNvSpPr>
              <a:spLocks noChangeShapeType="1"/>
            </p:cNvSpPr>
            <p:nvPr/>
          </p:nvSpPr>
          <p:spPr bwMode="auto">
            <a:xfrm flipH="1">
              <a:off x="3174" y="23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Text Box 48"/>
            <p:cNvSpPr txBox="1">
              <a:spLocks noChangeArrowheads="1"/>
            </p:cNvSpPr>
            <p:nvPr/>
          </p:nvSpPr>
          <p:spPr bwMode="auto">
            <a:xfrm flipH="1">
              <a:off x="1242" y="2841"/>
              <a:ext cx="13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</a:t>
              </a:r>
            </a:p>
          </p:txBody>
        </p:sp>
        <p:sp>
          <p:nvSpPr>
            <p:cNvPr id="41994" name="Text Box 49"/>
            <p:cNvSpPr txBox="1">
              <a:spLocks noChangeArrowheads="1"/>
            </p:cNvSpPr>
            <p:nvPr/>
          </p:nvSpPr>
          <p:spPr bwMode="auto">
            <a:xfrm flipH="1">
              <a:off x="3577" y="2842"/>
              <a:ext cx="19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18</a:t>
              </a:r>
            </a:p>
          </p:txBody>
        </p:sp>
        <p:sp>
          <p:nvSpPr>
            <p:cNvPr id="41995" name="Text Box 50"/>
            <p:cNvSpPr txBox="1">
              <a:spLocks noChangeArrowheads="1"/>
            </p:cNvSpPr>
            <p:nvPr/>
          </p:nvSpPr>
          <p:spPr bwMode="auto">
            <a:xfrm flipH="1">
              <a:off x="899" y="2839"/>
              <a:ext cx="13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0</a:t>
              </a:r>
            </a:p>
          </p:txBody>
        </p:sp>
        <p:sp>
          <p:nvSpPr>
            <p:cNvPr id="41996" name="Line 52"/>
            <p:cNvSpPr>
              <a:spLocks noChangeShapeType="1"/>
            </p:cNvSpPr>
            <p:nvPr/>
          </p:nvSpPr>
          <p:spPr bwMode="auto">
            <a:xfrm flipH="1">
              <a:off x="3683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Text Box 64"/>
            <p:cNvSpPr txBox="1">
              <a:spLocks noChangeArrowheads="1"/>
            </p:cNvSpPr>
            <p:nvPr/>
          </p:nvSpPr>
          <p:spPr bwMode="auto">
            <a:xfrm flipH="1">
              <a:off x="3086" y="2841"/>
              <a:ext cx="19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16</a:t>
              </a:r>
            </a:p>
          </p:txBody>
        </p:sp>
        <p:sp>
          <p:nvSpPr>
            <p:cNvPr id="41998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Text Box 70"/>
            <p:cNvSpPr txBox="1">
              <a:spLocks noChangeArrowheads="1"/>
            </p:cNvSpPr>
            <p:nvPr/>
          </p:nvSpPr>
          <p:spPr bwMode="auto">
            <a:xfrm flipH="1">
              <a:off x="3719" y="2435"/>
              <a:ext cx="1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4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42000" name="Text Box 73"/>
            <p:cNvSpPr txBox="1">
              <a:spLocks noChangeArrowheads="1"/>
            </p:cNvSpPr>
            <p:nvPr/>
          </p:nvSpPr>
          <p:spPr bwMode="auto">
            <a:xfrm flipH="1">
              <a:off x="3887" y="2842"/>
              <a:ext cx="19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19</a:t>
              </a:r>
            </a:p>
          </p:txBody>
        </p:sp>
        <p:sp>
          <p:nvSpPr>
            <p:cNvPr id="42001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Text Box 64"/>
            <p:cNvSpPr txBox="1">
              <a:spLocks noChangeArrowheads="1"/>
            </p:cNvSpPr>
            <p:nvPr/>
          </p:nvSpPr>
          <p:spPr bwMode="auto">
            <a:xfrm flipH="1">
              <a:off x="1859" y="2839"/>
              <a:ext cx="13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6</a:t>
              </a:r>
            </a:p>
          </p:txBody>
        </p:sp>
        <p:sp>
          <p:nvSpPr>
            <p:cNvPr id="42003" name="Text Box 39"/>
            <p:cNvSpPr txBox="1">
              <a:spLocks noChangeArrowheads="1"/>
            </p:cNvSpPr>
            <p:nvPr/>
          </p:nvSpPr>
          <p:spPr bwMode="auto">
            <a:xfrm flipH="1">
              <a:off x="2566" y="2434"/>
              <a:ext cx="1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1</a:t>
              </a:r>
              <a:endParaRPr lang="en-US" sz="1900">
                <a:latin typeface="Helvetica" pitchFamily="-8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Round Robin (RR)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62138"/>
            <a:ext cx="11553825" cy="5978525"/>
          </a:xfrm>
        </p:spPr>
        <p:txBody>
          <a:bodyPr/>
          <a:lstStyle/>
          <a:p>
            <a:r>
              <a:rPr lang="en-US" sz="2800" dirty="0" smtClean="0"/>
              <a:t>Each process gets a small unit of CPU time (</a:t>
            </a:r>
            <a:r>
              <a:rPr lang="en-US" sz="2800" b="1" dirty="0" smtClean="0">
                <a:solidFill>
                  <a:srgbClr val="3366FF"/>
                </a:solidFill>
              </a:rPr>
              <a:t>time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3366FF"/>
                </a:solidFill>
              </a:rPr>
              <a:t>quantum</a:t>
            </a:r>
            <a:r>
              <a:rPr lang="en-US" sz="2800" b="1" dirty="0" smtClean="0"/>
              <a:t> </a:t>
            </a:r>
            <a:r>
              <a:rPr lang="en-US" sz="2800" i="1" dirty="0" smtClean="0"/>
              <a:t>q</a:t>
            </a:r>
            <a:r>
              <a:rPr lang="en-US" sz="2800" dirty="0" smtClean="0"/>
              <a:t>), usually 10-100 milliseconds.  After this time has elapsed, the process is preempted and added to the end of the ready queue.</a:t>
            </a:r>
          </a:p>
          <a:p>
            <a:r>
              <a:rPr lang="en-US" sz="2800" dirty="0" smtClean="0"/>
              <a:t>If there are </a:t>
            </a:r>
            <a:r>
              <a:rPr lang="en-US" sz="2800" i="1" dirty="0" smtClean="0"/>
              <a:t>n</a:t>
            </a:r>
            <a:r>
              <a:rPr lang="en-US" sz="2800" dirty="0" smtClean="0"/>
              <a:t> processes in the ready queue and the time quantum is </a:t>
            </a:r>
            <a:r>
              <a:rPr lang="en-US" sz="2800" i="1" dirty="0" smtClean="0"/>
              <a:t>q</a:t>
            </a:r>
            <a:r>
              <a:rPr lang="en-US" sz="2800" dirty="0" smtClean="0"/>
              <a:t>, then each process gets 1/</a:t>
            </a:r>
            <a:r>
              <a:rPr lang="en-US" sz="2800" i="1" dirty="0" smtClean="0"/>
              <a:t>n</a:t>
            </a:r>
            <a:r>
              <a:rPr lang="en-US" sz="2800" dirty="0" smtClean="0"/>
              <a:t> of the CPU time in chunks of at most </a:t>
            </a:r>
            <a:r>
              <a:rPr lang="en-US" sz="2800" i="1" dirty="0" smtClean="0"/>
              <a:t>q</a:t>
            </a:r>
            <a:r>
              <a:rPr lang="en-US" sz="2800" dirty="0" smtClean="0"/>
              <a:t> time units at once.  No process waits more than (</a:t>
            </a:r>
            <a:r>
              <a:rPr lang="en-US" sz="2800" i="1" dirty="0" smtClean="0"/>
              <a:t>n</a:t>
            </a:r>
            <a:r>
              <a:rPr lang="en-US" sz="2800" dirty="0" smtClean="0"/>
              <a:t>-1)</a:t>
            </a:r>
            <a:r>
              <a:rPr lang="en-US" sz="2800" i="1" dirty="0" smtClean="0"/>
              <a:t>q </a:t>
            </a:r>
            <a:r>
              <a:rPr lang="en-US" sz="2800" dirty="0" smtClean="0"/>
              <a:t>time units.</a:t>
            </a:r>
          </a:p>
          <a:p>
            <a:r>
              <a:rPr lang="en-US" sz="2800" dirty="0" smtClean="0"/>
              <a:t>Timer interrupts every quantum to schedule next process</a:t>
            </a:r>
          </a:p>
          <a:p>
            <a:r>
              <a:rPr lang="en-US" sz="2800" dirty="0" smtClean="0"/>
              <a:t>Performance</a:t>
            </a:r>
          </a:p>
          <a:p>
            <a:pPr lvl="1"/>
            <a:r>
              <a:rPr lang="en-US" sz="2800" i="1" dirty="0" smtClean="0"/>
              <a:t>q</a:t>
            </a:r>
            <a:r>
              <a:rPr lang="en-US" sz="2800" dirty="0" smtClean="0"/>
              <a:t> large </a:t>
            </a:r>
            <a:r>
              <a:rPr lang="en-US" sz="2800" dirty="0" smtClean="0">
                <a:sym typeface="Symbol" pitchFamily="18" charset="2"/>
              </a:rPr>
              <a:t> FIFO</a:t>
            </a:r>
          </a:p>
          <a:p>
            <a:pPr lvl="1"/>
            <a:r>
              <a:rPr lang="en-US" sz="2800" i="1" dirty="0" smtClean="0">
                <a:sym typeface="Symbol" pitchFamily="18" charset="2"/>
              </a:rPr>
              <a:t>q </a:t>
            </a:r>
            <a:r>
              <a:rPr lang="en-US" sz="2800" dirty="0" smtClean="0">
                <a:sym typeface="Symbol" pitchFamily="18" charset="2"/>
              </a:rPr>
              <a:t>small  </a:t>
            </a:r>
            <a:r>
              <a:rPr lang="en-US" sz="2800" i="1" dirty="0" smtClean="0">
                <a:sym typeface="Symbol" pitchFamily="18" charset="2"/>
              </a:rPr>
              <a:t>q </a:t>
            </a:r>
            <a:r>
              <a:rPr lang="en-US" sz="2800" dirty="0" smtClean="0">
                <a:sym typeface="Symbol" pitchFamily="18" charset="2"/>
              </a:rPr>
              <a:t>must be large with respect to context switch, otherwise overhead is too 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5400"/>
            <a:ext cx="12082463" cy="11255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of RR with Time Quantum = 4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1228362" y="1361395"/>
            <a:ext cx="11026775" cy="714955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171825" algn="ctr"/>
                <a:tab pos="5707063" algn="ctr"/>
              </a:tabLst>
            </a:pPr>
            <a:r>
              <a:rPr lang="en-US" dirty="0" smtClean="0"/>
              <a:t>		</a:t>
            </a:r>
            <a:r>
              <a:rPr lang="en-US" sz="2800" u="sng" dirty="0" smtClean="0"/>
              <a:t>Process</a:t>
            </a:r>
            <a:r>
              <a:rPr lang="en-US" sz="2800" dirty="0" smtClean="0"/>
              <a:t>	</a:t>
            </a:r>
            <a:r>
              <a:rPr lang="en-US" sz="2800" u="sng" dirty="0" smtClean="0"/>
              <a:t>Burst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171825" algn="ctr"/>
                <a:tab pos="5707063" algn="ctr"/>
              </a:tabLst>
            </a:pPr>
            <a:r>
              <a:rPr lang="en-US" sz="2800" i="1" dirty="0" smtClean="0"/>
              <a:t>		P</a:t>
            </a:r>
            <a:r>
              <a:rPr lang="en-US" sz="2800" i="1" baseline="-25000" dirty="0" smtClean="0"/>
              <a:t>1	</a:t>
            </a:r>
            <a:r>
              <a:rPr lang="en-US" sz="2800" dirty="0" smtClean="0"/>
              <a:t>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171825" algn="ctr"/>
                <a:tab pos="5707063" algn="ctr"/>
              </a:tabLst>
            </a:pPr>
            <a:r>
              <a:rPr lang="en-US" sz="2800" dirty="0" smtClean="0"/>
              <a:t>		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2	 </a:t>
            </a:r>
            <a:r>
              <a:rPr lang="en-US" sz="2800" dirty="0" smtClean="0"/>
              <a:t>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171825" algn="ctr"/>
                <a:tab pos="5707063" algn="ctr"/>
              </a:tabLst>
            </a:pPr>
            <a:r>
              <a:rPr lang="en-US" sz="2800" dirty="0" smtClean="0"/>
              <a:t>		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3	</a:t>
            </a:r>
            <a:r>
              <a:rPr lang="en-US" sz="2800" dirty="0" smtClean="0"/>
              <a:t>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171825" algn="ctr"/>
                <a:tab pos="5707063" algn="ctr"/>
              </a:tabLst>
            </a:pPr>
            <a:r>
              <a:rPr lang="en-US" sz="2800" dirty="0" smtClean="0"/>
              <a:t>		</a:t>
            </a:r>
          </a:p>
          <a:p>
            <a:pPr>
              <a:lnSpc>
                <a:spcPct val="90000"/>
              </a:lnSpc>
              <a:tabLst>
                <a:tab pos="3171825" algn="ctr"/>
                <a:tab pos="5707063" algn="ctr"/>
              </a:tabLst>
            </a:pPr>
            <a:r>
              <a:rPr lang="en-US" sz="2800" dirty="0" smtClean="0"/>
              <a:t>The Gantt chart is: 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>
              <a:lnSpc>
                <a:spcPct val="90000"/>
              </a:lnSpc>
              <a:tabLst>
                <a:tab pos="3171825" algn="ctr"/>
                <a:tab pos="5707063" algn="ctr"/>
              </a:tabLst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>
              <a:lnSpc>
                <a:spcPct val="90000"/>
              </a:lnSpc>
              <a:tabLst>
                <a:tab pos="3171825" algn="ctr"/>
                <a:tab pos="5707063" algn="ctr"/>
              </a:tabLst>
            </a:pPr>
            <a:r>
              <a:rPr lang="en-US" sz="2800" dirty="0" smtClean="0"/>
              <a:t>Typically, higher average turnaround than SJF, but better </a:t>
            </a:r>
            <a:r>
              <a:rPr lang="en-US" sz="2800" b="1" i="1" dirty="0" smtClean="0"/>
              <a:t>response</a:t>
            </a:r>
          </a:p>
          <a:p>
            <a:pPr>
              <a:lnSpc>
                <a:spcPct val="90000"/>
              </a:lnSpc>
              <a:tabLst>
                <a:tab pos="3171825" algn="ctr"/>
                <a:tab pos="5707063" algn="ctr"/>
              </a:tabLst>
            </a:pPr>
            <a:r>
              <a:rPr lang="en-US" sz="2800" dirty="0" smtClean="0"/>
              <a:t>q should be large compared to context switch time</a:t>
            </a:r>
          </a:p>
          <a:p>
            <a:pPr>
              <a:lnSpc>
                <a:spcPct val="90000"/>
              </a:lnSpc>
              <a:tabLst>
                <a:tab pos="3171825" algn="ctr"/>
                <a:tab pos="5707063" algn="ctr"/>
              </a:tabLst>
            </a:pPr>
            <a:r>
              <a:rPr lang="en-US" sz="2800" dirty="0" smtClean="0"/>
              <a:t>q usually 10ms to 100ms, context switch &lt; 10 </a:t>
            </a:r>
            <a:r>
              <a:rPr lang="en-US" sz="2800" dirty="0" err="1" smtClean="0"/>
              <a:t>usec</a:t>
            </a:r>
            <a:endParaRPr lang="en-US" sz="2800" dirty="0" smtClean="0"/>
          </a:p>
        </p:txBody>
      </p:sp>
      <p:grpSp>
        <p:nvGrpSpPr>
          <p:cNvPr id="46083" name="Group 27"/>
          <p:cNvGrpSpPr>
            <a:grpSpLocks/>
          </p:cNvGrpSpPr>
          <p:nvPr/>
        </p:nvGrpSpPr>
        <p:grpSpPr bwMode="auto">
          <a:xfrm>
            <a:off x="3202715" y="4821464"/>
            <a:ext cx="7040562" cy="1266825"/>
            <a:chOff x="1086" y="2640"/>
            <a:chExt cx="2956" cy="598"/>
          </a:xfrm>
        </p:grpSpPr>
        <p:grpSp>
          <p:nvGrpSpPr>
            <p:cNvPr id="46084" name="Group 14"/>
            <p:cNvGrpSpPr>
              <a:grpSpLocks/>
            </p:cNvGrpSpPr>
            <p:nvPr/>
          </p:nvGrpSpPr>
          <p:grpSpPr bwMode="auto"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46094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pitchFamily="-84" charset="0"/>
                  </a:rPr>
                  <a:t>P</a:t>
                </a:r>
                <a:r>
                  <a:rPr lang="en-US" baseline="-25000">
                    <a:latin typeface="Helvetica" pitchFamily="-84" charset="0"/>
                  </a:rPr>
                  <a:t>1</a:t>
                </a:r>
                <a:endParaRPr lang="en-US">
                  <a:latin typeface="Helvetica" pitchFamily="-84" charset="0"/>
                </a:endParaRPr>
              </a:p>
            </p:txBody>
          </p:sp>
          <p:sp>
            <p:nvSpPr>
              <p:cNvPr id="46095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pitchFamily="-84" charset="0"/>
                  </a:rPr>
                  <a:t>P</a:t>
                </a:r>
                <a:r>
                  <a:rPr lang="en-US" baseline="-25000">
                    <a:latin typeface="Helvetica" pitchFamily="-84" charset="0"/>
                  </a:rPr>
                  <a:t>2</a:t>
                </a:r>
              </a:p>
            </p:txBody>
          </p:sp>
          <p:sp>
            <p:nvSpPr>
              <p:cNvPr id="46096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pitchFamily="-84" charset="0"/>
                  </a:rPr>
                  <a:t>P</a:t>
                </a:r>
                <a:r>
                  <a:rPr lang="en-US" baseline="-25000">
                    <a:latin typeface="Helvetica" pitchFamily="-84" charset="0"/>
                  </a:rPr>
                  <a:t>3</a:t>
                </a:r>
              </a:p>
            </p:txBody>
          </p:sp>
          <p:sp>
            <p:nvSpPr>
              <p:cNvPr id="46097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pitchFamily="-84" charset="0"/>
                  </a:rPr>
                  <a:t>P</a:t>
                </a:r>
                <a:r>
                  <a:rPr lang="en-US" baseline="-25000">
                    <a:latin typeface="Helvetica" pitchFamily="-84" charset="0"/>
                  </a:rPr>
                  <a:t>1</a:t>
                </a:r>
              </a:p>
            </p:txBody>
          </p:sp>
          <p:sp>
            <p:nvSpPr>
              <p:cNvPr id="46098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pitchFamily="-84" charset="0"/>
                  </a:rPr>
                  <a:t>P</a:t>
                </a:r>
                <a:r>
                  <a:rPr lang="en-US" baseline="-25000">
                    <a:latin typeface="Helvetica" pitchFamily="-84" charset="0"/>
                  </a:rPr>
                  <a:t>1</a:t>
                </a:r>
              </a:p>
            </p:txBody>
          </p:sp>
          <p:sp>
            <p:nvSpPr>
              <p:cNvPr id="46099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pitchFamily="-84" charset="0"/>
                  </a:rPr>
                  <a:t>P</a:t>
                </a:r>
                <a:r>
                  <a:rPr lang="en-US" baseline="-25000">
                    <a:latin typeface="Helvetica" pitchFamily="-84" charset="0"/>
                  </a:rPr>
                  <a:t>1</a:t>
                </a:r>
              </a:p>
            </p:txBody>
          </p:sp>
          <p:sp>
            <p:nvSpPr>
              <p:cNvPr id="46100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pitchFamily="-84" charset="0"/>
                  </a:rPr>
                  <a:t>P</a:t>
                </a:r>
                <a:r>
                  <a:rPr lang="en-US" baseline="-25000">
                    <a:latin typeface="Helvetica" pitchFamily="-84" charset="0"/>
                  </a:rPr>
                  <a:t>1</a:t>
                </a:r>
              </a:p>
            </p:txBody>
          </p:sp>
          <p:sp>
            <p:nvSpPr>
              <p:cNvPr id="46101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pitchFamily="-84" charset="0"/>
                  </a:rPr>
                  <a:t>P</a:t>
                </a:r>
                <a:r>
                  <a:rPr lang="en-US" baseline="-25000">
                    <a:latin typeface="Helvetica" pitchFamily="-84" charset="0"/>
                  </a:rPr>
                  <a:t>1</a:t>
                </a:r>
              </a:p>
            </p:txBody>
          </p:sp>
        </p:grpSp>
        <p:sp>
          <p:nvSpPr>
            <p:cNvPr id="46085" name="Text Box 15"/>
            <p:cNvSpPr txBox="1">
              <a:spLocks noChangeArrowheads="1"/>
            </p:cNvSpPr>
            <p:nvPr/>
          </p:nvSpPr>
          <p:spPr bwMode="auto">
            <a:xfrm>
              <a:off x="1086" y="3048"/>
              <a:ext cx="13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0</a:t>
              </a:r>
            </a:p>
          </p:txBody>
        </p:sp>
        <p:sp>
          <p:nvSpPr>
            <p:cNvPr id="46086" name="Text Box 16"/>
            <p:cNvSpPr txBox="1">
              <a:spLocks noChangeArrowheads="1"/>
            </p:cNvSpPr>
            <p:nvPr/>
          </p:nvSpPr>
          <p:spPr bwMode="auto">
            <a:xfrm>
              <a:off x="1386" y="3054"/>
              <a:ext cx="19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4</a:t>
              </a:r>
            </a:p>
          </p:txBody>
        </p:sp>
        <p:sp>
          <p:nvSpPr>
            <p:cNvPr id="46087" name="Text Box 17"/>
            <p:cNvSpPr txBox="1">
              <a:spLocks noChangeArrowheads="1"/>
            </p:cNvSpPr>
            <p:nvPr/>
          </p:nvSpPr>
          <p:spPr bwMode="auto">
            <a:xfrm>
              <a:off x="1801" y="3055"/>
              <a:ext cx="13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7</a:t>
              </a:r>
            </a:p>
          </p:txBody>
        </p:sp>
        <p:sp>
          <p:nvSpPr>
            <p:cNvPr id="46088" name="Text Box 18"/>
            <p:cNvSpPr txBox="1">
              <a:spLocks noChangeArrowheads="1"/>
            </p:cNvSpPr>
            <p:nvPr/>
          </p:nvSpPr>
          <p:spPr bwMode="auto">
            <a:xfrm>
              <a:off x="2111" y="3049"/>
              <a:ext cx="19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10</a:t>
              </a:r>
            </a:p>
          </p:txBody>
        </p:sp>
        <p:sp>
          <p:nvSpPr>
            <p:cNvPr id="46089" name="Text Box 19"/>
            <p:cNvSpPr txBox="1">
              <a:spLocks noChangeArrowheads="1"/>
            </p:cNvSpPr>
            <p:nvPr/>
          </p:nvSpPr>
          <p:spPr bwMode="auto">
            <a:xfrm>
              <a:off x="2499" y="3049"/>
              <a:ext cx="19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14</a:t>
              </a:r>
            </a:p>
          </p:txBody>
        </p:sp>
        <p:sp>
          <p:nvSpPr>
            <p:cNvPr id="46090" name="Text Box 20"/>
            <p:cNvSpPr txBox="1">
              <a:spLocks noChangeArrowheads="1"/>
            </p:cNvSpPr>
            <p:nvPr/>
          </p:nvSpPr>
          <p:spPr bwMode="auto">
            <a:xfrm>
              <a:off x="2835" y="3049"/>
              <a:ext cx="19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18</a:t>
              </a:r>
            </a:p>
          </p:txBody>
        </p:sp>
        <p:sp>
          <p:nvSpPr>
            <p:cNvPr id="46091" name="Text Box 21"/>
            <p:cNvSpPr txBox="1">
              <a:spLocks noChangeArrowheads="1"/>
            </p:cNvSpPr>
            <p:nvPr/>
          </p:nvSpPr>
          <p:spPr bwMode="auto">
            <a:xfrm>
              <a:off x="3131" y="3049"/>
              <a:ext cx="19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22</a:t>
              </a:r>
            </a:p>
          </p:txBody>
        </p:sp>
        <p:sp>
          <p:nvSpPr>
            <p:cNvPr id="46092" name="Text Box 22"/>
            <p:cNvSpPr txBox="1">
              <a:spLocks noChangeArrowheads="1"/>
            </p:cNvSpPr>
            <p:nvPr/>
          </p:nvSpPr>
          <p:spPr bwMode="auto">
            <a:xfrm>
              <a:off x="3515" y="3049"/>
              <a:ext cx="19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26</a:t>
              </a:r>
            </a:p>
          </p:txBody>
        </p:sp>
        <p:sp>
          <p:nvSpPr>
            <p:cNvPr id="46093" name="Text Box 24"/>
            <p:cNvSpPr txBox="1">
              <a:spLocks noChangeArrowheads="1"/>
            </p:cNvSpPr>
            <p:nvPr/>
          </p:nvSpPr>
          <p:spPr bwMode="auto">
            <a:xfrm>
              <a:off x="3851" y="3049"/>
              <a:ext cx="19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30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Concepts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924438" y="1883093"/>
            <a:ext cx="5967412" cy="6742112"/>
          </a:xfrm>
        </p:spPr>
        <p:txBody>
          <a:bodyPr/>
          <a:lstStyle/>
          <a:p>
            <a:r>
              <a:rPr lang="en-US" sz="2800" dirty="0" smtClean="0"/>
              <a:t>Maximum CPU utilization obtained with multiprogramming</a:t>
            </a:r>
          </a:p>
          <a:p>
            <a:endParaRPr lang="en-US" sz="2800" dirty="0" smtClean="0"/>
          </a:p>
          <a:p>
            <a:r>
              <a:rPr lang="en-US" sz="2800" dirty="0" smtClean="0"/>
              <a:t>CPU–I/O Burst Cycle – Process execution consists of a </a:t>
            </a:r>
            <a:r>
              <a:rPr lang="en-US" sz="2800" b="1" dirty="0" smtClean="0">
                <a:solidFill>
                  <a:srgbClr val="3366FF"/>
                </a:solidFill>
              </a:rPr>
              <a:t>cycle</a:t>
            </a:r>
            <a:r>
              <a:rPr lang="en-US" sz="2800" dirty="0" smtClean="0"/>
              <a:t> of CPU execution and I/O wait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3366FF"/>
                </a:solidFill>
              </a:rPr>
              <a:t>CPU burst </a:t>
            </a:r>
            <a:r>
              <a:rPr lang="en-US" sz="2800" dirty="0" smtClean="0"/>
              <a:t>followed by </a:t>
            </a:r>
            <a:r>
              <a:rPr lang="en-US" sz="2800" b="1" dirty="0" smtClean="0">
                <a:solidFill>
                  <a:srgbClr val="3366FF"/>
                </a:solidFill>
              </a:rPr>
              <a:t>I/O burst</a:t>
            </a:r>
            <a:br>
              <a:rPr lang="en-US" sz="2800" b="1" dirty="0" smtClean="0">
                <a:solidFill>
                  <a:srgbClr val="3366FF"/>
                </a:solidFill>
              </a:rPr>
            </a:br>
            <a:endParaRPr lang="en-US" sz="2800" dirty="0" smtClean="0"/>
          </a:p>
          <a:p>
            <a:r>
              <a:rPr lang="en-US" sz="2800" dirty="0" smtClean="0"/>
              <a:t>CPU burst distribution is of main concern</a:t>
            </a:r>
          </a:p>
          <a:p>
            <a:pPr>
              <a:buFont typeface="Monotype Sorts" pitchFamily="-84" charset="2"/>
              <a:buNone/>
            </a:pPr>
            <a:endParaRPr lang="en-US" dirty="0" smtClean="0"/>
          </a:p>
        </p:txBody>
      </p:sp>
      <p:pic>
        <p:nvPicPr>
          <p:cNvPr id="11267" name="Picture 1" descr="6_01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51750" y="1311275"/>
            <a:ext cx="3960813" cy="740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38288" y="514350"/>
            <a:ext cx="11744325" cy="700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smtClean="0"/>
              <a:t>Time Quantum and Context Switch Time</a:t>
            </a:r>
          </a:p>
        </p:txBody>
      </p:sp>
      <p:pic>
        <p:nvPicPr>
          <p:cNvPr id="4813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724" y="1927273"/>
            <a:ext cx="12593270" cy="497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769938" y="636588"/>
            <a:ext cx="12803187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700" smtClean="0"/>
              <a:t>Turnaround Time Varies With </a:t>
            </a:r>
            <a:br>
              <a:rPr lang="en-US" sz="3700" smtClean="0"/>
            </a:br>
            <a:r>
              <a:rPr lang="en-US" sz="3700" smtClean="0"/>
              <a:t>The Time Quantum</a:t>
            </a:r>
          </a:p>
        </p:txBody>
      </p:sp>
      <p:pic>
        <p:nvPicPr>
          <p:cNvPr id="5017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7618" y="1839913"/>
            <a:ext cx="9467045" cy="6930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TextBox 3"/>
          <p:cNvSpPr txBox="1">
            <a:spLocks noChangeArrowheads="1"/>
          </p:cNvSpPr>
          <p:nvPr/>
        </p:nvSpPr>
        <p:spPr bwMode="auto">
          <a:xfrm>
            <a:off x="8905875" y="4992688"/>
            <a:ext cx="3470275" cy="1424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595" tIns="65298" rIns="130595" bIns="65298">
            <a:spAutoFit/>
          </a:bodyPr>
          <a:lstStyle/>
          <a:p>
            <a:r>
              <a:rPr lang="en-US" sz="2800" dirty="0"/>
              <a:t>80% of CPU bursts should be shorter than 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0" y="407988"/>
            <a:ext cx="115697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Multilevel Queue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900186" y="1292958"/>
            <a:ext cx="11615738" cy="6961188"/>
          </a:xfrm>
        </p:spPr>
        <p:txBody>
          <a:bodyPr>
            <a:noAutofit/>
          </a:bodyPr>
          <a:lstStyle/>
          <a:p>
            <a:r>
              <a:rPr lang="en-US" sz="2800" dirty="0" smtClean="0"/>
              <a:t>Ready queue is partitioned into separate queues, </a:t>
            </a:r>
            <a:r>
              <a:rPr lang="en-US" sz="2800" dirty="0" err="1" smtClean="0"/>
              <a:t>eg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b="1" dirty="0" smtClean="0">
                <a:solidFill>
                  <a:srgbClr val="3366FF"/>
                </a:solidFill>
              </a:rPr>
              <a:t>foreground</a:t>
            </a:r>
            <a:r>
              <a:rPr lang="en-US" sz="2800" dirty="0" smtClean="0"/>
              <a:t> (interactive)</a:t>
            </a:r>
          </a:p>
          <a:p>
            <a:pPr lvl="1"/>
            <a:r>
              <a:rPr lang="en-US" sz="2800" b="1" dirty="0" smtClean="0">
                <a:solidFill>
                  <a:srgbClr val="3366FF"/>
                </a:solidFill>
              </a:rPr>
              <a:t>background</a:t>
            </a:r>
            <a:r>
              <a:rPr lang="en-US" sz="2800" dirty="0" smtClean="0"/>
              <a:t> (batch)</a:t>
            </a:r>
          </a:p>
          <a:p>
            <a:r>
              <a:rPr lang="en-US" sz="2800" dirty="0" smtClean="0"/>
              <a:t>Process permanently in a given queue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Each queue has its own scheduling algorithm:</a:t>
            </a:r>
          </a:p>
          <a:p>
            <a:pPr lvl="1"/>
            <a:r>
              <a:rPr lang="en-US" sz="2800" dirty="0" smtClean="0"/>
              <a:t>foreground – RR</a:t>
            </a:r>
          </a:p>
          <a:p>
            <a:pPr lvl="1"/>
            <a:r>
              <a:rPr lang="en-US" sz="2800" dirty="0" smtClean="0"/>
              <a:t>background – FCFS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Scheduling must be done between the queues:</a:t>
            </a:r>
          </a:p>
          <a:p>
            <a:pPr lvl="1"/>
            <a:r>
              <a:rPr lang="en-US" sz="2800" dirty="0" smtClean="0"/>
              <a:t>Fixed priority scheduling; (i.e., serve all from foreground then from background).  Possibility of starvation.</a:t>
            </a:r>
          </a:p>
          <a:p>
            <a:pPr lvl="1"/>
            <a:r>
              <a:rPr lang="en-US" sz="2800" dirty="0" smtClean="0"/>
              <a:t>Time slice – each queue gets a certain amount of CPU time which it can schedule amongst its processes; i.e., 80% to foreground in RR</a:t>
            </a:r>
          </a:p>
          <a:p>
            <a:pPr lvl="1"/>
            <a:r>
              <a:rPr lang="en-US" sz="2800" dirty="0" smtClean="0"/>
              <a:t>20% to background in FCFS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1636713" y="369888"/>
            <a:ext cx="1139348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Multilevel Queue Scheduling</a:t>
            </a:r>
          </a:p>
        </p:txBody>
      </p:sp>
      <p:pic>
        <p:nvPicPr>
          <p:cNvPr id="54274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5726" y="1594997"/>
            <a:ext cx="11657062" cy="685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69888"/>
            <a:ext cx="120396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Multilevel Feedback Queue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957388"/>
            <a:ext cx="11026775" cy="5978525"/>
          </a:xfrm>
        </p:spPr>
        <p:txBody>
          <a:bodyPr/>
          <a:lstStyle/>
          <a:p>
            <a:r>
              <a:rPr lang="en-US" sz="2800" dirty="0" smtClean="0"/>
              <a:t>A process can move between the various queues; aging can be implemented this way</a:t>
            </a:r>
          </a:p>
          <a:p>
            <a:endParaRPr lang="en-US" sz="2800" dirty="0" smtClean="0"/>
          </a:p>
          <a:p>
            <a:r>
              <a:rPr lang="en-US" sz="2800" dirty="0" smtClean="0"/>
              <a:t>Multilevel-feedback-queue scheduler defined by the following parameters:</a:t>
            </a:r>
          </a:p>
          <a:p>
            <a:pPr lvl="1"/>
            <a:r>
              <a:rPr lang="en-US" sz="2800" dirty="0" smtClean="0"/>
              <a:t>number of queues</a:t>
            </a:r>
          </a:p>
          <a:p>
            <a:pPr lvl="1"/>
            <a:r>
              <a:rPr lang="en-US" sz="2800" dirty="0" smtClean="0"/>
              <a:t>scheduling algorithms for each queue</a:t>
            </a:r>
          </a:p>
          <a:p>
            <a:pPr lvl="1"/>
            <a:r>
              <a:rPr lang="en-US" sz="2800" dirty="0" smtClean="0"/>
              <a:t>method used to determine when to upgrade a process</a:t>
            </a:r>
          </a:p>
          <a:p>
            <a:pPr lvl="1"/>
            <a:r>
              <a:rPr lang="en-US" sz="2800" dirty="0" smtClean="0"/>
              <a:t>method used to determine when to demote a process</a:t>
            </a:r>
          </a:p>
          <a:p>
            <a:pPr lvl="1"/>
            <a:r>
              <a:rPr lang="en-US" sz="2800" dirty="0" smtClean="0"/>
              <a:t>method used to determine which queue a process will enter when that process needs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787791" y="365760"/>
            <a:ext cx="12527231" cy="11255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 of Multilevel Feedback Queue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393896" y="1443683"/>
            <a:ext cx="7576457" cy="6040438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queues: </a:t>
            </a:r>
          </a:p>
          <a:p>
            <a:pPr lvl="1"/>
            <a:r>
              <a:rPr lang="en-US" sz="2800" i="1" dirty="0" smtClean="0"/>
              <a:t>Q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– RR with time quantum 8 milliseconds</a:t>
            </a:r>
          </a:p>
          <a:p>
            <a:pPr lvl="1"/>
            <a:r>
              <a:rPr lang="en-US" sz="2800" i="1" dirty="0" smtClean="0"/>
              <a:t>Q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– RR time quantum 16 milliseconds</a:t>
            </a:r>
          </a:p>
          <a:p>
            <a:pPr lvl="1"/>
            <a:r>
              <a:rPr lang="en-US" sz="2800" i="1" dirty="0" smtClean="0"/>
              <a:t>Q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– FCFS</a:t>
            </a:r>
          </a:p>
          <a:p>
            <a:r>
              <a:rPr lang="en-US" sz="2800" dirty="0" smtClean="0"/>
              <a:t>Scheduling</a:t>
            </a:r>
          </a:p>
          <a:p>
            <a:pPr lvl="1"/>
            <a:r>
              <a:rPr lang="en-US" sz="2800" dirty="0" smtClean="0"/>
              <a:t>A new job enters queue </a:t>
            </a:r>
            <a:r>
              <a:rPr lang="en-US" sz="2800" i="1" dirty="0" smtClean="0"/>
              <a:t>Q</a:t>
            </a:r>
            <a:r>
              <a:rPr lang="en-US" sz="2800" i="1" baseline="-25000" dirty="0" smtClean="0"/>
              <a:t>0</a:t>
            </a:r>
            <a:r>
              <a:rPr lang="en-US" sz="2800" i="1" dirty="0" smtClean="0"/>
              <a:t> </a:t>
            </a:r>
            <a:r>
              <a:rPr lang="en-US" sz="2800" dirty="0" smtClean="0"/>
              <a:t>which is served</a:t>
            </a:r>
            <a:r>
              <a:rPr lang="en-US" sz="2800" i="1" dirty="0" smtClean="0"/>
              <a:t> </a:t>
            </a:r>
            <a:r>
              <a:rPr lang="en-US" sz="2800" dirty="0" smtClean="0"/>
              <a:t>FCFS</a:t>
            </a:r>
          </a:p>
          <a:p>
            <a:pPr lvl="2"/>
            <a:r>
              <a:rPr lang="en-US" sz="2800" dirty="0" smtClean="0"/>
              <a:t>When it gains CPU, job receives 8 milliseconds</a:t>
            </a:r>
          </a:p>
          <a:p>
            <a:pPr lvl="2"/>
            <a:r>
              <a:rPr lang="en-US" sz="2800" dirty="0" smtClean="0"/>
              <a:t>If it does not finish in 8 milliseconds, job is moved to queue </a:t>
            </a:r>
            <a:r>
              <a:rPr lang="en-US" sz="2800" i="1" dirty="0" smtClean="0"/>
              <a:t>Q</a:t>
            </a:r>
            <a:r>
              <a:rPr lang="en-US" sz="2800" baseline="-25000" dirty="0" smtClean="0"/>
              <a:t>1</a:t>
            </a:r>
            <a:endParaRPr lang="en-US" sz="2800" dirty="0" smtClean="0"/>
          </a:p>
          <a:p>
            <a:pPr lvl="1"/>
            <a:r>
              <a:rPr lang="en-US" sz="2800" dirty="0" smtClean="0"/>
              <a:t>At </a:t>
            </a:r>
            <a:r>
              <a:rPr lang="en-US" sz="2800" i="1" dirty="0" smtClean="0"/>
              <a:t>Q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job is again served FCFS and receives 16 additional milliseconds</a:t>
            </a:r>
          </a:p>
          <a:p>
            <a:pPr lvl="2"/>
            <a:r>
              <a:rPr lang="en-US" sz="2800" dirty="0" smtClean="0"/>
              <a:t>If it still does not complete, it is preempted and moved to queue </a:t>
            </a:r>
            <a:r>
              <a:rPr lang="en-US" sz="2800" i="1" dirty="0" smtClean="0"/>
              <a:t>Q</a:t>
            </a:r>
            <a:r>
              <a:rPr lang="en-US" sz="2800" baseline="-25000" dirty="0" smtClean="0"/>
              <a:t>2</a:t>
            </a:r>
            <a:endParaRPr lang="en-US" sz="2800" dirty="0" smtClean="0"/>
          </a:p>
        </p:txBody>
      </p:sp>
      <p:pic>
        <p:nvPicPr>
          <p:cNvPr id="58371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4452" y="2879143"/>
            <a:ext cx="5794375" cy="343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644" y="510565"/>
            <a:ext cx="114300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Histogram of CPU-burst Times</a:t>
            </a:r>
          </a:p>
        </p:txBody>
      </p:sp>
      <p:pic>
        <p:nvPicPr>
          <p:cNvPr id="13314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978" y="1533410"/>
            <a:ext cx="12159371" cy="718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69888"/>
            <a:ext cx="117729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49"/>
            <a:ext cx="11514138" cy="7091387"/>
          </a:xfrm>
        </p:spPr>
        <p:txBody>
          <a:bodyPr>
            <a:normAutofit/>
          </a:bodyPr>
          <a:lstStyle/>
          <a:p>
            <a:pPr marL="489736" indent="-489736">
              <a:buFont typeface="Monotype Sorts" charset="2"/>
              <a:buChar char="n"/>
              <a:defRPr/>
            </a:pPr>
            <a:r>
              <a:rPr lang="en-US" sz="2800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Short-term scheduler </a:t>
            </a:r>
            <a:r>
              <a:rPr lang="en-US" sz="2800" dirty="0" smtClean="0">
                <a:ea typeface="ＭＳ Ｐゴシック" charset="-128"/>
              </a:rPr>
              <a:t>selects </a:t>
            </a:r>
            <a:r>
              <a:rPr lang="en-US" sz="2800" dirty="0">
                <a:ea typeface="ＭＳ Ｐゴシック" charset="-128"/>
              </a:rPr>
              <a:t>from among the processes in</a:t>
            </a:r>
            <a:r>
              <a:rPr lang="en-US" sz="2800" dirty="0" smtClean="0">
                <a:ea typeface="ＭＳ Ｐゴシック" charset="-128"/>
              </a:rPr>
              <a:t> </a:t>
            </a:r>
            <a:r>
              <a:rPr lang="en-US" sz="2800" dirty="0" smtClean="0">
                <a:ea typeface="ＭＳ Ｐゴシック" charset="-128"/>
              </a:rPr>
              <a:t>the ready </a:t>
            </a:r>
            <a:r>
              <a:rPr lang="en-US" sz="2800" dirty="0" smtClean="0">
                <a:ea typeface="ＭＳ Ｐゴシック" charset="-128"/>
              </a:rPr>
              <a:t>queue, and </a:t>
            </a:r>
            <a:r>
              <a:rPr lang="en-US" sz="2800" dirty="0">
                <a:ea typeface="ＭＳ Ｐゴシック" charset="-128"/>
              </a:rPr>
              <a:t>allocates the CPU to one of </a:t>
            </a:r>
            <a:r>
              <a:rPr lang="en-US" sz="2800" dirty="0" smtClean="0">
                <a:ea typeface="ＭＳ Ｐゴシック" charset="-128"/>
              </a:rPr>
              <a:t>them</a:t>
            </a:r>
          </a:p>
          <a:p>
            <a:pPr marL="1061179" lvl="1" indent="-489736">
              <a:buFont typeface="Monotype Sorts" charset="2"/>
              <a:buChar char="n"/>
              <a:defRPr/>
            </a:pPr>
            <a:r>
              <a:rPr lang="en-US" sz="2200" dirty="0" smtClean="0">
                <a:ea typeface="ＭＳ Ｐゴシック" charset="-128"/>
              </a:rPr>
              <a:t>Queue </a:t>
            </a:r>
            <a:r>
              <a:rPr lang="en-US" sz="2200" dirty="0" smtClean="0">
                <a:ea typeface="ＭＳ Ｐゴシック" charset="-128"/>
              </a:rPr>
              <a:t>may be ordered in various ways</a:t>
            </a:r>
          </a:p>
          <a:p>
            <a:pPr marL="489736" indent="-489736">
              <a:buFont typeface="Monotype Sorts" charset="2"/>
              <a:buChar char="n"/>
              <a:defRPr/>
            </a:pPr>
            <a:r>
              <a:rPr lang="en-US" sz="2800" dirty="0">
                <a:ea typeface="ＭＳ Ｐゴシック" charset="-128"/>
              </a:rPr>
              <a:t>CPU scheduling decisions may take place when a process:</a:t>
            </a:r>
          </a:p>
          <a:p>
            <a:pPr marL="1167328" lvl="1" indent="-514350">
              <a:buFont typeface="Monotype Sorts" charset="0"/>
              <a:buAutoNum type="arabicPeriod"/>
              <a:defRPr/>
            </a:pPr>
            <a:r>
              <a:rPr lang="en-US" sz="2800" dirty="0" smtClean="0">
                <a:solidFill>
                  <a:srgbClr val="0066FF"/>
                </a:solidFill>
                <a:ea typeface="ＭＳ Ｐゴシック" charset="-128"/>
              </a:rPr>
              <a:t>Switches </a:t>
            </a:r>
            <a:r>
              <a:rPr lang="en-US" sz="2800" dirty="0">
                <a:solidFill>
                  <a:srgbClr val="0066FF"/>
                </a:solidFill>
                <a:ea typeface="ＭＳ Ｐゴシック" charset="-128"/>
              </a:rPr>
              <a:t>from running to waiting </a:t>
            </a:r>
            <a:r>
              <a:rPr lang="en-US" sz="2800" dirty="0" smtClean="0">
                <a:solidFill>
                  <a:srgbClr val="0066FF"/>
                </a:solidFill>
                <a:ea typeface="ＭＳ Ｐゴシック" charset="-128"/>
              </a:rPr>
              <a:t>state</a:t>
            </a:r>
          </a:p>
          <a:p>
            <a:pPr marL="1167328" lvl="1" indent="-514350">
              <a:buFont typeface="Monotype Sorts" charset="0"/>
              <a:buAutoNum type="arabicPeriod"/>
              <a:defRPr/>
            </a:pPr>
            <a:r>
              <a:rPr lang="en-US" sz="2800" dirty="0" smtClean="0">
                <a:solidFill>
                  <a:srgbClr val="FF0000"/>
                </a:solidFill>
                <a:ea typeface="ＭＳ Ｐゴシック" charset="-128"/>
              </a:rPr>
              <a:t>Switches </a:t>
            </a:r>
            <a:r>
              <a:rPr lang="en-US" sz="2800" dirty="0">
                <a:solidFill>
                  <a:srgbClr val="FF0000"/>
                </a:solidFill>
                <a:ea typeface="ＭＳ Ｐゴシック" charset="-128"/>
              </a:rPr>
              <a:t>from running to ready state</a:t>
            </a:r>
          </a:p>
          <a:p>
            <a:pPr marL="1167328" lvl="1" indent="-514350">
              <a:buFont typeface="Monotype Sorts" charset="0"/>
              <a:buAutoNum type="arabicPeriod" startAt="3"/>
              <a:defRPr/>
            </a:pPr>
            <a:r>
              <a:rPr lang="en-US" sz="2800" dirty="0" smtClean="0">
                <a:solidFill>
                  <a:srgbClr val="FF0000"/>
                </a:solidFill>
                <a:ea typeface="ＭＳ Ｐゴシック" charset="-128"/>
              </a:rPr>
              <a:t>Switches </a:t>
            </a:r>
            <a:r>
              <a:rPr lang="en-US" sz="2800" dirty="0">
                <a:solidFill>
                  <a:srgbClr val="FF0000"/>
                </a:solidFill>
                <a:ea typeface="ＭＳ Ｐゴシック" charset="-128"/>
              </a:rPr>
              <a:t>from waiting to </a:t>
            </a:r>
            <a:r>
              <a:rPr lang="en-US" sz="2800" dirty="0" smtClean="0">
                <a:solidFill>
                  <a:srgbClr val="FF0000"/>
                </a:solidFill>
                <a:ea typeface="ＭＳ Ｐゴシック" charset="-128"/>
              </a:rPr>
              <a:t>ready</a:t>
            </a:r>
          </a:p>
          <a:p>
            <a:pPr marL="1167328" lvl="1" indent="-514350">
              <a:buFont typeface="Monotype Sorts" charset="0"/>
              <a:buAutoNum type="arabicPeriod" startAt="3"/>
              <a:defRPr/>
            </a:pPr>
            <a:r>
              <a:rPr lang="en-US" sz="2800" dirty="0" smtClean="0">
                <a:solidFill>
                  <a:srgbClr val="0066FF"/>
                </a:solidFill>
                <a:ea typeface="ＭＳ Ｐゴシック" charset="-128"/>
              </a:rPr>
              <a:t>Terminates</a:t>
            </a:r>
            <a:endParaRPr lang="en-US" sz="2800" dirty="0" smtClean="0">
              <a:solidFill>
                <a:srgbClr val="0066FF"/>
              </a:solidFill>
              <a:ea typeface="ＭＳ Ｐゴシック" charset="-128"/>
            </a:endParaRPr>
          </a:p>
          <a:p>
            <a:pPr marL="489736" indent="-489736">
              <a:buFont typeface="Monotype Sorts" charset="2"/>
              <a:buChar char="n"/>
              <a:defRPr/>
            </a:pPr>
            <a:r>
              <a:rPr lang="en-US" sz="2800" dirty="0">
                <a:ea typeface="ＭＳ Ｐゴシック" charset="-128"/>
              </a:rPr>
              <a:t>Scheduling under 1 and 4 is </a:t>
            </a:r>
            <a:r>
              <a:rPr lang="en-US" sz="2800" b="1" dirty="0" err="1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nonpreemptive</a:t>
            </a:r>
            <a:endParaRPr lang="en-US" sz="2800" b="1" dirty="0">
              <a:solidFill>
                <a:srgbClr val="3366FF"/>
              </a:solidFill>
              <a:ea typeface="ＭＳ Ｐゴシック" charset="0"/>
              <a:cs typeface="ＭＳ Ｐゴシック" charset="0"/>
            </a:endParaRPr>
          </a:p>
          <a:p>
            <a:pPr marL="489736" indent="-489736">
              <a:buFont typeface="Monotype Sorts" charset="2"/>
              <a:buChar char="n"/>
              <a:defRPr/>
            </a:pPr>
            <a:r>
              <a:rPr lang="en-US" sz="2800" dirty="0">
                <a:ea typeface="ＭＳ Ｐゴシック" charset="-128"/>
              </a:rPr>
              <a:t>All other scheduling is </a:t>
            </a:r>
            <a:r>
              <a:rPr lang="en-US" sz="2800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preemptive</a:t>
            </a:r>
          </a:p>
          <a:p>
            <a:pPr marL="1061093" lvl="1" indent="-408114">
              <a:buFont typeface="Monotype Sorts" charset="2"/>
              <a:buChar char="l"/>
              <a:defRPr/>
            </a:pPr>
            <a:r>
              <a:rPr lang="en-US" sz="2400" dirty="0" smtClean="0">
                <a:ea typeface="ＭＳ Ｐゴシック" charset="-128"/>
              </a:rPr>
              <a:t>Consider access to shared data</a:t>
            </a:r>
          </a:p>
          <a:p>
            <a:pPr marL="1061093" lvl="1" indent="-408114">
              <a:buFont typeface="Monotype Sorts" charset="2"/>
              <a:buChar char="l"/>
              <a:defRPr/>
            </a:pPr>
            <a:r>
              <a:rPr lang="en-US" sz="2400" dirty="0" smtClean="0">
                <a:ea typeface="ＭＳ Ｐゴシック" charset="-128"/>
              </a:rPr>
              <a:t>Consider preemption while in kernel mode</a:t>
            </a:r>
          </a:p>
          <a:p>
            <a:pPr marL="1061093" lvl="1" indent="-408114">
              <a:buFont typeface="Monotype Sorts" charset="2"/>
              <a:buChar char="l"/>
              <a:defRPr/>
            </a:pPr>
            <a:r>
              <a:rPr lang="en-US" sz="2400" dirty="0" smtClean="0">
                <a:ea typeface="ＭＳ Ｐゴシック" charset="-128"/>
              </a:rPr>
              <a:t>Consider interrupts occurring during crucial OS activities</a:t>
            </a:r>
            <a:endParaRPr lang="en-US" sz="2400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Dispatcher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861597" y="2025968"/>
            <a:ext cx="11596688" cy="5978525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Dispatcher</a:t>
            </a:r>
            <a:r>
              <a:rPr lang="en-US" sz="2800" dirty="0" smtClean="0"/>
              <a:t> module gives control of the CPU to the process selected by the short-term scheduler; this involves:</a:t>
            </a:r>
          </a:p>
          <a:p>
            <a:pPr lvl="1"/>
            <a:r>
              <a:rPr lang="en-US" sz="2800" dirty="0" smtClean="0"/>
              <a:t>switching context</a:t>
            </a:r>
          </a:p>
          <a:p>
            <a:pPr lvl="1"/>
            <a:r>
              <a:rPr lang="en-US" sz="2800" dirty="0" smtClean="0"/>
              <a:t>switching to user mode</a:t>
            </a:r>
          </a:p>
          <a:p>
            <a:pPr lvl="1"/>
            <a:r>
              <a:rPr lang="en-US" sz="2800" dirty="0" smtClean="0"/>
              <a:t>jumping to the proper location in the user program to restart that program</a:t>
            </a:r>
          </a:p>
          <a:p>
            <a:pPr lvl="1"/>
            <a:endParaRPr lang="en-US" sz="2800" dirty="0" smtClean="0"/>
          </a:p>
          <a:p>
            <a:r>
              <a:rPr lang="en-US" sz="2800" b="1" dirty="0" smtClean="0">
                <a:solidFill>
                  <a:srgbClr val="3366FF"/>
                </a:solidFill>
              </a:rPr>
              <a:t>Dispatch latency </a:t>
            </a:r>
            <a:r>
              <a:rPr lang="en-US" sz="2800" dirty="0" smtClean="0"/>
              <a:t>– time it takes for the dispatcher to stop one process and start another running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387426" y="623106"/>
            <a:ext cx="115443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Scheduling Criteria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1214657" y="1929400"/>
            <a:ext cx="11456988" cy="6611937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CPU utilization </a:t>
            </a:r>
            <a:r>
              <a:rPr lang="en-US" sz="2800" dirty="0" smtClean="0"/>
              <a:t>– keep the CPU as busy as possible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FF0000"/>
                </a:solidFill>
              </a:rPr>
              <a:t>Throughput</a:t>
            </a:r>
            <a:r>
              <a:rPr lang="en-US" sz="2800" dirty="0" smtClean="0"/>
              <a:t> – # of processes that complete their execution per time unit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FF0000"/>
                </a:solidFill>
              </a:rPr>
              <a:t>Turnaround time </a:t>
            </a:r>
            <a:r>
              <a:rPr lang="en-US" sz="2800" dirty="0" smtClean="0"/>
              <a:t>– amount of time to execute a particular process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FF0000"/>
                </a:solidFill>
              </a:rPr>
              <a:t>Waiting time </a:t>
            </a:r>
            <a:r>
              <a:rPr lang="en-US" sz="2800" dirty="0" smtClean="0"/>
              <a:t>– amount of time a process has been waiting in the ready queue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FF0000"/>
                </a:solidFill>
              </a:rPr>
              <a:t>Response time </a:t>
            </a:r>
            <a:r>
              <a:rPr lang="en-US" sz="2800" dirty="0" smtClean="0"/>
              <a:t>– amount of time it takes from when a request was submitted until the first response is produced, not output  (for time-sharing environment)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012874" y="637174"/>
            <a:ext cx="12172071" cy="768350"/>
          </a:xfrm>
        </p:spPr>
        <p:txBody>
          <a:bodyPr>
            <a:noAutofit/>
          </a:bodyPr>
          <a:lstStyle/>
          <a:p>
            <a:pPr eaLnBrk="1" hangingPunct="1"/>
            <a:r>
              <a:rPr lang="en-US" sz="5400" dirty="0" smtClean="0"/>
              <a:t>Scheduling Algorithm Optimization Criteria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919288"/>
            <a:ext cx="11026775" cy="5978525"/>
          </a:xfrm>
        </p:spPr>
        <p:txBody>
          <a:bodyPr/>
          <a:lstStyle/>
          <a:p>
            <a:r>
              <a:rPr lang="en-US" sz="3600" dirty="0" smtClean="0"/>
              <a:t>Max CPU utilization</a:t>
            </a:r>
          </a:p>
          <a:p>
            <a:r>
              <a:rPr lang="en-US" sz="3600" dirty="0" smtClean="0"/>
              <a:t>Max throughput</a:t>
            </a:r>
          </a:p>
          <a:p>
            <a:r>
              <a:rPr lang="en-US" sz="3600" dirty="0" smtClean="0"/>
              <a:t>Min turnaround time </a:t>
            </a:r>
          </a:p>
          <a:p>
            <a:r>
              <a:rPr lang="en-US" sz="3600" dirty="0" smtClean="0"/>
              <a:t>Min waiting time </a:t>
            </a:r>
          </a:p>
          <a:p>
            <a:r>
              <a:rPr lang="en-US" sz="3600" dirty="0" smtClean="0"/>
              <a:t>Min response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20140" y="561535"/>
            <a:ext cx="12006263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5400" dirty="0" smtClean="0"/>
              <a:t>First-Come, First-Served (FCFS) Scheduling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1136650" y="1702191"/>
            <a:ext cx="11349038" cy="659774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sz="2300" dirty="0" smtClean="0"/>
              <a:t>		</a:t>
            </a:r>
            <a:r>
              <a:rPr lang="en-US" sz="2800" u="sng" dirty="0" smtClean="0"/>
              <a:t>Process</a:t>
            </a:r>
            <a:r>
              <a:rPr lang="en-US" sz="2800" dirty="0" smtClean="0"/>
              <a:t>	</a:t>
            </a:r>
            <a:r>
              <a:rPr lang="en-US" sz="2800" u="sng" dirty="0" smtClean="0"/>
              <a:t>Burst Time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sz="2800" dirty="0" smtClean="0"/>
              <a:t>		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sz="2800" dirty="0" smtClean="0"/>
              <a:t>		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2</a:t>
            </a:r>
            <a:r>
              <a:rPr lang="en-US" sz="2800" dirty="0" smtClean="0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sz="2800" dirty="0" smtClean="0"/>
              <a:t>		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3	 </a:t>
            </a:r>
            <a:r>
              <a:rPr lang="en-US" sz="2800" dirty="0" smtClean="0"/>
              <a:t>3</a:t>
            </a:r>
            <a:r>
              <a:rPr lang="en-US" sz="2800" i="1" baseline="-25000" dirty="0" smtClean="0"/>
              <a:t> </a:t>
            </a:r>
          </a:p>
          <a:p>
            <a:pPr>
              <a:lnSpc>
                <a:spcPct val="90000"/>
              </a:lnSpc>
              <a:tabLst>
                <a:tab pos="4329113" algn="ctr"/>
                <a:tab pos="6619875" algn="ctr"/>
              </a:tabLst>
            </a:pPr>
            <a:endParaRPr lang="en-US" sz="2800" dirty="0" smtClean="0"/>
          </a:p>
          <a:p>
            <a:pPr>
              <a:lnSpc>
                <a:spcPct val="90000"/>
              </a:lnSpc>
              <a:tabLst>
                <a:tab pos="4329113" algn="ctr"/>
                <a:tab pos="6619875" algn="ctr"/>
              </a:tabLst>
            </a:pPr>
            <a:r>
              <a:rPr lang="en-US" sz="2800" dirty="0" smtClean="0"/>
              <a:t>Suppose </a:t>
            </a:r>
            <a:r>
              <a:rPr lang="en-US" sz="2800" dirty="0" smtClean="0"/>
              <a:t>that the processes arrive in the order: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 ,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2</a:t>
            </a:r>
            <a:r>
              <a:rPr lang="en-US" sz="2800" dirty="0" smtClean="0"/>
              <a:t> ,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3  </a:t>
            </a:r>
            <a:br>
              <a:rPr lang="en-US" sz="2800" i="1" baseline="-25000" dirty="0" smtClean="0"/>
            </a:br>
            <a:r>
              <a:rPr lang="en-US" sz="2800" dirty="0" smtClean="0"/>
              <a:t>The Gantt Chart for the schedule is:</a:t>
            </a:r>
            <a:br>
              <a:rPr lang="en-US" sz="2800" dirty="0" smtClean="0"/>
            </a:br>
            <a:endParaRPr lang="en-US" sz="2800" dirty="0" smtClean="0"/>
          </a:p>
          <a:p>
            <a:pPr>
              <a:lnSpc>
                <a:spcPct val="90000"/>
              </a:lnSpc>
              <a:buNone/>
              <a:tabLst>
                <a:tab pos="4329113" algn="ctr"/>
                <a:tab pos="6619875" algn="ctr"/>
              </a:tabLst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endParaRPr lang="en-US" sz="2800" dirty="0" smtClean="0"/>
          </a:p>
          <a:p>
            <a:pPr>
              <a:lnSpc>
                <a:spcPct val="90000"/>
              </a:lnSpc>
              <a:tabLst>
                <a:tab pos="4329113" algn="ctr"/>
                <a:tab pos="6619875" algn="ctr"/>
              </a:tabLst>
            </a:pPr>
            <a:r>
              <a:rPr lang="en-US" sz="2800" dirty="0" smtClean="0"/>
              <a:t>Waiting time for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  = 0;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2</a:t>
            </a:r>
            <a:r>
              <a:rPr lang="en-US" sz="2800" dirty="0" smtClean="0"/>
              <a:t>  = 24;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3 </a:t>
            </a:r>
            <a:r>
              <a:rPr lang="en-US" sz="2800" dirty="0" smtClean="0"/>
              <a:t>= 27</a:t>
            </a:r>
          </a:p>
          <a:p>
            <a:pPr>
              <a:lnSpc>
                <a:spcPct val="90000"/>
              </a:lnSpc>
              <a:tabLst>
                <a:tab pos="4329113" algn="ctr"/>
                <a:tab pos="6619875" algn="ctr"/>
              </a:tabLst>
            </a:pPr>
            <a:r>
              <a:rPr lang="en-US" sz="2800" dirty="0" smtClean="0"/>
              <a:t>Average waiting time:  (0 + 24 + 27)/3 = 17</a:t>
            </a:r>
          </a:p>
        </p:txBody>
      </p:sp>
      <p:grpSp>
        <p:nvGrpSpPr>
          <p:cNvPr id="23555" name="Group 18"/>
          <p:cNvGrpSpPr>
            <a:grpSpLocks/>
          </p:cNvGrpSpPr>
          <p:nvPr/>
        </p:nvGrpSpPr>
        <p:grpSpPr bwMode="auto">
          <a:xfrm>
            <a:off x="2762703" y="5073559"/>
            <a:ext cx="8161338" cy="1452563"/>
            <a:chOff x="886" y="2688"/>
            <a:chExt cx="3427" cy="686"/>
          </a:xfrm>
        </p:grpSpPr>
        <p:sp>
          <p:nvSpPr>
            <p:cNvPr id="23556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1816" y="2760"/>
              <a:ext cx="1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1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3304" y="2760"/>
              <a:ext cx="1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2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3880" y="2760"/>
              <a:ext cx="1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3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2970" y="3192"/>
              <a:ext cx="19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24</a:t>
              </a:r>
            </a:p>
          </p:txBody>
        </p:sp>
        <p:sp>
          <p:nvSpPr>
            <p:cNvPr id="23567" name="Text Box 15"/>
            <p:cNvSpPr txBox="1">
              <a:spLocks noChangeArrowheads="1"/>
            </p:cNvSpPr>
            <p:nvPr/>
          </p:nvSpPr>
          <p:spPr bwMode="auto">
            <a:xfrm>
              <a:off x="3546" y="3192"/>
              <a:ext cx="19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27</a:t>
              </a:r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4122" y="3192"/>
              <a:ext cx="19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30</a:t>
              </a:r>
            </a:p>
          </p:txBody>
        </p:sp>
        <p:sp>
          <p:nvSpPr>
            <p:cNvPr id="23569" name="Text Box 17"/>
            <p:cNvSpPr txBox="1">
              <a:spLocks noChangeArrowheads="1"/>
            </p:cNvSpPr>
            <p:nvPr/>
          </p:nvSpPr>
          <p:spPr bwMode="auto">
            <a:xfrm>
              <a:off x="886" y="3192"/>
              <a:ext cx="13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FCFS Scheduling (Cont.)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pitchFamily="-84" charset="2"/>
              <a:buNone/>
              <a:tabLst>
                <a:tab pos="5213350" algn="ctr"/>
              </a:tabLst>
            </a:pPr>
            <a:r>
              <a:rPr lang="en-US" sz="2800" dirty="0" smtClean="0"/>
              <a:t>Suppose that the processes arrive in the order:</a:t>
            </a:r>
          </a:p>
          <a:p>
            <a:pPr>
              <a:buFont typeface="Monotype Sorts" pitchFamily="-84" charset="2"/>
              <a:buNone/>
              <a:tabLst>
                <a:tab pos="5213350" algn="ctr"/>
              </a:tabLst>
            </a:pPr>
            <a:r>
              <a:rPr lang="en-US" sz="2800" dirty="0" smtClean="0"/>
              <a:t>		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2</a:t>
            </a:r>
            <a:r>
              <a:rPr lang="en-US" sz="2800" dirty="0" smtClean="0"/>
              <a:t> ,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3</a:t>
            </a:r>
            <a:r>
              <a:rPr lang="en-US" sz="2800" dirty="0" smtClean="0"/>
              <a:t> ,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 </a:t>
            </a:r>
          </a:p>
          <a:p>
            <a:pPr>
              <a:tabLst>
                <a:tab pos="5213350" algn="ctr"/>
              </a:tabLst>
            </a:pPr>
            <a:r>
              <a:rPr lang="en-US" sz="2800" dirty="0" smtClean="0"/>
              <a:t>The Gantt chart for the schedule is:</a:t>
            </a:r>
            <a:br>
              <a:rPr lang="en-US" sz="2800" dirty="0" smtClean="0"/>
            </a:br>
            <a:endParaRPr lang="en-US" sz="2800" dirty="0" smtClean="0"/>
          </a:p>
          <a:p>
            <a:pPr>
              <a:tabLst>
                <a:tab pos="5213350" algn="ctr"/>
              </a:tabLst>
            </a:pPr>
            <a:endParaRPr lang="en-US" sz="2800" dirty="0" smtClean="0"/>
          </a:p>
          <a:p>
            <a:pPr>
              <a:buNone/>
              <a:tabLst>
                <a:tab pos="5213350" algn="ctr"/>
              </a:tabLst>
            </a:pPr>
            <a:endParaRPr lang="en-US" sz="2800" dirty="0" smtClean="0"/>
          </a:p>
          <a:p>
            <a:pPr>
              <a:tabLst>
                <a:tab pos="5213350" algn="ctr"/>
              </a:tabLst>
            </a:pPr>
            <a:endParaRPr lang="en-US" sz="2800" dirty="0" smtClean="0"/>
          </a:p>
          <a:p>
            <a:pPr>
              <a:tabLst>
                <a:tab pos="5213350" algn="ctr"/>
              </a:tabLst>
            </a:pPr>
            <a:r>
              <a:rPr lang="en-US" sz="2800" dirty="0" smtClean="0"/>
              <a:t>Waiting time for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1 </a:t>
            </a:r>
            <a:r>
              <a:rPr lang="en-US" sz="2800" i="1" dirty="0" smtClean="0"/>
              <a:t>=</a:t>
            </a:r>
            <a:r>
              <a:rPr lang="en-US" sz="2800" dirty="0" smtClean="0"/>
              <a:t> 6</a:t>
            </a:r>
            <a:r>
              <a:rPr lang="en-US" sz="2800" i="1" dirty="0" smtClean="0"/>
              <a:t>;</a:t>
            </a:r>
            <a:r>
              <a:rPr lang="en-US" sz="2800" i="1" baseline="-25000" dirty="0" smtClean="0"/>
              <a:t>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2</a:t>
            </a:r>
            <a:r>
              <a:rPr lang="en-US" sz="2800" dirty="0" smtClean="0"/>
              <a:t> = 0</a:t>
            </a:r>
            <a:r>
              <a:rPr lang="en-US" sz="2800" i="1" baseline="-25000" dirty="0" smtClean="0"/>
              <a:t>;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3 </a:t>
            </a:r>
            <a:r>
              <a:rPr lang="en-US" sz="2800" i="1" dirty="0" smtClean="0"/>
              <a:t>= </a:t>
            </a:r>
            <a:r>
              <a:rPr lang="en-US" sz="2800" dirty="0" smtClean="0"/>
              <a:t>3</a:t>
            </a:r>
            <a:endParaRPr lang="en-US" sz="2800" i="1" dirty="0" smtClean="0"/>
          </a:p>
          <a:p>
            <a:pPr>
              <a:tabLst>
                <a:tab pos="5213350" algn="ctr"/>
              </a:tabLst>
            </a:pPr>
            <a:r>
              <a:rPr lang="en-US" sz="2800" dirty="0" smtClean="0"/>
              <a:t>Average waiting time:   (6 + 0 + 3)/3 = 3</a:t>
            </a:r>
          </a:p>
          <a:p>
            <a:pPr>
              <a:tabLst>
                <a:tab pos="5213350" algn="ctr"/>
              </a:tabLst>
            </a:pPr>
            <a:r>
              <a:rPr lang="en-US" sz="2800" dirty="0" smtClean="0"/>
              <a:t>Much better than previous case</a:t>
            </a:r>
          </a:p>
          <a:p>
            <a:pPr>
              <a:tabLst>
                <a:tab pos="5213350" algn="ctr"/>
              </a:tabLst>
            </a:pPr>
            <a:r>
              <a:rPr lang="en-US" sz="2800" b="1" dirty="0" smtClean="0">
                <a:solidFill>
                  <a:srgbClr val="3366FF"/>
                </a:solidFill>
              </a:rPr>
              <a:t>Convoy effect </a:t>
            </a:r>
            <a:r>
              <a:rPr lang="en-US" sz="2800" dirty="0" smtClean="0"/>
              <a:t>- short process behind long process</a:t>
            </a:r>
          </a:p>
          <a:p>
            <a:pPr lvl="1">
              <a:tabLst>
                <a:tab pos="5213350" algn="ctr"/>
              </a:tabLst>
            </a:pPr>
            <a:r>
              <a:rPr lang="en-US" sz="2800" dirty="0" smtClean="0"/>
              <a:t>Consider one CPU-bound and many I/O-bound processes</a:t>
            </a:r>
          </a:p>
        </p:txBody>
      </p:sp>
      <p:grpSp>
        <p:nvGrpSpPr>
          <p:cNvPr id="25603" name="Group 20"/>
          <p:cNvGrpSpPr>
            <a:grpSpLocks/>
          </p:cNvGrpSpPr>
          <p:nvPr/>
        </p:nvGrpSpPr>
        <p:grpSpPr bwMode="auto">
          <a:xfrm>
            <a:off x="3192508" y="3734708"/>
            <a:ext cx="8189913" cy="1450975"/>
            <a:chOff x="882" y="1650"/>
            <a:chExt cx="3439" cy="686"/>
          </a:xfrm>
        </p:grpSpPr>
        <p:sp>
          <p:nvSpPr>
            <p:cNvPr id="25604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5" name="Text Box 7"/>
            <p:cNvSpPr txBox="1">
              <a:spLocks noChangeArrowheads="1"/>
            </p:cNvSpPr>
            <p:nvPr/>
          </p:nvSpPr>
          <p:spPr bwMode="auto">
            <a:xfrm flipH="1">
              <a:off x="3219" y="1722"/>
              <a:ext cx="1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1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5606" name="Text Box 8"/>
            <p:cNvSpPr txBox="1">
              <a:spLocks noChangeArrowheads="1"/>
            </p:cNvSpPr>
            <p:nvPr/>
          </p:nvSpPr>
          <p:spPr bwMode="auto">
            <a:xfrm flipH="1">
              <a:off x="1731" y="1722"/>
              <a:ext cx="1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3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5607" name="Text Box 9"/>
            <p:cNvSpPr txBox="1">
              <a:spLocks noChangeArrowheads="1"/>
            </p:cNvSpPr>
            <p:nvPr/>
          </p:nvSpPr>
          <p:spPr bwMode="auto">
            <a:xfrm flipH="1">
              <a:off x="1155" y="1722"/>
              <a:ext cx="1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2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5608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Text Box 16"/>
            <p:cNvSpPr txBox="1">
              <a:spLocks noChangeArrowheads="1"/>
            </p:cNvSpPr>
            <p:nvPr/>
          </p:nvSpPr>
          <p:spPr bwMode="auto">
            <a:xfrm flipH="1">
              <a:off x="2086" y="2154"/>
              <a:ext cx="13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6</a:t>
              </a:r>
            </a:p>
          </p:txBody>
        </p:sp>
        <p:sp>
          <p:nvSpPr>
            <p:cNvPr id="25615" name="Text Box 17"/>
            <p:cNvSpPr txBox="1">
              <a:spLocks noChangeArrowheads="1"/>
            </p:cNvSpPr>
            <p:nvPr/>
          </p:nvSpPr>
          <p:spPr bwMode="auto">
            <a:xfrm flipH="1">
              <a:off x="1510" y="2154"/>
              <a:ext cx="13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3</a:t>
              </a:r>
            </a:p>
          </p:txBody>
        </p:sp>
        <p:sp>
          <p:nvSpPr>
            <p:cNvPr id="25616" name="Text Box 18"/>
            <p:cNvSpPr txBox="1">
              <a:spLocks noChangeArrowheads="1"/>
            </p:cNvSpPr>
            <p:nvPr/>
          </p:nvSpPr>
          <p:spPr bwMode="auto">
            <a:xfrm flipH="1">
              <a:off x="4130" y="2154"/>
              <a:ext cx="19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30</a:t>
              </a:r>
            </a:p>
          </p:txBody>
        </p:sp>
        <p:sp>
          <p:nvSpPr>
            <p:cNvPr id="25617" name="Text Box 19"/>
            <p:cNvSpPr txBox="1">
              <a:spLocks noChangeArrowheads="1"/>
            </p:cNvSpPr>
            <p:nvPr/>
          </p:nvSpPr>
          <p:spPr bwMode="auto">
            <a:xfrm flipH="1">
              <a:off x="882" y="2154"/>
              <a:ext cx="13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9972</TotalTime>
  <Words>1108</Words>
  <Application>Microsoft Office PowerPoint</Application>
  <PresentationFormat>Custom</PresentationFormat>
  <Paragraphs>293</Paragraphs>
  <Slides>25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Equation</vt:lpstr>
      <vt:lpstr>CPU Scheduling</vt:lpstr>
      <vt:lpstr>Basic Concepts</vt:lpstr>
      <vt:lpstr>Histogram of CPU-burst Times</vt:lpstr>
      <vt:lpstr>CPU Scheduler</vt:lpstr>
      <vt:lpstr>Dispatcher</vt:lpstr>
      <vt:lpstr>Scheduling Criteria</vt:lpstr>
      <vt:lpstr>Scheduling Algorithm Optimization Criteria</vt:lpstr>
      <vt:lpstr>First-Come, First-Served (FCFS) Scheduling</vt:lpstr>
      <vt:lpstr>FCFS Scheduling (Cont.)</vt:lpstr>
      <vt:lpstr>Shortest-Job-First (SJF) Scheduling</vt:lpstr>
      <vt:lpstr>Example of SJF</vt:lpstr>
      <vt:lpstr>Determining Length of Next CPU Burst</vt:lpstr>
      <vt:lpstr>Prediction of the Length of the Next CPU Burst</vt:lpstr>
      <vt:lpstr>Examples of Exponential Averaging</vt:lpstr>
      <vt:lpstr>Example of Shortest-remaining-time-first</vt:lpstr>
      <vt:lpstr>Priority Scheduling</vt:lpstr>
      <vt:lpstr>Example of Priority Scheduling</vt:lpstr>
      <vt:lpstr>Round Robin (RR)</vt:lpstr>
      <vt:lpstr>Example of RR with Time Quantum = 4</vt:lpstr>
      <vt:lpstr>Time Quantum and Context Switch Time</vt:lpstr>
      <vt:lpstr>Turnaround Time Varies With  The Time Quantum</vt:lpstr>
      <vt:lpstr>Multilevel Queue</vt:lpstr>
      <vt:lpstr>Multilevel Queue Scheduling</vt:lpstr>
      <vt:lpstr>Multilevel Feedback Queue</vt:lpstr>
      <vt:lpstr>Example of Multilevel Feedback Queue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 CPU Scheduling</dc:title>
  <dc:creator>Marilyn Turnamian</dc:creator>
  <cp:lastModifiedBy>Mike</cp:lastModifiedBy>
  <cp:revision>188</cp:revision>
  <cp:lastPrinted>2011-02-07T04:52:44Z</cp:lastPrinted>
  <dcterms:created xsi:type="dcterms:W3CDTF">2011-02-10T17:10:04Z</dcterms:created>
  <dcterms:modified xsi:type="dcterms:W3CDTF">2016-02-05T16:52:52Z</dcterms:modified>
</cp:coreProperties>
</file>